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12" y="-1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19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7" Type="http://schemas.openxmlformats.org/officeDocument/2006/relationships/image" Target="../media/image9.emf"/><Relationship Id="rId1" Type="http://schemas.openxmlformats.org/officeDocument/2006/relationships/image" Target="../media/image3.emf"/><Relationship Id="rId2" Type="http://schemas.openxmlformats.org/officeDocument/2006/relationships/image" Target="../media/image4.emf"/><Relationship Id="rId3" Type="http://schemas.openxmlformats.org/officeDocument/2006/relationships/image" Target="../media/image5.emf"/><Relationship Id="rId6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3" Type="http://schemas.openxmlformats.org/officeDocument/2006/relationships/image" Target="../media/image16.emf"/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73D2A-2288-7849-99A6-64CE787775F9}" type="datetimeFigureOut">
              <a:rPr lang="en-US" smtClean="0"/>
              <a:t>7/9/12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3545E-63EF-1642-982C-2853BF47D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09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2BFAE-F372-C94B-9D08-6C8A8D1EDCC4}" type="datetimeFigureOut">
              <a:rPr lang="en-US" smtClean="0"/>
              <a:t>7/9/12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880FC-6A8A-2E4C-87A2-473A6E872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38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80FC-6A8A-2E4C-87A2-473A6E87248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DAC4-FE7D-B048-BBD3-A4FAB2744AE1}" type="datetimeFigureOut">
              <a:rPr lang="en-US" smtClean="0"/>
              <a:t>7/9/12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855E-A044-1D4A-82ED-0B88D69B97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DAC4-FE7D-B048-BBD3-A4FAB2744AE1}" type="datetimeFigureOut">
              <a:rPr lang="en-US" smtClean="0"/>
              <a:t>7/9/12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855E-A044-1D4A-82ED-0B88D69B97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DAC4-FE7D-B048-BBD3-A4FAB2744AE1}" type="datetimeFigureOut">
              <a:rPr lang="en-US" smtClean="0"/>
              <a:t>7/9/12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855E-A044-1D4A-82ED-0B88D69B97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DAC4-FE7D-B048-BBD3-A4FAB2744AE1}" type="datetimeFigureOut">
              <a:rPr lang="en-US" smtClean="0"/>
              <a:t>7/9/12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855E-A044-1D4A-82ED-0B88D69B97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DAC4-FE7D-B048-BBD3-A4FAB2744AE1}" type="datetimeFigureOut">
              <a:rPr lang="en-US" smtClean="0"/>
              <a:t>7/9/12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855E-A044-1D4A-82ED-0B88D69B97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DAC4-FE7D-B048-BBD3-A4FAB2744AE1}" type="datetimeFigureOut">
              <a:rPr lang="en-US" smtClean="0"/>
              <a:t>7/9/12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855E-A044-1D4A-82ED-0B88D69B97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DAC4-FE7D-B048-BBD3-A4FAB2744AE1}" type="datetimeFigureOut">
              <a:rPr lang="en-US" smtClean="0"/>
              <a:t>7/9/12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855E-A044-1D4A-82ED-0B88D69B97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DAC4-FE7D-B048-BBD3-A4FAB2744AE1}" type="datetimeFigureOut">
              <a:rPr lang="en-US" smtClean="0"/>
              <a:t>7/9/12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855E-A044-1D4A-82ED-0B88D69B97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DAC4-FE7D-B048-BBD3-A4FAB2744AE1}" type="datetimeFigureOut">
              <a:rPr lang="en-US" smtClean="0"/>
              <a:t>7/9/12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855E-A044-1D4A-82ED-0B88D69B97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DAC4-FE7D-B048-BBD3-A4FAB2744AE1}" type="datetimeFigureOut">
              <a:rPr lang="en-US" smtClean="0"/>
              <a:t>7/9/12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855E-A044-1D4A-82ED-0B88D69B97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DAC4-FE7D-B048-BBD3-A4FAB2744AE1}" type="datetimeFigureOut">
              <a:rPr lang="en-US" smtClean="0"/>
              <a:t>7/9/12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855E-A044-1D4A-82ED-0B88D69B97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ADAC4-FE7D-B048-BBD3-A4FAB2744AE1}" type="datetimeFigureOut">
              <a:rPr lang="en-US" smtClean="0"/>
              <a:t>7/9/12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A855E-A044-1D4A-82ED-0B88D69B97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7.emf"/><Relationship Id="rId4" Type="http://schemas.openxmlformats.org/officeDocument/2006/relationships/image" Target="../media/image10.emf"/><Relationship Id="rId7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6" Type="http://schemas.openxmlformats.org/officeDocument/2006/relationships/image" Target="../media/image8.emf"/><Relationship Id="rId8" Type="http://schemas.openxmlformats.org/officeDocument/2006/relationships/image" Target="../media/image4.emf"/><Relationship Id="rId13" Type="http://schemas.openxmlformats.org/officeDocument/2006/relationships/oleObject" Target="../embeddings/oleObject5.bin"/><Relationship Id="rId10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2" Type="http://schemas.openxmlformats.org/officeDocument/2006/relationships/image" Target="../media/image6.emf"/><Relationship Id="rId17" Type="http://schemas.openxmlformats.org/officeDocument/2006/relationships/oleObject" Target="../embeddings/oleObject7.bin"/><Relationship Id="rId19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18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4" Type="http://schemas.openxmlformats.org/officeDocument/2006/relationships/image" Target="../media/image14.emf"/><Relationship Id="rId5" Type="http://schemas.openxmlformats.org/officeDocument/2006/relationships/oleObject" Target="../embeddings/oleObject9.bin"/><Relationship Id="rId7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.bin"/><Relationship Id="rId6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1.bin"/><Relationship Id="rId5" Type="http://schemas.openxmlformats.org/officeDocument/2006/relationships/image" Target="../media/image20.emf"/><Relationship Id="rId7" Type="http://schemas.openxmlformats.org/officeDocument/2006/relationships/image" Target="../media/image2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2.emf"/><Relationship Id="rId6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Patient-Adaptive Beat Classification using Active Learning</a:t>
            </a:r>
            <a:endParaRPr lang="en-US" baseline="30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609" y="3886200"/>
            <a:ext cx="7541591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Jenna Wiens*, John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Guttag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Massachusetts Institute of Technology, Cambridge, MA USA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" name="Picture 4" descr="csail.2C-notext.p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394" y="0"/>
            <a:ext cx="1311606" cy="8940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60" y="153936"/>
            <a:ext cx="21971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2 – with Cardiologists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2737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Two cardiologists supplied beat labels:</a:t>
            </a:r>
          </a:p>
          <a:p>
            <a:pPr lvl="1"/>
            <a:r>
              <a:rPr lang="en-US" dirty="0" smtClean="0"/>
              <a:t>1 = clearly non-PVC</a:t>
            </a:r>
          </a:p>
          <a:p>
            <a:pPr lvl="1"/>
            <a:r>
              <a:rPr lang="en-US" dirty="0" smtClean="0"/>
              <a:t>2 = ambiguous non-PVC</a:t>
            </a:r>
          </a:p>
          <a:p>
            <a:pPr lvl="1"/>
            <a:r>
              <a:rPr lang="en-US" dirty="0" smtClean="0"/>
              <a:t>3 = ambiguous PVC</a:t>
            </a:r>
          </a:p>
          <a:p>
            <a:pPr lvl="1"/>
            <a:r>
              <a:rPr lang="en-US" dirty="0" smtClean="0"/>
              <a:t>4 = clearly PVC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981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3 classifiers for each record:</a:t>
            </a:r>
          </a:p>
          <a:p>
            <a:pPr lvl="1"/>
            <a:r>
              <a:rPr lang="en-US" dirty="0" smtClean="0"/>
              <a:t>Expert #1</a:t>
            </a:r>
          </a:p>
          <a:p>
            <a:pPr lvl="1"/>
            <a:r>
              <a:rPr lang="en-US" dirty="0" smtClean="0"/>
              <a:t>Expert #2</a:t>
            </a:r>
          </a:p>
          <a:p>
            <a:pPr lvl="1"/>
            <a:r>
              <a:rPr lang="en-US" dirty="0" smtClean="0"/>
              <a:t>EP Ltd.</a:t>
            </a:r>
          </a:p>
          <a:p>
            <a:r>
              <a:rPr lang="en-US" dirty="0" smtClean="0"/>
              <a:t>6 disagreements out of a possible 8230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6" name="Picture 5" descr="active_learning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73961"/>
            <a:ext cx="3795482" cy="2724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417638"/>
            <a:ext cx="3994150" cy="5032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ramatically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reduce</a:t>
            </a:r>
            <a:r>
              <a:rPr lang="en-US" dirty="0" smtClean="0"/>
              <a:t> the amount of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effort</a:t>
            </a:r>
            <a:r>
              <a:rPr lang="en-US" dirty="0" smtClean="0"/>
              <a:t> required from a cardiologist to identify </a:t>
            </a:r>
            <a:r>
              <a:rPr lang="en-US" dirty="0" err="1" smtClean="0"/>
              <a:t>VEBs</a:t>
            </a:r>
            <a:r>
              <a:rPr lang="en-US" dirty="0" smtClean="0"/>
              <a:t> or </a:t>
            </a:r>
            <a:r>
              <a:rPr lang="en-US" dirty="0" err="1" smtClean="0"/>
              <a:t>PVCs</a:t>
            </a:r>
            <a:r>
              <a:rPr lang="en-US" dirty="0" smtClean="0"/>
              <a:t> in a record. </a:t>
            </a:r>
          </a:p>
          <a:p>
            <a:r>
              <a:rPr lang="en-US" dirty="0" smtClean="0"/>
              <a:t>Active Learning can easily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adapt</a:t>
            </a:r>
            <a:r>
              <a:rPr lang="en-US" dirty="0" smtClean="0"/>
              <a:t> to new tasks</a:t>
            </a:r>
          </a:p>
          <a:p>
            <a:r>
              <a:rPr lang="en-US" dirty="0" smtClean="0"/>
              <a:t>Future Work: Active Leaning for multi-class classification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Collin </a:t>
            </a:r>
            <a:r>
              <a:rPr lang="en-US" dirty="0" err="1" smtClean="0"/>
              <a:t>Stultz</a:t>
            </a:r>
            <a:endParaRPr lang="en-US" dirty="0" smtClean="0"/>
          </a:p>
          <a:p>
            <a:r>
              <a:rPr lang="en-US" dirty="0" smtClean="0"/>
              <a:t>Benjamin </a:t>
            </a:r>
            <a:r>
              <a:rPr lang="en-US" dirty="0" err="1" smtClean="0"/>
              <a:t>Scirica</a:t>
            </a:r>
            <a:endParaRPr lang="en-US" dirty="0" smtClean="0"/>
          </a:p>
          <a:p>
            <a:r>
              <a:rPr lang="en-US" dirty="0" err="1" smtClean="0"/>
              <a:t>Zeeshan</a:t>
            </a:r>
            <a:r>
              <a:rPr lang="en-US" dirty="0" smtClean="0"/>
              <a:t> </a:t>
            </a:r>
            <a:r>
              <a:rPr lang="en-US" dirty="0" err="1" smtClean="0"/>
              <a:t>Syed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we use Machine Learning to to automatically interpret an ECG?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92" y="1600201"/>
            <a:ext cx="5400264" cy="1542156"/>
          </a:xfrm>
        </p:spPr>
        <p:txBody>
          <a:bodyPr>
            <a:normAutofit/>
          </a:bodyPr>
          <a:lstStyle/>
          <a:p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Supervised Learning</a:t>
            </a:r>
          </a:p>
          <a:p>
            <a:pPr>
              <a:buNone/>
            </a:pPr>
            <a:endParaRPr lang="en-US" dirty="0" smtClean="0"/>
          </a:p>
          <a:p>
            <a:pPr marL="971550" lvl="1" indent="-514350">
              <a:buFont typeface="+mj-ea"/>
              <a:buAutoNum type="circleNumDbPlain"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0501" y="5105789"/>
            <a:ext cx="1893887" cy="458788"/>
          </a:xfrm>
          <a:prstGeom prst="rect">
            <a:avLst/>
          </a:prstGeom>
          <a:noFill/>
        </p:spPr>
      </p:pic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314947" y="3111561"/>
          <a:ext cx="392271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5" imgW="1663700" imgH="203200" progId="Equation.3">
                  <p:embed/>
                </p:oleObj>
              </mc:Choice>
              <mc:Fallback>
                <p:oleObj name="Equation" r:id="rId5" imgW="16637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947" y="3111561"/>
                        <a:ext cx="3922713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314947" y="3689111"/>
          <a:ext cx="314166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7" imgW="1333500" imgH="177800" progId="Equation.3">
                  <p:embed/>
                </p:oleObj>
              </mc:Choice>
              <mc:Fallback>
                <p:oleObj name="Equation" r:id="rId7" imgW="13335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947" y="3689111"/>
                        <a:ext cx="3141663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3412724" y="5649870"/>
          <a:ext cx="2984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9" imgW="152400" imgH="177800" progId="Equation.3">
                  <p:embed/>
                </p:oleObj>
              </mc:Choice>
              <mc:Fallback>
                <p:oleObj name="Equation" r:id="rId9" imgW="152400" imgH="177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2724" y="5649870"/>
                        <a:ext cx="298450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2389763" y="5932781"/>
          <a:ext cx="14446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11" imgW="736600" imgH="177800" progId="Equation.3">
                  <p:embed/>
                </p:oleObj>
              </mc:Choice>
              <mc:Fallback>
                <p:oleObj name="Equation" r:id="rId11" imgW="736600" imgH="177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763" y="5932781"/>
                        <a:ext cx="1444625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rot="5400000" flipH="1" flipV="1">
            <a:off x="5752564" y="3496711"/>
            <a:ext cx="156300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533273" y="4279009"/>
            <a:ext cx="183901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5766956" y="3128324"/>
            <a:ext cx="2146223" cy="122078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6811513" y="2939168"/>
            <a:ext cx="387134" cy="188271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32978" y="2936735"/>
            <a:ext cx="15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7049144" y="2953260"/>
          <a:ext cx="161654" cy="117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13" imgW="139700" imgH="101600" progId="Equation.3">
                  <p:embed/>
                </p:oleObj>
              </mc:Choice>
              <mc:Fallback>
                <p:oleObj name="Equation" r:id="rId13" imgW="139700" imgH="101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9144" y="2953260"/>
                        <a:ext cx="161654" cy="1177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 rot="17952968">
            <a:off x="7034215" y="3085285"/>
            <a:ext cx="138223" cy="1318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662056" y="2610379"/>
            <a:ext cx="15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232617" y="2979711"/>
            <a:ext cx="15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05935" y="2827311"/>
            <a:ext cx="15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0" name="Donut 19"/>
          <p:cNvSpPr/>
          <p:nvPr/>
        </p:nvSpPr>
        <p:spPr>
          <a:xfrm>
            <a:off x="6683787" y="2716001"/>
            <a:ext cx="215900" cy="192371"/>
          </a:xfrm>
          <a:prstGeom prst="donut">
            <a:avLst>
              <a:gd name="adj" fmla="val 0"/>
            </a:avLst>
          </a:prstGeom>
          <a:solidFill>
            <a:srgbClr val="FF0000"/>
          </a:solidFill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onut 20"/>
          <p:cNvSpPr/>
          <p:nvPr/>
        </p:nvSpPr>
        <p:spPr>
          <a:xfrm>
            <a:off x="6662056" y="3034562"/>
            <a:ext cx="215900" cy="192371"/>
          </a:xfrm>
          <a:prstGeom prst="donut">
            <a:avLst>
              <a:gd name="adj" fmla="val 0"/>
            </a:avLst>
          </a:prstGeom>
          <a:solidFill>
            <a:srgbClr val="FF0000"/>
          </a:solidFill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Donut 21"/>
          <p:cNvSpPr/>
          <p:nvPr/>
        </p:nvSpPr>
        <p:spPr>
          <a:xfrm>
            <a:off x="6283426" y="3092613"/>
            <a:ext cx="215900" cy="192371"/>
          </a:xfrm>
          <a:prstGeom prst="donut">
            <a:avLst>
              <a:gd name="adj" fmla="val 0"/>
            </a:avLst>
          </a:prstGeom>
          <a:solidFill>
            <a:srgbClr val="FF0000"/>
          </a:solidFill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10552" y="3193794"/>
            <a:ext cx="15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62952" y="3358405"/>
            <a:ext cx="15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62952" y="3199662"/>
            <a:ext cx="15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01200" y="3565992"/>
            <a:ext cx="15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35532" y="3333983"/>
            <a:ext cx="15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99591" y="2832306"/>
            <a:ext cx="15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9" name="Donut 28"/>
          <p:cNvSpPr/>
          <p:nvPr/>
        </p:nvSpPr>
        <p:spPr>
          <a:xfrm>
            <a:off x="7712300" y="2969156"/>
            <a:ext cx="215900" cy="192371"/>
          </a:xfrm>
          <a:prstGeom prst="donut">
            <a:avLst>
              <a:gd name="adj" fmla="val 0"/>
            </a:avLst>
          </a:prstGeom>
          <a:solidFill>
            <a:srgbClr val="0000FF"/>
          </a:solidFill>
          <a:ln w="41275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Donut 29"/>
          <p:cNvSpPr/>
          <p:nvPr/>
        </p:nvSpPr>
        <p:spPr>
          <a:xfrm>
            <a:off x="7662952" y="3480179"/>
            <a:ext cx="215900" cy="192371"/>
          </a:xfrm>
          <a:prstGeom prst="donut">
            <a:avLst>
              <a:gd name="adj" fmla="val 0"/>
            </a:avLst>
          </a:prstGeom>
          <a:solidFill>
            <a:srgbClr val="0000FF"/>
          </a:solidFill>
          <a:ln w="41275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Donut 30"/>
          <p:cNvSpPr/>
          <p:nvPr/>
        </p:nvSpPr>
        <p:spPr>
          <a:xfrm>
            <a:off x="7667850" y="3321283"/>
            <a:ext cx="215900" cy="192371"/>
          </a:xfrm>
          <a:prstGeom prst="donut">
            <a:avLst>
              <a:gd name="adj" fmla="val 0"/>
            </a:avLst>
          </a:prstGeom>
          <a:solidFill>
            <a:srgbClr val="0000FF"/>
          </a:solidFill>
          <a:ln w="41275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Donut 31"/>
          <p:cNvSpPr/>
          <p:nvPr/>
        </p:nvSpPr>
        <p:spPr>
          <a:xfrm>
            <a:off x="7555002" y="3333983"/>
            <a:ext cx="215900" cy="192371"/>
          </a:xfrm>
          <a:prstGeom prst="donut">
            <a:avLst>
              <a:gd name="adj" fmla="val 0"/>
            </a:avLst>
          </a:prstGeom>
          <a:solidFill>
            <a:srgbClr val="0000FF"/>
          </a:solidFill>
          <a:ln w="41275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Donut 32"/>
          <p:cNvSpPr/>
          <p:nvPr/>
        </p:nvSpPr>
        <p:spPr>
          <a:xfrm>
            <a:off x="7234559" y="3466940"/>
            <a:ext cx="215900" cy="192371"/>
          </a:xfrm>
          <a:prstGeom prst="donut">
            <a:avLst>
              <a:gd name="adj" fmla="val 0"/>
            </a:avLst>
          </a:prstGeom>
          <a:solidFill>
            <a:srgbClr val="0000FF"/>
          </a:solidFill>
          <a:ln w="41275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Donut 33"/>
          <p:cNvSpPr/>
          <p:nvPr/>
        </p:nvSpPr>
        <p:spPr>
          <a:xfrm>
            <a:off x="7101209" y="3685250"/>
            <a:ext cx="215900" cy="192371"/>
          </a:xfrm>
          <a:prstGeom prst="donut">
            <a:avLst>
              <a:gd name="adj" fmla="val 0"/>
            </a:avLst>
          </a:prstGeom>
          <a:solidFill>
            <a:srgbClr val="0000FF"/>
          </a:solidFill>
          <a:ln w="41275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Donut 37"/>
          <p:cNvSpPr/>
          <p:nvPr/>
        </p:nvSpPr>
        <p:spPr>
          <a:xfrm>
            <a:off x="6845665" y="2603045"/>
            <a:ext cx="215900" cy="192371"/>
          </a:xfrm>
          <a:prstGeom prst="donut">
            <a:avLst>
              <a:gd name="adj" fmla="val 0"/>
            </a:avLst>
          </a:prstGeom>
          <a:solidFill>
            <a:srgbClr val="FF0000"/>
          </a:solidFill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64522" y="2773024"/>
            <a:ext cx="15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0" name="Donut 39"/>
          <p:cNvSpPr/>
          <p:nvPr/>
        </p:nvSpPr>
        <p:spPr>
          <a:xfrm>
            <a:off x="6486253" y="2878646"/>
            <a:ext cx="215900" cy="192371"/>
          </a:xfrm>
          <a:prstGeom prst="donut">
            <a:avLst>
              <a:gd name="adj" fmla="val 0"/>
            </a:avLst>
          </a:prstGeom>
          <a:solidFill>
            <a:srgbClr val="FF0000"/>
          </a:solidFill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02434" y="2517145"/>
            <a:ext cx="15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2" name="Donut 41"/>
          <p:cNvSpPr/>
          <p:nvPr/>
        </p:nvSpPr>
        <p:spPr>
          <a:xfrm>
            <a:off x="6524165" y="2622767"/>
            <a:ext cx="215900" cy="192371"/>
          </a:xfrm>
          <a:prstGeom prst="donut">
            <a:avLst>
              <a:gd name="adj" fmla="val 0"/>
            </a:avLst>
          </a:prstGeom>
          <a:solidFill>
            <a:srgbClr val="FF0000"/>
          </a:solidFill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8145954" y="4386263"/>
          <a:ext cx="177800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15" imgW="152400" imgH="165100" progId="Equation.3">
                  <p:embed/>
                </p:oleObj>
              </mc:Choice>
              <mc:Fallback>
                <p:oleObj name="Equation" r:id="rId15" imgW="152400" imgH="1651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5954" y="4386263"/>
                        <a:ext cx="177800" cy="19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6244129" y="2736850"/>
          <a:ext cx="1905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17" imgW="165100" imgH="165100" progId="Equation.3">
                  <p:embed/>
                </p:oleObj>
              </mc:Choice>
              <mc:Fallback>
                <p:oleObj name="Equation" r:id="rId17" imgW="165100" imgH="1651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4129" y="2736850"/>
                        <a:ext cx="1905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6834164" y="2488714"/>
            <a:ext cx="15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456524" y="3579951"/>
            <a:ext cx="158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?</a:t>
            </a:r>
            <a:endParaRPr lang="en-US" dirty="0"/>
          </a:p>
        </p:txBody>
      </p:sp>
      <p:sp>
        <p:nvSpPr>
          <p:cNvPr id="50" name="Donut 49"/>
          <p:cNvSpPr/>
          <p:nvPr/>
        </p:nvSpPr>
        <p:spPr>
          <a:xfrm>
            <a:off x="7472367" y="3674411"/>
            <a:ext cx="215900" cy="192371"/>
          </a:xfrm>
          <a:prstGeom prst="donut">
            <a:avLst>
              <a:gd name="adj" fmla="val 0"/>
            </a:avLst>
          </a:prstGeom>
          <a:solidFill>
            <a:srgbClr val="0000FF"/>
          </a:solidFill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98587" y="5062096"/>
            <a:ext cx="5400264" cy="11892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ea"/>
              <a:buAutoNum type="circleNumDbPlain" startAt="3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Given a new example       predict its labels using</a:t>
            </a: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116270" y="3893910"/>
            <a:ext cx="5400264" cy="11892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ea"/>
              <a:buAutoNum type="circleNumDbPlain" startAt="2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Given a </a:t>
            </a:r>
            <a:r>
              <a:rPr lang="en-US" sz="2800" dirty="0" smtClean="0"/>
              <a:t>set of labeled beats,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 a classifier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472367" y="3527513"/>
            <a:ext cx="1587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56" name="Donut 55"/>
          <p:cNvSpPr/>
          <p:nvPr/>
        </p:nvSpPr>
        <p:spPr>
          <a:xfrm>
            <a:off x="7472367" y="3674411"/>
            <a:ext cx="215900" cy="192371"/>
          </a:xfrm>
          <a:prstGeom prst="donut">
            <a:avLst>
              <a:gd name="adj" fmla="val 0"/>
            </a:avLst>
          </a:prstGeom>
          <a:solidFill>
            <a:srgbClr val="0000FF"/>
          </a:solidFill>
          <a:ln w="41275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116270" y="2009918"/>
            <a:ext cx="5400264" cy="106538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Transform ECG recording into feature vectors and labels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73333" y="2397200"/>
            <a:ext cx="5885061" cy="3297108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2726221" y="2901019"/>
            <a:ext cx="35491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?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363130" y="2857380"/>
            <a:ext cx="46165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68" name="TextBox 67"/>
          <p:cNvSpPr txBox="1"/>
          <p:nvPr/>
        </p:nvSpPr>
        <p:spPr>
          <a:xfrm>
            <a:off x="6552997" y="2881251"/>
            <a:ext cx="46165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69" name="TextBox 68"/>
          <p:cNvSpPr txBox="1"/>
          <p:nvPr/>
        </p:nvSpPr>
        <p:spPr>
          <a:xfrm>
            <a:off x="3717447" y="2789927"/>
            <a:ext cx="410859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 </a:t>
            </a:r>
            <a:endParaRPr lang="en-US" sz="800" dirty="0"/>
          </a:p>
        </p:txBody>
      </p:sp>
      <p:sp>
        <p:nvSpPr>
          <p:cNvPr id="70" name="TextBox 69"/>
          <p:cNvSpPr txBox="1"/>
          <p:nvPr/>
        </p:nvSpPr>
        <p:spPr>
          <a:xfrm>
            <a:off x="3655576" y="2533944"/>
            <a:ext cx="41085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6" presetID="19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16" grpId="0" animBg="1"/>
      <p:bldP spid="48" grpId="1"/>
      <p:bldP spid="50" grpId="4" animBg="1"/>
      <p:bldP spid="53" grpId="0"/>
      <p:bldP spid="55" grpId="0"/>
      <p:bldP spid="58" grpId="0" animBg="1"/>
      <p:bldP spid="56" grpId="0" animBg="1"/>
      <p:bldP spid="62" grpId="0"/>
      <p:bldP spid="66" grpId="1" animBg="1"/>
      <p:bldP spid="67" grpId="1" animBg="1"/>
      <p:bldP spid="68" grpId="1" animBg="1"/>
      <p:bldP spid="69" grpId="0" animBg="1"/>
      <p:bldP spid="7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146561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Assumption: training data and test data come from the same underlying probability distribution</a:t>
            </a:r>
          </a:p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Inter-patient differences </a:t>
            </a:r>
            <a:r>
              <a:rPr lang="en-US" dirty="0" smtClean="0"/>
              <a:t>are common in ECG signals</a:t>
            </a:r>
            <a:endParaRPr lang="en-US" dirty="0"/>
          </a:p>
        </p:txBody>
      </p:sp>
      <p:pic>
        <p:nvPicPr>
          <p:cNvPr id="18" name="Picture 17" descr="pvc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98" y="2839918"/>
            <a:ext cx="8463761" cy="703286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8467" y="4261209"/>
            <a:ext cx="9144000" cy="13823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9" name="Picture 18" descr="pvc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28" y="4261209"/>
            <a:ext cx="8449731" cy="702120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20135" y="5694393"/>
            <a:ext cx="8034865" cy="11636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Patient-Adaptive 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50008"/>
            <a:ext cx="8229600" cy="4525963"/>
          </a:xfrm>
        </p:spPr>
        <p:txBody>
          <a:bodyPr/>
          <a:lstStyle/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Train classifiers that adapt to the record in question</a:t>
            </a:r>
          </a:p>
          <a:p>
            <a:pPr lvl="1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Patient-Adaptive </a:t>
            </a:r>
            <a:r>
              <a:rPr lang="en-US" dirty="0" smtClean="0"/>
              <a:t>classifiers incorporate some labeled training data from the record of interest</a:t>
            </a:r>
          </a:p>
          <a:p>
            <a:pPr lvl="1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Passive</a:t>
            </a:r>
            <a:r>
              <a:rPr lang="en-US" dirty="0" smtClean="0"/>
              <a:t> selection of training data e.g.,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first</a:t>
            </a:r>
            <a:r>
              <a:rPr lang="en-US" dirty="0" smtClean="0"/>
              <a:t> 5 minutes,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first</a:t>
            </a:r>
            <a:r>
              <a:rPr lang="en-US" dirty="0" smtClean="0"/>
              <a:t> 500 beats</a:t>
            </a:r>
            <a:endParaRPr lang="en-US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791038" y="1582877"/>
          <a:ext cx="1071562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3" imgW="546100" imgH="203200" progId="Equation.3">
                  <p:embed/>
                </p:oleObj>
              </mc:Choice>
              <mc:Fallback>
                <p:oleObj name="Equation" r:id="rId3" imgW="5461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1038" y="1582877"/>
                        <a:ext cx="1071562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3604212" y="2161451"/>
          <a:ext cx="2155952" cy="320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5" imgW="1308100" imgH="177800" progId="Equation.3">
                  <p:embed/>
                </p:oleObj>
              </mc:Choice>
              <mc:Fallback>
                <p:oleObj name="Equation" r:id="rId5" imgW="13081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4212" y="2161451"/>
                        <a:ext cx="2155952" cy="3206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Heart 7"/>
          <p:cNvSpPr/>
          <p:nvPr/>
        </p:nvSpPr>
        <p:spPr>
          <a:xfrm>
            <a:off x="4389460" y="1555750"/>
            <a:ext cx="570924" cy="464386"/>
          </a:xfrm>
          <a:prstGeom prst="hea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5504824" y="1555750"/>
          <a:ext cx="8223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7" imgW="419100" imgH="190500" progId="Equation.3">
                  <p:embed/>
                </p:oleObj>
              </mc:Choice>
              <mc:Fallback>
                <p:oleObj name="Equation" r:id="rId7" imgW="419100" imgH="1905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4824" y="1555750"/>
                        <a:ext cx="822325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Heart 18"/>
          <p:cNvSpPr/>
          <p:nvPr/>
        </p:nvSpPr>
        <p:spPr>
          <a:xfrm>
            <a:off x="5708835" y="1762940"/>
            <a:ext cx="167599" cy="113688"/>
          </a:xfrm>
          <a:prstGeom prst="hea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 rot="10800000">
            <a:off x="4457370" y="1860056"/>
            <a:ext cx="450769" cy="178595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/>
          <p:cNvSpPr/>
          <p:nvPr/>
        </p:nvSpPr>
        <p:spPr>
          <a:xfrm>
            <a:off x="6829170" y="1513399"/>
            <a:ext cx="570924" cy="464386"/>
          </a:xfrm>
          <a:prstGeom prst="hear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341097" y="1762940"/>
            <a:ext cx="44994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939519" y="1761352"/>
            <a:ext cx="44994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054883" y="1759764"/>
            <a:ext cx="44994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327149" y="1758176"/>
            <a:ext cx="44994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Heart 27"/>
          <p:cNvSpPr/>
          <p:nvPr/>
        </p:nvSpPr>
        <p:spPr>
          <a:xfrm>
            <a:off x="1844234" y="1576009"/>
            <a:ext cx="276353" cy="182167"/>
          </a:xfrm>
          <a:prstGeom prst="hear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art 28"/>
          <p:cNvSpPr/>
          <p:nvPr/>
        </p:nvSpPr>
        <p:spPr>
          <a:xfrm>
            <a:off x="1567881" y="1555750"/>
            <a:ext cx="276353" cy="182167"/>
          </a:xfrm>
          <a:prstGeom prst="hear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art 29"/>
          <p:cNvSpPr/>
          <p:nvPr/>
        </p:nvSpPr>
        <p:spPr>
          <a:xfrm>
            <a:off x="1630233" y="1869533"/>
            <a:ext cx="276353" cy="182167"/>
          </a:xfrm>
          <a:prstGeom prst="hear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art 30"/>
          <p:cNvSpPr/>
          <p:nvPr/>
        </p:nvSpPr>
        <p:spPr>
          <a:xfrm>
            <a:off x="1429704" y="1728409"/>
            <a:ext cx="276353" cy="182167"/>
          </a:xfrm>
          <a:prstGeom prst="hear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art 31"/>
          <p:cNvSpPr/>
          <p:nvPr/>
        </p:nvSpPr>
        <p:spPr>
          <a:xfrm>
            <a:off x="1996634" y="1728409"/>
            <a:ext cx="276353" cy="182167"/>
          </a:xfrm>
          <a:prstGeom prst="hear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Heart 32"/>
          <p:cNvSpPr/>
          <p:nvPr/>
        </p:nvSpPr>
        <p:spPr>
          <a:xfrm>
            <a:off x="1706057" y="1728409"/>
            <a:ext cx="276353" cy="182167"/>
          </a:xfrm>
          <a:prstGeom prst="hear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Heart 33"/>
          <p:cNvSpPr/>
          <p:nvPr/>
        </p:nvSpPr>
        <p:spPr>
          <a:xfrm>
            <a:off x="1782633" y="2021933"/>
            <a:ext cx="276353" cy="182167"/>
          </a:xfrm>
          <a:prstGeom prst="hear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eart 34"/>
          <p:cNvSpPr/>
          <p:nvPr/>
        </p:nvSpPr>
        <p:spPr>
          <a:xfrm>
            <a:off x="1982410" y="1910576"/>
            <a:ext cx="276353" cy="182167"/>
          </a:xfrm>
          <a:prstGeom prst="hear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eart 35"/>
          <p:cNvSpPr/>
          <p:nvPr/>
        </p:nvSpPr>
        <p:spPr>
          <a:xfrm>
            <a:off x="1492056" y="1886701"/>
            <a:ext cx="276353" cy="182167"/>
          </a:xfrm>
          <a:prstGeom prst="hear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eart 36"/>
          <p:cNvSpPr/>
          <p:nvPr/>
        </p:nvSpPr>
        <p:spPr>
          <a:xfrm>
            <a:off x="1706057" y="1373583"/>
            <a:ext cx="276353" cy="182167"/>
          </a:xfrm>
          <a:prstGeom prst="hear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Heart 37"/>
          <p:cNvSpPr/>
          <p:nvPr/>
        </p:nvSpPr>
        <p:spPr>
          <a:xfrm>
            <a:off x="1429704" y="1546242"/>
            <a:ext cx="276353" cy="182167"/>
          </a:xfrm>
          <a:prstGeom prst="hear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art 38"/>
          <p:cNvSpPr/>
          <p:nvPr/>
        </p:nvSpPr>
        <p:spPr>
          <a:xfrm>
            <a:off x="1920809" y="1737917"/>
            <a:ext cx="276353" cy="182167"/>
          </a:xfrm>
          <a:prstGeom prst="hear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8" grpId="0" animBg="1"/>
      <p:bldP spid="19" grpId="0" animBg="1"/>
      <p:bldP spid="21" grpId="0" animBg="1"/>
      <p:bldP spid="22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Patient-Adaptive 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3181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Problem –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redundancy</a:t>
            </a:r>
            <a:r>
              <a:rPr lang="en-US" dirty="0" smtClean="0"/>
              <a:t> &amp;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intra-patient </a:t>
            </a:r>
            <a:r>
              <a:rPr lang="en-US" dirty="0" smtClean="0"/>
              <a:t>differences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93490"/>
            <a:ext cx="2133600" cy="365125"/>
          </a:xfrm>
        </p:spPr>
        <p:txBody>
          <a:bodyPr/>
          <a:lstStyle/>
          <a:p>
            <a:fld id="{EAB35E0C-F670-C64C-A037-A243838AC3C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Vertical Text Placeholder 2"/>
          <p:cNvSpPr txBox="1">
            <a:spLocks/>
          </p:cNvSpPr>
          <p:nvPr/>
        </p:nvSpPr>
        <p:spPr>
          <a:xfrm rot="16200000">
            <a:off x="3527303" y="-1023311"/>
            <a:ext cx="1977018" cy="8445605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43" y="2034781"/>
            <a:ext cx="8738616" cy="2895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96" y="4940058"/>
            <a:ext cx="8772504" cy="2906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88" y="3494063"/>
            <a:ext cx="8764367" cy="2904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Actively </a:t>
            </a:r>
            <a:r>
              <a:rPr lang="en-US" dirty="0" smtClean="0"/>
              <a:t>choose the examples the expert should label and include in your training set.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normal_vs_abnormal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202" y="3238849"/>
            <a:ext cx="4171282" cy="45623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5556039"/>
            <a:ext cx="5104764" cy="22451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14848" y="3691144"/>
            <a:ext cx="170973" cy="1831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92420" y="3678695"/>
            <a:ext cx="170973" cy="1831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58689" y="3649336"/>
            <a:ext cx="170973" cy="1831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2693" y="3611535"/>
            <a:ext cx="726889" cy="1831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Help 9">
            <a:hlinkClick r:id="" action="ppaction://noaction" highlightClick="1"/>
          </p:cNvPr>
          <p:cNvSpPr/>
          <p:nvPr/>
        </p:nvSpPr>
        <p:spPr>
          <a:xfrm>
            <a:off x="1650503" y="3647902"/>
            <a:ext cx="170973" cy="183165"/>
          </a:xfrm>
          <a:prstGeom prst="actionButtonHelp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2384937" y="3622684"/>
            <a:ext cx="170973" cy="183165"/>
          </a:xfrm>
          <a:prstGeom prst="actionButtonHelp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4889155" y="4291928"/>
            <a:ext cx="156300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669864" y="5074226"/>
            <a:ext cx="183901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27194" y="3887261"/>
            <a:ext cx="2785357" cy="31573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8"/>
          <p:cNvGraphicFramePr>
            <a:graphicFrameLocks noChangeAspect="1"/>
          </p:cNvGraphicFramePr>
          <p:nvPr/>
        </p:nvGraphicFramePr>
        <p:xfrm>
          <a:off x="7282545" y="5181480"/>
          <a:ext cx="177800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4" imgW="152400" imgH="165100" progId="Equation.3">
                  <p:embed/>
                </p:oleObj>
              </mc:Choice>
              <mc:Fallback>
                <p:oleObj name="Equation" r:id="rId4" imgW="152400" imgH="165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2545" y="5181480"/>
                        <a:ext cx="177800" cy="19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9"/>
          <p:cNvGraphicFramePr>
            <a:graphicFrameLocks noChangeAspect="1"/>
          </p:cNvGraphicFramePr>
          <p:nvPr/>
        </p:nvGraphicFramePr>
        <p:xfrm>
          <a:off x="5380720" y="3532067"/>
          <a:ext cx="1905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6" imgW="165100" imgH="165100" progId="Equation.3">
                  <p:embed/>
                </p:oleObj>
              </mc:Choice>
              <mc:Fallback>
                <p:oleObj name="Equation" r:id="rId6" imgW="165100" imgH="165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0720" y="3532067"/>
                        <a:ext cx="1905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Donut 48"/>
          <p:cNvSpPr/>
          <p:nvPr/>
        </p:nvSpPr>
        <p:spPr>
          <a:xfrm>
            <a:off x="6913010" y="4118335"/>
            <a:ext cx="215900" cy="192371"/>
          </a:xfrm>
          <a:prstGeom prst="donut">
            <a:avLst>
              <a:gd name="adj" fmla="val 0"/>
            </a:avLst>
          </a:prstGeom>
          <a:solidFill>
            <a:srgbClr val="0000FF"/>
          </a:solidFill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Donut 49"/>
          <p:cNvSpPr/>
          <p:nvPr/>
        </p:nvSpPr>
        <p:spPr>
          <a:xfrm>
            <a:off x="7065410" y="4270735"/>
            <a:ext cx="215900" cy="192371"/>
          </a:xfrm>
          <a:prstGeom prst="donut">
            <a:avLst>
              <a:gd name="adj" fmla="val 0"/>
            </a:avLst>
          </a:prstGeom>
          <a:solidFill>
            <a:srgbClr val="0000FF"/>
          </a:solidFill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Donut 50"/>
          <p:cNvSpPr/>
          <p:nvPr/>
        </p:nvSpPr>
        <p:spPr>
          <a:xfrm>
            <a:off x="6849510" y="4270735"/>
            <a:ext cx="215900" cy="192371"/>
          </a:xfrm>
          <a:prstGeom prst="donut">
            <a:avLst>
              <a:gd name="adj" fmla="val 0"/>
            </a:avLst>
          </a:prstGeom>
          <a:solidFill>
            <a:srgbClr val="0000FF"/>
          </a:solidFill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Donut 51"/>
          <p:cNvSpPr/>
          <p:nvPr/>
        </p:nvSpPr>
        <p:spPr>
          <a:xfrm>
            <a:off x="6957460" y="4519320"/>
            <a:ext cx="215900" cy="192371"/>
          </a:xfrm>
          <a:prstGeom prst="donut">
            <a:avLst>
              <a:gd name="adj" fmla="val 0"/>
            </a:avLst>
          </a:prstGeom>
          <a:solidFill>
            <a:srgbClr val="0000FF"/>
          </a:solidFill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Donut 52"/>
          <p:cNvSpPr/>
          <p:nvPr/>
        </p:nvSpPr>
        <p:spPr>
          <a:xfrm>
            <a:off x="7378683" y="3792742"/>
            <a:ext cx="215900" cy="192371"/>
          </a:xfrm>
          <a:prstGeom prst="donut">
            <a:avLst>
              <a:gd name="adj" fmla="val 0"/>
            </a:avLst>
          </a:prstGeom>
          <a:solidFill>
            <a:srgbClr val="0000FF"/>
          </a:solidFill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Donut 54"/>
          <p:cNvSpPr/>
          <p:nvPr/>
        </p:nvSpPr>
        <p:spPr>
          <a:xfrm>
            <a:off x="6355092" y="3796254"/>
            <a:ext cx="215900" cy="192371"/>
          </a:xfrm>
          <a:prstGeom prst="donut">
            <a:avLst>
              <a:gd name="adj" fmla="val 0"/>
            </a:avLst>
          </a:prstGeom>
          <a:solidFill>
            <a:srgbClr val="0000FF"/>
          </a:solidFill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Donut 55"/>
          <p:cNvSpPr/>
          <p:nvPr/>
        </p:nvSpPr>
        <p:spPr>
          <a:xfrm>
            <a:off x="6355092" y="3700068"/>
            <a:ext cx="215900" cy="192371"/>
          </a:xfrm>
          <a:prstGeom prst="donut">
            <a:avLst>
              <a:gd name="adj" fmla="val 0"/>
            </a:avLst>
          </a:prstGeom>
          <a:solidFill>
            <a:srgbClr val="0000FF"/>
          </a:solidFill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Donut 56"/>
          <p:cNvSpPr/>
          <p:nvPr/>
        </p:nvSpPr>
        <p:spPr>
          <a:xfrm>
            <a:off x="6247142" y="3561145"/>
            <a:ext cx="215900" cy="192371"/>
          </a:xfrm>
          <a:prstGeom prst="donut">
            <a:avLst>
              <a:gd name="adj" fmla="val 0"/>
            </a:avLst>
          </a:prstGeom>
          <a:solidFill>
            <a:srgbClr val="0000FF"/>
          </a:solidFill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Donut 57"/>
          <p:cNvSpPr/>
          <p:nvPr/>
        </p:nvSpPr>
        <p:spPr>
          <a:xfrm>
            <a:off x="6355092" y="4519320"/>
            <a:ext cx="215900" cy="192371"/>
          </a:xfrm>
          <a:prstGeom prst="donut">
            <a:avLst>
              <a:gd name="adj" fmla="val 0"/>
            </a:avLst>
          </a:prstGeom>
          <a:solidFill>
            <a:srgbClr val="0000FF"/>
          </a:solidFill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Donut 58"/>
          <p:cNvSpPr/>
          <p:nvPr/>
        </p:nvSpPr>
        <p:spPr>
          <a:xfrm>
            <a:off x="6247142" y="4615506"/>
            <a:ext cx="215900" cy="192371"/>
          </a:xfrm>
          <a:prstGeom prst="donut">
            <a:avLst>
              <a:gd name="adj" fmla="val 0"/>
            </a:avLst>
          </a:prstGeom>
          <a:solidFill>
            <a:srgbClr val="0000FF"/>
          </a:solidFill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6849510" y="4270735"/>
            <a:ext cx="215900" cy="19237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355092" y="4519320"/>
            <a:ext cx="215900" cy="19237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378683" y="3792742"/>
            <a:ext cx="215900" cy="192371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355092" y="3692580"/>
            <a:ext cx="215900" cy="192371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Donut 73"/>
          <p:cNvSpPr/>
          <p:nvPr/>
        </p:nvSpPr>
        <p:spPr>
          <a:xfrm>
            <a:off x="6849510" y="4519320"/>
            <a:ext cx="215900" cy="192371"/>
          </a:xfrm>
          <a:prstGeom prst="donut">
            <a:avLst>
              <a:gd name="adj" fmla="val 0"/>
            </a:avLst>
          </a:prstGeom>
          <a:solidFill>
            <a:srgbClr val="0000FF"/>
          </a:solidFill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Donut 74"/>
          <p:cNvSpPr/>
          <p:nvPr/>
        </p:nvSpPr>
        <p:spPr>
          <a:xfrm>
            <a:off x="7109860" y="4423135"/>
            <a:ext cx="215900" cy="192371"/>
          </a:xfrm>
          <a:prstGeom prst="donut">
            <a:avLst>
              <a:gd name="adj" fmla="val 0"/>
            </a:avLst>
          </a:prstGeom>
          <a:solidFill>
            <a:srgbClr val="0000FF"/>
          </a:solidFill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1" animBg="1"/>
      <p:bldP spid="65" grpId="0" animBg="1"/>
      <p:bldP spid="66" grpId="0" animBg="1"/>
      <p:bldP spid="67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3817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Dataset 1: </a:t>
            </a:r>
          </a:p>
          <a:p>
            <a:pPr lvl="1"/>
            <a:r>
              <a:rPr lang="en-US" dirty="0" smtClean="0"/>
              <a:t>MIT-BIH Arrhythmia Database, 48 half-hour records </a:t>
            </a:r>
          </a:p>
          <a:p>
            <a:pPr lvl="1"/>
            <a:r>
              <a:rPr lang="en-US" dirty="0" smtClean="0"/>
              <a:t>Included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ALL</a:t>
            </a:r>
            <a:r>
              <a:rPr lang="en-US" dirty="0" smtClean="0"/>
              <a:t> records in the testing, even patients with paced beats</a:t>
            </a:r>
          </a:p>
          <a:p>
            <a:r>
              <a:rPr lang="en-US" dirty="0" smtClean="0"/>
              <a:t>Task 1:</a:t>
            </a:r>
          </a:p>
          <a:p>
            <a:pPr lvl="1"/>
            <a:r>
              <a:rPr lang="en-US" dirty="0" smtClean="0"/>
              <a:t>ventricular ectopic beats (</a:t>
            </a:r>
            <a:r>
              <a:rPr lang="en-US" dirty="0" err="1" smtClean="0"/>
              <a:t>VEBs</a:t>
            </a:r>
            <a:r>
              <a:rPr lang="en-US" dirty="0" smtClean="0"/>
              <a:t>) vs. non-</a:t>
            </a:r>
            <a:r>
              <a:rPr lang="en-US" dirty="0" err="1" smtClean="0"/>
              <a:t>VEBs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0482" y="4468794"/>
            <a:ext cx="9964963" cy="330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1911" y="4416293"/>
            <a:ext cx="54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3431" y="4427336"/>
            <a:ext cx="54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61876" y="4413579"/>
            <a:ext cx="54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33746" y="4413579"/>
            <a:ext cx="54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175000" y="4417156"/>
            <a:ext cx="54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49136" y="4413579"/>
            <a:ext cx="54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91003" y="4417156"/>
            <a:ext cx="54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33996" y="4413579"/>
            <a:ext cx="54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875863" y="4413579"/>
            <a:ext cx="54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434671" y="4413579"/>
            <a:ext cx="54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976538" y="4413579"/>
            <a:ext cx="54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9" y="4413579"/>
            <a:ext cx="54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390745" y="4417156"/>
            <a:ext cx="54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60452" y="4413579"/>
            <a:ext cx="54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+1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1 - Passive vs. Active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Passive Learning: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1000 labeled beats per record to achieve a mean sensitivity </a:t>
            </a:r>
            <a:r>
              <a:rPr lang="en-US" dirty="0"/>
              <a:t>&gt;</a:t>
            </a:r>
            <a:r>
              <a:rPr lang="en-US" dirty="0" smtClean="0"/>
              <a:t> 90%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Active Learning:</a:t>
            </a:r>
          </a:p>
          <a:p>
            <a:pPr lvl="1"/>
            <a:r>
              <a:rPr lang="en-US" dirty="0" smtClean="0"/>
              <a:t>Mean sensitivity 96%</a:t>
            </a:r>
          </a:p>
          <a:p>
            <a:pPr lvl="1"/>
            <a:r>
              <a:rPr lang="en-US" dirty="0" smtClean="0"/>
              <a:t>On average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&lt; 37 </a:t>
            </a:r>
            <a:r>
              <a:rPr lang="en-US" dirty="0" smtClean="0"/>
              <a:t>beats per record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6411" y="2351505"/>
          <a:ext cx="3543749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369"/>
                <a:gridCol w="17703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Fraction Queried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 Sensitivity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0.78 ± 0.34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0.92 ± 0.23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0.96 ± 0.17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active_histogram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144" y="3434522"/>
            <a:ext cx="3618388" cy="303359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16200000" flipH="1">
            <a:off x="2390722" y="3868685"/>
            <a:ext cx="4472104" cy="42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pic>
        <p:nvPicPr>
          <p:cNvPr id="7" name="Picture 6" descr="active_learning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85" y="1833217"/>
            <a:ext cx="8818602" cy="429918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445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Data Set 2: </a:t>
            </a:r>
          </a:p>
          <a:p>
            <a:pPr lvl="1"/>
            <a:r>
              <a:rPr lang="en-US" dirty="0" smtClean="0"/>
              <a:t>4 half-hour records from another cohort of NSTEACS patients</a:t>
            </a:r>
          </a:p>
          <a:p>
            <a:r>
              <a:rPr lang="en-US" dirty="0" smtClean="0"/>
              <a:t>Task 2:</a:t>
            </a:r>
          </a:p>
          <a:p>
            <a:pPr lvl="1"/>
            <a:r>
              <a:rPr lang="en-US" dirty="0" smtClean="0"/>
              <a:t>Premature ventricular contractions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(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PVCs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) vs. non-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PVCs</a:t>
            </a:r>
            <a:endParaRPr lang="en-US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440</Words>
  <Application>Microsoft Macintosh PowerPoint</Application>
  <PresentationFormat>On-screen Show (4:3)</PresentationFormat>
  <Paragraphs>111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Equation</vt:lpstr>
      <vt:lpstr>Patient-Adaptive Beat Classification using Active Learning</vt:lpstr>
      <vt:lpstr>How can we use Machine Learning to to automatically interpret an ECG?</vt:lpstr>
      <vt:lpstr>Challenges</vt:lpstr>
      <vt:lpstr>Patient-Adaptive Classifiers</vt:lpstr>
      <vt:lpstr>Patient-Adaptive Classifiers</vt:lpstr>
      <vt:lpstr>Active Learning</vt:lpstr>
      <vt:lpstr>Experiments</vt:lpstr>
      <vt:lpstr>Experiment 1 - Passive vs. Active</vt:lpstr>
      <vt:lpstr>Experiments</vt:lpstr>
      <vt:lpstr>Experiment 2 – with Cardiologists</vt:lpstr>
      <vt:lpstr>Conclusions </vt:lpstr>
      <vt:lpstr>Acknowledgements</vt:lpstr>
    </vt:vector>
  </TitlesOfParts>
  <Company>Carleton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Patient-Adaptive Beat Classification using Active Learning</dc:title>
  <dc:creator>Jenna Wiens</dc:creator>
  <cp:lastModifiedBy>Jenna Wiens</cp:lastModifiedBy>
  <cp:revision>13</cp:revision>
  <dcterms:created xsi:type="dcterms:W3CDTF">2010-09-21T22:11:29Z</dcterms:created>
  <dcterms:modified xsi:type="dcterms:W3CDTF">2012-07-09T14:47:26Z</dcterms:modified>
</cp:coreProperties>
</file>