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86" r:id="rId6"/>
    <p:sldId id="312" r:id="rId7"/>
    <p:sldId id="288" r:id="rId8"/>
    <p:sldId id="298" r:id="rId9"/>
    <p:sldId id="272" r:id="rId10"/>
    <p:sldId id="287" r:id="rId11"/>
    <p:sldId id="268" r:id="rId12"/>
    <p:sldId id="283" r:id="rId13"/>
    <p:sldId id="301" r:id="rId14"/>
    <p:sldId id="303" r:id="rId15"/>
    <p:sldId id="269" r:id="rId16"/>
    <p:sldId id="307" r:id="rId17"/>
    <p:sldId id="306" r:id="rId18"/>
    <p:sldId id="270" r:id="rId19"/>
    <p:sldId id="294" r:id="rId20"/>
    <p:sldId id="296" r:id="rId21"/>
    <p:sldId id="295" r:id="rId22"/>
    <p:sldId id="308" r:id="rId23"/>
    <p:sldId id="284" r:id="rId24"/>
    <p:sldId id="266" r:id="rId25"/>
    <p:sldId id="262" r:id="rId26"/>
    <p:sldId id="271" r:id="rId27"/>
    <p:sldId id="273" r:id="rId28"/>
    <p:sldId id="281" r:id="rId29"/>
    <p:sldId id="277" r:id="rId30"/>
    <p:sldId id="305" r:id="rId31"/>
    <p:sldId id="311" r:id="rId32"/>
    <p:sldId id="297" r:id="rId33"/>
    <p:sldId id="299"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5C5E72-1534-4843-84E9-CDE22083BD7E}">
          <p14:sldIdLst>
            <p14:sldId id="256"/>
            <p14:sldId id="286"/>
            <p14:sldId id="312"/>
            <p14:sldId id="288"/>
            <p14:sldId id="298"/>
            <p14:sldId id="272"/>
            <p14:sldId id="287"/>
          </p14:sldIdLst>
        </p14:section>
        <p14:section name="RQ1" id="{330CC47E-57A1-49BC-9226-3A1313CFDCFC}">
          <p14:sldIdLst>
            <p14:sldId id="268"/>
            <p14:sldId id="283"/>
            <p14:sldId id="301"/>
            <p14:sldId id="303"/>
          </p14:sldIdLst>
        </p14:section>
        <p14:section name="RQ2" id="{7A428E49-9878-4B51-8673-BDC369EB92C2}">
          <p14:sldIdLst>
            <p14:sldId id="269"/>
            <p14:sldId id="307"/>
            <p14:sldId id="306"/>
          </p14:sldIdLst>
        </p14:section>
        <p14:section name="RQ3" id="{4FF87132-3AA6-4FFA-A547-732D943EF7FE}">
          <p14:sldIdLst>
            <p14:sldId id="270"/>
            <p14:sldId id="294"/>
            <p14:sldId id="296"/>
            <p14:sldId id="295"/>
          </p14:sldIdLst>
        </p14:section>
        <p14:section name="Conclusion" id="{16A6FE24-0C0D-4880-85BC-BF1E93943597}">
          <p14:sldIdLst>
            <p14:sldId id="308"/>
          </p14:sldIdLst>
        </p14:section>
        <p14:section name="Extra slides" id="{D74F2065-81EE-4C13-9FCE-0A91FC194DEB}">
          <p14:sldIdLst>
            <p14:sldId id="284"/>
            <p14:sldId id="266"/>
            <p14:sldId id="262"/>
            <p14:sldId id="271"/>
            <p14:sldId id="273"/>
            <p14:sldId id="281"/>
            <p14:sldId id="277"/>
            <p14:sldId id="305"/>
            <p14:sldId id="311"/>
            <p14:sldId id="297"/>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33"/>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E78C2-BE1A-40F7-906D-E2F345BC540C}" v="52" dt="2026-04-15T04:48:42.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1" autoAdjust="0"/>
    <p:restoredTop sz="78814" autoAdjust="0"/>
  </p:normalViewPr>
  <p:slideViewPr>
    <p:cSldViewPr snapToGrid="0">
      <p:cViewPr>
        <p:scale>
          <a:sx n="67" d="100"/>
          <a:sy n="67" d="100"/>
        </p:scale>
        <p:origin x="51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Code writing</c:v>
                </c:pt>
              </c:strCache>
            </c:strRef>
          </c:tx>
          <c:spPr>
            <a:solidFill>
              <a:schemeClr val="accent4">
                <a:tint val="58000"/>
                <a:alpha val="70000"/>
              </a:schemeClr>
            </a:solidFill>
            <a:ln>
              <a:noFill/>
            </a:ln>
            <a:effectLst/>
          </c:spPr>
          <c:invertIfNegative val="0"/>
          <c:cat>
            <c:numRef>
              <c:f>Sheet1!$A$2</c:f>
              <c:numCache>
                <c:formatCode>General</c:formatCode>
                <c:ptCount val="1"/>
              </c:numCache>
            </c:numRef>
          </c:cat>
          <c:val>
            <c:numRef>
              <c:f>Sheet1!$B$2</c:f>
              <c:numCache>
                <c:formatCode>General</c:formatCode>
                <c:ptCount val="1"/>
                <c:pt idx="0">
                  <c:v>42.857143000000001</c:v>
                </c:pt>
              </c:numCache>
            </c:numRef>
          </c:val>
          <c:extLst>
            <c:ext xmlns:c16="http://schemas.microsoft.com/office/drawing/2014/chart" uri="{C3380CC4-5D6E-409C-BE32-E72D297353CC}">
              <c16:uniqueId val="{00000000-7D0B-4B07-A505-92121703F525}"/>
            </c:ext>
          </c:extLst>
        </c:ser>
        <c:ser>
          <c:idx val="1"/>
          <c:order val="1"/>
          <c:tx>
            <c:strRef>
              <c:f>Sheet1!$C$1</c:f>
              <c:strCache>
                <c:ptCount val="1"/>
                <c:pt idx="0">
                  <c:v>Bug fixing</c:v>
                </c:pt>
              </c:strCache>
            </c:strRef>
          </c:tx>
          <c:spPr>
            <a:solidFill>
              <a:schemeClr val="accent4">
                <a:tint val="86000"/>
                <a:alpha val="70000"/>
              </a:schemeClr>
            </a:solidFill>
            <a:ln>
              <a:noFill/>
            </a:ln>
            <a:effectLst/>
          </c:spPr>
          <c:invertIfNegative val="0"/>
          <c:cat>
            <c:numRef>
              <c:f>Sheet1!$A$2</c:f>
              <c:numCache>
                <c:formatCode>General</c:formatCode>
                <c:ptCount val="1"/>
              </c:numCache>
            </c:numRef>
          </c:cat>
          <c:val>
            <c:numRef>
              <c:f>Sheet1!$C$2</c:f>
              <c:numCache>
                <c:formatCode>General</c:formatCode>
                <c:ptCount val="1"/>
                <c:pt idx="0">
                  <c:v>41.353383200000003</c:v>
                </c:pt>
              </c:numCache>
            </c:numRef>
          </c:val>
          <c:extLst>
            <c:ext xmlns:c16="http://schemas.microsoft.com/office/drawing/2014/chart" uri="{C3380CC4-5D6E-409C-BE32-E72D297353CC}">
              <c16:uniqueId val="{00000001-7D0B-4B07-A505-92121703F525}"/>
            </c:ext>
          </c:extLst>
        </c:ser>
        <c:ser>
          <c:idx val="2"/>
          <c:order val="2"/>
          <c:tx>
            <c:strRef>
              <c:f>Sheet1!$D$1</c:f>
              <c:strCache>
                <c:ptCount val="1"/>
                <c:pt idx="0">
                  <c:v>Code comprehension</c:v>
                </c:pt>
              </c:strCache>
            </c:strRef>
          </c:tx>
          <c:spPr>
            <a:solidFill>
              <a:schemeClr val="accent4">
                <a:shade val="86000"/>
                <a:alpha val="70000"/>
              </a:schemeClr>
            </a:solidFill>
            <a:ln>
              <a:noFill/>
            </a:ln>
            <a:effectLst/>
          </c:spPr>
          <c:invertIfNegative val="0"/>
          <c:cat>
            <c:numRef>
              <c:f>Sheet1!$A$2</c:f>
              <c:numCache>
                <c:formatCode>General</c:formatCode>
                <c:ptCount val="1"/>
              </c:numCache>
            </c:numRef>
          </c:cat>
          <c:val>
            <c:numRef>
              <c:f>Sheet1!$D$2</c:f>
              <c:numCache>
                <c:formatCode>General</c:formatCode>
                <c:ptCount val="1"/>
                <c:pt idx="0">
                  <c:v>11.2781953</c:v>
                </c:pt>
              </c:numCache>
            </c:numRef>
          </c:val>
          <c:extLst>
            <c:ext xmlns:c16="http://schemas.microsoft.com/office/drawing/2014/chart" uri="{C3380CC4-5D6E-409C-BE32-E72D297353CC}">
              <c16:uniqueId val="{00000002-7D0B-4B07-A505-92121703F525}"/>
            </c:ext>
          </c:extLst>
        </c:ser>
        <c:ser>
          <c:idx val="3"/>
          <c:order val="3"/>
          <c:tx>
            <c:strRef>
              <c:f>Sheet1!$E$1</c:f>
              <c:strCache>
                <c:ptCount val="1"/>
                <c:pt idx="0">
                  <c:v>Code improvement</c:v>
                </c:pt>
              </c:strCache>
            </c:strRef>
          </c:tx>
          <c:spPr>
            <a:solidFill>
              <a:schemeClr val="accent4">
                <a:shade val="58000"/>
                <a:alpha val="70000"/>
              </a:schemeClr>
            </a:solidFill>
            <a:ln>
              <a:noFill/>
            </a:ln>
            <a:effectLst/>
          </c:spPr>
          <c:invertIfNegative val="0"/>
          <c:cat>
            <c:numRef>
              <c:f>Sheet1!$A$2</c:f>
              <c:numCache>
                <c:formatCode>General</c:formatCode>
                <c:ptCount val="1"/>
              </c:numCache>
            </c:numRef>
          </c:cat>
          <c:val>
            <c:numRef>
              <c:f>Sheet1!$E$2</c:f>
              <c:numCache>
                <c:formatCode>General</c:formatCode>
                <c:ptCount val="1"/>
                <c:pt idx="0">
                  <c:v>4.5112779999999999</c:v>
                </c:pt>
              </c:numCache>
            </c:numRef>
          </c:val>
          <c:extLst>
            <c:ext xmlns:c16="http://schemas.microsoft.com/office/drawing/2014/chart" uri="{C3380CC4-5D6E-409C-BE32-E72D297353CC}">
              <c16:uniqueId val="{00000003-7D0B-4B07-A505-92121703F525}"/>
            </c:ext>
          </c:extLst>
        </c:ser>
        <c:dLbls>
          <c:showLegendKey val="0"/>
          <c:showVal val="0"/>
          <c:showCatName val="0"/>
          <c:showSerName val="0"/>
          <c:showPercent val="0"/>
          <c:showBubbleSize val="0"/>
        </c:dLbls>
        <c:gapWidth val="50"/>
        <c:overlap val="100"/>
        <c:axId val="1103157200"/>
        <c:axId val="1103170640"/>
      </c:barChart>
      <c:catAx>
        <c:axId val="110315720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3170640"/>
        <c:crosses val="autoZero"/>
        <c:auto val="1"/>
        <c:lblAlgn val="ctr"/>
        <c:lblOffset val="100"/>
        <c:noMultiLvlLbl val="0"/>
      </c:catAx>
      <c:valAx>
        <c:axId val="110317064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103157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AA0A6ED-3730-4328-A580-59D216E998EC}" type="datetimeFigureOut">
              <a:rPr lang="en-US" smtClean="0"/>
              <a:t>4/9/2026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2F9251D-5152-4C69-8FDA-76CC04C10A41}" type="slidenum">
              <a:rPr lang="en-US" smtClean="0"/>
              <a:t>‹#›</a:t>
            </a:fld>
            <a:endParaRPr lang="en-US"/>
          </a:p>
        </p:txBody>
      </p:sp>
    </p:spTree>
    <p:extLst>
      <p:ext uri="{BB962C8B-B14F-4D97-AF65-F5344CB8AC3E}">
        <p14:creationId xmlns:p14="http://schemas.microsoft.com/office/powerpoint/2010/main" val="249863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1</a:t>
            </a:fld>
            <a:endParaRPr lang="en-US"/>
          </a:p>
        </p:txBody>
      </p:sp>
    </p:spTree>
    <p:extLst>
      <p:ext uri="{BB962C8B-B14F-4D97-AF65-F5344CB8AC3E}">
        <p14:creationId xmlns:p14="http://schemas.microsoft.com/office/powerpoint/2010/main" val="276520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41DD5-7601-1D50-A6E2-F29C9838C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8E7DA-20D1-794E-86F8-D20F0C6A3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70AAF-D30D-A775-EA54-9DF4A21F3164}"/>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took the help requests that kick started each ‘issue’ I showed before, and categorized them. First example is debugging, or in the second issue, they want help with </a:t>
            </a:r>
            <a:r>
              <a:rPr lang="en-US" sz="1200" b="1" i="0" u="none" strike="noStrike" kern="1200" dirty="0">
                <a:solidFill>
                  <a:schemeClr val="tx1"/>
                </a:solidFill>
                <a:effectLst/>
                <a:latin typeface="+mn-lt"/>
                <a:ea typeface="+mn-ea"/>
                <a:cs typeface="+mn-cs"/>
              </a:rPr>
              <a:t>code comprehension</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4E713DE1-5025-4B13-4528-269C327F9985}"/>
              </a:ext>
            </a:extLst>
          </p:cNvPr>
          <p:cNvSpPr>
            <a:spLocks noGrp="1"/>
          </p:cNvSpPr>
          <p:nvPr>
            <p:ph type="sldNum" sz="quarter" idx="5"/>
          </p:nvPr>
        </p:nvSpPr>
        <p:spPr/>
        <p:txBody>
          <a:bodyPr/>
          <a:lstStyle/>
          <a:p>
            <a:fld id="{22F9251D-5152-4C69-8FDA-76CC04C10A41}" type="slidenum">
              <a:rPr lang="en-US" smtClean="0"/>
              <a:t>10</a:t>
            </a:fld>
            <a:endParaRPr lang="en-US"/>
          </a:p>
        </p:txBody>
      </p:sp>
    </p:spTree>
    <p:extLst>
      <p:ext uri="{BB962C8B-B14F-4D97-AF65-F5344CB8AC3E}">
        <p14:creationId xmlns:p14="http://schemas.microsoft.com/office/powerpoint/2010/main" val="412454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2234-33E9-9C01-A4DE-82EC734BC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F7BD3-9A3F-07F5-853D-95B06A5BF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86C8F-E777-9797-C3D7-81AF1506D3D0}"/>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whole dataset, we see mostly code writing and debugging requests. This makes sense, it’s what the platform is designed for, well and good, but it’s also imo encouraging to see a nontrivial slice of requests for help understanding or improving code that already works.</a:t>
            </a:r>
            <a:endParaRPr lang="en-US" dirty="0"/>
          </a:p>
        </p:txBody>
      </p:sp>
      <p:sp>
        <p:nvSpPr>
          <p:cNvPr id="4" name="Slide Number Placeholder 3">
            <a:extLst>
              <a:ext uri="{FF2B5EF4-FFF2-40B4-BE49-F238E27FC236}">
                <a16:creationId xmlns:a16="http://schemas.microsoft.com/office/drawing/2014/main" id="{01253720-71D4-1379-5834-DA3CFBF9CB29}"/>
              </a:ext>
            </a:extLst>
          </p:cNvPr>
          <p:cNvSpPr>
            <a:spLocks noGrp="1"/>
          </p:cNvSpPr>
          <p:nvPr>
            <p:ph type="sldNum" sz="quarter" idx="5"/>
          </p:nvPr>
        </p:nvSpPr>
        <p:spPr/>
        <p:txBody>
          <a:bodyPr/>
          <a:lstStyle/>
          <a:p>
            <a:fld id="{22F9251D-5152-4C69-8FDA-76CC04C10A41}" type="slidenum">
              <a:rPr lang="en-US" smtClean="0"/>
              <a:t>11</a:t>
            </a:fld>
            <a:endParaRPr lang="en-US"/>
          </a:p>
        </p:txBody>
      </p:sp>
    </p:spTree>
    <p:extLst>
      <p:ext uri="{BB962C8B-B14F-4D97-AF65-F5344CB8AC3E}">
        <p14:creationId xmlns:p14="http://schemas.microsoft.com/office/powerpoint/2010/main" val="328197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OK so we know who the Learners are, why they’re here for peer tutoring, what they want help with. What happens next?</a:t>
            </a:r>
            <a:endParaRPr lang="en-US" b="0" dirty="0">
              <a:effectLst/>
            </a:endParaRPr>
          </a:p>
          <a:p>
            <a:endParaRPr lang="en-US" b="0" dirty="0">
              <a:effectLst/>
            </a:endParaRPr>
          </a:p>
          <a:p>
            <a:pPr rtl="0"/>
            <a:r>
              <a:rPr lang="en-US" sz="1200" b="0" i="0" u="none" strike="noStrike" kern="1200" dirty="0">
                <a:solidFill>
                  <a:schemeClr val="tx1"/>
                </a:solidFill>
                <a:effectLst/>
                <a:latin typeface="+mn-lt"/>
                <a:ea typeface="+mn-ea"/>
                <a:cs typeface="+mn-cs"/>
              </a:rPr>
              <a:t>We analyzed the frequencies of topics (14 total), how many times they came up (as a message being sent) in each </a:t>
            </a:r>
            <a:r>
              <a:rPr lang="en-US" sz="1200" b="1" i="0" u="none" strike="noStrike" kern="1200" dirty="0">
                <a:solidFill>
                  <a:schemeClr val="tx1"/>
                </a:solidFill>
                <a:effectLst/>
                <a:latin typeface="+mn-lt"/>
                <a:ea typeface="+mn-ea"/>
                <a:cs typeface="+mn-cs"/>
              </a:rPr>
              <a:t>issue</a:t>
            </a:r>
            <a:r>
              <a:rPr lang="en-US" sz="1200" b="0" i="0" u="none" strike="noStrike" kern="1200" dirty="0">
                <a:solidFill>
                  <a:schemeClr val="tx1"/>
                </a:solidFill>
                <a:effectLst/>
                <a:latin typeface="+mn-lt"/>
                <a:ea typeface="+mn-ea"/>
                <a:cs typeface="+mn-cs"/>
              </a:rPr>
              <a:t>, and found… </a:t>
            </a:r>
            <a:endParaRPr lang="en-US" b="0" dirty="0">
              <a:effectLst/>
            </a:endParaRPr>
          </a:p>
        </p:txBody>
      </p:sp>
      <p:sp>
        <p:nvSpPr>
          <p:cNvPr id="4" name="Slide Number Placeholder 3"/>
          <p:cNvSpPr>
            <a:spLocks noGrp="1"/>
          </p:cNvSpPr>
          <p:nvPr>
            <p:ph type="sldNum" sz="quarter" idx="5"/>
          </p:nvPr>
        </p:nvSpPr>
        <p:spPr/>
        <p:txBody>
          <a:bodyPr/>
          <a:lstStyle/>
          <a:p>
            <a:fld id="{22F9251D-5152-4C69-8FDA-76CC04C10A41}" type="slidenum">
              <a:rPr lang="en-US" smtClean="0"/>
              <a:t>12</a:t>
            </a:fld>
            <a:endParaRPr lang="en-US"/>
          </a:p>
        </p:txBody>
      </p:sp>
    </p:spTree>
    <p:extLst>
      <p:ext uri="{BB962C8B-B14F-4D97-AF65-F5344CB8AC3E}">
        <p14:creationId xmlns:p14="http://schemas.microsoft.com/office/powerpoint/2010/main" val="292709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0791-7BFE-2591-CF8F-6B9330A51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44437-C8F6-19D2-741F-7604DC843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B732F-BF71-47E8-7633-30EACC96EB35}"/>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…that proposed new code was overwhelmingly the most common topic in peer tutoring conversations. Way down at the bottom of the list is error traces/messages/line numbers.</a:t>
            </a:r>
            <a:endParaRPr lang="en-US" b="0" dirty="0">
              <a:effectLst/>
            </a:endParaRPr>
          </a:p>
          <a:p>
            <a:br>
              <a:rPr lang="en-US" b="0" dirty="0">
                <a:effectLst/>
              </a:rPr>
            </a:br>
            <a:r>
              <a:rPr lang="en-US" sz="1200" b="0" i="0" u="none" strike="noStrike" kern="1200" dirty="0">
                <a:solidFill>
                  <a:schemeClr val="tx1"/>
                </a:solidFill>
                <a:effectLst/>
                <a:latin typeface="+mn-lt"/>
                <a:ea typeface="+mn-ea"/>
                <a:cs typeface="+mn-cs"/>
              </a:rPr>
              <a:t>Two takeaways from this. Emphasis on new code influences Helper behavior, they may assume this is always the best way to help the Learner instead of checking. In this example the Learner actually wants help understanding a concept but Helper assumes otherwise → misunderstanding</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Secondly, recall &gt;40% of help requests for debugging. Yet details of program errors are actually at the bottom of the topics list, meaning peer tutors aren’t really aligned with our best practices for SE.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this was modelling how frequent each topic is. For each message that we recorded a topic for though, we also recorded </a:t>
            </a:r>
            <a:r>
              <a:rPr lang="en-US" sz="1200" b="1" i="0" u="none" strike="noStrike" kern="1200" dirty="0">
                <a:solidFill>
                  <a:schemeClr val="tx1"/>
                </a:solidFill>
                <a:effectLst/>
                <a:latin typeface="+mn-lt"/>
                <a:ea typeface="+mn-ea"/>
                <a:cs typeface="+mn-cs"/>
              </a:rPr>
              <a:t>how</a:t>
            </a:r>
            <a:r>
              <a:rPr lang="en-US" sz="1200" b="0" i="0" u="none" strike="noStrike" kern="1200" dirty="0">
                <a:solidFill>
                  <a:schemeClr val="tx1"/>
                </a:solidFill>
                <a:effectLst/>
                <a:latin typeface="+mn-lt"/>
                <a:ea typeface="+mn-ea"/>
                <a:cs typeface="+mn-cs"/>
              </a:rPr>
              <a:t> that topic was communicated: for example, Helper could directly implement the answer, vs ask a guiding question to try to lead the Learner there. We also looked at how frequent each communication method was, see paper for details.</a:t>
            </a:r>
            <a:endParaRPr lang="en-US" b="0" dirty="0">
              <a:effectLst/>
            </a:endParaRPr>
          </a:p>
          <a:p>
            <a:endParaRPr lang="en-US" dirty="0"/>
          </a:p>
        </p:txBody>
      </p:sp>
      <p:sp>
        <p:nvSpPr>
          <p:cNvPr id="4" name="Slide Number Placeholder 3">
            <a:extLst>
              <a:ext uri="{FF2B5EF4-FFF2-40B4-BE49-F238E27FC236}">
                <a16:creationId xmlns:a16="http://schemas.microsoft.com/office/drawing/2014/main" id="{834149A8-B36F-1D99-44B9-BAEB2A58CEF2}"/>
              </a:ext>
            </a:extLst>
          </p:cNvPr>
          <p:cNvSpPr>
            <a:spLocks noGrp="1"/>
          </p:cNvSpPr>
          <p:nvPr>
            <p:ph type="sldNum" sz="quarter" idx="5"/>
          </p:nvPr>
        </p:nvSpPr>
        <p:spPr/>
        <p:txBody>
          <a:bodyPr/>
          <a:lstStyle/>
          <a:p>
            <a:fld id="{22F9251D-5152-4C69-8FDA-76CC04C10A41}" type="slidenum">
              <a:rPr lang="en-US" smtClean="0"/>
              <a:t>13</a:t>
            </a:fld>
            <a:endParaRPr lang="en-US"/>
          </a:p>
        </p:txBody>
      </p:sp>
    </p:spTree>
    <p:extLst>
      <p:ext uri="{BB962C8B-B14F-4D97-AF65-F5344CB8AC3E}">
        <p14:creationId xmlns:p14="http://schemas.microsoft.com/office/powerpoint/2010/main" val="239945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CDC11-7D32-A770-4435-C9D155937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53EC9-6C13-815C-26CD-D0E2233FF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C5C51-B142-F66D-F63F-20E6D62C7069}"/>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But the next thing we do is a little more nuanced. We look at </a:t>
            </a:r>
            <a:r>
              <a:rPr lang="en-US" sz="1200" b="1" i="0" u="none" strike="noStrike" kern="1200" dirty="0">
                <a:solidFill>
                  <a:schemeClr val="tx1"/>
                </a:solidFill>
                <a:effectLst/>
                <a:latin typeface="+mn-lt"/>
                <a:ea typeface="+mn-ea"/>
                <a:cs typeface="+mn-cs"/>
              </a:rPr>
              <a:t>which</a:t>
            </a:r>
            <a:r>
              <a:rPr lang="en-US" sz="1200" b="0" i="0" u="none" strike="noStrike" kern="1200" dirty="0">
                <a:solidFill>
                  <a:schemeClr val="tx1"/>
                </a:solidFill>
                <a:effectLst/>
                <a:latin typeface="+mn-lt"/>
                <a:ea typeface="+mn-ea"/>
                <a:cs typeface="+mn-cs"/>
              </a:rPr>
              <a:t> topics and methods </a:t>
            </a:r>
            <a:r>
              <a:rPr lang="en-US" sz="1200" b="1" i="0" u="none" strike="noStrike" kern="1200" dirty="0">
                <a:solidFill>
                  <a:schemeClr val="tx1"/>
                </a:solidFill>
                <a:effectLst/>
                <a:latin typeface="+mn-lt"/>
                <a:ea typeface="+mn-ea"/>
                <a:cs typeface="+mn-cs"/>
              </a:rPr>
              <a:t>co-occur</a:t>
            </a:r>
            <a:r>
              <a:rPr lang="en-US" sz="1200" b="0" i="0" u="none" strike="noStrike" kern="1200" dirty="0">
                <a:solidFill>
                  <a:schemeClr val="tx1"/>
                </a:solidFill>
                <a:effectLst/>
                <a:latin typeface="+mn-lt"/>
                <a:ea typeface="+mn-ea"/>
                <a:cs typeface="+mn-cs"/>
              </a:rPr>
              <a:t> with each other. So for example we control for proposed new code being a common topic, and implementing being a common communication mechanism. But </a:t>
            </a:r>
            <a:r>
              <a:rPr lang="en-US" sz="1200" b="1" i="0" u="none" strike="noStrike" kern="1200" dirty="0">
                <a:solidFill>
                  <a:schemeClr val="tx1"/>
                </a:solidFill>
                <a:effectLst/>
                <a:latin typeface="+mn-lt"/>
                <a:ea typeface="+mn-ea"/>
                <a:cs typeface="+mn-cs"/>
              </a:rPr>
              <a:t>on top of that</a:t>
            </a:r>
            <a:r>
              <a:rPr lang="en-US" sz="1200" b="0" i="0" u="none" strike="noStrike" kern="1200" dirty="0">
                <a:solidFill>
                  <a:schemeClr val="tx1"/>
                </a:solidFill>
                <a:effectLst/>
                <a:latin typeface="+mn-lt"/>
                <a:ea typeface="+mn-ea"/>
                <a:cs typeface="+mn-cs"/>
              </a:rPr>
              <a:t>, proposed new code being communicated by direct implementation happens 7x extra. </a:t>
            </a:r>
            <a:endParaRPr lang="en-US" b="0" dirty="0">
              <a:effectLst/>
            </a:endParaRPr>
          </a:p>
          <a:p>
            <a:endParaRPr lang="en-US" b="0" dirty="0">
              <a:effectLst/>
            </a:endParaRPr>
          </a:p>
          <a:p>
            <a:pPr rtl="0"/>
            <a:r>
              <a:rPr lang="en-US" sz="1200" b="0" i="0" u="none" strike="noStrike" kern="1200" dirty="0">
                <a:solidFill>
                  <a:schemeClr val="tx1"/>
                </a:solidFill>
                <a:effectLst/>
                <a:latin typeface="+mn-lt"/>
                <a:ea typeface="+mn-ea"/>
                <a:cs typeface="+mn-cs"/>
              </a:rPr>
              <a:t>Similarly, CS concepts and further learning resources are particularly communicated when Helpers choose to teach things beyond what’s asked of them. Meaning that when these topics come up, it’s not that Learners are asking questions about this — Helpers are driving that conversation.</a:t>
            </a:r>
            <a:endParaRPr lang="en-US" b="0" dirty="0">
              <a:effectLst/>
            </a:endParaRPr>
          </a:p>
        </p:txBody>
      </p:sp>
      <p:sp>
        <p:nvSpPr>
          <p:cNvPr id="4" name="Slide Number Placeholder 3">
            <a:extLst>
              <a:ext uri="{FF2B5EF4-FFF2-40B4-BE49-F238E27FC236}">
                <a16:creationId xmlns:a16="http://schemas.microsoft.com/office/drawing/2014/main" id="{6415C819-9490-BAB3-A6B2-5C13CB070B02}"/>
              </a:ext>
            </a:extLst>
          </p:cNvPr>
          <p:cNvSpPr>
            <a:spLocks noGrp="1"/>
          </p:cNvSpPr>
          <p:nvPr>
            <p:ph type="sldNum" sz="quarter" idx="5"/>
          </p:nvPr>
        </p:nvSpPr>
        <p:spPr/>
        <p:txBody>
          <a:bodyPr/>
          <a:lstStyle/>
          <a:p>
            <a:fld id="{22F9251D-5152-4C69-8FDA-76CC04C10A41}" type="slidenum">
              <a:rPr lang="en-US" smtClean="0"/>
              <a:t>14</a:t>
            </a:fld>
            <a:endParaRPr lang="en-US"/>
          </a:p>
        </p:txBody>
      </p:sp>
    </p:spTree>
    <p:extLst>
      <p:ext uri="{BB962C8B-B14F-4D97-AF65-F5344CB8AC3E}">
        <p14:creationId xmlns:p14="http://schemas.microsoft.com/office/powerpoint/2010/main" val="379376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Finally, let’s talk about outcomes. Not learning outcomes. In online peer tutoring, there’s no curriculum, and no mechanism forcing Learners back to class every day. This is a self-motivated activity. So we’re going to look at user satisfaction. Learners have decided they need help, so when do they decide they’ve achieved this goal?</a:t>
            </a: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15</a:t>
            </a:fld>
            <a:endParaRPr lang="en-US"/>
          </a:p>
        </p:txBody>
      </p:sp>
    </p:spTree>
    <p:extLst>
      <p:ext uri="{BB962C8B-B14F-4D97-AF65-F5344CB8AC3E}">
        <p14:creationId xmlns:p14="http://schemas.microsoft.com/office/powerpoint/2010/main" val="155999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First, look again at our 4 request types. </a:t>
            </a:r>
            <a:r>
              <a:rPr lang="en-US" sz="1200" b="0" i="0" u="none" strike="noStrike" kern="1200" dirty="0" err="1">
                <a:solidFill>
                  <a:schemeClr val="tx1"/>
                </a:solidFill>
                <a:effectLst/>
                <a:latin typeface="+mn-lt"/>
                <a:ea typeface="+mn-ea"/>
                <a:cs typeface="+mn-cs"/>
              </a:rPr>
              <a:t>PythonTutor</a:t>
            </a:r>
            <a:r>
              <a:rPr lang="en-US" sz="1200" b="0" i="0" u="none" strike="noStrike" kern="1200" dirty="0">
                <a:solidFill>
                  <a:schemeClr val="tx1"/>
                </a:solidFill>
                <a:effectLst/>
                <a:latin typeface="+mn-lt"/>
                <a:ea typeface="+mn-ea"/>
                <a:cs typeface="+mn-cs"/>
              </a:rPr>
              <a:t> is implementation oriented, so we might expect that type of request to have a better success rate. Encouragingly, we actually find that code comprehension requests are just as likely to be successful.</a:t>
            </a:r>
            <a:endParaRPr lang="en-US" b="0" dirty="0">
              <a:effectLst/>
            </a:endParaRPr>
          </a:p>
        </p:txBody>
      </p:sp>
      <p:sp>
        <p:nvSpPr>
          <p:cNvPr id="4" name="Slide Number Placeholder 3"/>
          <p:cNvSpPr>
            <a:spLocks noGrp="1"/>
          </p:cNvSpPr>
          <p:nvPr>
            <p:ph type="sldNum" sz="quarter" idx="5"/>
          </p:nvPr>
        </p:nvSpPr>
        <p:spPr/>
        <p:txBody>
          <a:bodyPr/>
          <a:lstStyle/>
          <a:p>
            <a:fld id="{22F9251D-5152-4C69-8FDA-76CC04C10A41}" type="slidenum">
              <a:rPr lang="en-US" smtClean="0"/>
              <a:t>16</a:t>
            </a:fld>
            <a:endParaRPr lang="en-US"/>
          </a:p>
        </p:txBody>
      </p:sp>
    </p:spTree>
    <p:extLst>
      <p:ext uri="{BB962C8B-B14F-4D97-AF65-F5344CB8AC3E}">
        <p14:creationId xmlns:p14="http://schemas.microsoft.com/office/powerpoint/2010/main" val="353467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let’s look at what happens inside successful conversations. First, they exhibit more direct implementation, meaning successful interactions tend to be more hands-on. We also see that users are vocal about emotions that align with conversation outcomes. This is good to know, because it’s happening before the end of the conversation. So users are getting this feedback when there’s time to correct course. Some intervention might train or nudge them to more effectively do so.</a:t>
            </a: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17</a:t>
            </a:fld>
            <a:endParaRPr lang="en-US"/>
          </a:p>
        </p:txBody>
      </p:sp>
    </p:spTree>
    <p:extLst>
      <p:ext uri="{BB962C8B-B14F-4D97-AF65-F5344CB8AC3E}">
        <p14:creationId xmlns:p14="http://schemas.microsoft.com/office/powerpoint/2010/main" val="409503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Lastly, Learner satisfaction doesn’t just depend on what was said in conversations, but also who says what. We found that in successful convos, Learners are more likely to ask personal questions of Helpers than vice versa. They’re also more likely to discuss prior experience and test cases. In unsuccessful convos, the reverse is true: Helpers are more likely to ask personal questions than Learners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sz="1200" b="0" i="0" u="none" strike="noStrike" kern="1200" dirty="0">
                <a:solidFill>
                  <a:schemeClr val="tx1"/>
                </a:solidFill>
                <a:effectLst/>
                <a:latin typeface="+mn-lt"/>
                <a:ea typeface="+mn-ea"/>
                <a:cs typeface="+mn-cs"/>
              </a:rPr>
              <a:t>Honestly, idk what to do with this info. But it does mean that even in these collaborative peer tutoring sessions, the role of Learner and Helper are still quite distinct, and this should inform any kind of intervention we try to take in this setting.</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18</a:t>
            </a:fld>
            <a:endParaRPr lang="en-US"/>
          </a:p>
        </p:txBody>
      </p:sp>
    </p:spTree>
    <p:extLst>
      <p:ext uri="{BB962C8B-B14F-4D97-AF65-F5344CB8AC3E}">
        <p14:creationId xmlns:p14="http://schemas.microsoft.com/office/powerpoint/2010/main" val="3117282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https://github.com/pasantiesteban/ICSE_SEET2026_Chats</a:t>
            </a:r>
          </a:p>
        </p:txBody>
      </p:sp>
      <p:sp>
        <p:nvSpPr>
          <p:cNvPr id="4" name="Slide Number Placeholder 3"/>
          <p:cNvSpPr>
            <a:spLocks noGrp="1"/>
          </p:cNvSpPr>
          <p:nvPr>
            <p:ph type="sldNum" sz="quarter" idx="5"/>
          </p:nvPr>
        </p:nvSpPr>
        <p:spPr/>
        <p:txBody>
          <a:bodyPr/>
          <a:lstStyle/>
          <a:p>
            <a:fld id="{22F9251D-5152-4C69-8FDA-76CC04C10A41}" type="slidenum">
              <a:rPr lang="en-US" smtClean="0"/>
              <a:t>19</a:t>
            </a:fld>
            <a:endParaRPr lang="en-US"/>
          </a:p>
        </p:txBody>
      </p:sp>
    </p:spTree>
    <p:extLst>
      <p:ext uri="{BB962C8B-B14F-4D97-AF65-F5344CB8AC3E}">
        <p14:creationId xmlns:p14="http://schemas.microsoft.com/office/powerpoint/2010/main" val="54726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r>
              <a:rPr lang="en-US" dirty="0"/>
              <a:t>Increasingly, students are learning CS using nontraditional resources, instead of traditional classrooms</a:t>
            </a:r>
          </a:p>
          <a:p>
            <a:pPr marL="241653" indent="-241653">
              <a:buAutoNum type="arabicPeriod"/>
            </a:pPr>
            <a:r>
              <a:rPr lang="en-US" dirty="0"/>
              <a:t>This includes online classes, Q&amp;A forums, informal chatrooms, and most recently AI chatbots</a:t>
            </a:r>
          </a:p>
          <a:p>
            <a:pPr marL="241653" indent="-241653">
              <a:buAutoNum type="arabicPeriod"/>
            </a:pPr>
            <a:r>
              <a:rPr lang="en-US" dirty="0"/>
              <a:t>Today we’re going to zoom in on one particular instance of this, </a:t>
            </a:r>
            <a:r>
              <a:rPr lang="en-US" dirty="0" err="1"/>
              <a:t>PythonTutor</a:t>
            </a:r>
            <a:endParaRPr lang="en-US" dirty="0"/>
          </a:p>
          <a:p>
            <a:pPr marL="241653" indent="-241653">
              <a:buAutoNum type="arabicPeriod"/>
            </a:pPr>
            <a:r>
              <a:rPr lang="en-US" dirty="0"/>
              <a:t>This platform has had over 10 million users all over the world</a:t>
            </a:r>
          </a:p>
          <a:p>
            <a:pPr marL="241653" indent="-241653">
              <a:buAutoNum type="arabicPeriod"/>
            </a:pPr>
            <a:endParaRPr lang="en-US" dirty="0"/>
          </a:p>
          <a:p>
            <a:endParaRPr lang="en-US" dirty="0"/>
          </a:p>
          <a:p>
            <a:pPr defTabSz="966612"/>
            <a:r>
              <a:rPr lang="en-US" dirty="0"/>
              <a:t>These tools are particularly helpful for </a:t>
            </a:r>
            <a:r>
              <a:rPr lang="en-US" i="1" dirty="0"/>
              <a:t>nontraditional</a:t>
            </a:r>
            <a:r>
              <a:rPr lang="en-US" dirty="0"/>
              <a:t> students.</a:t>
            </a:r>
          </a:p>
          <a:p>
            <a:endParaRPr lang="en-US" dirty="0"/>
          </a:p>
          <a:p>
            <a:r>
              <a:rPr lang="en-US" dirty="0"/>
              <a:t>Osbert says not useful, goal is to understand how peer tutoring works – want to be able to say it’s representative of others, or different in an interesting way – e.g. novice-oriented</a:t>
            </a:r>
          </a:p>
          <a:p>
            <a:r>
              <a:rPr lang="en-US" dirty="0"/>
              <a:t>AI out of place</a:t>
            </a:r>
          </a:p>
          <a:p>
            <a:r>
              <a:rPr lang="en-US" dirty="0"/>
              <a:t>Say web ide here</a:t>
            </a:r>
          </a:p>
          <a:p>
            <a:endParaRPr lang="en-US" dirty="0"/>
          </a:p>
          <a:p>
            <a:r>
              <a:rPr lang="en-US" dirty="0"/>
              <a:t>Maddy says make these icons in </a:t>
            </a:r>
            <a:r>
              <a:rPr lang="en-US" dirty="0" err="1"/>
              <a:t>powerpoint</a:t>
            </a: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2</a:t>
            </a:fld>
            <a:endParaRPr lang="en-US"/>
          </a:p>
        </p:txBody>
      </p:sp>
    </p:spTree>
    <p:extLst>
      <p:ext uri="{BB962C8B-B14F-4D97-AF65-F5344CB8AC3E}">
        <p14:creationId xmlns:p14="http://schemas.microsoft.com/office/powerpoint/2010/main" val="3290247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is Guo 2021 Figure 1, Sep 2012 - Mar 2021</a:t>
            </a:r>
          </a:p>
          <a:p>
            <a:endParaRPr lang="en-US" dirty="0"/>
          </a:p>
          <a:p>
            <a:r>
              <a:rPr lang="en-US" dirty="0"/>
              <a:t>Things to note: </a:t>
            </a:r>
          </a:p>
          <a:p>
            <a:pPr marL="181240" indent="-181240">
              <a:buFontTx/>
              <a:buChar char="-"/>
            </a:pPr>
            <a:r>
              <a:rPr lang="en-US" dirty="0"/>
              <a:t>Seems implementation-oriented</a:t>
            </a:r>
          </a:p>
          <a:p>
            <a:pPr marL="181240" indent="-181240">
              <a:buFontTx/>
              <a:buChar char="-"/>
            </a:pPr>
            <a:endParaRPr lang="en-US" dirty="0"/>
          </a:p>
          <a:p>
            <a:r>
              <a:rPr lang="en-US" dirty="0"/>
              <a:t>Interface screenshot (Figure 2)</a:t>
            </a:r>
          </a:p>
          <a:p>
            <a:r>
              <a:rPr lang="en-US" dirty="0"/>
              <a:t>Introduce Learners/Helpers when introducing </a:t>
            </a:r>
            <a:r>
              <a:rPr lang="en-US" dirty="0" err="1"/>
              <a:t>PythonTutor</a:t>
            </a:r>
            <a:endParaRPr lang="en-US" dirty="0"/>
          </a:p>
          <a:p>
            <a:pPr defTabSz="966612">
              <a:defRPr/>
            </a:pPr>
            <a:r>
              <a:rPr lang="en-US" dirty="0"/>
              <a:t>Priscila </a:t>
            </a:r>
            <a:r>
              <a:rPr lang="en-US" dirty="0" err="1"/>
              <a:t>canva</a:t>
            </a:r>
            <a:r>
              <a:rPr lang="en-US" dirty="0"/>
              <a:t> figure for chat summary (just one issue though)</a:t>
            </a:r>
          </a:p>
          <a:p>
            <a:endParaRPr lang="en-US" dirty="0"/>
          </a:p>
          <a:p>
            <a:r>
              <a:rPr lang="en-US" dirty="0"/>
              <a:t>Merge slide 3</a:t>
            </a:r>
          </a:p>
          <a:p>
            <a:r>
              <a:rPr lang="en-US" dirty="0"/>
              <a:t>Keep as bonus slide</a:t>
            </a:r>
          </a:p>
        </p:txBody>
      </p:sp>
      <p:sp>
        <p:nvSpPr>
          <p:cNvPr id="4" name="Slide Number Placeholder 3"/>
          <p:cNvSpPr>
            <a:spLocks noGrp="1"/>
          </p:cNvSpPr>
          <p:nvPr>
            <p:ph type="sldNum" sz="quarter" idx="5"/>
          </p:nvPr>
        </p:nvSpPr>
        <p:spPr/>
        <p:txBody>
          <a:bodyPr/>
          <a:lstStyle/>
          <a:p>
            <a:fld id="{22F9251D-5152-4C69-8FDA-76CC04C10A41}" type="slidenum">
              <a:rPr lang="en-US" smtClean="0"/>
              <a:t>21</a:t>
            </a:fld>
            <a:endParaRPr lang="en-US"/>
          </a:p>
        </p:txBody>
      </p:sp>
    </p:spTree>
    <p:extLst>
      <p:ext uri="{BB962C8B-B14F-4D97-AF65-F5344CB8AC3E}">
        <p14:creationId xmlns:p14="http://schemas.microsoft.com/office/powerpoint/2010/main" val="4216994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rid of it</a:t>
            </a:r>
          </a:p>
        </p:txBody>
      </p:sp>
      <p:sp>
        <p:nvSpPr>
          <p:cNvPr id="4" name="Slide Number Placeholder 3"/>
          <p:cNvSpPr>
            <a:spLocks noGrp="1"/>
          </p:cNvSpPr>
          <p:nvPr>
            <p:ph type="sldNum" sz="quarter" idx="5"/>
          </p:nvPr>
        </p:nvSpPr>
        <p:spPr/>
        <p:txBody>
          <a:bodyPr/>
          <a:lstStyle/>
          <a:p>
            <a:fld id="{22F9251D-5152-4C69-8FDA-76CC04C10A41}" type="slidenum">
              <a:rPr lang="en-US" smtClean="0"/>
              <a:t>22</a:t>
            </a:fld>
            <a:endParaRPr lang="en-US"/>
          </a:p>
        </p:txBody>
      </p:sp>
    </p:spTree>
    <p:extLst>
      <p:ext uri="{BB962C8B-B14F-4D97-AF65-F5344CB8AC3E}">
        <p14:creationId xmlns:p14="http://schemas.microsoft.com/office/powerpoint/2010/main" val="1203302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confusing that I switched the colors vs the paper? I just feel like this makes more sense.</a:t>
            </a:r>
          </a:p>
        </p:txBody>
      </p:sp>
      <p:sp>
        <p:nvSpPr>
          <p:cNvPr id="4" name="Slide Number Placeholder 3"/>
          <p:cNvSpPr>
            <a:spLocks noGrp="1"/>
          </p:cNvSpPr>
          <p:nvPr>
            <p:ph type="sldNum" sz="quarter" idx="5"/>
          </p:nvPr>
        </p:nvSpPr>
        <p:spPr/>
        <p:txBody>
          <a:bodyPr/>
          <a:lstStyle/>
          <a:p>
            <a:fld id="{22F9251D-5152-4C69-8FDA-76CC04C10A41}" type="slidenum">
              <a:rPr lang="en-US" smtClean="0"/>
              <a:t>23</a:t>
            </a:fld>
            <a:endParaRPr lang="en-US"/>
          </a:p>
        </p:txBody>
      </p:sp>
    </p:spTree>
    <p:extLst>
      <p:ext uri="{BB962C8B-B14F-4D97-AF65-F5344CB8AC3E}">
        <p14:creationId xmlns:p14="http://schemas.microsoft.com/office/powerpoint/2010/main" val="10859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struggling with lists and how to use them obviously</a:t>
            </a:r>
          </a:p>
          <a:p>
            <a:endParaRPr lang="en-US" dirty="0"/>
          </a:p>
          <a:p>
            <a:r>
              <a:rPr lang="en-US" dirty="0"/>
              <a:t>I'm trying to take string such as "5+5+6", then calculate this without using .math</a:t>
            </a:r>
          </a:p>
        </p:txBody>
      </p:sp>
      <p:sp>
        <p:nvSpPr>
          <p:cNvPr id="4" name="Slide Number Placeholder 3"/>
          <p:cNvSpPr>
            <a:spLocks noGrp="1"/>
          </p:cNvSpPr>
          <p:nvPr>
            <p:ph type="sldNum" sz="quarter" idx="5"/>
          </p:nvPr>
        </p:nvSpPr>
        <p:spPr/>
        <p:txBody>
          <a:bodyPr/>
          <a:lstStyle/>
          <a:p>
            <a:fld id="{22F9251D-5152-4C69-8FDA-76CC04C10A41}" type="slidenum">
              <a:rPr lang="en-US" smtClean="0"/>
              <a:t>24</a:t>
            </a:fld>
            <a:endParaRPr lang="en-US"/>
          </a:p>
        </p:txBody>
      </p:sp>
    </p:spTree>
    <p:extLst>
      <p:ext uri="{BB962C8B-B14F-4D97-AF65-F5344CB8AC3E}">
        <p14:creationId xmlns:p14="http://schemas.microsoft.com/office/powerpoint/2010/main" val="220497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is week 3 of this class and the reading isn't explaining the python code very well</a:t>
            </a:r>
          </a:p>
          <a:p>
            <a:endParaRPr lang="en-US" sz="1300" dirty="0"/>
          </a:p>
          <a:p>
            <a:r>
              <a:rPr lang="en-US" sz="1300" dirty="0"/>
              <a:t>university is tough</a:t>
            </a:r>
          </a:p>
          <a:p>
            <a:endParaRPr lang="en-US" sz="1300" dirty="0"/>
          </a:p>
          <a:p>
            <a:r>
              <a:rPr lang="en-US" sz="1300" dirty="0"/>
              <a:t>he wants it to look like that. </a:t>
            </a:r>
            <a:r>
              <a:rPr lang="en-US" sz="1300" dirty="0" err="1"/>
              <a:t>i</a:t>
            </a:r>
            <a:r>
              <a:rPr lang="en-US" sz="1300" dirty="0"/>
              <a:t> am not much of a coder so </a:t>
            </a:r>
            <a:r>
              <a:rPr lang="en-US" sz="1300" dirty="0" err="1"/>
              <a:t>i</a:t>
            </a:r>
            <a:r>
              <a:rPr lang="en-US" sz="1300" dirty="0"/>
              <a:t> have been struggling</a:t>
            </a:r>
          </a:p>
          <a:p>
            <a:endParaRPr lang="en-US" sz="1300" dirty="0"/>
          </a:p>
          <a:p>
            <a:r>
              <a:rPr lang="en-US" sz="1300" dirty="0" err="1"/>
              <a:t>thats</a:t>
            </a:r>
            <a:r>
              <a:rPr lang="en-US" sz="1300" dirty="0"/>
              <a:t> great to know! </a:t>
            </a:r>
            <a:r>
              <a:rPr lang="en-US" sz="1300" dirty="0" err="1"/>
              <a:t>i</a:t>
            </a:r>
            <a:r>
              <a:rPr lang="en-US" sz="1300" dirty="0"/>
              <a:t> struggled with alignment for another assignment</a:t>
            </a:r>
          </a:p>
          <a:p>
            <a:endParaRPr lang="en-US" sz="1300" dirty="0"/>
          </a:p>
          <a:p>
            <a:r>
              <a:rPr lang="en-US" sz="1300" dirty="0"/>
              <a:t>our class needs updating itself. they reuse the courses</a:t>
            </a:r>
          </a:p>
          <a:p>
            <a:endParaRPr lang="en-US" sz="1300" dirty="0"/>
          </a:p>
          <a:p>
            <a:r>
              <a:rPr lang="en-US" sz="1300" dirty="0"/>
              <a:t>Yeah I'm struggling a lot with it, I went to office hours today and they somehow only confused me more</a:t>
            </a:r>
          </a:p>
          <a:p>
            <a:endParaRPr lang="en-US" sz="1300" dirty="0"/>
          </a:p>
          <a:p>
            <a:r>
              <a:rPr lang="en-US" sz="1300" dirty="0"/>
              <a:t>it's due at my school today but they never taught us how to make an input into a list</a:t>
            </a:r>
          </a:p>
          <a:p>
            <a:endParaRPr lang="en-US" sz="1300" dirty="0"/>
          </a:p>
          <a:p>
            <a:r>
              <a:rPr lang="en-US" sz="1300" dirty="0"/>
              <a:t>because we </a:t>
            </a:r>
            <a:r>
              <a:rPr lang="en-US" sz="1300" dirty="0" err="1"/>
              <a:t>didnt</a:t>
            </a:r>
            <a:r>
              <a:rPr lang="en-US" sz="1300" dirty="0"/>
              <a:t> </a:t>
            </a:r>
            <a:r>
              <a:rPr lang="en-US" sz="1300" dirty="0" err="1"/>
              <a:t>leran</a:t>
            </a:r>
            <a:r>
              <a:rPr lang="en-US" sz="1300" dirty="0"/>
              <a:t> that :(</a:t>
            </a: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25</a:t>
            </a:fld>
            <a:endParaRPr lang="en-US"/>
          </a:p>
        </p:txBody>
      </p:sp>
    </p:spTree>
    <p:extLst>
      <p:ext uri="{BB962C8B-B14F-4D97-AF65-F5344CB8AC3E}">
        <p14:creationId xmlns:p14="http://schemas.microsoft.com/office/powerpoint/2010/main" val="90183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C476-6C9B-A989-6BC0-329D3CA18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589C6-E94C-5F3C-28E5-3BA8942DC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7ED88-58F3-682E-4D1D-0F9EBF023202}"/>
              </a:ext>
            </a:extLst>
          </p:cNvPr>
          <p:cNvSpPr>
            <a:spLocks noGrp="1"/>
          </p:cNvSpPr>
          <p:nvPr>
            <p:ph type="body" idx="1"/>
          </p:nvPr>
        </p:nvSpPr>
        <p:spPr/>
        <p:txBody>
          <a:bodyPr/>
          <a:lstStyle/>
          <a:p>
            <a:r>
              <a:rPr lang="en-US" sz="1300" dirty="0"/>
              <a:t>Helper questions</a:t>
            </a:r>
          </a:p>
          <a:p>
            <a:endParaRPr lang="en-US" sz="1300" dirty="0"/>
          </a:p>
          <a:p>
            <a:r>
              <a:rPr lang="en-US" sz="1300" dirty="0"/>
              <a:t>Can I fix typographical things for audience comprehension?</a:t>
            </a:r>
          </a:p>
          <a:p>
            <a:endParaRPr lang="en-US" sz="1300" dirty="0"/>
          </a:p>
          <a:p>
            <a:r>
              <a:rPr lang="en-US" sz="1300" dirty="0"/>
              <a:t>your variable names are kind of weird.</a:t>
            </a:r>
          </a:p>
          <a:p>
            <a:endParaRPr lang="en-US" sz="1300" dirty="0"/>
          </a:p>
          <a:p>
            <a:r>
              <a:rPr lang="en-US" sz="1300" dirty="0"/>
              <a:t>More examples:</a:t>
            </a:r>
          </a:p>
        </p:txBody>
      </p:sp>
      <p:sp>
        <p:nvSpPr>
          <p:cNvPr id="4" name="Slide Number Placeholder 3">
            <a:extLst>
              <a:ext uri="{FF2B5EF4-FFF2-40B4-BE49-F238E27FC236}">
                <a16:creationId xmlns:a16="http://schemas.microsoft.com/office/drawing/2014/main" id="{C8E2417D-46D1-A5DA-3D44-AD60F0DFC7CD}"/>
              </a:ext>
            </a:extLst>
          </p:cNvPr>
          <p:cNvSpPr>
            <a:spLocks noGrp="1"/>
          </p:cNvSpPr>
          <p:nvPr>
            <p:ph type="sldNum" sz="quarter" idx="5"/>
          </p:nvPr>
        </p:nvSpPr>
        <p:spPr/>
        <p:txBody>
          <a:bodyPr/>
          <a:lstStyle/>
          <a:p>
            <a:fld id="{22F9251D-5152-4C69-8FDA-76CC04C10A41}" type="slidenum">
              <a:rPr lang="en-US" smtClean="0"/>
              <a:t>26</a:t>
            </a:fld>
            <a:endParaRPr lang="en-US"/>
          </a:p>
        </p:txBody>
      </p:sp>
    </p:spTree>
    <p:extLst>
      <p:ext uri="{BB962C8B-B14F-4D97-AF65-F5344CB8AC3E}">
        <p14:creationId xmlns:p14="http://schemas.microsoft.com/office/powerpoint/2010/main" val="3028537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5263-4A81-49DE-2BA8-2CB2F5BD2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95D96-506D-CDCC-A5F1-A0AFA9AE2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4FFD7-0AB4-6C0F-F3AA-34FEFA7CA9CC}"/>
              </a:ext>
            </a:extLst>
          </p:cNvPr>
          <p:cNvSpPr>
            <a:spLocks noGrp="1"/>
          </p:cNvSpPr>
          <p:nvPr>
            <p:ph type="body" idx="1"/>
          </p:nvPr>
        </p:nvSpPr>
        <p:spPr/>
        <p:txBody>
          <a:bodyPr/>
          <a:lstStyle/>
          <a:p>
            <a:r>
              <a:rPr lang="en-US" dirty="0"/>
              <a:t>‘Rate ratio: vs if topic and mechanism were independent’</a:t>
            </a:r>
          </a:p>
        </p:txBody>
      </p:sp>
      <p:sp>
        <p:nvSpPr>
          <p:cNvPr id="4" name="Slide Number Placeholder 3">
            <a:extLst>
              <a:ext uri="{FF2B5EF4-FFF2-40B4-BE49-F238E27FC236}">
                <a16:creationId xmlns:a16="http://schemas.microsoft.com/office/drawing/2014/main" id="{C19CDE26-65D1-7052-DF40-851CD7861943}"/>
              </a:ext>
            </a:extLst>
          </p:cNvPr>
          <p:cNvSpPr>
            <a:spLocks noGrp="1"/>
          </p:cNvSpPr>
          <p:nvPr>
            <p:ph type="sldNum" sz="quarter" idx="5"/>
          </p:nvPr>
        </p:nvSpPr>
        <p:spPr/>
        <p:txBody>
          <a:bodyPr/>
          <a:lstStyle/>
          <a:p>
            <a:fld id="{22F9251D-5152-4C69-8FDA-76CC04C10A41}" type="slidenum">
              <a:rPr lang="en-US" smtClean="0"/>
              <a:t>27</a:t>
            </a:fld>
            <a:endParaRPr lang="en-US"/>
          </a:p>
        </p:txBody>
      </p:sp>
    </p:spTree>
    <p:extLst>
      <p:ext uri="{BB962C8B-B14F-4D97-AF65-F5344CB8AC3E}">
        <p14:creationId xmlns:p14="http://schemas.microsoft.com/office/powerpoint/2010/main" val="1872089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4A49-3BF2-4682-AA76-50B6724FC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4C0FB-1EA8-03F5-7D6A-B9F546CC8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74C36-A41A-A7F5-A3A6-82A9B55B0867}"/>
              </a:ext>
            </a:extLst>
          </p:cNvPr>
          <p:cNvSpPr>
            <a:spLocks noGrp="1"/>
          </p:cNvSpPr>
          <p:nvPr>
            <p:ph type="body" idx="1"/>
          </p:nvPr>
        </p:nvSpPr>
        <p:spPr/>
        <p:txBody>
          <a:bodyPr/>
          <a:lstStyle/>
          <a:p>
            <a:pPr defTabSz="966612"/>
            <a:r>
              <a:rPr lang="en-US" dirty="0"/>
              <a:t>What we care about here is the </a:t>
            </a:r>
            <a:r>
              <a:rPr lang="en-US" b="1" dirty="0"/>
              <a:t>interactions</a:t>
            </a:r>
            <a:r>
              <a:rPr lang="en-US" b="0" dirty="0"/>
              <a:t> with topics</a:t>
            </a:r>
            <a:endParaRPr lang="en-US" dirty="0"/>
          </a:p>
          <a:p>
            <a:pPr defTabSz="966612"/>
            <a:endParaRPr lang="en-US" dirty="0"/>
          </a:p>
          <a:p>
            <a:pPr defTabSz="966612"/>
            <a:r>
              <a:rPr lang="en-US" dirty="0"/>
              <a:t>We define 9 communication mechanisms and model how they interact with topics</a:t>
            </a:r>
          </a:p>
          <a:p>
            <a:pPr defTabSz="966612"/>
            <a:endParaRPr lang="en-US" dirty="0"/>
          </a:p>
          <a:p>
            <a:pPr defTabSz="966612"/>
            <a:r>
              <a:rPr lang="en-US" dirty="0"/>
              <a:t>Iirc coding concepts were roughly 4</a:t>
            </a:r>
            <a:r>
              <a:rPr lang="en-US" baseline="30000" dirty="0"/>
              <a:t>th</a:t>
            </a:r>
            <a:r>
              <a:rPr lang="en-US" dirty="0"/>
              <a:t> most-common message topic</a:t>
            </a:r>
          </a:p>
          <a:p>
            <a:pPr defTabSz="966612"/>
            <a:endParaRPr lang="en-US" dirty="0"/>
          </a:p>
          <a:p>
            <a:pPr defTabSz="966612"/>
            <a:r>
              <a:rPr lang="en-US" dirty="0"/>
              <a:t>Clarify that these are part of the 14 topics, not surprising that helpers are altruistic, but be clear that this is positive, first sentence is hard to parse</a:t>
            </a:r>
          </a:p>
          <a:p>
            <a:pPr defTabSz="966612"/>
            <a:endParaRPr lang="en-US" dirty="0"/>
          </a:p>
          <a:p>
            <a:pPr defTabSz="966612"/>
            <a:r>
              <a:rPr lang="en-US" dirty="0"/>
              <a:t>This is what we observe (fact) this suggests x takeaway (opinion)</a:t>
            </a:r>
          </a:p>
          <a:p>
            <a:pPr defTabSz="966612"/>
            <a:endParaRPr lang="en-US" dirty="0"/>
          </a:p>
          <a:p>
            <a:pPr defTabSz="966612"/>
            <a:r>
              <a:rPr lang="en-US" dirty="0"/>
              <a:t>Table is distracting, get rid of it</a:t>
            </a:r>
          </a:p>
          <a:p>
            <a:pPr defTabSz="966612"/>
            <a:endParaRPr lang="en-US" dirty="0"/>
          </a:p>
          <a:p>
            <a:pPr defTabSz="966612"/>
            <a:endParaRPr lang="en-US" dirty="0"/>
          </a:p>
          <a:p>
            <a:pPr defTabSz="966612"/>
            <a:r>
              <a:rPr lang="en-US" dirty="0"/>
              <a:t>Consistent icons to help people keep track of terms</a:t>
            </a:r>
          </a:p>
        </p:txBody>
      </p:sp>
      <p:sp>
        <p:nvSpPr>
          <p:cNvPr id="4" name="Slide Number Placeholder 3">
            <a:extLst>
              <a:ext uri="{FF2B5EF4-FFF2-40B4-BE49-F238E27FC236}">
                <a16:creationId xmlns:a16="http://schemas.microsoft.com/office/drawing/2014/main" id="{279A168C-9E5B-D9C2-1F7F-3FCD783C9416}"/>
              </a:ext>
            </a:extLst>
          </p:cNvPr>
          <p:cNvSpPr>
            <a:spLocks noGrp="1"/>
          </p:cNvSpPr>
          <p:nvPr>
            <p:ph type="sldNum" sz="quarter" idx="5"/>
          </p:nvPr>
        </p:nvSpPr>
        <p:spPr/>
        <p:txBody>
          <a:bodyPr/>
          <a:lstStyle/>
          <a:p>
            <a:fld id="{22F9251D-5152-4C69-8FDA-76CC04C10A41}" type="slidenum">
              <a:rPr lang="en-US" smtClean="0"/>
              <a:t>28</a:t>
            </a:fld>
            <a:endParaRPr lang="en-US"/>
          </a:p>
        </p:txBody>
      </p:sp>
    </p:spTree>
    <p:extLst>
      <p:ext uri="{BB962C8B-B14F-4D97-AF65-F5344CB8AC3E}">
        <p14:creationId xmlns:p14="http://schemas.microsoft.com/office/powerpoint/2010/main" val="314911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6B73B-5583-833F-A578-178E51656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F1C18-86ED-612E-F960-86C8F142B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B138D-AE6C-F843-8AD9-2FB41F1CFD21}"/>
              </a:ext>
            </a:extLst>
          </p:cNvPr>
          <p:cNvSpPr>
            <a:spLocks noGrp="1"/>
          </p:cNvSpPr>
          <p:nvPr>
            <p:ph type="body" idx="1"/>
          </p:nvPr>
        </p:nvSpPr>
        <p:spPr/>
        <p:txBody>
          <a:bodyPr/>
          <a:lstStyle/>
          <a:p>
            <a:r>
              <a:rPr lang="en-US" dirty="0"/>
              <a:t>Osbert says cut (some stuff needed, but move to after platform)</a:t>
            </a:r>
          </a:p>
          <a:p>
            <a:pPr marL="171450" indent="-171450">
              <a:buFontTx/>
              <a:buChar char="-"/>
            </a:pPr>
            <a:r>
              <a:rPr lang="en-US" dirty="0"/>
              <a:t>Web IDE</a:t>
            </a:r>
          </a:p>
          <a:p>
            <a:pPr marL="171450" indent="-171450">
              <a:buFontTx/>
              <a:buChar char="-"/>
            </a:pPr>
            <a:r>
              <a:rPr lang="en-US" dirty="0"/>
              <a:t>Screenshot (not redundant to timeline)</a:t>
            </a:r>
          </a:p>
          <a:p>
            <a:pPr marL="171450" indent="-171450">
              <a:buFontTx/>
              <a:buChar char="-"/>
            </a:pPr>
            <a:r>
              <a:rPr lang="en-US" dirty="0"/>
              <a:t>Edu research platform</a:t>
            </a:r>
          </a:p>
          <a:p>
            <a:pPr marL="171450" indent="-171450">
              <a:buFontTx/>
              <a:buChar char="-"/>
            </a:pPr>
            <a:r>
              <a:rPr lang="en-US" dirty="0"/>
              <a:t>Missing high level motivation</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F52DACDF-22F4-0E5D-6EAD-F4FDB7616E90}"/>
              </a:ext>
            </a:extLst>
          </p:cNvPr>
          <p:cNvSpPr>
            <a:spLocks noGrp="1"/>
          </p:cNvSpPr>
          <p:nvPr>
            <p:ph type="sldNum" sz="quarter" idx="5"/>
          </p:nvPr>
        </p:nvSpPr>
        <p:spPr/>
        <p:txBody>
          <a:bodyPr/>
          <a:lstStyle/>
          <a:p>
            <a:fld id="{22F9251D-5152-4C69-8FDA-76CC04C10A41}" type="slidenum">
              <a:rPr lang="en-US" smtClean="0"/>
              <a:t>30</a:t>
            </a:fld>
            <a:endParaRPr lang="en-US"/>
          </a:p>
        </p:txBody>
      </p:sp>
    </p:spTree>
    <p:extLst>
      <p:ext uri="{BB962C8B-B14F-4D97-AF65-F5344CB8AC3E}">
        <p14:creationId xmlns:p14="http://schemas.microsoft.com/office/powerpoint/2010/main" val="243794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3F36-C430-4C11-4F92-64F195CD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56F6A-1B76-2C2A-4BEC-76B5B695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3D3A6-57A5-1AFA-EA0B-222D404381E3}"/>
              </a:ext>
            </a:extLst>
          </p:cNvPr>
          <p:cNvSpPr>
            <a:spLocks noGrp="1"/>
          </p:cNvSpPr>
          <p:nvPr>
            <p:ph type="body" idx="1"/>
          </p:nvPr>
        </p:nvSpPr>
        <p:spPr/>
        <p:txBody>
          <a:bodyPr/>
          <a:lstStyle/>
          <a:p>
            <a:pPr marL="241653" indent="-241653">
              <a:buAutoNum type="arabicPeriod"/>
            </a:pPr>
            <a:r>
              <a:rPr lang="en-US" dirty="0"/>
              <a:t>Increasingly, students are learning CS using nontraditional resources, instead of traditional classrooms</a:t>
            </a:r>
          </a:p>
          <a:p>
            <a:pPr marL="241653" indent="-241653">
              <a:buAutoNum type="arabicPeriod"/>
            </a:pPr>
            <a:r>
              <a:rPr lang="en-US" dirty="0"/>
              <a:t>This includes online classes, Q&amp;A forums, informal chatrooms, and most recently AI chatbots</a:t>
            </a:r>
          </a:p>
          <a:p>
            <a:pPr marL="241653" indent="-241653">
              <a:buAutoNum type="arabicPeriod"/>
            </a:pPr>
            <a:r>
              <a:rPr lang="en-US" dirty="0"/>
              <a:t>Today we’re going to zoom in on one particular instance of this, </a:t>
            </a:r>
            <a:r>
              <a:rPr lang="en-US" dirty="0" err="1"/>
              <a:t>PythonTutor</a:t>
            </a:r>
            <a:endParaRPr lang="en-US" dirty="0"/>
          </a:p>
          <a:p>
            <a:pPr marL="241653" indent="-241653">
              <a:buAutoNum type="arabicPeriod"/>
            </a:pPr>
            <a:r>
              <a:rPr lang="en-US" dirty="0"/>
              <a:t>This platform has had over 10 million users all over the world</a:t>
            </a:r>
          </a:p>
          <a:p>
            <a:pPr marL="241653" indent="-241653">
              <a:buAutoNum type="arabicPeriod"/>
            </a:pPr>
            <a:endParaRPr lang="en-US" dirty="0"/>
          </a:p>
          <a:p>
            <a:endParaRPr lang="en-US" dirty="0"/>
          </a:p>
          <a:p>
            <a:pPr defTabSz="966612"/>
            <a:r>
              <a:rPr lang="en-US" dirty="0"/>
              <a:t>These tools are particularly helpful for </a:t>
            </a:r>
            <a:r>
              <a:rPr lang="en-US" i="1" dirty="0"/>
              <a:t>nontraditional</a:t>
            </a:r>
            <a:r>
              <a:rPr lang="en-US" dirty="0"/>
              <a:t> students.</a:t>
            </a:r>
          </a:p>
          <a:p>
            <a:endParaRPr lang="en-US" dirty="0"/>
          </a:p>
          <a:p>
            <a:r>
              <a:rPr lang="en-US" dirty="0"/>
              <a:t>Osbert says not useful, goal is to understand how peer tutoring works – want to be able to say it’s representative of others, or different in an interesting way – e.g. novice-oriented</a:t>
            </a:r>
          </a:p>
          <a:p>
            <a:r>
              <a:rPr lang="en-US" dirty="0"/>
              <a:t>AI out of place</a:t>
            </a:r>
          </a:p>
          <a:p>
            <a:r>
              <a:rPr lang="en-US" dirty="0"/>
              <a:t>Say web ide here</a:t>
            </a:r>
          </a:p>
          <a:p>
            <a:endParaRPr lang="en-US" dirty="0"/>
          </a:p>
          <a:p>
            <a:r>
              <a:rPr lang="en-US" dirty="0"/>
              <a:t>Maddy says make these icons in </a:t>
            </a:r>
            <a:r>
              <a:rPr lang="en-US" dirty="0" err="1"/>
              <a:t>powerpoint</a:t>
            </a:r>
            <a:endParaRPr lang="en-US" dirty="0"/>
          </a:p>
        </p:txBody>
      </p:sp>
      <p:sp>
        <p:nvSpPr>
          <p:cNvPr id="4" name="Slide Number Placeholder 3">
            <a:extLst>
              <a:ext uri="{FF2B5EF4-FFF2-40B4-BE49-F238E27FC236}">
                <a16:creationId xmlns:a16="http://schemas.microsoft.com/office/drawing/2014/main" id="{C8ED66FB-15E4-2F1D-8481-433A555AC6EE}"/>
              </a:ext>
            </a:extLst>
          </p:cNvPr>
          <p:cNvSpPr>
            <a:spLocks noGrp="1"/>
          </p:cNvSpPr>
          <p:nvPr>
            <p:ph type="sldNum" sz="quarter" idx="5"/>
          </p:nvPr>
        </p:nvSpPr>
        <p:spPr/>
        <p:txBody>
          <a:bodyPr/>
          <a:lstStyle/>
          <a:p>
            <a:fld id="{22F9251D-5152-4C69-8FDA-76CC04C10A41}" type="slidenum">
              <a:rPr lang="en-US" smtClean="0"/>
              <a:t>3</a:t>
            </a:fld>
            <a:endParaRPr lang="en-US"/>
          </a:p>
        </p:txBody>
      </p:sp>
    </p:spTree>
    <p:extLst>
      <p:ext uri="{BB962C8B-B14F-4D97-AF65-F5344CB8AC3E}">
        <p14:creationId xmlns:p14="http://schemas.microsoft.com/office/powerpoint/2010/main" val="18732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8CC99-4EEC-72AA-1E9B-17E77A031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A501C-50D1-93E1-D551-8FA2B20E8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AB8D2-8C35-F9A0-A21E-28FC7F590ABE}"/>
              </a:ext>
            </a:extLst>
          </p:cNvPr>
          <p:cNvSpPr>
            <a:spLocks noGrp="1"/>
          </p:cNvSpPr>
          <p:nvPr>
            <p:ph type="body" idx="1"/>
          </p:nvPr>
        </p:nvSpPr>
        <p:spPr/>
        <p:txBody>
          <a:bodyPr/>
          <a:lstStyle/>
          <a:p>
            <a:r>
              <a:rPr lang="en-US" dirty="0"/>
              <a:t>Map is Guo 2021 Figure 1, Sep 2012 - Mar 2021</a:t>
            </a:r>
          </a:p>
          <a:p>
            <a:endParaRPr lang="en-US" dirty="0"/>
          </a:p>
          <a:p>
            <a:r>
              <a:rPr lang="en-US" sz="1200" b="0" i="0" u="none" strike="noStrike" kern="1200" dirty="0">
                <a:solidFill>
                  <a:schemeClr val="tx1"/>
                </a:solidFill>
                <a:effectLst/>
                <a:latin typeface="+mn-lt"/>
                <a:ea typeface="+mn-ea"/>
                <a:cs typeface="+mn-cs"/>
              </a:rPr>
              <a:t>What/why </a:t>
            </a:r>
            <a:r>
              <a:rPr lang="en-US" sz="1200" b="0" i="0" u="none" strike="noStrike" kern="1200" dirty="0" err="1">
                <a:solidFill>
                  <a:schemeClr val="tx1"/>
                </a:solidFill>
                <a:effectLst/>
                <a:latin typeface="+mn-lt"/>
                <a:ea typeface="+mn-ea"/>
                <a:cs typeface="+mn-cs"/>
              </a:rPr>
              <a:t>PythonTutor</a:t>
            </a:r>
            <a:r>
              <a:rPr lang="en-US" sz="1200" b="0" i="0" u="none" strike="noStrike" kern="1200" dirty="0">
                <a:solidFill>
                  <a:schemeClr val="tx1"/>
                </a:solidFill>
                <a:effectLst/>
                <a:latin typeface="+mn-lt"/>
                <a:ea typeface="+mn-ea"/>
                <a:cs typeface="+mn-cs"/>
              </a:rPr>
              <a:t>? Research platform, wide reach, over 10M users, see map. Novice oriented, which is the group we’re interested in, and it has all those characteristics I mentioned in the title/had on the title slide.</a:t>
            </a:r>
            <a:endParaRPr lang="en-US" dirty="0"/>
          </a:p>
        </p:txBody>
      </p:sp>
      <p:sp>
        <p:nvSpPr>
          <p:cNvPr id="4" name="Slide Number Placeholder 3">
            <a:extLst>
              <a:ext uri="{FF2B5EF4-FFF2-40B4-BE49-F238E27FC236}">
                <a16:creationId xmlns:a16="http://schemas.microsoft.com/office/drawing/2014/main" id="{7D21A432-BC88-7DAE-3A2D-58EFA54325A1}"/>
              </a:ext>
            </a:extLst>
          </p:cNvPr>
          <p:cNvSpPr>
            <a:spLocks noGrp="1"/>
          </p:cNvSpPr>
          <p:nvPr>
            <p:ph type="sldNum" sz="quarter" idx="5"/>
          </p:nvPr>
        </p:nvSpPr>
        <p:spPr/>
        <p:txBody>
          <a:bodyPr/>
          <a:lstStyle/>
          <a:p>
            <a:fld id="{22F9251D-5152-4C69-8FDA-76CC04C10A41}" type="slidenum">
              <a:rPr lang="en-US" smtClean="0"/>
              <a:t>4</a:t>
            </a:fld>
            <a:endParaRPr lang="en-US"/>
          </a:p>
        </p:txBody>
      </p:sp>
    </p:spTree>
    <p:extLst>
      <p:ext uri="{BB962C8B-B14F-4D97-AF65-F5344CB8AC3E}">
        <p14:creationId xmlns:p14="http://schemas.microsoft.com/office/powerpoint/2010/main" val="306781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Concretely, PT is web IDE, supports Python but also other languages (left). We’re interested in what they tested (right), peer chat sessions. Multiple users shared code editor. We will use this Learner/Helper terminology. Also colors and shapes.</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Our dataset is 108 of these chat sessions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5</a:t>
            </a:fld>
            <a:endParaRPr lang="en-US"/>
          </a:p>
        </p:txBody>
      </p:sp>
    </p:spTree>
    <p:extLst>
      <p:ext uri="{BB962C8B-B14F-4D97-AF65-F5344CB8AC3E}">
        <p14:creationId xmlns:p14="http://schemas.microsoft.com/office/powerpoint/2010/main" val="270905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 me show you what they look like. Learner maybe has some code, asks for help. Helper on different page, sees list of sessions they can join, joins chat. Next, we observe that conversation segments into a series of </a:t>
            </a:r>
            <a:r>
              <a:rPr lang="en-US" sz="1200" b="1" i="0" u="none" strike="noStrike" kern="1200" dirty="0">
                <a:solidFill>
                  <a:schemeClr val="tx1"/>
                </a:solidFill>
                <a:effectLst/>
                <a:latin typeface="+mn-lt"/>
                <a:ea typeface="+mn-ea"/>
                <a:cs typeface="+mn-cs"/>
              </a:rPr>
              <a:t>issues</a:t>
            </a:r>
            <a:r>
              <a:rPr lang="en-US" sz="1200" b="0" i="0" u="none" strike="noStrike" kern="1200" dirty="0">
                <a:solidFill>
                  <a:schemeClr val="tx1"/>
                </a:solidFill>
                <a:effectLst/>
                <a:latin typeface="+mn-lt"/>
                <a:ea typeface="+mn-ea"/>
                <a:cs typeface="+mn-cs"/>
              </a:rPr>
              <a:t>. This is terminology we borrow from open-source projects, basically denoting that something needs to be accomplished, there’s some overarching problem. Our example: bug fixing. Ends when resolved S/F. </a:t>
            </a:r>
            <a:endParaRPr lang="en-US" b="0" dirty="0">
              <a:effectLst/>
            </a:endParaRPr>
          </a:p>
          <a:p>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Here’s what the actual raw data looks like: [read message], two users go back and forth, etc.</a:t>
            </a:r>
            <a:endParaRPr lang="en-US" b="0" dirty="0">
              <a:effectLst/>
            </a:endParaRPr>
          </a:p>
        </p:txBody>
      </p:sp>
      <p:sp>
        <p:nvSpPr>
          <p:cNvPr id="4" name="Slide Number Placeholder 3"/>
          <p:cNvSpPr>
            <a:spLocks noGrp="1"/>
          </p:cNvSpPr>
          <p:nvPr>
            <p:ph type="sldNum" sz="quarter" idx="5"/>
          </p:nvPr>
        </p:nvSpPr>
        <p:spPr/>
        <p:txBody>
          <a:bodyPr/>
          <a:lstStyle/>
          <a:p>
            <a:fld id="{22F9251D-5152-4C69-8FDA-76CC04C10A41}" type="slidenum">
              <a:rPr lang="en-US" smtClean="0"/>
              <a:t>6</a:t>
            </a:fld>
            <a:endParaRPr lang="en-US"/>
          </a:p>
        </p:txBody>
      </p:sp>
    </p:spTree>
    <p:extLst>
      <p:ext uri="{BB962C8B-B14F-4D97-AF65-F5344CB8AC3E}">
        <p14:creationId xmlns:p14="http://schemas.microsoft.com/office/powerpoint/2010/main" val="412061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we want to understand dynamics of peer tutoring conversations. We qualitatively and quantitatively analyzed 108 conversations on PT (133 issues). For more info on methods, see paper or talk to me!</a:t>
            </a:r>
            <a:endParaRPr lang="en-US" b="0" dirty="0">
              <a:effectLst/>
            </a:endParaRPr>
          </a:p>
          <a:p>
            <a:pPr rtl="0"/>
            <a:r>
              <a:rPr lang="en-US" sz="1200" b="0" i="0" u="none" strike="noStrike" kern="1200" dirty="0">
                <a:solidFill>
                  <a:schemeClr val="tx1"/>
                </a:solidFill>
                <a:effectLst/>
                <a:latin typeface="+mn-lt"/>
                <a:ea typeface="+mn-ea"/>
                <a:cs typeface="+mn-cs"/>
              </a:rPr>
              <a:t>Now </a:t>
            </a:r>
            <a:r>
              <a:rPr lang="en-US" sz="1200" b="0" i="0" u="none" strike="noStrike" kern="1200" dirty="0" err="1">
                <a:solidFill>
                  <a:schemeClr val="tx1"/>
                </a:solidFill>
                <a:effectLst/>
                <a:latin typeface="+mn-lt"/>
                <a:ea typeface="+mn-ea"/>
                <a:cs typeface="+mn-cs"/>
              </a:rPr>
              <a:t>gonna</a:t>
            </a:r>
            <a:r>
              <a:rPr lang="en-US" sz="1200" b="0" i="0" u="none" strike="noStrike" kern="1200" dirty="0">
                <a:solidFill>
                  <a:schemeClr val="tx1"/>
                </a:solidFill>
                <a:effectLst/>
                <a:latin typeface="+mn-lt"/>
                <a:ea typeface="+mn-ea"/>
                <a:cs typeface="+mn-cs"/>
              </a:rPr>
              <a:t> focus on what we learned.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7</a:t>
            </a:fld>
            <a:endParaRPr lang="en-US"/>
          </a:p>
        </p:txBody>
      </p:sp>
    </p:spTree>
    <p:extLst>
      <p:ext uri="{BB962C8B-B14F-4D97-AF65-F5344CB8AC3E}">
        <p14:creationId xmlns:p14="http://schemas.microsoft.com/office/powerpoint/2010/main" val="72545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If we want to understand peer tutoring convos we first need to know who participates and why. This platform is geared toward novices…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2F9251D-5152-4C69-8FDA-76CC04C10A41}" type="slidenum">
              <a:rPr lang="en-US" smtClean="0"/>
              <a:t>8</a:t>
            </a:fld>
            <a:endParaRPr lang="en-US"/>
          </a:p>
        </p:txBody>
      </p:sp>
    </p:spTree>
    <p:extLst>
      <p:ext uri="{BB962C8B-B14F-4D97-AF65-F5344CB8AC3E}">
        <p14:creationId xmlns:p14="http://schemas.microsoft.com/office/powerpoint/2010/main" val="7652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70E9-7EBA-4BE0-0BD5-F0D8E52C9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1F37-9A9A-62C1-8FB5-A37462B14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2C1CC-57A2-947F-ECF5-9E30C698E689}"/>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…and we do indeed find that Learners are mostly at the CS1 level, based on coding problems. </a:t>
            </a:r>
            <a:r>
              <a:rPr lang="en-US" sz="1200" b="1" i="0" u="none" strike="noStrike" kern="1200" dirty="0">
                <a:solidFill>
                  <a:schemeClr val="tx1"/>
                </a:solidFill>
                <a:effectLst/>
                <a:latin typeface="+mn-lt"/>
                <a:ea typeface="+mn-ea"/>
                <a:cs typeface="+mn-cs"/>
              </a:rPr>
              <a:t>Surprisingly</a:t>
            </a:r>
            <a:r>
              <a:rPr lang="en-US" sz="1200" b="0" i="0" u="none" strike="noStrike" kern="1200" dirty="0">
                <a:solidFill>
                  <a:schemeClr val="tx1"/>
                </a:solidFill>
                <a:effectLst/>
                <a:latin typeface="+mn-lt"/>
                <a:ea typeface="+mn-ea"/>
                <a:cs typeface="+mn-cs"/>
              </a:rPr>
              <a:t>, we also find that many Learners are not entirely nontraditional students. Instead, they’re enrolled in standard intro programming classes, but turn to online peer tutoring because they need more support. Examples: not getting enough from readings/OH. Now, we’re studying an anonymous platform, so officially, we only know this about the quarter of Learners who explicitly say so. But very </a:t>
            </a:r>
            <a:r>
              <a:rPr lang="en-US" sz="1200" b="0" i="0" u="none" strike="noStrike" kern="1200" dirty="0" err="1">
                <a:solidFill>
                  <a:schemeClr val="tx1"/>
                </a:solidFill>
                <a:effectLst/>
                <a:latin typeface="+mn-lt"/>
                <a:ea typeface="+mn-ea"/>
                <a:cs typeface="+mn-cs"/>
              </a:rPr>
              <a:t>very</a:t>
            </a:r>
            <a:r>
              <a:rPr lang="en-US" sz="1200" b="0" i="0" u="none" strike="noStrike" kern="1200" dirty="0">
                <a:solidFill>
                  <a:schemeClr val="tx1"/>
                </a:solidFill>
                <a:effectLst/>
                <a:latin typeface="+mn-lt"/>
                <a:ea typeface="+mn-ea"/>
                <a:cs typeface="+mn-cs"/>
              </a:rPr>
              <a:t> likely the actual number is much higher than that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what are the problems that CS1 students need extra help with, beyond what they can get in traditional classes?</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73A66CFE-2A8D-E71F-B1E7-CF1C1ABBF3C8}"/>
              </a:ext>
            </a:extLst>
          </p:cNvPr>
          <p:cNvSpPr>
            <a:spLocks noGrp="1"/>
          </p:cNvSpPr>
          <p:nvPr>
            <p:ph type="sldNum" sz="quarter" idx="5"/>
          </p:nvPr>
        </p:nvSpPr>
        <p:spPr/>
        <p:txBody>
          <a:bodyPr/>
          <a:lstStyle/>
          <a:p>
            <a:fld id="{22F9251D-5152-4C69-8FDA-76CC04C10A41}" type="slidenum">
              <a:rPr lang="en-US" smtClean="0"/>
              <a:t>9</a:t>
            </a:fld>
            <a:endParaRPr lang="en-US"/>
          </a:p>
        </p:txBody>
      </p:sp>
    </p:spTree>
    <p:extLst>
      <p:ext uri="{BB962C8B-B14F-4D97-AF65-F5344CB8AC3E}">
        <p14:creationId xmlns:p14="http://schemas.microsoft.com/office/powerpoint/2010/main" val="36962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FF24-0FD9-550E-24B6-56EF4BD02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9BD42D-AF10-8A4F-78F4-1ABA1B56A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50EA49-01D7-383B-34C5-BAD9D29F4F38}"/>
              </a:ext>
            </a:extLst>
          </p:cNvPr>
          <p:cNvSpPr>
            <a:spLocks noGrp="1"/>
          </p:cNvSpPr>
          <p:nvPr>
            <p:ph type="dt" sz="half" idx="10"/>
          </p:nvPr>
        </p:nvSpPr>
        <p:spPr/>
        <p:txBody>
          <a:bodyPr/>
          <a:lstStyle/>
          <a:p>
            <a:fld id="{7BFB38CD-73AF-4B82-A80F-0C7ACD61AE07}" type="datetime1">
              <a:rPr lang="en-US" smtClean="0"/>
              <a:t>4/11/2026</a:t>
            </a:fld>
            <a:endParaRPr lang="en-US"/>
          </a:p>
        </p:txBody>
      </p:sp>
      <p:sp>
        <p:nvSpPr>
          <p:cNvPr id="5" name="Footer Placeholder 4">
            <a:extLst>
              <a:ext uri="{FF2B5EF4-FFF2-40B4-BE49-F238E27FC236}">
                <a16:creationId xmlns:a16="http://schemas.microsoft.com/office/drawing/2014/main" id="{B6D5E422-6BD5-4FB6-047F-C9BF9BDC4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8B908-FD0D-2453-A3D7-4F7372349CDA}"/>
              </a:ext>
            </a:extLst>
          </p:cNvPr>
          <p:cNvSpPr>
            <a:spLocks noGrp="1"/>
          </p:cNvSpPr>
          <p:nvPr>
            <p:ph type="sldNum" sz="quarter" idx="12"/>
          </p:nvPr>
        </p:nvSpPr>
        <p:spPr>
          <a:xfrm>
            <a:off x="9115923" y="6356350"/>
            <a:ext cx="2743200" cy="365125"/>
          </a:xfrm>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120828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50E2-E392-261C-27E1-A574E01E7C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DFF990-DBE0-B149-2179-F07E2F1BD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D4624-AAED-1023-8A07-EFB144855FF5}"/>
              </a:ext>
            </a:extLst>
          </p:cNvPr>
          <p:cNvSpPr>
            <a:spLocks noGrp="1"/>
          </p:cNvSpPr>
          <p:nvPr>
            <p:ph type="dt" sz="half" idx="10"/>
          </p:nvPr>
        </p:nvSpPr>
        <p:spPr/>
        <p:txBody>
          <a:bodyPr/>
          <a:lstStyle/>
          <a:p>
            <a:fld id="{45F2122D-9331-44D8-9B92-D35B0199951E}" type="datetime1">
              <a:rPr lang="en-US" smtClean="0"/>
              <a:t>4/11/2026</a:t>
            </a:fld>
            <a:endParaRPr lang="en-US"/>
          </a:p>
        </p:txBody>
      </p:sp>
      <p:sp>
        <p:nvSpPr>
          <p:cNvPr id="5" name="Footer Placeholder 4">
            <a:extLst>
              <a:ext uri="{FF2B5EF4-FFF2-40B4-BE49-F238E27FC236}">
                <a16:creationId xmlns:a16="http://schemas.microsoft.com/office/drawing/2014/main" id="{92D1D39B-C6E8-1B38-380C-0661B145A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995EB-9E7F-7D00-D4F5-52F9A59D5405}"/>
              </a:ext>
            </a:extLst>
          </p:cNvPr>
          <p:cNvSpPr>
            <a:spLocks noGrp="1"/>
          </p:cNvSpPr>
          <p:nvPr>
            <p:ph type="sldNum" sz="quarter" idx="12"/>
          </p:nvPr>
        </p:nvSpPr>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99732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46C01-1715-5944-207B-5744BA46C3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2B835-3774-BFBC-13AE-7EFBFDE10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5F276-CD46-3C01-F6A0-4CFB1D96330C}"/>
              </a:ext>
            </a:extLst>
          </p:cNvPr>
          <p:cNvSpPr>
            <a:spLocks noGrp="1"/>
          </p:cNvSpPr>
          <p:nvPr>
            <p:ph type="dt" sz="half" idx="10"/>
          </p:nvPr>
        </p:nvSpPr>
        <p:spPr/>
        <p:txBody>
          <a:bodyPr/>
          <a:lstStyle/>
          <a:p>
            <a:fld id="{6F0628A3-1F68-44E2-906C-75CB04F37609}" type="datetime1">
              <a:rPr lang="en-US" smtClean="0"/>
              <a:t>4/11/2026</a:t>
            </a:fld>
            <a:endParaRPr lang="en-US"/>
          </a:p>
        </p:txBody>
      </p:sp>
      <p:sp>
        <p:nvSpPr>
          <p:cNvPr id="5" name="Footer Placeholder 4">
            <a:extLst>
              <a:ext uri="{FF2B5EF4-FFF2-40B4-BE49-F238E27FC236}">
                <a16:creationId xmlns:a16="http://schemas.microsoft.com/office/drawing/2014/main" id="{7BBB7EE8-8856-0B77-1D19-D2D33DC52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89FF4-25C7-9AA0-3A83-796763772A3D}"/>
              </a:ext>
            </a:extLst>
          </p:cNvPr>
          <p:cNvSpPr>
            <a:spLocks noGrp="1"/>
          </p:cNvSpPr>
          <p:nvPr>
            <p:ph type="sldNum" sz="quarter" idx="12"/>
          </p:nvPr>
        </p:nvSpPr>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268462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05DD-84A1-80CA-5F21-6FC41DEF3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73247-D00B-F073-4236-A7C5CAF55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948E2-336F-2F5E-D4DA-A26514E96B8A}"/>
              </a:ext>
            </a:extLst>
          </p:cNvPr>
          <p:cNvSpPr>
            <a:spLocks noGrp="1"/>
          </p:cNvSpPr>
          <p:nvPr>
            <p:ph type="dt" sz="half" idx="10"/>
          </p:nvPr>
        </p:nvSpPr>
        <p:spPr/>
        <p:txBody>
          <a:bodyPr/>
          <a:lstStyle/>
          <a:p>
            <a:fld id="{80A19CC7-584D-423B-9589-7ECC6D47D684}" type="datetime1">
              <a:rPr lang="en-US" smtClean="0"/>
              <a:t>4/11/2026</a:t>
            </a:fld>
            <a:endParaRPr lang="en-US"/>
          </a:p>
        </p:txBody>
      </p:sp>
      <p:sp>
        <p:nvSpPr>
          <p:cNvPr id="5" name="Footer Placeholder 4">
            <a:extLst>
              <a:ext uri="{FF2B5EF4-FFF2-40B4-BE49-F238E27FC236}">
                <a16:creationId xmlns:a16="http://schemas.microsoft.com/office/drawing/2014/main" id="{175926D6-793A-0EC7-8A2B-4C826A490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5BE5E-CA3E-9EB2-1F71-BD646EB2D69F}"/>
              </a:ext>
            </a:extLst>
          </p:cNvPr>
          <p:cNvSpPr>
            <a:spLocks noGrp="1"/>
          </p:cNvSpPr>
          <p:nvPr>
            <p:ph type="sldNum" sz="quarter" idx="12"/>
          </p:nvPr>
        </p:nvSpPr>
        <p:spPr>
          <a:xfrm>
            <a:off x="9115923" y="6356350"/>
            <a:ext cx="2743200" cy="365125"/>
          </a:xfrm>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235024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D883-D8B2-82CB-017D-62027DB21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2D4B9F-F06F-AD51-7D18-DEBA49EC91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A0B3D-1F66-7AEE-62C0-79E33D8F2A45}"/>
              </a:ext>
            </a:extLst>
          </p:cNvPr>
          <p:cNvSpPr>
            <a:spLocks noGrp="1"/>
          </p:cNvSpPr>
          <p:nvPr>
            <p:ph type="dt" sz="half" idx="10"/>
          </p:nvPr>
        </p:nvSpPr>
        <p:spPr/>
        <p:txBody>
          <a:bodyPr/>
          <a:lstStyle/>
          <a:p>
            <a:fld id="{BB69BCD2-F1E6-4975-A49B-E973DA2E3255}" type="datetime1">
              <a:rPr lang="en-US" smtClean="0"/>
              <a:t>4/11/2026</a:t>
            </a:fld>
            <a:endParaRPr lang="en-US"/>
          </a:p>
        </p:txBody>
      </p:sp>
      <p:sp>
        <p:nvSpPr>
          <p:cNvPr id="5" name="Footer Placeholder 4">
            <a:extLst>
              <a:ext uri="{FF2B5EF4-FFF2-40B4-BE49-F238E27FC236}">
                <a16:creationId xmlns:a16="http://schemas.microsoft.com/office/drawing/2014/main" id="{F865D21C-49D3-4E75-D62E-90E1408FD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08669-1F33-23F6-FC13-A04A84719B05}"/>
              </a:ext>
            </a:extLst>
          </p:cNvPr>
          <p:cNvSpPr>
            <a:spLocks noGrp="1"/>
          </p:cNvSpPr>
          <p:nvPr>
            <p:ph type="sldNum" sz="quarter" idx="12"/>
          </p:nvPr>
        </p:nvSpPr>
        <p:spPr>
          <a:xfrm>
            <a:off x="9115923" y="6356350"/>
            <a:ext cx="2743200" cy="365125"/>
          </a:xfrm>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100331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E91A-C105-030F-238B-F8E91F9FE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E26F0-6489-99FE-3E8A-9BDF6794C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3C2079-3746-E2B0-77D1-2E5F79386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6BC65-3E88-A520-5165-6EB3519DE7F9}"/>
              </a:ext>
            </a:extLst>
          </p:cNvPr>
          <p:cNvSpPr>
            <a:spLocks noGrp="1"/>
          </p:cNvSpPr>
          <p:nvPr>
            <p:ph type="dt" sz="half" idx="10"/>
          </p:nvPr>
        </p:nvSpPr>
        <p:spPr/>
        <p:txBody>
          <a:bodyPr/>
          <a:lstStyle/>
          <a:p>
            <a:fld id="{2DF68B10-D413-4BBE-A70E-F606754B88AB}" type="datetime1">
              <a:rPr lang="en-US" smtClean="0"/>
              <a:t>4/11/2026</a:t>
            </a:fld>
            <a:endParaRPr lang="en-US"/>
          </a:p>
        </p:txBody>
      </p:sp>
      <p:sp>
        <p:nvSpPr>
          <p:cNvPr id="6" name="Footer Placeholder 5">
            <a:extLst>
              <a:ext uri="{FF2B5EF4-FFF2-40B4-BE49-F238E27FC236}">
                <a16:creationId xmlns:a16="http://schemas.microsoft.com/office/drawing/2014/main" id="{E74382C3-C415-463E-9FF5-0D529C3CB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2E34D-EB3F-E2E6-8ACF-04FAEF89373C}"/>
              </a:ext>
            </a:extLst>
          </p:cNvPr>
          <p:cNvSpPr>
            <a:spLocks noGrp="1"/>
          </p:cNvSpPr>
          <p:nvPr>
            <p:ph type="sldNum" sz="quarter" idx="12"/>
          </p:nvPr>
        </p:nvSpPr>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107771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9F48-174B-D799-4005-95949F4F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D3FEBA-D683-98BD-4672-D1BAD38BA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653AC-DF43-1B49-61AD-BE33918D6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90E72-A9D2-6DBF-A852-45CD24B8E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288FB-1E6C-9A09-2C5D-CF644C0DC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0DD5F-B3EC-5C3E-D44E-3DE47A77D226}"/>
              </a:ext>
            </a:extLst>
          </p:cNvPr>
          <p:cNvSpPr>
            <a:spLocks noGrp="1"/>
          </p:cNvSpPr>
          <p:nvPr>
            <p:ph type="dt" sz="half" idx="10"/>
          </p:nvPr>
        </p:nvSpPr>
        <p:spPr/>
        <p:txBody>
          <a:bodyPr/>
          <a:lstStyle/>
          <a:p>
            <a:fld id="{16D5F889-8BEB-451A-926F-D3DC550A2EB1}" type="datetime1">
              <a:rPr lang="en-US" smtClean="0"/>
              <a:t>4/11/2026</a:t>
            </a:fld>
            <a:endParaRPr lang="en-US"/>
          </a:p>
        </p:txBody>
      </p:sp>
      <p:sp>
        <p:nvSpPr>
          <p:cNvPr id="8" name="Footer Placeholder 7">
            <a:extLst>
              <a:ext uri="{FF2B5EF4-FFF2-40B4-BE49-F238E27FC236}">
                <a16:creationId xmlns:a16="http://schemas.microsoft.com/office/drawing/2014/main" id="{5B2713AA-E5CC-DB85-8235-9A3843DA1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72914F-FF8A-D365-0B41-84E6DAD06079}"/>
              </a:ext>
            </a:extLst>
          </p:cNvPr>
          <p:cNvSpPr>
            <a:spLocks noGrp="1"/>
          </p:cNvSpPr>
          <p:nvPr>
            <p:ph type="sldNum" sz="quarter" idx="12"/>
          </p:nvPr>
        </p:nvSpPr>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132772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7C8E-1D10-26BE-C143-95909940A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1C8F59-906C-41C0-932D-181B2A504206}"/>
              </a:ext>
            </a:extLst>
          </p:cNvPr>
          <p:cNvSpPr>
            <a:spLocks noGrp="1"/>
          </p:cNvSpPr>
          <p:nvPr>
            <p:ph type="dt" sz="half" idx="10"/>
          </p:nvPr>
        </p:nvSpPr>
        <p:spPr/>
        <p:txBody>
          <a:bodyPr/>
          <a:lstStyle/>
          <a:p>
            <a:fld id="{EE37143D-DA13-4497-ADCC-C6FD09A408EE}" type="datetime1">
              <a:rPr lang="en-US" smtClean="0"/>
              <a:t>4/11/2026</a:t>
            </a:fld>
            <a:endParaRPr lang="en-US"/>
          </a:p>
        </p:txBody>
      </p:sp>
      <p:sp>
        <p:nvSpPr>
          <p:cNvPr id="4" name="Footer Placeholder 3">
            <a:extLst>
              <a:ext uri="{FF2B5EF4-FFF2-40B4-BE49-F238E27FC236}">
                <a16:creationId xmlns:a16="http://schemas.microsoft.com/office/drawing/2014/main" id="{350FCE5D-0D4B-07E4-396D-C753435369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5DF772-2943-D272-8CBA-C69C0C08A0AB}"/>
              </a:ext>
            </a:extLst>
          </p:cNvPr>
          <p:cNvSpPr>
            <a:spLocks noGrp="1"/>
          </p:cNvSpPr>
          <p:nvPr>
            <p:ph type="sldNum" sz="quarter" idx="12"/>
          </p:nvPr>
        </p:nvSpPr>
        <p:spPr>
          <a:xfrm>
            <a:off x="9115923" y="6356350"/>
            <a:ext cx="2743200" cy="365125"/>
          </a:xfrm>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235446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706F-43DE-6750-F4F9-5FDB50D70093}"/>
              </a:ext>
            </a:extLst>
          </p:cNvPr>
          <p:cNvSpPr>
            <a:spLocks noGrp="1"/>
          </p:cNvSpPr>
          <p:nvPr>
            <p:ph type="dt" sz="half" idx="10"/>
          </p:nvPr>
        </p:nvSpPr>
        <p:spPr/>
        <p:txBody>
          <a:bodyPr/>
          <a:lstStyle/>
          <a:p>
            <a:fld id="{3400AC80-D9D2-4ECC-A78E-19A6C5AE66FC}" type="datetime1">
              <a:rPr lang="en-US" smtClean="0"/>
              <a:t>4/11/2026</a:t>
            </a:fld>
            <a:endParaRPr lang="en-US"/>
          </a:p>
        </p:txBody>
      </p:sp>
      <p:sp>
        <p:nvSpPr>
          <p:cNvPr id="3" name="Footer Placeholder 2">
            <a:extLst>
              <a:ext uri="{FF2B5EF4-FFF2-40B4-BE49-F238E27FC236}">
                <a16:creationId xmlns:a16="http://schemas.microsoft.com/office/drawing/2014/main" id="{489D2194-D6F9-3C26-DA08-7E12C0528B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8E523-1668-9797-730E-6EEB54242522}"/>
              </a:ext>
            </a:extLst>
          </p:cNvPr>
          <p:cNvSpPr>
            <a:spLocks noGrp="1"/>
          </p:cNvSpPr>
          <p:nvPr>
            <p:ph type="sldNum" sz="quarter" idx="12"/>
          </p:nvPr>
        </p:nvSpPr>
        <p:spPr>
          <a:xfrm>
            <a:off x="9115923" y="6356350"/>
            <a:ext cx="2743200" cy="365125"/>
          </a:xfrm>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62458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FA35-A1E2-77A1-63BE-2C0C45FE5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77049-6B94-3C35-6DA4-3072A8856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265F6-3C64-6AAF-4F2E-5A86C87F0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0561C-D7CC-E7E3-E4BB-2D0B479D39C6}"/>
              </a:ext>
            </a:extLst>
          </p:cNvPr>
          <p:cNvSpPr>
            <a:spLocks noGrp="1"/>
          </p:cNvSpPr>
          <p:nvPr>
            <p:ph type="dt" sz="half" idx="10"/>
          </p:nvPr>
        </p:nvSpPr>
        <p:spPr/>
        <p:txBody>
          <a:bodyPr/>
          <a:lstStyle/>
          <a:p>
            <a:fld id="{87E65470-B35A-4AE7-9B1E-05FA16AAAEA2}" type="datetime1">
              <a:rPr lang="en-US" smtClean="0"/>
              <a:t>4/11/2026</a:t>
            </a:fld>
            <a:endParaRPr lang="en-US"/>
          </a:p>
        </p:txBody>
      </p:sp>
      <p:sp>
        <p:nvSpPr>
          <p:cNvPr id="6" name="Footer Placeholder 5">
            <a:extLst>
              <a:ext uri="{FF2B5EF4-FFF2-40B4-BE49-F238E27FC236}">
                <a16:creationId xmlns:a16="http://schemas.microsoft.com/office/drawing/2014/main" id="{F76054D1-B2CA-F859-B445-273FB2F85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DA0D4-DC11-F215-ACD2-99FF2E94D4C2}"/>
              </a:ext>
            </a:extLst>
          </p:cNvPr>
          <p:cNvSpPr>
            <a:spLocks noGrp="1"/>
          </p:cNvSpPr>
          <p:nvPr>
            <p:ph type="sldNum" sz="quarter" idx="12"/>
          </p:nvPr>
        </p:nvSpPr>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1879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3889-BB8B-67A3-062A-648973412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EF311E-D318-60A4-10DC-3B925807B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20DF0F-FE0A-6230-5806-4C283F0D5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B303C-6462-140B-1012-2033445C0A40}"/>
              </a:ext>
            </a:extLst>
          </p:cNvPr>
          <p:cNvSpPr>
            <a:spLocks noGrp="1"/>
          </p:cNvSpPr>
          <p:nvPr>
            <p:ph type="dt" sz="half" idx="10"/>
          </p:nvPr>
        </p:nvSpPr>
        <p:spPr/>
        <p:txBody>
          <a:bodyPr/>
          <a:lstStyle/>
          <a:p>
            <a:fld id="{4ACA1475-E3DB-4D89-9770-214A9E69B86D}" type="datetime1">
              <a:rPr lang="en-US" smtClean="0"/>
              <a:t>4/11/2026</a:t>
            </a:fld>
            <a:endParaRPr lang="en-US"/>
          </a:p>
        </p:txBody>
      </p:sp>
      <p:sp>
        <p:nvSpPr>
          <p:cNvPr id="6" name="Footer Placeholder 5">
            <a:extLst>
              <a:ext uri="{FF2B5EF4-FFF2-40B4-BE49-F238E27FC236}">
                <a16:creationId xmlns:a16="http://schemas.microsoft.com/office/drawing/2014/main" id="{3C04EFEE-2474-30F4-33E3-6EAB69FEB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6E08C-EF02-3F13-9FE7-6B7F6F6216FF}"/>
              </a:ext>
            </a:extLst>
          </p:cNvPr>
          <p:cNvSpPr>
            <a:spLocks noGrp="1"/>
          </p:cNvSpPr>
          <p:nvPr>
            <p:ph type="sldNum" sz="quarter" idx="12"/>
          </p:nvPr>
        </p:nvSpPr>
        <p:spPr/>
        <p:txBody>
          <a:bodyPr/>
          <a:lstStyle/>
          <a:p>
            <a:fld id="{89A630E3-24BC-4F6C-BC04-AFC16AEAE93C}" type="slidenum">
              <a:rPr lang="en-US" smtClean="0"/>
              <a:t>‹#›</a:t>
            </a:fld>
            <a:endParaRPr lang="en-US"/>
          </a:p>
        </p:txBody>
      </p:sp>
    </p:spTree>
    <p:extLst>
      <p:ext uri="{BB962C8B-B14F-4D97-AF65-F5344CB8AC3E}">
        <p14:creationId xmlns:p14="http://schemas.microsoft.com/office/powerpoint/2010/main" val="182125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E38ED-9952-372D-29E6-EA90CDD31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2737C7-9268-BE6F-8AC2-824122D5C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F9ABE-729B-77ED-1FC1-25D0671CB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836A19-CCA8-4D52-BF02-F7AF90792232}" type="datetime1">
              <a:rPr lang="en-US" smtClean="0"/>
              <a:t>4/11/2026</a:t>
            </a:fld>
            <a:endParaRPr lang="en-US"/>
          </a:p>
        </p:txBody>
      </p:sp>
      <p:sp>
        <p:nvSpPr>
          <p:cNvPr id="5" name="Footer Placeholder 4">
            <a:extLst>
              <a:ext uri="{FF2B5EF4-FFF2-40B4-BE49-F238E27FC236}">
                <a16:creationId xmlns:a16="http://schemas.microsoft.com/office/drawing/2014/main" id="{46403D05-2567-2A67-6703-E674DC3B0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D642EC-2052-DED9-BDE9-88D18F72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A630E3-24BC-4F6C-BC04-AFC16AEAE93C}" type="slidenum">
              <a:rPr lang="en-US" smtClean="0"/>
              <a:t>‹#›</a:t>
            </a:fld>
            <a:endParaRPr lang="en-US"/>
          </a:p>
        </p:txBody>
      </p:sp>
    </p:spTree>
    <p:extLst>
      <p:ext uri="{BB962C8B-B14F-4D97-AF65-F5344CB8AC3E}">
        <p14:creationId xmlns:p14="http://schemas.microsoft.com/office/powerpoint/2010/main" val="389010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0.sv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0.sv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C1E3-3B80-468F-0707-A5CADC73905F}"/>
              </a:ext>
            </a:extLst>
          </p:cNvPr>
          <p:cNvSpPr>
            <a:spLocks noGrp="1"/>
          </p:cNvSpPr>
          <p:nvPr>
            <p:ph type="ctrTitle"/>
          </p:nvPr>
        </p:nvSpPr>
        <p:spPr>
          <a:xfrm>
            <a:off x="1017917" y="1524934"/>
            <a:ext cx="10156166" cy="2387600"/>
          </a:xfrm>
        </p:spPr>
        <p:txBody>
          <a:bodyPr>
            <a:normAutofit fontScale="90000"/>
          </a:bodyPr>
          <a:lstStyle/>
          <a:p>
            <a:r>
              <a:rPr lang="en-US" sz="4800" dirty="0"/>
              <a:t>An Empirical Study of </a:t>
            </a:r>
            <a:br>
              <a:rPr lang="en-US" sz="4800" dirty="0"/>
            </a:br>
            <a:r>
              <a:rPr lang="en-US" sz="4800" b="1" dirty="0"/>
              <a:t>Anonymous</a:t>
            </a:r>
            <a:r>
              <a:rPr lang="en-US" sz="4800" dirty="0"/>
              <a:t>, </a:t>
            </a:r>
            <a:r>
              <a:rPr lang="en-US" sz="4800" b="1" dirty="0"/>
              <a:t>Unmoderated</a:t>
            </a:r>
            <a:r>
              <a:rPr lang="en-US" sz="4800" dirty="0"/>
              <a:t>, and </a:t>
            </a:r>
            <a:r>
              <a:rPr lang="en-US" sz="4800" b="1" dirty="0"/>
              <a:t>Online</a:t>
            </a:r>
            <a:r>
              <a:rPr lang="en-US" sz="4800" dirty="0"/>
              <a:t> </a:t>
            </a:r>
            <a:br>
              <a:rPr lang="en-US" sz="4800" dirty="0"/>
            </a:br>
            <a:r>
              <a:rPr lang="en-US" sz="4800" b="1" dirty="0"/>
              <a:t>Peer-to-Peer</a:t>
            </a:r>
            <a:r>
              <a:rPr lang="en-US" sz="4800" dirty="0"/>
              <a:t> Programming </a:t>
            </a:r>
            <a:br>
              <a:rPr lang="en-US" sz="4800" dirty="0"/>
            </a:br>
            <a:r>
              <a:rPr lang="en-US" sz="4800" b="1" dirty="0"/>
              <a:t>Tutoring</a:t>
            </a:r>
            <a:r>
              <a:rPr lang="en-US" sz="4800" dirty="0"/>
              <a:t> Conversations </a:t>
            </a:r>
          </a:p>
        </p:txBody>
      </p:sp>
      <p:sp>
        <p:nvSpPr>
          <p:cNvPr id="3" name="Subtitle 2">
            <a:extLst>
              <a:ext uri="{FF2B5EF4-FFF2-40B4-BE49-F238E27FC236}">
                <a16:creationId xmlns:a16="http://schemas.microsoft.com/office/drawing/2014/main" id="{0135750A-2E1C-AA1D-3E14-FB9C5E23D9C2}"/>
              </a:ext>
            </a:extLst>
          </p:cNvPr>
          <p:cNvSpPr>
            <a:spLocks noGrp="1"/>
          </p:cNvSpPr>
          <p:nvPr>
            <p:ph type="subTitle" idx="1"/>
          </p:nvPr>
        </p:nvSpPr>
        <p:spPr>
          <a:xfrm>
            <a:off x="1017917" y="4044365"/>
            <a:ext cx="10156166" cy="1655762"/>
          </a:xfrm>
        </p:spPr>
        <p:txBody>
          <a:bodyPr/>
          <a:lstStyle/>
          <a:p>
            <a:r>
              <a:rPr lang="en-US" dirty="0"/>
              <a:t>Priscila Santiesteban, </a:t>
            </a:r>
            <a:r>
              <a:rPr lang="en-US" b="1" dirty="0"/>
              <a:t>Emma Shedden</a:t>
            </a:r>
            <a:r>
              <a:rPr lang="en-US" dirty="0"/>
              <a:t>, Madeline Endres, Westley Weimer</a:t>
            </a:r>
          </a:p>
        </p:txBody>
      </p:sp>
      <p:sp>
        <p:nvSpPr>
          <p:cNvPr id="4" name="Slide Number Placeholder 3">
            <a:extLst>
              <a:ext uri="{FF2B5EF4-FFF2-40B4-BE49-F238E27FC236}">
                <a16:creationId xmlns:a16="http://schemas.microsoft.com/office/drawing/2014/main" id="{38423B67-A70A-5D78-043C-AA0F5E303BD1}"/>
              </a:ext>
            </a:extLst>
          </p:cNvPr>
          <p:cNvSpPr>
            <a:spLocks noGrp="1"/>
          </p:cNvSpPr>
          <p:nvPr>
            <p:ph type="sldNum" sz="quarter" idx="12"/>
          </p:nvPr>
        </p:nvSpPr>
        <p:spPr/>
        <p:txBody>
          <a:bodyPr/>
          <a:lstStyle/>
          <a:p>
            <a:fld id="{89A630E3-24BC-4F6C-BC04-AFC16AEAE93C}" type="slidenum">
              <a:rPr lang="en-US" smtClean="0"/>
              <a:t>1</a:t>
            </a:fld>
            <a:endParaRPr lang="en-US"/>
          </a:p>
        </p:txBody>
      </p:sp>
      <p:pic>
        <p:nvPicPr>
          <p:cNvPr id="6" name="Picture 5">
            <a:extLst>
              <a:ext uri="{FF2B5EF4-FFF2-40B4-BE49-F238E27FC236}">
                <a16:creationId xmlns:a16="http://schemas.microsoft.com/office/drawing/2014/main" id="{5B3E36A4-4059-DF82-8B30-B1EF54B0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17" y="4993998"/>
            <a:ext cx="3744936" cy="1224594"/>
          </a:xfrm>
          <a:prstGeom prst="rect">
            <a:avLst/>
          </a:prstGeom>
        </p:spPr>
      </p:pic>
      <p:pic>
        <p:nvPicPr>
          <p:cNvPr id="9" name="Graphic 8">
            <a:extLst>
              <a:ext uri="{FF2B5EF4-FFF2-40B4-BE49-F238E27FC236}">
                <a16:creationId xmlns:a16="http://schemas.microsoft.com/office/drawing/2014/main" id="{7C573E1E-3AD6-8674-F009-F091CDBAC94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15843" y="4673679"/>
            <a:ext cx="1760314" cy="1865233"/>
          </a:xfrm>
          <a:prstGeom prst="rect">
            <a:avLst/>
          </a:prstGeom>
        </p:spPr>
      </p:pic>
      <p:pic>
        <p:nvPicPr>
          <p:cNvPr id="4098" name="Picture 2" descr="University of Massachusetts Amherst (UMass Amherst ) - data.org">
            <a:extLst>
              <a:ext uri="{FF2B5EF4-FFF2-40B4-BE49-F238E27FC236}">
                <a16:creationId xmlns:a16="http://schemas.microsoft.com/office/drawing/2014/main" id="{644C4E1A-9AC4-94F9-2F65-5F004ACA6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298" y="4935633"/>
            <a:ext cx="3361854" cy="134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4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25371-5474-8407-5DD0-4C79D44D66CC}"/>
            </a:ext>
          </a:extLst>
        </p:cNvPr>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3E5F9F15-3DAD-5D41-D51B-82DDBD872C7D}"/>
              </a:ext>
            </a:extLst>
          </p:cNvPr>
          <p:cNvCxnSpPr>
            <a:cxnSpLocks/>
            <a:endCxn id="14" idx="0"/>
          </p:cNvCxnSpPr>
          <p:nvPr/>
        </p:nvCxnSpPr>
        <p:spPr>
          <a:xfrm>
            <a:off x="9510201" y="2444408"/>
            <a:ext cx="1" cy="99825"/>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46BE9DE-EEA1-F82D-167D-3343ECDE9880}"/>
              </a:ext>
            </a:extLst>
          </p:cNvPr>
          <p:cNvCxnSpPr>
            <a:cxnSpLocks/>
          </p:cNvCxnSpPr>
          <p:nvPr/>
        </p:nvCxnSpPr>
        <p:spPr>
          <a:xfrm>
            <a:off x="7394594" y="2448502"/>
            <a:ext cx="0" cy="95731"/>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9EA81DC-78C0-B17D-B7BD-9A210DE3314D}"/>
              </a:ext>
            </a:extLst>
          </p:cNvPr>
          <p:cNvCxnSpPr>
            <a:cxnSpLocks/>
            <a:endCxn id="10" idx="0"/>
          </p:cNvCxnSpPr>
          <p:nvPr/>
        </p:nvCxnSpPr>
        <p:spPr>
          <a:xfrm>
            <a:off x="3134933" y="2444408"/>
            <a:ext cx="1" cy="99825"/>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7122C66-9DE3-AD5E-FBE1-29465D5C7DB3}"/>
              </a:ext>
            </a:extLst>
          </p:cNvPr>
          <p:cNvCxnSpPr>
            <a:cxnSpLocks/>
            <a:stCxn id="5" idx="2"/>
          </p:cNvCxnSpPr>
          <p:nvPr/>
        </p:nvCxnSpPr>
        <p:spPr>
          <a:xfrm>
            <a:off x="4515452" y="3088433"/>
            <a:ext cx="0" cy="9982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B1EB068-5C40-3C25-67FA-ED349D9B13CE}"/>
              </a:ext>
            </a:extLst>
          </p:cNvPr>
          <p:cNvCxnSpPr>
            <a:stCxn id="11" idx="2"/>
            <a:endCxn id="53" idx="0"/>
          </p:cNvCxnSpPr>
          <p:nvPr/>
        </p:nvCxnSpPr>
        <p:spPr>
          <a:xfrm>
            <a:off x="6390864" y="3088433"/>
            <a:ext cx="827" cy="99824"/>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C085F62-1358-4AFF-9CFC-F3FA6C7221AE}"/>
              </a:ext>
            </a:extLst>
          </p:cNvPr>
          <p:cNvCxnSpPr>
            <a:stCxn id="13" idx="2"/>
            <a:endCxn id="54" idx="0"/>
          </p:cNvCxnSpPr>
          <p:nvPr/>
        </p:nvCxnSpPr>
        <p:spPr>
          <a:xfrm flipH="1">
            <a:off x="8212311" y="3088433"/>
            <a:ext cx="1" cy="9982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4144" name="Slide Number Placeholder 4143">
            <a:extLst>
              <a:ext uri="{FF2B5EF4-FFF2-40B4-BE49-F238E27FC236}">
                <a16:creationId xmlns:a16="http://schemas.microsoft.com/office/drawing/2014/main" id="{3B1722CB-4113-6539-D3AA-E75A5E887E02}"/>
              </a:ext>
            </a:extLst>
          </p:cNvPr>
          <p:cNvSpPr>
            <a:spLocks noGrp="1"/>
          </p:cNvSpPr>
          <p:nvPr>
            <p:ph type="sldNum" sz="quarter" idx="12"/>
          </p:nvPr>
        </p:nvSpPr>
        <p:spPr/>
        <p:txBody>
          <a:bodyPr/>
          <a:lstStyle/>
          <a:p>
            <a:fld id="{89A630E3-24BC-4F6C-BC04-AFC16AEAE93C}" type="slidenum">
              <a:rPr lang="en-US" smtClean="0"/>
              <a:t>10</a:t>
            </a:fld>
            <a:endParaRPr lang="en-US"/>
          </a:p>
        </p:txBody>
      </p:sp>
      <p:cxnSp>
        <p:nvCxnSpPr>
          <p:cNvPr id="4" name="Straight Arrow Connector 3">
            <a:extLst>
              <a:ext uri="{FF2B5EF4-FFF2-40B4-BE49-F238E27FC236}">
                <a16:creationId xmlns:a16="http://schemas.microsoft.com/office/drawing/2014/main" id="{4B50A381-A743-CFE6-AB42-55F4FBCE0CEC}"/>
              </a:ext>
            </a:extLst>
          </p:cNvPr>
          <p:cNvCxnSpPr>
            <a:cxnSpLocks/>
          </p:cNvCxnSpPr>
          <p:nvPr/>
        </p:nvCxnSpPr>
        <p:spPr>
          <a:xfrm>
            <a:off x="553282" y="2816333"/>
            <a:ext cx="10515600" cy="0"/>
          </a:xfrm>
          <a:prstGeom prst="straightConnector1">
            <a:avLst/>
          </a:prstGeom>
          <a:ln w="889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20AFD2E4-DAEA-7BD2-DDA8-D9E1FFC1660E}"/>
              </a:ext>
            </a:extLst>
          </p:cNvPr>
          <p:cNvSpPr/>
          <p:nvPr/>
        </p:nvSpPr>
        <p:spPr>
          <a:xfrm>
            <a:off x="1035884"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7FFD9175-7204-FE0D-4F15-142FFA8FB1FE}"/>
              </a:ext>
            </a:extLst>
          </p:cNvPr>
          <p:cNvSpPr/>
          <p:nvPr/>
        </p:nvSpPr>
        <p:spPr>
          <a:xfrm rot="5400000">
            <a:off x="209950" y="2745103"/>
            <a:ext cx="544202" cy="142462"/>
          </a:xfrm>
          <a:prstGeom prst="flowChartTermina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B3D2A06-BB60-4344-3FD4-23176B53EE40}"/>
              </a:ext>
            </a:extLst>
          </p:cNvPr>
          <p:cNvSpPr/>
          <p:nvPr/>
        </p:nvSpPr>
        <p:spPr>
          <a:xfrm>
            <a:off x="1865803"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C01C29A-EB8E-C5F6-9365-6FE19F18EEBD}"/>
              </a:ext>
            </a:extLst>
          </p:cNvPr>
          <p:cNvSpPr/>
          <p:nvPr/>
        </p:nvSpPr>
        <p:spPr>
          <a:xfrm>
            <a:off x="3025603"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F074AF2-0DB2-A528-B1BE-26FEC90B01E0}"/>
              </a:ext>
            </a:extLst>
          </p:cNvPr>
          <p:cNvSpPr/>
          <p:nvPr/>
        </p:nvSpPr>
        <p:spPr>
          <a:xfrm>
            <a:off x="6281533"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1C1BC41-9450-E836-D2D4-DC66B6606250}"/>
              </a:ext>
            </a:extLst>
          </p:cNvPr>
          <p:cNvSpPr/>
          <p:nvPr/>
        </p:nvSpPr>
        <p:spPr>
          <a:xfrm>
            <a:off x="7286716"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0ED1540-F5E6-D89B-F34A-20A4F4D86277}"/>
              </a:ext>
            </a:extLst>
          </p:cNvPr>
          <p:cNvSpPr/>
          <p:nvPr/>
        </p:nvSpPr>
        <p:spPr>
          <a:xfrm>
            <a:off x="8102981"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41C97CB-F4C4-512D-8061-43861BFFCA91}"/>
              </a:ext>
            </a:extLst>
          </p:cNvPr>
          <p:cNvSpPr/>
          <p:nvPr/>
        </p:nvSpPr>
        <p:spPr>
          <a:xfrm>
            <a:off x="9400871"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hevron 14">
            <a:extLst>
              <a:ext uri="{FF2B5EF4-FFF2-40B4-BE49-F238E27FC236}">
                <a16:creationId xmlns:a16="http://schemas.microsoft.com/office/drawing/2014/main" id="{BE27C270-B015-71E2-79A8-1A495FE01448}"/>
              </a:ext>
            </a:extLst>
          </p:cNvPr>
          <p:cNvSpPr/>
          <p:nvPr/>
        </p:nvSpPr>
        <p:spPr>
          <a:xfrm>
            <a:off x="251166" y="5704119"/>
            <a:ext cx="2369645" cy="956210"/>
          </a:xfrm>
          <a:prstGeom prst="chevron">
            <a:avLst/>
          </a:prstGeom>
          <a:solidFill>
            <a:schemeClr val="bg2">
              <a:lumMod val="9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Chat session</a:t>
            </a:r>
          </a:p>
        </p:txBody>
      </p:sp>
      <p:sp>
        <p:nvSpPr>
          <p:cNvPr id="26" name="Flowchart: Terminator 25">
            <a:extLst>
              <a:ext uri="{FF2B5EF4-FFF2-40B4-BE49-F238E27FC236}">
                <a16:creationId xmlns:a16="http://schemas.microsoft.com/office/drawing/2014/main" id="{8EF47B86-5A60-0247-6709-F35A25F1525F}"/>
              </a:ext>
            </a:extLst>
          </p:cNvPr>
          <p:cNvSpPr/>
          <p:nvPr/>
        </p:nvSpPr>
        <p:spPr>
          <a:xfrm>
            <a:off x="273055" y="1583019"/>
            <a:ext cx="1744317" cy="755373"/>
          </a:xfrm>
          <a:prstGeom prst="flowChartTerminator">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cap="small" dirty="0">
                <a:solidFill>
                  <a:schemeClr val="tx1"/>
                </a:solidFill>
              </a:rPr>
              <a:t>Learner</a:t>
            </a:r>
            <a:r>
              <a:rPr lang="en-US" sz="2200" dirty="0">
                <a:solidFill>
                  <a:schemeClr val="tx1"/>
                </a:solidFill>
              </a:rPr>
              <a:t> starts chat</a:t>
            </a:r>
          </a:p>
        </p:txBody>
      </p:sp>
      <p:sp>
        <p:nvSpPr>
          <p:cNvPr id="27" name="Rectangle 26">
            <a:extLst>
              <a:ext uri="{FF2B5EF4-FFF2-40B4-BE49-F238E27FC236}">
                <a16:creationId xmlns:a16="http://schemas.microsoft.com/office/drawing/2014/main" id="{C058ADB7-9855-B7BF-9E7A-9601243C191A}"/>
              </a:ext>
            </a:extLst>
          </p:cNvPr>
          <p:cNvSpPr/>
          <p:nvPr/>
        </p:nvSpPr>
        <p:spPr>
          <a:xfrm>
            <a:off x="1102974" y="3294273"/>
            <a:ext cx="1744317" cy="755373"/>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cap="small" dirty="0">
                <a:solidFill>
                  <a:schemeClr val="tx1"/>
                </a:solidFill>
              </a:rPr>
              <a:t>Helper</a:t>
            </a:r>
            <a:r>
              <a:rPr lang="en-US" sz="2200" dirty="0">
                <a:solidFill>
                  <a:schemeClr val="tx1"/>
                </a:solidFill>
              </a:rPr>
              <a:t> enters chat</a:t>
            </a:r>
          </a:p>
        </p:txBody>
      </p:sp>
      <p:cxnSp>
        <p:nvCxnSpPr>
          <p:cNvPr id="29" name="Straight Connector 28">
            <a:extLst>
              <a:ext uri="{FF2B5EF4-FFF2-40B4-BE49-F238E27FC236}">
                <a16:creationId xmlns:a16="http://schemas.microsoft.com/office/drawing/2014/main" id="{66D5A3B5-9711-8B01-0A50-38438679F8B8}"/>
              </a:ext>
            </a:extLst>
          </p:cNvPr>
          <p:cNvCxnSpPr>
            <a:stCxn id="26" idx="2"/>
            <a:endCxn id="6" idx="0"/>
          </p:cNvCxnSpPr>
          <p:nvPr/>
        </p:nvCxnSpPr>
        <p:spPr>
          <a:xfrm>
            <a:off x="1145214" y="2338392"/>
            <a:ext cx="1" cy="205841"/>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92FC636-AD13-6C18-26B0-6CB9EAA92A51}"/>
              </a:ext>
            </a:extLst>
          </p:cNvPr>
          <p:cNvCxnSpPr>
            <a:cxnSpLocks/>
            <a:stCxn id="9" idx="2"/>
            <a:endCxn id="27" idx="0"/>
          </p:cNvCxnSpPr>
          <p:nvPr/>
        </p:nvCxnSpPr>
        <p:spPr>
          <a:xfrm flipH="1">
            <a:off x="1975133" y="3088433"/>
            <a:ext cx="1" cy="20584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nvGrpSpPr>
          <p:cNvPr id="4136" name="Group 4135">
            <a:extLst>
              <a:ext uri="{FF2B5EF4-FFF2-40B4-BE49-F238E27FC236}">
                <a16:creationId xmlns:a16="http://schemas.microsoft.com/office/drawing/2014/main" id="{96098081-00A2-52B1-A315-3386507204F4}"/>
              </a:ext>
            </a:extLst>
          </p:cNvPr>
          <p:cNvGrpSpPr/>
          <p:nvPr/>
        </p:nvGrpSpPr>
        <p:grpSpPr>
          <a:xfrm>
            <a:off x="1655092" y="4144460"/>
            <a:ext cx="640080" cy="640080"/>
            <a:chOff x="2010691" y="4761307"/>
            <a:chExt cx="640080" cy="640080"/>
          </a:xfrm>
        </p:grpSpPr>
        <p:sp>
          <p:nvSpPr>
            <p:cNvPr id="38" name="Rectangle 37">
              <a:extLst>
                <a:ext uri="{FF2B5EF4-FFF2-40B4-BE49-F238E27FC236}">
                  <a16:creationId xmlns:a16="http://schemas.microsoft.com/office/drawing/2014/main" id="{F91D19E3-4551-019C-DF91-CE318FDB1AEF}"/>
                </a:ext>
              </a:extLst>
            </p:cNvPr>
            <p:cNvSpPr>
              <a:spLocks noChangeAspect="1"/>
            </p:cNvSpPr>
            <p:nvPr/>
          </p:nvSpPr>
          <p:spPr>
            <a:xfrm>
              <a:off x="2010691" y="4761307"/>
              <a:ext cx="640080" cy="640080"/>
            </a:xfrm>
            <a:prstGeom prst="rect">
              <a:avLst/>
            </a:prstGeom>
            <a:solidFill>
              <a:schemeClr val="accent3">
                <a:alpha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pic>
          <p:nvPicPr>
            <p:cNvPr id="39" name="Graphic 38" descr="User with solid fill">
              <a:extLst>
                <a:ext uri="{FF2B5EF4-FFF2-40B4-BE49-F238E27FC236}">
                  <a16:creationId xmlns:a16="http://schemas.microsoft.com/office/drawing/2014/main" id="{7A0FA5E3-A14E-19CF-9F2D-7A2835E59D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10691" y="4761307"/>
              <a:ext cx="640080" cy="640080"/>
            </a:xfrm>
            <a:prstGeom prst="rect">
              <a:avLst/>
            </a:prstGeom>
          </p:spPr>
        </p:pic>
      </p:grpSp>
      <p:grpSp>
        <p:nvGrpSpPr>
          <p:cNvPr id="4137" name="Group 4136">
            <a:extLst>
              <a:ext uri="{FF2B5EF4-FFF2-40B4-BE49-F238E27FC236}">
                <a16:creationId xmlns:a16="http://schemas.microsoft.com/office/drawing/2014/main" id="{DBF11F35-4267-6F5A-038E-787D7D3A9BF4}"/>
              </a:ext>
            </a:extLst>
          </p:cNvPr>
          <p:cNvGrpSpPr/>
          <p:nvPr/>
        </p:nvGrpSpPr>
        <p:grpSpPr>
          <a:xfrm>
            <a:off x="758087" y="843190"/>
            <a:ext cx="774252" cy="640080"/>
            <a:chOff x="1113686" y="1460037"/>
            <a:chExt cx="774252" cy="640080"/>
          </a:xfrm>
        </p:grpSpPr>
        <p:sp>
          <p:nvSpPr>
            <p:cNvPr id="33" name="Oval 32">
              <a:extLst>
                <a:ext uri="{FF2B5EF4-FFF2-40B4-BE49-F238E27FC236}">
                  <a16:creationId xmlns:a16="http://schemas.microsoft.com/office/drawing/2014/main" id="{3E17D7D6-6020-77F9-DF19-6CE210D6BB70}"/>
                </a:ext>
              </a:extLst>
            </p:cNvPr>
            <p:cNvSpPr/>
            <p:nvPr/>
          </p:nvSpPr>
          <p:spPr>
            <a:xfrm>
              <a:off x="1113686" y="1460037"/>
              <a:ext cx="774252" cy="640080"/>
            </a:xfrm>
            <a:prstGeom prst="ellipse">
              <a:avLst/>
            </a:prstGeom>
            <a:solidFill>
              <a:srgbClr val="0070C0">
                <a:alpha val="80000"/>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pic>
          <p:nvPicPr>
            <p:cNvPr id="42" name="Graphic 41" descr="User with solid fill">
              <a:extLst>
                <a:ext uri="{FF2B5EF4-FFF2-40B4-BE49-F238E27FC236}">
                  <a16:creationId xmlns:a16="http://schemas.microsoft.com/office/drawing/2014/main" id="{27FC37B0-A693-FF1B-4A73-EE910CE1BA4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80772" y="1460037"/>
              <a:ext cx="640080" cy="640080"/>
            </a:xfrm>
            <a:prstGeom prst="rect">
              <a:avLst/>
            </a:prstGeom>
          </p:spPr>
        </p:pic>
      </p:grpSp>
      <p:sp>
        <p:nvSpPr>
          <p:cNvPr id="50" name="Rectangle: Rounded Corners 49">
            <a:extLst>
              <a:ext uri="{FF2B5EF4-FFF2-40B4-BE49-F238E27FC236}">
                <a16:creationId xmlns:a16="http://schemas.microsoft.com/office/drawing/2014/main" id="{E73B5183-DEF7-5E6A-6E28-FC224FA0ED21}"/>
              </a:ext>
            </a:extLst>
          </p:cNvPr>
          <p:cNvSpPr/>
          <p:nvPr/>
        </p:nvSpPr>
        <p:spPr>
          <a:xfrm>
            <a:off x="2186929" y="949206"/>
            <a:ext cx="3028122" cy="1495202"/>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“the code is supposed to remove all pairs from the list. It half works”</a:t>
            </a:r>
          </a:p>
        </p:txBody>
      </p:sp>
      <p:sp>
        <p:nvSpPr>
          <p:cNvPr id="51" name="Rectangle: Rounded Corners 50">
            <a:extLst>
              <a:ext uri="{FF2B5EF4-FFF2-40B4-BE49-F238E27FC236}">
                <a16:creationId xmlns:a16="http://schemas.microsoft.com/office/drawing/2014/main" id="{EBB5F60C-3797-2B6E-8D32-C5DE7EE410E5}"/>
              </a:ext>
            </a:extLst>
          </p:cNvPr>
          <p:cNvSpPr/>
          <p:nvPr/>
        </p:nvSpPr>
        <p:spPr>
          <a:xfrm>
            <a:off x="5846088" y="1209332"/>
            <a:ext cx="2254529" cy="1239170"/>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t>
            </a:r>
            <a:r>
              <a:rPr lang="en-US" sz="2200" dirty="0" err="1">
                <a:solidFill>
                  <a:schemeClr val="tx1"/>
                </a:solidFill>
              </a:rPr>
              <a:t>omgggg</a:t>
            </a:r>
            <a:r>
              <a:rPr lang="en-US" sz="2200" dirty="0">
                <a:solidFill>
                  <a:schemeClr val="tx1"/>
                </a:solidFill>
              </a:rPr>
              <a:t> </a:t>
            </a:r>
            <a:r>
              <a:rPr lang="en-US" sz="2200" dirty="0" err="1">
                <a:solidFill>
                  <a:schemeClr val="tx1"/>
                </a:solidFill>
              </a:rPr>
              <a:t>wth</a:t>
            </a:r>
            <a:r>
              <a:rPr lang="en-US" sz="2200" dirty="0">
                <a:solidFill>
                  <a:schemeClr val="tx1"/>
                </a:solidFill>
              </a:rPr>
              <a:t> thank you so much !!!!!!”</a:t>
            </a:r>
          </a:p>
        </p:txBody>
      </p:sp>
      <p:sp>
        <p:nvSpPr>
          <p:cNvPr id="52" name="Rectangle: Rounded Corners 51">
            <a:extLst>
              <a:ext uri="{FF2B5EF4-FFF2-40B4-BE49-F238E27FC236}">
                <a16:creationId xmlns:a16="http://schemas.microsoft.com/office/drawing/2014/main" id="{1E826E35-7F1F-4938-04F5-99C6F2384084}"/>
              </a:ext>
            </a:extLst>
          </p:cNvPr>
          <p:cNvSpPr/>
          <p:nvPr/>
        </p:nvSpPr>
        <p:spPr>
          <a:xfrm>
            <a:off x="8814353" y="1205238"/>
            <a:ext cx="2370486" cy="1239170"/>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“do you mind explaining what you did ?”</a:t>
            </a:r>
          </a:p>
        </p:txBody>
      </p:sp>
      <p:sp>
        <p:nvSpPr>
          <p:cNvPr id="53" name="Rectangle 52">
            <a:extLst>
              <a:ext uri="{FF2B5EF4-FFF2-40B4-BE49-F238E27FC236}">
                <a16:creationId xmlns:a16="http://schemas.microsoft.com/office/drawing/2014/main" id="{A10F4987-4811-410E-E731-6C55CB6F9155}"/>
              </a:ext>
            </a:extLst>
          </p:cNvPr>
          <p:cNvSpPr/>
          <p:nvPr/>
        </p:nvSpPr>
        <p:spPr>
          <a:xfrm>
            <a:off x="5770507" y="3188257"/>
            <a:ext cx="1242368" cy="596947"/>
          </a:xfrm>
          <a:prstGeom prst="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“fixed”</a:t>
            </a:r>
          </a:p>
        </p:txBody>
      </p:sp>
      <p:sp>
        <p:nvSpPr>
          <p:cNvPr id="54" name="Rectangle 53">
            <a:extLst>
              <a:ext uri="{FF2B5EF4-FFF2-40B4-BE49-F238E27FC236}">
                <a16:creationId xmlns:a16="http://schemas.microsoft.com/office/drawing/2014/main" id="{FD0CB68C-4CAE-0ED9-22D5-137BACF3BB23}"/>
              </a:ext>
            </a:extLst>
          </p:cNvPr>
          <p:cNvSpPr/>
          <p:nvPr/>
        </p:nvSpPr>
        <p:spPr>
          <a:xfrm>
            <a:off x="7744349" y="3188256"/>
            <a:ext cx="935923" cy="596947"/>
          </a:xfrm>
          <a:prstGeom prst="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 :) ”</a:t>
            </a:r>
          </a:p>
        </p:txBody>
      </p:sp>
      <p:grpSp>
        <p:nvGrpSpPr>
          <p:cNvPr id="4138" name="Group 4137">
            <a:extLst>
              <a:ext uri="{FF2B5EF4-FFF2-40B4-BE49-F238E27FC236}">
                <a16:creationId xmlns:a16="http://schemas.microsoft.com/office/drawing/2014/main" id="{1F0A055B-1E89-9B52-C808-F646B0EE05A6}"/>
              </a:ext>
            </a:extLst>
          </p:cNvPr>
          <p:cNvGrpSpPr/>
          <p:nvPr/>
        </p:nvGrpSpPr>
        <p:grpSpPr>
          <a:xfrm>
            <a:off x="3047942" y="4027301"/>
            <a:ext cx="4437421" cy="544203"/>
            <a:chOff x="4001437" y="4337120"/>
            <a:chExt cx="3488277" cy="544203"/>
          </a:xfrm>
        </p:grpSpPr>
        <p:cxnSp>
          <p:nvCxnSpPr>
            <p:cNvPr id="56" name="Straight Connector 55">
              <a:extLst>
                <a:ext uri="{FF2B5EF4-FFF2-40B4-BE49-F238E27FC236}">
                  <a16:creationId xmlns:a16="http://schemas.microsoft.com/office/drawing/2014/main" id="{D5A92BBC-E992-BC4D-FC03-B1C385C276F5}"/>
                </a:ext>
              </a:extLst>
            </p:cNvPr>
            <p:cNvCxnSpPr>
              <a:cxnSpLocks/>
              <a:stCxn id="57" idx="2"/>
              <a:endCxn id="58" idx="0"/>
            </p:cNvCxnSpPr>
            <p:nvPr/>
          </p:nvCxnSpPr>
          <p:spPr>
            <a:xfrm flipV="1">
              <a:off x="4001438" y="4609221"/>
              <a:ext cx="3488276" cy="1"/>
            </a:xfrm>
            <a:prstGeom prst="line">
              <a:avLst/>
            </a:prstGeom>
            <a:ln w="88900">
              <a:solidFill>
                <a:schemeClr val="accent5"/>
              </a:solidFill>
            </a:ln>
          </p:spPr>
          <p:style>
            <a:lnRef idx="2">
              <a:schemeClr val="accent1"/>
            </a:lnRef>
            <a:fillRef idx="0">
              <a:schemeClr val="accent1"/>
            </a:fillRef>
            <a:effectRef idx="1">
              <a:schemeClr val="accent1"/>
            </a:effectRef>
            <a:fontRef idx="minor">
              <a:schemeClr val="tx1"/>
            </a:fontRef>
          </p:style>
        </p:cxnSp>
        <p:sp>
          <p:nvSpPr>
            <p:cNvPr id="57" name="Flowchart: Terminator 56">
              <a:extLst>
                <a:ext uri="{FF2B5EF4-FFF2-40B4-BE49-F238E27FC236}">
                  <a16:creationId xmlns:a16="http://schemas.microsoft.com/office/drawing/2014/main" id="{69151B7D-0446-4D6A-AE46-96863EAFB519}"/>
                </a:ext>
              </a:extLst>
            </p:cNvPr>
            <p:cNvSpPr/>
            <p:nvPr/>
          </p:nvSpPr>
          <p:spPr>
            <a:xfrm rot="5400000">
              <a:off x="3800567" y="4537991"/>
              <a:ext cx="544202" cy="142462"/>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lowchart: Terminator 57">
              <a:extLst>
                <a:ext uri="{FF2B5EF4-FFF2-40B4-BE49-F238E27FC236}">
                  <a16:creationId xmlns:a16="http://schemas.microsoft.com/office/drawing/2014/main" id="{53422F7F-4CD2-6724-3A0F-C7CE3D41DA07}"/>
                </a:ext>
              </a:extLst>
            </p:cNvPr>
            <p:cNvSpPr/>
            <p:nvPr/>
          </p:nvSpPr>
          <p:spPr>
            <a:xfrm rot="5400000">
              <a:off x="7146382" y="4537990"/>
              <a:ext cx="544202" cy="142462"/>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26450CFC-3DB3-592D-7594-F13CC698E4B7}"/>
              </a:ext>
            </a:extLst>
          </p:cNvPr>
          <p:cNvSpPr/>
          <p:nvPr/>
        </p:nvSpPr>
        <p:spPr>
          <a:xfrm>
            <a:off x="2707138" y="5088068"/>
            <a:ext cx="2369646" cy="84873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Request</a:t>
            </a:r>
            <a:r>
              <a:rPr lang="en-US" sz="2200" dirty="0">
                <a:solidFill>
                  <a:schemeClr val="tx1"/>
                </a:solidFill>
              </a:rPr>
              <a:t> (bug fix) triggers Issue </a:t>
            </a:r>
            <a:r>
              <a:rPr lang="en-US" sz="2200" b="1" dirty="0">
                <a:solidFill>
                  <a:schemeClr val="tx1"/>
                </a:solidFill>
              </a:rPr>
              <a:t>#1</a:t>
            </a:r>
          </a:p>
        </p:txBody>
      </p:sp>
      <p:sp>
        <p:nvSpPr>
          <p:cNvPr id="63" name="Rectangle 62">
            <a:extLst>
              <a:ext uri="{FF2B5EF4-FFF2-40B4-BE49-F238E27FC236}">
                <a16:creationId xmlns:a16="http://schemas.microsoft.com/office/drawing/2014/main" id="{ED8D6216-A213-C068-B5A1-661413E048BC}"/>
              </a:ext>
            </a:extLst>
          </p:cNvPr>
          <p:cNvSpPr/>
          <p:nvPr/>
        </p:nvSpPr>
        <p:spPr>
          <a:xfrm>
            <a:off x="5593649" y="5088067"/>
            <a:ext cx="3128751" cy="84873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Outcome</a:t>
            </a:r>
            <a:r>
              <a:rPr lang="en-US" sz="2200" dirty="0">
                <a:solidFill>
                  <a:schemeClr val="tx1"/>
                </a:solidFill>
              </a:rPr>
              <a:t> (successful) triggers end of Issue </a:t>
            </a:r>
            <a:r>
              <a:rPr lang="en-US" sz="2200" b="1" dirty="0">
                <a:solidFill>
                  <a:schemeClr val="tx1"/>
                </a:solidFill>
              </a:rPr>
              <a:t>#1</a:t>
            </a:r>
          </a:p>
        </p:txBody>
      </p:sp>
      <p:sp>
        <p:nvSpPr>
          <p:cNvPr id="4096" name="Rectangle 4095">
            <a:extLst>
              <a:ext uri="{FF2B5EF4-FFF2-40B4-BE49-F238E27FC236}">
                <a16:creationId xmlns:a16="http://schemas.microsoft.com/office/drawing/2014/main" id="{FA875EA3-04F5-80AD-2D2E-0F27D15B8A44}"/>
              </a:ext>
            </a:extLst>
          </p:cNvPr>
          <p:cNvSpPr/>
          <p:nvPr/>
        </p:nvSpPr>
        <p:spPr>
          <a:xfrm>
            <a:off x="9204556" y="4764417"/>
            <a:ext cx="2369646" cy="116516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Request</a:t>
            </a:r>
            <a:r>
              <a:rPr lang="en-US" sz="2200" dirty="0">
                <a:solidFill>
                  <a:schemeClr val="tx1"/>
                </a:solidFill>
              </a:rPr>
              <a:t> (code comprehension) triggers Issue </a:t>
            </a:r>
            <a:r>
              <a:rPr lang="en-US" sz="2200" b="1" dirty="0">
                <a:solidFill>
                  <a:schemeClr val="tx1"/>
                </a:solidFill>
              </a:rPr>
              <a:t>#2</a:t>
            </a:r>
          </a:p>
        </p:txBody>
      </p:sp>
      <p:cxnSp>
        <p:nvCxnSpPr>
          <p:cNvPr id="4117" name="Straight Connector 4116">
            <a:extLst>
              <a:ext uri="{FF2B5EF4-FFF2-40B4-BE49-F238E27FC236}">
                <a16:creationId xmlns:a16="http://schemas.microsoft.com/office/drawing/2014/main" id="{30F4965D-4D7F-3294-779C-6FCDEBC97B9A}"/>
              </a:ext>
            </a:extLst>
          </p:cNvPr>
          <p:cNvCxnSpPr>
            <a:cxnSpLocks/>
            <a:stCxn id="12" idx="2"/>
          </p:cNvCxnSpPr>
          <p:nvPr/>
        </p:nvCxnSpPr>
        <p:spPr>
          <a:xfrm flipH="1">
            <a:off x="7394751" y="3088433"/>
            <a:ext cx="1296" cy="1986465"/>
          </a:xfrm>
          <a:prstGeom prst="line">
            <a:avLst/>
          </a:prstGeom>
          <a:ln w="50800">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4120" name="Straight Connector 4119">
            <a:extLst>
              <a:ext uri="{FF2B5EF4-FFF2-40B4-BE49-F238E27FC236}">
                <a16:creationId xmlns:a16="http://schemas.microsoft.com/office/drawing/2014/main" id="{626C6A5B-C510-3AD4-2878-BC32B9B8CBB3}"/>
              </a:ext>
            </a:extLst>
          </p:cNvPr>
          <p:cNvCxnSpPr>
            <a:cxnSpLocks/>
            <a:stCxn id="14" idx="2"/>
          </p:cNvCxnSpPr>
          <p:nvPr/>
        </p:nvCxnSpPr>
        <p:spPr>
          <a:xfrm>
            <a:off x="9510202" y="3088433"/>
            <a:ext cx="0" cy="1661074"/>
          </a:xfrm>
          <a:prstGeom prst="line">
            <a:avLst/>
          </a:prstGeom>
          <a:ln w="50800">
            <a:solidFill>
              <a:schemeClr val="accent5"/>
            </a:solidFill>
            <a:prstDash val="sysDot"/>
          </a:ln>
        </p:spPr>
        <p:style>
          <a:lnRef idx="2">
            <a:schemeClr val="accent1"/>
          </a:lnRef>
          <a:fillRef idx="0">
            <a:schemeClr val="accent1"/>
          </a:fillRef>
          <a:effectRef idx="1">
            <a:schemeClr val="accent1"/>
          </a:effectRef>
          <a:fontRef idx="minor">
            <a:schemeClr val="tx1"/>
          </a:fontRef>
        </p:style>
      </p:cxnSp>
      <p:grpSp>
        <p:nvGrpSpPr>
          <p:cNvPr id="4139" name="Group 4138">
            <a:extLst>
              <a:ext uri="{FF2B5EF4-FFF2-40B4-BE49-F238E27FC236}">
                <a16:creationId xmlns:a16="http://schemas.microsoft.com/office/drawing/2014/main" id="{92613C60-AE4C-C188-937D-137EDAA7043B}"/>
              </a:ext>
            </a:extLst>
          </p:cNvPr>
          <p:cNvGrpSpPr/>
          <p:nvPr/>
        </p:nvGrpSpPr>
        <p:grpSpPr>
          <a:xfrm>
            <a:off x="9439780" y="4027301"/>
            <a:ext cx="1047743" cy="544202"/>
            <a:chOff x="10021136" y="4021199"/>
            <a:chExt cx="1047743" cy="544202"/>
          </a:xfrm>
        </p:grpSpPr>
        <p:sp>
          <p:nvSpPr>
            <p:cNvPr id="4124" name="Flowchart: Terminator 4123">
              <a:extLst>
                <a:ext uri="{FF2B5EF4-FFF2-40B4-BE49-F238E27FC236}">
                  <a16:creationId xmlns:a16="http://schemas.microsoft.com/office/drawing/2014/main" id="{FBE772CF-423B-7A4E-9F0E-8A95EE3DABCC}"/>
                </a:ext>
              </a:extLst>
            </p:cNvPr>
            <p:cNvSpPr/>
            <p:nvPr/>
          </p:nvSpPr>
          <p:spPr>
            <a:xfrm rot="5400000">
              <a:off x="9820266" y="4222069"/>
              <a:ext cx="544202" cy="142462"/>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23" name="Straight Connector 4122">
              <a:extLst>
                <a:ext uri="{FF2B5EF4-FFF2-40B4-BE49-F238E27FC236}">
                  <a16:creationId xmlns:a16="http://schemas.microsoft.com/office/drawing/2014/main" id="{5E67E931-1A7A-8CC9-3DA0-B0650DB035AF}"/>
                </a:ext>
              </a:extLst>
            </p:cNvPr>
            <p:cNvCxnSpPr>
              <a:cxnSpLocks/>
              <a:stCxn id="4124" idx="2"/>
            </p:cNvCxnSpPr>
            <p:nvPr/>
          </p:nvCxnSpPr>
          <p:spPr>
            <a:xfrm>
              <a:off x="10021136" y="4293299"/>
              <a:ext cx="1047743" cy="0"/>
            </a:xfrm>
            <a:prstGeom prst="line">
              <a:avLst/>
            </a:prstGeom>
            <a:ln w="88900">
              <a:solidFill>
                <a:schemeClr val="accent5"/>
              </a:solidFill>
              <a:tailEnd type="triangle" w="med" len="med"/>
            </a:ln>
          </p:spPr>
          <p:style>
            <a:lnRef idx="2">
              <a:schemeClr val="accent1"/>
            </a:lnRef>
            <a:fillRef idx="0">
              <a:schemeClr val="accent1"/>
            </a:fillRef>
            <a:effectRef idx="1">
              <a:schemeClr val="accent1"/>
            </a:effectRef>
            <a:fontRef idx="minor">
              <a:schemeClr val="tx1"/>
            </a:fontRef>
          </p:style>
        </p:cxnSp>
      </p:grpSp>
      <p:sp>
        <p:nvSpPr>
          <p:cNvPr id="4140" name="Flowchart: Preparation 4139">
            <a:extLst>
              <a:ext uri="{FF2B5EF4-FFF2-40B4-BE49-F238E27FC236}">
                <a16:creationId xmlns:a16="http://schemas.microsoft.com/office/drawing/2014/main" id="{EEA03D21-3DCE-8CB2-FDFD-C28D6217081D}"/>
              </a:ext>
            </a:extLst>
          </p:cNvPr>
          <p:cNvSpPr/>
          <p:nvPr/>
        </p:nvSpPr>
        <p:spPr>
          <a:xfrm>
            <a:off x="9596720" y="3564949"/>
            <a:ext cx="2009286" cy="523301"/>
          </a:xfrm>
          <a:prstGeom prst="flowChartPreparation">
            <a:avLst/>
          </a:prstGeom>
          <a:solidFill>
            <a:schemeClr val="accent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Issue #2</a:t>
            </a:r>
          </a:p>
        </p:txBody>
      </p:sp>
      <p:sp>
        <p:nvSpPr>
          <p:cNvPr id="5" name="Rectangle: Rounded Corners 4">
            <a:extLst>
              <a:ext uri="{FF2B5EF4-FFF2-40B4-BE49-F238E27FC236}">
                <a16:creationId xmlns:a16="http://schemas.microsoft.com/office/drawing/2014/main" id="{57C77CA0-1960-14AC-5073-C91BA6CC1D72}"/>
              </a:ext>
            </a:extLst>
          </p:cNvPr>
          <p:cNvSpPr/>
          <p:nvPr/>
        </p:nvSpPr>
        <p:spPr>
          <a:xfrm>
            <a:off x="4406121"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eparation 33">
            <a:extLst>
              <a:ext uri="{FF2B5EF4-FFF2-40B4-BE49-F238E27FC236}">
                <a16:creationId xmlns:a16="http://schemas.microsoft.com/office/drawing/2014/main" id="{DB896CEF-D8E7-D20C-322E-C6ABEFA70763}"/>
              </a:ext>
            </a:extLst>
          </p:cNvPr>
          <p:cNvSpPr/>
          <p:nvPr/>
        </p:nvSpPr>
        <p:spPr>
          <a:xfrm>
            <a:off x="4275800" y="4253607"/>
            <a:ext cx="2009286" cy="523301"/>
          </a:xfrm>
          <a:prstGeom prst="flowChartPreparation">
            <a:avLst/>
          </a:prstGeom>
          <a:solidFill>
            <a:schemeClr val="accent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Issue #1</a:t>
            </a:r>
          </a:p>
        </p:txBody>
      </p:sp>
      <p:cxnSp>
        <p:nvCxnSpPr>
          <p:cNvPr id="4103" name="Straight Connector 4102">
            <a:extLst>
              <a:ext uri="{FF2B5EF4-FFF2-40B4-BE49-F238E27FC236}">
                <a16:creationId xmlns:a16="http://schemas.microsoft.com/office/drawing/2014/main" id="{9B92BFC6-BAB4-1D0F-1627-7B771FE8E930}"/>
              </a:ext>
            </a:extLst>
          </p:cNvPr>
          <p:cNvCxnSpPr>
            <a:cxnSpLocks/>
            <a:stCxn id="10" idx="2"/>
          </p:cNvCxnSpPr>
          <p:nvPr/>
        </p:nvCxnSpPr>
        <p:spPr>
          <a:xfrm>
            <a:off x="3134934" y="3088433"/>
            <a:ext cx="0" cy="1999634"/>
          </a:xfrm>
          <a:prstGeom prst="line">
            <a:avLst/>
          </a:prstGeom>
          <a:ln w="50800">
            <a:solidFill>
              <a:schemeClr val="accent5"/>
            </a:solidFill>
            <a:prstDash val="sysDot"/>
          </a:ln>
        </p:spPr>
        <p:style>
          <a:lnRef idx="2">
            <a:schemeClr val="accent1"/>
          </a:lnRef>
          <a:fillRef idx="0">
            <a:schemeClr val="accent1"/>
          </a:fillRef>
          <a:effectRef idx="1">
            <a:schemeClr val="accent1"/>
          </a:effectRef>
          <a:fontRef idx="minor">
            <a:schemeClr val="tx1"/>
          </a:fontRef>
        </p:style>
      </p:cxnSp>
      <p:pic>
        <p:nvPicPr>
          <p:cNvPr id="2" name="Graphic 1" descr="Beetle with solid fill">
            <a:extLst>
              <a:ext uri="{FF2B5EF4-FFF2-40B4-BE49-F238E27FC236}">
                <a16:creationId xmlns:a16="http://schemas.microsoft.com/office/drawing/2014/main" id="{7D50A547-A6CB-1504-4838-69984B6777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72914" y="717958"/>
            <a:ext cx="732182" cy="732182"/>
          </a:xfrm>
          <a:prstGeom prst="rect">
            <a:avLst/>
          </a:prstGeom>
        </p:spPr>
      </p:pic>
      <p:pic>
        <p:nvPicPr>
          <p:cNvPr id="16" name="Graphic 15" descr="Brain in head with solid fill">
            <a:extLst>
              <a:ext uri="{FF2B5EF4-FFF2-40B4-BE49-F238E27FC236}">
                <a16:creationId xmlns:a16="http://schemas.microsoft.com/office/drawing/2014/main" id="{E60F1452-7CD4-AE62-B369-F9D709FFD41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701731" y="778467"/>
            <a:ext cx="732182" cy="732182"/>
          </a:xfrm>
          <a:prstGeom prst="rect">
            <a:avLst/>
          </a:prstGeom>
        </p:spPr>
      </p:pic>
      <p:pic>
        <p:nvPicPr>
          <p:cNvPr id="17" name="Graphic 16" descr="Brain in head with solid fill">
            <a:extLst>
              <a:ext uri="{FF2B5EF4-FFF2-40B4-BE49-F238E27FC236}">
                <a16:creationId xmlns:a16="http://schemas.microsoft.com/office/drawing/2014/main" id="{E05D1A6F-539B-DD3D-00A2-959C3CA3EBE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218160" y="5690846"/>
            <a:ext cx="732182" cy="732182"/>
          </a:xfrm>
          <a:prstGeom prst="rect">
            <a:avLst/>
          </a:prstGeom>
        </p:spPr>
      </p:pic>
      <p:pic>
        <p:nvPicPr>
          <p:cNvPr id="18" name="Graphic 17" descr="Beetle with solid fill">
            <a:extLst>
              <a:ext uri="{FF2B5EF4-FFF2-40B4-BE49-F238E27FC236}">
                <a16:creationId xmlns:a16="http://schemas.microsoft.com/office/drawing/2014/main" id="{A9681266-BBB0-1114-0820-DD6BAAFEF19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64859" y="5690846"/>
            <a:ext cx="732182" cy="732182"/>
          </a:xfrm>
          <a:prstGeom prst="rect">
            <a:avLst/>
          </a:prstGeom>
        </p:spPr>
      </p:pic>
      <p:sp>
        <p:nvSpPr>
          <p:cNvPr id="19" name="Rectangle 18">
            <a:extLst>
              <a:ext uri="{FF2B5EF4-FFF2-40B4-BE49-F238E27FC236}">
                <a16:creationId xmlns:a16="http://schemas.microsoft.com/office/drawing/2014/main" id="{56247D92-961F-52A7-7837-B277B42AE5E1}"/>
              </a:ext>
            </a:extLst>
          </p:cNvPr>
          <p:cNvSpPr/>
          <p:nvPr/>
        </p:nvSpPr>
        <p:spPr>
          <a:xfrm>
            <a:off x="3816680" y="3188256"/>
            <a:ext cx="1397544" cy="596947"/>
          </a:xfrm>
          <a:prstGeom prst="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 see…”</a:t>
            </a:r>
          </a:p>
        </p:txBody>
      </p:sp>
    </p:spTree>
    <p:extLst>
      <p:ext uri="{BB962C8B-B14F-4D97-AF65-F5344CB8AC3E}">
        <p14:creationId xmlns:p14="http://schemas.microsoft.com/office/powerpoint/2010/main" val="28873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FD47-2C6B-5241-D056-AFF8D324A917}"/>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05723FF-A31C-8E70-65F0-15923E22E3C9}"/>
              </a:ext>
            </a:extLst>
          </p:cNvPr>
          <p:cNvGraphicFramePr/>
          <p:nvPr>
            <p:extLst>
              <p:ext uri="{D42A27DB-BD31-4B8C-83A1-F6EECF244321}">
                <p14:modId xmlns:p14="http://schemas.microsoft.com/office/powerpoint/2010/main" val="471955549"/>
              </p:ext>
            </p:extLst>
          </p:nvPr>
        </p:nvGraphicFramePr>
        <p:xfrm>
          <a:off x="88157" y="1839484"/>
          <a:ext cx="10420723" cy="48819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37BF6A3-D584-7E76-7293-37056D64164F}"/>
              </a:ext>
            </a:extLst>
          </p:cNvPr>
          <p:cNvSpPr>
            <a:spLocks noGrp="1"/>
          </p:cNvSpPr>
          <p:nvPr>
            <p:ph type="title"/>
          </p:nvPr>
        </p:nvSpPr>
        <p:spPr/>
        <p:txBody>
          <a:bodyPr/>
          <a:lstStyle/>
          <a:p>
            <a:r>
              <a:rPr lang="en-US" dirty="0"/>
              <a:t>They want help </a:t>
            </a:r>
            <a:r>
              <a:rPr lang="en-US" i="1" dirty="0"/>
              <a:t>writing</a:t>
            </a:r>
            <a:r>
              <a:rPr lang="en-US" dirty="0"/>
              <a:t> and </a:t>
            </a:r>
            <a:r>
              <a:rPr lang="en-US" i="1" dirty="0"/>
              <a:t>debugging</a:t>
            </a:r>
            <a:r>
              <a:rPr lang="en-US" dirty="0"/>
              <a:t> code</a:t>
            </a:r>
          </a:p>
        </p:txBody>
      </p:sp>
      <p:sp>
        <p:nvSpPr>
          <p:cNvPr id="16" name="Slide Number Placeholder 15">
            <a:extLst>
              <a:ext uri="{FF2B5EF4-FFF2-40B4-BE49-F238E27FC236}">
                <a16:creationId xmlns:a16="http://schemas.microsoft.com/office/drawing/2014/main" id="{3BEEE6F7-3964-0E5F-C575-215706E5F371}"/>
              </a:ext>
            </a:extLst>
          </p:cNvPr>
          <p:cNvSpPr>
            <a:spLocks noGrp="1"/>
          </p:cNvSpPr>
          <p:nvPr>
            <p:ph type="sldNum" sz="quarter" idx="12"/>
          </p:nvPr>
        </p:nvSpPr>
        <p:spPr/>
        <p:txBody>
          <a:bodyPr/>
          <a:lstStyle/>
          <a:p>
            <a:fld id="{89A630E3-24BC-4F6C-BC04-AFC16AEAE93C}" type="slidenum">
              <a:rPr lang="en-US" smtClean="0"/>
              <a:t>11</a:t>
            </a:fld>
            <a:endParaRPr lang="en-US"/>
          </a:p>
        </p:txBody>
      </p:sp>
      <p:sp>
        <p:nvSpPr>
          <p:cNvPr id="27" name="TextBox 26">
            <a:extLst>
              <a:ext uri="{FF2B5EF4-FFF2-40B4-BE49-F238E27FC236}">
                <a16:creationId xmlns:a16="http://schemas.microsoft.com/office/drawing/2014/main" id="{5B0C3256-74F2-1F34-9AA9-52B314AA35CA}"/>
              </a:ext>
            </a:extLst>
          </p:cNvPr>
          <p:cNvSpPr txBox="1"/>
          <p:nvPr/>
        </p:nvSpPr>
        <p:spPr>
          <a:xfrm>
            <a:off x="11258923" y="79510"/>
            <a:ext cx="853567" cy="523220"/>
          </a:xfrm>
          <a:prstGeom prst="rect">
            <a:avLst/>
          </a:prstGeom>
          <a:noFill/>
        </p:spPr>
        <p:txBody>
          <a:bodyPr wrap="none" rtlCol="0">
            <a:spAutoFit/>
          </a:bodyPr>
          <a:lstStyle/>
          <a:p>
            <a:r>
              <a:rPr lang="en-US" sz="2800" dirty="0"/>
              <a:t>RQ1</a:t>
            </a:r>
          </a:p>
        </p:txBody>
      </p:sp>
      <p:pic>
        <p:nvPicPr>
          <p:cNvPr id="34" name="Graphic 33" descr="Beetle with solid fill">
            <a:extLst>
              <a:ext uri="{FF2B5EF4-FFF2-40B4-BE49-F238E27FC236}">
                <a16:creationId xmlns:a16="http://schemas.microsoft.com/office/drawing/2014/main" id="{540F3CC3-7C83-DFF6-7A7A-2C83A6E05E3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17784" y="4719258"/>
            <a:ext cx="732182" cy="732182"/>
          </a:xfrm>
          <a:prstGeom prst="rect">
            <a:avLst/>
          </a:prstGeom>
        </p:spPr>
      </p:pic>
      <p:pic>
        <p:nvPicPr>
          <p:cNvPr id="35" name="Graphic 34" descr="Brain in head with solid fill">
            <a:extLst>
              <a:ext uri="{FF2B5EF4-FFF2-40B4-BE49-F238E27FC236}">
                <a16:creationId xmlns:a16="http://schemas.microsoft.com/office/drawing/2014/main" id="{4E1659AC-D7E7-B6EB-4502-C221949EBD8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91496" y="4703074"/>
            <a:ext cx="732182" cy="732182"/>
          </a:xfrm>
          <a:prstGeom prst="rect">
            <a:avLst/>
          </a:prstGeom>
        </p:spPr>
      </p:pic>
      <p:pic>
        <p:nvPicPr>
          <p:cNvPr id="36" name="Graphic 35" descr="Scribble with solid fill">
            <a:extLst>
              <a:ext uri="{FF2B5EF4-FFF2-40B4-BE49-F238E27FC236}">
                <a16:creationId xmlns:a16="http://schemas.microsoft.com/office/drawing/2014/main" id="{80F7AA5C-B8DA-6B39-7E7C-2454003E107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7879" y="4751903"/>
            <a:ext cx="732182" cy="732182"/>
          </a:xfrm>
          <a:prstGeom prst="rect">
            <a:avLst/>
          </a:prstGeom>
        </p:spPr>
      </p:pic>
      <p:pic>
        <p:nvPicPr>
          <p:cNvPr id="37" name="Graphic 36" descr="Upward trend with solid fill">
            <a:extLst>
              <a:ext uri="{FF2B5EF4-FFF2-40B4-BE49-F238E27FC236}">
                <a16:creationId xmlns:a16="http://schemas.microsoft.com/office/drawing/2014/main" id="{5DF0F322-9A89-7748-3A90-6CC5EC74159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032397" y="4743445"/>
            <a:ext cx="732271" cy="732271"/>
          </a:xfrm>
          <a:prstGeom prst="rect">
            <a:avLst/>
          </a:prstGeom>
        </p:spPr>
      </p:pic>
      <p:sp>
        <p:nvSpPr>
          <p:cNvPr id="15" name="TextBox 14">
            <a:extLst>
              <a:ext uri="{FF2B5EF4-FFF2-40B4-BE49-F238E27FC236}">
                <a16:creationId xmlns:a16="http://schemas.microsoft.com/office/drawing/2014/main" id="{1471DE9A-DCC1-534A-5F96-3F7E02475CA8}"/>
              </a:ext>
            </a:extLst>
          </p:cNvPr>
          <p:cNvSpPr txBox="1"/>
          <p:nvPr/>
        </p:nvSpPr>
        <p:spPr>
          <a:xfrm>
            <a:off x="1366919" y="2674928"/>
            <a:ext cx="2214392" cy="954107"/>
          </a:xfrm>
          <a:prstGeom prst="rect">
            <a:avLst/>
          </a:prstGeom>
          <a:noFill/>
        </p:spPr>
        <p:txBody>
          <a:bodyPr wrap="square" rtlCol="0">
            <a:spAutoFit/>
          </a:bodyPr>
          <a:lstStyle/>
          <a:p>
            <a:pPr algn="ctr"/>
            <a:r>
              <a:rPr lang="en-US" sz="2800" dirty="0"/>
              <a:t>Code writing</a:t>
            </a:r>
          </a:p>
          <a:p>
            <a:pPr algn="ctr"/>
            <a:r>
              <a:rPr lang="en-US" sz="2800" dirty="0"/>
              <a:t>42.9%</a:t>
            </a:r>
          </a:p>
        </p:txBody>
      </p:sp>
      <p:sp>
        <p:nvSpPr>
          <p:cNvPr id="17" name="TextBox 16">
            <a:extLst>
              <a:ext uri="{FF2B5EF4-FFF2-40B4-BE49-F238E27FC236}">
                <a16:creationId xmlns:a16="http://schemas.microsoft.com/office/drawing/2014/main" id="{5EBA9E06-AA8B-0A6D-22C5-BB337911569A}"/>
              </a:ext>
            </a:extLst>
          </p:cNvPr>
          <p:cNvSpPr txBox="1"/>
          <p:nvPr/>
        </p:nvSpPr>
        <p:spPr>
          <a:xfrm>
            <a:off x="5536654" y="2684673"/>
            <a:ext cx="2214392" cy="954107"/>
          </a:xfrm>
          <a:prstGeom prst="rect">
            <a:avLst/>
          </a:prstGeom>
          <a:noFill/>
        </p:spPr>
        <p:txBody>
          <a:bodyPr wrap="square" rtlCol="0">
            <a:spAutoFit/>
          </a:bodyPr>
          <a:lstStyle/>
          <a:p>
            <a:pPr algn="ctr"/>
            <a:r>
              <a:rPr lang="en-US" sz="2800" dirty="0"/>
              <a:t>Bug fixing</a:t>
            </a:r>
          </a:p>
          <a:p>
            <a:pPr algn="ctr"/>
            <a:r>
              <a:rPr lang="en-US" sz="2800" dirty="0"/>
              <a:t>41.4%</a:t>
            </a:r>
          </a:p>
        </p:txBody>
      </p:sp>
      <p:sp>
        <p:nvSpPr>
          <p:cNvPr id="18" name="TextBox 17">
            <a:extLst>
              <a:ext uri="{FF2B5EF4-FFF2-40B4-BE49-F238E27FC236}">
                <a16:creationId xmlns:a16="http://schemas.microsoft.com/office/drawing/2014/main" id="{E30E86FF-4E2E-85AD-98AF-F261CB4F2CB0}"/>
              </a:ext>
            </a:extLst>
          </p:cNvPr>
          <p:cNvSpPr txBox="1"/>
          <p:nvPr/>
        </p:nvSpPr>
        <p:spPr>
          <a:xfrm>
            <a:off x="5975734" y="1524882"/>
            <a:ext cx="3778981" cy="954107"/>
          </a:xfrm>
          <a:prstGeom prst="rect">
            <a:avLst/>
          </a:prstGeom>
          <a:noFill/>
        </p:spPr>
        <p:txBody>
          <a:bodyPr wrap="square" rtlCol="0">
            <a:spAutoFit/>
          </a:bodyPr>
          <a:lstStyle/>
          <a:p>
            <a:pPr algn="ctr"/>
            <a:r>
              <a:rPr lang="en-US" sz="2800" dirty="0"/>
              <a:t>Code comprehension</a:t>
            </a:r>
          </a:p>
          <a:p>
            <a:pPr algn="ctr"/>
            <a:r>
              <a:rPr lang="en-US" sz="2800" dirty="0"/>
              <a:t>11.3%</a:t>
            </a:r>
          </a:p>
        </p:txBody>
      </p:sp>
      <p:sp>
        <p:nvSpPr>
          <p:cNvPr id="19" name="TextBox 18">
            <a:extLst>
              <a:ext uri="{FF2B5EF4-FFF2-40B4-BE49-F238E27FC236}">
                <a16:creationId xmlns:a16="http://schemas.microsoft.com/office/drawing/2014/main" id="{D6303633-4A8A-90B3-645F-1D41B0D5F274}"/>
              </a:ext>
            </a:extLst>
          </p:cNvPr>
          <p:cNvSpPr txBox="1"/>
          <p:nvPr/>
        </p:nvSpPr>
        <p:spPr>
          <a:xfrm>
            <a:off x="9741170" y="1524296"/>
            <a:ext cx="2449162" cy="1384995"/>
          </a:xfrm>
          <a:prstGeom prst="rect">
            <a:avLst/>
          </a:prstGeom>
          <a:noFill/>
        </p:spPr>
        <p:txBody>
          <a:bodyPr wrap="square" rtlCol="0">
            <a:spAutoFit/>
          </a:bodyPr>
          <a:lstStyle/>
          <a:p>
            <a:pPr algn="ctr"/>
            <a:r>
              <a:rPr lang="en-US" sz="2800" dirty="0"/>
              <a:t>Code </a:t>
            </a:r>
          </a:p>
          <a:p>
            <a:pPr algn="ctr"/>
            <a:r>
              <a:rPr lang="en-US" sz="2800" dirty="0"/>
              <a:t>improvement</a:t>
            </a:r>
          </a:p>
          <a:p>
            <a:pPr algn="ctr"/>
            <a:r>
              <a:rPr lang="en-US" sz="2800" dirty="0"/>
              <a:t>4.5%</a:t>
            </a:r>
          </a:p>
        </p:txBody>
      </p:sp>
      <p:cxnSp>
        <p:nvCxnSpPr>
          <p:cNvPr id="20" name="Straight Arrow Connector 19">
            <a:extLst>
              <a:ext uri="{FF2B5EF4-FFF2-40B4-BE49-F238E27FC236}">
                <a16:creationId xmlns:a16="http://schemas.microsoft.com/office/drawing/2014/main" id="{85F24AF3-4F69-4AFE-83E3-09A72A44B52D}"/>
              </a:ext>
            </a:extLst>
          </p:cNvPr>
          <p:cNvCxnSpPr>
            <a:cxnSpLocks/>
          </p:cNvCxnSpPr>
          <p:nvPr/>
        </p:nvCxnSpPr>
        <p:spPr>
          <a:xfrm flipH="1">
            <a:off x="10085916" y="2909291"/>
            <a:ext cx="625231" cy="70075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BADDE4E-4DE5-B1B8-9EE8-E8D17FD79697}"/>
              </a:ext>
            </a:extLst>
          </p:cNvPr>
          <p:cNvCxnSpPr>
            <a:cxnSpLocks/>
          </p:cNvCxnSpPr>
          <p:nvPr/>
        </p:nvCxnSpPr>
        <p:spPr>
          <a:xfrm>
            <a:off x="8525173" y="2282092"/>
            <a:ext cx="321162" cy="3456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60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850F-1CB4-131D-AA5B-4D1544CC8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BC934-3EF6-80F4-91AB-8E958AE8695F}"/>
              </a:ext>
            </a:extLst>
          </p:cNvPr>
          <p:cNvSpPr>
            <a:spLocks noGrp="1"/>
          </p:cNvSpPr>
          <p:nvPr>
            <p:ph type="title"/>
          </p:nvPr>
        </p:nvSpPr>
        <p:spPr/>
        <p:txBody>
          <a:bodyPr/>
          <a:lstStyle/>
          <a:p>
            <a:r>
              <a:rPr lang="en-US" dirty="0"/>
              <a:t>What happens in peer tutoring conversations?</a:t>
            </a:r>
          </a:p>
        </p:txBody>
      </p:sp>
      <p:sp>
        <p:nvSpPr>
          <p:cNvPr id="3" name="Text Placeholder 2">
            <a:extLst>
              <a:ext uri="{FF2B5EF4-FFF2-40B4-BE49-F238E27FC236}">
                <a16:creationId xmlns:a16="http://schemas.microsoft.com/office/drawing/2014/main" id="{E3FDDEF5-52AF-4AF9-14F0-D28E7784F032}"/>
              </a:ext>
            </a:extLst>
          </p:cNvPr>
          <p:cNvSpPr>
            <a:spLocks noGrp="1"/>
          </p:cNvSpPr>
          <p:nvPr>
            <p:ph type="body" idx="1"/>
          </p:nvPr>
        </p:nvSpPr>
        <p:spPr/>
        <p:txBody>
          <a:bodyPr/>
          <a:lstStyle/>
          <a:p>
            <a:r>
              <a:rPr lang="en-US" dirty="0"/>
              <a:t>RQ2</a:t>
            </a:r>
          </a:p>
        </p:txBody>
      </p:sp>
      <p:sp>
        <p:nvSpPr>
          <p:cNvPr id="4" name="Slide Number Placeholder 3">
            <a:extLst>
              <a:ext uri="{FF2B5EF4-FFF2-40B4-BE49-F238E27FC236}">
                <a16:creationId xmlns:a16="http://schemas.microsoft.com/office/drawing/2014/main" id="{6E37BE4B-6892-9453-21FA-B0BCA1B017EE}"/>
              </a:ext>
            </a:extLst>
          </p:cNvPr>
          <p:cNvSpPr>
            <a:spLocks noGrp="1"/>
          </p:cNvSpPr>
          <p:nvPr>
            <p:ph type="sldNum" sz="quarter" idx="12"/>
          </p:nvPr>
        </p:nvSpPr>
        <p:spPr/>
        <p:txBody>
          <a:bodyPr/>
          <a:lstStyle/>
          <a:p>
            <a:fld id="{89A630E3-24BC-4F6C-BC04-AFC16AEAE93C}" type="slidenum">
              <a:rPr lang="en-US" smtClean="0"/>
              <a:t>12</a:t>
            </a:fld>
            <a:endParaRPr lang="en-US"/>
          </a:p>
        </p:txBody>
      </p:sp>
    </p:spTree>
    <p:extLst>
      <p:ext uri="{BB962C8B-B14F-4D97-AF65-F5344CB8AC3E}">
        <p14:creationId xmlns:p14="http://schemas.microsoft.com/office/powerpoint/2010/main" val="382277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6327-68E7-09CE-984B-D9822F1EAE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E9C6F6-E459-09E8-761D-53E921CDFA0D}"/>
              </a:ext>
            </a:extLst>
          </p:cNvPr>
          <p:cNvSpPr>
            <a:spLocks noGrp="1"/>
          </p:cNvSpPr>
          <p:nvPr>
            <p:ph type="title"/>
          </p:nvPr>
        </p:nvSpPr>
        <p:spPr/>
        <p:txBody>
          <a:bodyPr/>
          <a:lstStyle/>
          <a:p>
            <a:r>
              <a:rPr lang="en-US" dirty="0"/>
              <a:t>Users focus on code synthesis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CF2748FB-8BB2-1AF8-4E23-60B3E1BB7D4A}"/>
                  </a:ext>
                </a:extLst>
              </p:cNvPr>
              <p:cNvSpPr>
                <a:spLocks noGrp="1"/>
              </p:cNvSpPr>
              <p:nvPr>
                <p:ph idx="1"/>
              </p:nvPr>
            </p:nvSpPr>
            <p:spPr>
              <a:xfrm>
                <a:off x="5102566" y="2076271"/>
                <a:ext cx="6756557" cy="1592015"/>
              </a:xfrm>
            </p:spPr>
            <p:txBody>
              <a:bodyPr>
                <a:normAutofit/>
              </a:bodyPr>
              <a:lstStyle/>
              <a:p>
                <a:pPr marL="0" indent="0">
                  <a:spcAft>
                    <a:spcPts val="1000"/>
                  </a:spcAft>
                  <a:buNone/>
                </a:pPr>
                <a:r>
                  <a:rPr lang="en-US" b="1" dirty="0"/>
                  <a:t>Proposed new code</a:t>
                </a:r>
                <a:r>
                  <a:rPr lang="en-US" dirty="0"/>
                  <a:t>           is 13</a:t>
                </a:r>
                <a14:m>
                  <m:oMath xmlns:m="http://schemas.openxmlformats.org/officeDocument/2006/math">
                    <m:r>
                      <a:rPr lang="en-US" b="0" i="1" smtClean="0">
                        <a:latin typeface="Cambria Math" panose="02040503050406030204" pitchFamily="18" charset="0"/>
                      </a:rPr>
                      <m:t>×</m:t>
                    </m:r>
                  </m:oMath>
                </a14:m>
                <a:r>
                  <a:rPr lang="en-US" dirty="0"/>
                  <a:t> as common as other topics</a:t>
                </a:r>
              </a:p>
              <a:p>
                <a:pPr marL="0" indent="0">
                  <a:buNone/>
                </a:pPr>
                <a:r>
                  <a:rPr lang="en-US" b="1" dirty="0"/>
                  <a:t>Program errors</a:t>
                </a:r>
                <a:r>
                  <a:rPr lang="en-US" dirty="0"/>
                  <a:t>           is 0.21</a:t>
                </a:r>
                <a14:m>
                  <m:oMath xmlns:m="http://schemas.openxmlformats.org/officeDocument/2006/math">
                    <m:r>
                      <a:rPr lang="en-US" i="1">
                        <a:latin typeface="Cambria Math" panose="02040503050406030204" pitchFamily="18" charset="0"/>
                      </a:rPr>
                      <m:t>×</m:t>
                    </m:r>
                  </m:oMath>
                </a14:m>
                <a:r>
                  <a:rPr lang="en-US" dirty="0"/>
                  <a:t> as common</a:t>
                </a:r>
              </a:p>
            </p:txBody>
          </p:sp>
        </mc:Choice>
        <mc:Fallback>
          <p:sp>
            <p:nvSpPr>
              <p:cNvPr id="6" name="Content Placeholder 5">
                <a:extLst>
                  <a:ext uri="{FF2B5EF4-FFF2-40B4-BE49-F238E27FC236}">
                    <a16:creationId xmlns:a16="http://schemas.microsoft.com/office/drawing/2014/main" id="{CF2748FB-8BB2-1AF8-4E23-60B3E1BB7D4A}"/>
                  </a:ext>
                </a:extLst>
              </p:cNvPr>
              <p:cNvSpPr>
                <a:spLocks noGrp="1" noRot="1" noChangeAspect="1" noMove="1" noResize="1" noEditPoints="1" noAdjustHandles="1" noChangeArrowheads="1" noChangeShapeType="1" noTextEdit="1"/>
              </p:cNvSpPr>
              <p:nvPr>
                <p:ph idx="1"/>
              </p:nvPr>
            </p:nvSpPr>
            <p:spPr>
              <a:xfrm>
                <a:off x="5102566" y="2076271"/>
                <a:ext cx="6756557" cy="1592015"/>
              </a:xfrm>
              <a:blipFill>
                <a:blip r:embed="rId3"/>
                <a:stretch>
                  <a:fillRect l="-1805" t="-6897" b="-498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12E49A2-0666-2017-EDF0-45F8655906D9}"/>
              </a:ext>
            </a:extLst>
          </p:cNvPr>
          <p:cNvSpPr>
            <a:spLocks noGrp="1"/>
          </p:cNvSpPr>
          <p:nvPr>
            <p:ph type="sldNum" sz="quarter" idx="12"/>
          </p:nvPr>
        </p:nvSpPr>
        <p:spPr/>
        <p:txBody>
          <a:bodyPr/>
          <a:lstStyle/>
          <a:p>
            <a:fld id="{89A630E3-24BC-4F6C-BC04-AFC16AEAE93C}" type="slidenum">
              <a:rPr lang="en-US" smtClean="0"/>
              <a:t>13</a:t>
            </a:fld>
            <a:endParaRPr lang="en-US"/>
          </a:p>
        </p:txBody>
      </p:sp>
      <p:sp>
        <p:nvSpPr>
          <p:cNvPr id="10" name="TextBox 9">
            <a:extLst>
              <a:ext uri="{FF2B5EF4-FFF2-40B4-BE49-F238E27FC236}">
                <a16:creationId xmlns:a16="http://schemas.microsoft.com/office/drawing/2014/main" id="{89D540D1-6CAB-BE50-16BD-4F76EB62A532}"/>
              </a:ext>
            </a:extLst>
          </p:cNvPr>
          <p:cNvSpPr txBox="1"/>
          <p:nvPr/>
        </p:nvSpPr>
        <p:spPr>
          <a:xfrm>
            <a:off x="11258923" y="79510"/>
            <a:ext cx="853567" cy="523220"/>
          </a:xfrm>
          <a:prstGeom prst="rect">
            <a:avLst/>
          </a:prstGeom>
          <a:noFill/>
        </p:spPr>
        <p:txBody>
          <a:bodyPr wrap="none" rtlCol="0">
            <a:spAutoFit/>
          </a:bodyPr>
          <a:lstStyle/>
          <a:p>
            <a:r>
              <a:rPr lang="en-US" sz="2800" dirty="0"/>
              <a:t>RQ2</a:t>
            </a:r>
          </a:p>
        </p:txBody>
      </p:sp>
      <p:pic>
        <p:nvPicPr>
          <p:cNvPr id="11" name="Graphic 10" descr="Blueprint with solid fill">
            <a:extLst>
              <a:ext uri="{FF2B5EF4-FFF2-40B4-BE49-F238E27FC236}">
                <a16:creationId xmlns:a16="http://schemas.microsoft.com/office/drawing/2014/main" id="{C20C25A1-1AFE-E268-2EA3-EF4CCEA6C3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41733" y="1954524"/>
            <a:ext cx="594438" cy="594438"/>
          </a:xfrm>
          <a:prstGeom prst="rect">
            <a:avLst/>
          </a:prstGeom>
        </p:spPr>
      </p:pic>
      <p:grpSp>
        <p:nvGrpSpPr>
          <p:cNvPr id="5" name="Group 4">
            <a:extLst>
              <a:ext uri="{FF2B5EF4-FFF2-40B4-BE49-F238E27FC236}">
                <a16:creationId xmlns:a16="http://schemas.microsoft.com/office/drawing/2014/main" id="{C1D8CA63-C791-75C6-9DE4-F0831FB7B8F5}"/>
              </a:ext>
            </a:extLst>
          </p:cNvPr>
          <p:cNvGrpSpPr/>
          <p:nvPr/>
        </p:nvGrpSpPr>
        <p:grpSpPr>
          <a:xfrm>
            <a:off x="679351" y="2019767"/>
            <a:ext cx="4155882" cy="1484984"/>
            <a:chOff x="7412616" y="1534075"/>
            <a:chExt cx="4155882" cy="1484984"/>
          </a:xfrm>
        </p:grpSpPr>
        <p:sp>
          <p:nvSpPr>
            <p:cNvPr id="8" name="Speech Bubble: Rectangle 7">
              <a:extLst>
                <a:ext uri="{FF2B5EF4-FFF2-40B4-BE49-F238E27FC236}">
                  <a16:creationId xmlns:a16="http://schemas.microsoft.com/office/drawing/2014/main" id="{2F54AF6D-6F21-A32E-9E10-91ABB1B4B975}"/>
                </a:ext>
              </a:extLst>
            </p:cNvPr>
            <p:cNvSpPr/>
            <p:nvPr/>
          </p:nvSpPr>
          <p:spPr>
            <a:xfrm>
              <a:off x="7412616" y="1534075"/>
              <a:ext cx="4155882" cy="1484984"/>
            </a:xfrm>
            <a:prstGeom prst="wedgeRectCallout">
              <a:avLst>
                <a:gd name="adj1" fmla="val -40847"/>
                <a:gd name="adj2" fmla="val 80541"/>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502920" rtlCol="0" anchor="ctr"/>
            <a:lstStyle/>
            <a:p>
              <a:pPr algn="ctr"/>
              <a:r>
                <a:rPr lang="en-US" sz="2800" dirty="0">
                  <a:solidFill>
                    <a:schemeClr val="tx1"/>
                  </a:solidFill>
                </a:rPr>
                <a:t>“instead using list I recommend using </a:t>
              </a:r>
              <a:r>
                <a:rPr lang="en-US" sz="2800" dirty="0" err="1">
                  <a:solidFill>
                    <a:schemeClr val="tx1"/>
                  </a:solidFill>
                </a:rPr>
                <a:t>dict</a:t>
              </a:r>
              <a:r>
                <a:rPr lang="en-US" sz="2800" dirty="0">
                  <a:solidFill>
                    <a:schemeClr val="tx1"/>
                  </a:solidFill>
                </a:rPr>
                <a:t>”</a:t>
              </a:r>
            </a:p>
          </p:txBody>
        </p:sp>
        <p:pic>
          <p:nvPicPr>
            <p:cNvPr id="13" name="Graphic 12" descr="Blueprint with solid fill">
              <a:extLst>
                <a:ext uri="{FF2B5EF4-FFF2-40B4-BE49-F238E27FC236}">
                  <a16:creationId xmlns:a16="http://schemas.microsoft.com/office/drawing/2014/main" id="{B2D3C153-E478-E7E0-678E-4C7B4158E5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93338" y="1541370"/>
              <a:ext cx="594438" cy="594438"/>
            </a:xfrm>
            <a:prstGeom prst="rect">
              <a:avLst/>
            </a:prstGeom>
          </p:spPr>
        </p:pic>
      </p:grpSp>
      <p:grpSp>
        <p:nvGrpSpPr>
          <p:cNvPr id="4" name="Group 3">
            <a:extLst>
              <a:ext uri="{FF2B5EF4-FFF2-40B4-BE49-F238E27FC236}">
                <a16:creationId xmlns:a16="http://schemas.microsoft.com/office/drawing/2014/main" id="{3494D119-56A1-E398-3E85-7765FE7E3E71}"/>
              </a:ext>
            </a:extLst>
          </p:cNvPr>
          <p:cNvGrpSpPr/>
          <p:nvPr/>
        </p:nvGrpSpPr>
        <p:grpSpPr>
          <a:xfrm>
            <a:off x="5341093" y="4102121"/>
            <a:ext cx="6108590" cy="1595218"/>
            <a:chOff x="5459908" y="4212492"/>
            <a:chExt cx="6108590" cy="1595218"/>
          </a:xfrm>
        </p:grpSpPr>
        <p:sp>
          <p:nvSpPr>
            <p:cNvPr id="9" name="Speech Bubble: Rectangle with Corners Rounded 8">
              <a:extLst>
                <a:ext uri="{FF2B5EF4-FFF2-40B4-BE49-F238E27FC236}">
                  <a16:creationId xmlns:a16="http://schemas.microsoft.com/office/drawing/2014/main" id="{2820417A-A390-96F6-A7DA-35E3D8544B01}"/>
                </a:ext>
              </a:extLst>
            </p:cNvPr>
            <p:cNvSpPr/>
            <p:nvPr/>
          </p:nvSpPr>
          <p:spPr>
            <a:xfrm>
              <a:off x="5459908" y="4212492"/>
              <a:ext cx="6108590" cy="1595218"/>
            </a:xfrm>
            <a:prstGeom prst="wedgeRoundRectCallout">
              <a:avLst>
                <a:gd name="adj1" fmla="val 39998"/>
                <a:gd name="adj2" fmla="val 84459"/>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502920" rtlCol="0" anchor="ctr"/>
            <a:lstStyle/>
            <a:p>
              <a:pPr algn="ctr"/>
              <a:r>
                <a:rPr lang="en-US" sz="2800" dirty="0">
                  <a:solidFill>
                    <a:schemeClr val="tx1"/>
                  </a:solidFill>
                </a:rPr>
                <a:t>“this is a question from an exam. </a:t>
              </a:r>
              <a:r>
                <a:rPr lang="en-US" sz="2800" dirty="0" err="1">
                  <a:solidFill>
                    <a:schemeClr val="tx1"/>
                  </a:solidFill>
                </a:rPr>
                <a:t>im</a:t>
              </a:r>
              <a:r>
                <a:rPr lang="en-US" sz="2800" dirty="0">
                  <a:solidFill>
                    <a:schemeClr val="tx1"/>
                  </a:solidFill>
                </a:rPr>
                <a:t> having trouble understanding...”</a:t>
              </a:r>
            </a:p>
          </p:txBody>
        </p:sp>
        <p:pic>
          <p:nvPicPr>
            <p:cNvPr id="14" name="Graphic 13" descr="Hierarchy with solid fill">
              <a:extLst>
                <a:ext uri="{FF2B5EF4-FFF2-40B4-BE49-F238E27FC236}">
                  <a16:creationId xmlns:a16="http://schemas.microsoft.com/office/drawing/2014/main" id="{DB3EFF8A-4108-9F1E-84A0-5741CD189A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16984" y="4228122"/>
              <a:ext cx="594438" cy="594438"/>
            </a:xfrm>
            <a:prstGeom prst="rect">
              <a:avLst/>
            </a:prstGeom>
          </p:spPr>
        </p:pic>
      </p:grpSp>
      <p:pic>
        <p:nvPicPr>
          <p:cNvPr id="19" name="Graphic 18" descr="Siren with solid fill">
            <a:extLst>
              <a:ext uri="{FF2B5EF4-FFF2-40B4-BE49-F238E27FC236}">
                <a16:creationId xmlns:a16="http://schemas.microsoft.com/office/drawing/2014/main" id="{4B409C90-913C-F019-5612-AF440BDBB08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89786" y="2962897"/>
            <a:ext cx="594438" cy="594438"/>
          </a:xfrm>
          <a:prstGeom prst="rect">
            <a:avLst/>
          </a:prstGeom>
        </p:spPr>
      </p:pic>
      <p:sp>
        <p:nvSpPr>
          <p:cNvPr id="12" name="TextBox 11">
            <a:extLst>
              <a:ext uri="{FF2B5EF4-FFF2-40B4-BE49-F238E27FC236}">
                <a16:creationId xmlns:a16="http://schemas.microsoft.com/office/drawing/2014/main" id="{46BBA69E-D1A7-FBB8-2BDD-F419CFABF023}"/>
              </a:ext>
            </a:extLst>
          </p:cNvPr>
          <p:cNvSpPr txBox="1"/>
          <p:nvPr/>
        </p:nvSpPr>
        <p:spPr>
          <a:xfrm>
            <a:off x="604290" y="4207232"/>
            <a:ext cx="4271888" cy="1815882"/>
          </a:xfrm>
          <a:prstGeom prst="rect">
            <a:avLst/>
          </a:prstGeom>
          <a:noFill/>
        </p:spPr>
        <p:txBody>
          <a:bodyPr wrap="square">
            <a:spAutoFit/>
          </a:bodyPr>
          <a:lstStyle/>
          <a:p>
            <a:r>
              <a:rPr lang="en-US" sz="2800" dirty="0"/>
              <a:t>Emphasizing code synthesis may limit space for </a:t>
            </a:r>
            <a:r>
              <a:rPr lang="en-US" sz="2800" b="1" dirty="0"/>
              <a:t>clear communication</a:t>
            </a:r>
            <a:r>
              <a:rPr lang="en-US" sz="2800" dirty="0"/>
              <a:t> and </a:t>
            </a:r>
            <a:r>
              <a:rPr lang="en-US" sz="2800" b="1" dirty="0"/>
              <a:t>good SE practices</a:t>
            </a:r>
            <a:r>
              <a:rPr lang="en-US" sz="2800" dirty="0"/>
              <a:t>!</a:t>
            </a:r>
          </a:p>
        </p:txBody>
      </p:sp>
    </p:spTree>
    <p:extLst>
      <p:ext uri="{BB962C8B-B14F-4D97-AF65-F5344CB8AC3E}">
        <p14:creationId xmlns:p14="http://schemas.microsoft.com/office/powerpoint/2010/main" val="9326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F625-507E-160F-CC5E-4B0E4E772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FFD6F-97FA-1699-B457-CE9971F88700}"/>
              </a:ext>
            </a:extLst>
          </p:cNvPr>
          <p:cNvSpPr>
            <a:spLocks noGrp="1"/>
          </p:cNvSpPr>
          <p:nvPr>
            <p:ph type="title"/>
          </p:nvPr>
        </p:nvSpPr>
        <p:spPr/>
        <p:txBody>
          <a:bodyPr/>
          <a:lstStyle/>
          <a:p>
            <a:r>
              <a:rPr lang="en-US" dirty="0"/>
              <a:t>Relating the </a:t>
            </a:r>
            <a:r>
              <a:rPr lang="en-US" b="1" i="1" dirty="0"/>
              <a:t>what</a:t>
            </a:r>
            <a:r>
              <a:rPr lang="en-US" dirty="0"/>
              <a:t> and the </a:t>
            </a:r>
            <a:r>
              <a:rPr lang="en-US" b="1" i="1" dirty="0"/>
              <a:t>how</a:t>
            </a:r>
          </a:p>
        </p:txBody>
      </p:sp>
      <p:sp>
        <p:nvSpPr>
          <p:cNvPr id="4" name="Slide Number Placeholder 3">
            <a:extLst>
              <a:ext uri="{FF2B5EF4-FFF2-40B4-BE49-F238E27FC236}">
                <a16:creationId xmlns:a16="http://schemas.microsoft.com/office/drawing/2014/main" id="{278974DD-4087-61F1-49AC-F6498F5ABF73}"/>
              </a:ext>
            </a:extLst>
          </p:cNvPr>
          <p:cNvSpPr>
            <a:spLocks noGrp="1"/>
          </p:cNvSpPr>
          <p:nvPr>
            <p:ph type="sldNum" sz="quarter" idx="12"/>
          </p:nvPr>
        </p:nvSpPr>
        <p:spPr/>
        <p:txBody>
          <a:bodyPr/>
          <a:lstStyle/>
          <a:p>
            <a:fld id="{89A630E3-24BC-4F6C-BC04-AFC16AEAE93C}" type="slidenum">
              <a:rPr lang="en-US" smtClean="0"/>
              <a:t>14</a:t>
            </a:fld>
            <a:endParaRPr lang="en-US"/>
          </a:p>
        </p:txBody>
      </p:sp>
      <p:sp>
        <p:nvSpPr>
          <p:cNvPr id="17" name="Content Placeholder 16">
            <a:extLst>
              <a:ext uri="{FF2B5EF4-FFF2-40B4-BE49-F238E27FC236}">
                <a16:creationId xmlns:a16="http://schemas.microsoft.com/office/drawing/2014/main" id="{E070AA40-8200-340B-5930-CA2188A12237}"/>
              </a:ext>
            </a:extLst>
          </p:cNvPr>
          <p:cNvSpPr>
            <a:spLocks noGrp="1"/>
          </p:cNvSpPr>
          <p:nvPr>
            <p:ph idx="1"/>
          </p:nvPr>
        </p:nvSpPr>
        <p:spPr>
          <a:xfrm>
            <a:off x="406400" y="5378322"/>
            <a:ext cx="11379200" cy="1009650"/>
          </a:xfrm>
        </p:spPr>
        <p:txBody>
          <a:bodyPr anchor="ctr">
            <a:normAutofit/>
          </a:bodyPr>
          <a:lstStyle/>
          <a:p>
            <a:pPr marL="0" indent="0" algn="ctr">
              <a:buNone/>
            </a:pPr>
            <a:r>
              <a:rPr lang="en-US" dirty="0"/>
              <a:t>Surprisingly, </a:t>
            </a:r>
            <a:r>
              <a:rPr lang="en-US" cap="small" dirty="0"/>
              <a:t>Helpers</a:t>
            </a:r>
            <a:r>
              <a:rPr lang="en-US" dirty="0"/>
              <a:t> take initiative to cover lecture-style CS concepts!</a:t>
            </a:r>
          </a:p>
        </p:txBody>
      </p:sp>
      <mc:AlternateContent xmlns:mc="http://schemas.openxmlformats.org/markup-compatibility/2006">
        <mc:Choice xmlns:a14="http://schemas.microsoft.com/office/drawing/2010/main" Requires="a14">
          <p:graphicFrame>
            <p:nvGraphicFramePr>
              <p:cNvPr id="18" name="Content Placeholder 5">
                <a:extLst>
                  <a:ext uri="{FF2B5EF4-FFF2-40B4-BE49-F238E27FC236}">
                    <a16:creationId xmlns:a16="http://schemas.microsoft.com/office/drawing/2014/main" id="{95FA097C-27CF-EB55-C127-C8F041FE70FD}"/>
                  </a:ext>
                </a:extLst>
              </p:cNvPr>
              <p:cNvGraphicFramePr>
                <a:graphicFrameLocks/>
              </p:cNvGraphicFramePr>
              <p:nvPr>
                <p:extLst>
                  <p:ext uri="{D42A27DB-BD31-4B8C-83A1-F6EECF244321}">
                    <p14:modId xmlns:p14="http://schemas.microsoft.com/office/powerpoint/2010/main" val="3154820162"/>
                  </p:ext>
                </p:extLst>
              </p:nvPr>
            </p:nvGraphicFramePr>
            <p:xfrm>
              <a:off x="3231654" y="1847165"/>
              <a:ext cx="6822831" cy="3413760"/>
            </p:xfrm>
            <a:graphic>
              <a:graphicData uri="http://schemas.openxmlformats.org/drawingml/2006/table">
                <a:tbl>
                  <a:tblPr firstRow="1" bandRow="1">
                    <a:tableStyleId>{7DF18680-E054-41AD-8BC1-D1AEF772440D}</a:tableStyleId>
                  </a:tblPr>
                  <a:tblGrid>
                    <a:gridCol w="2680677">
                      <a:extLst>
                        <a:ext uri="{9D8B030D-6E8A-4147-A177-3AD203B41FA5}">
                          <a16:colId xmlns:a16="http://schemas.microsoft.com/office/drawing/2014/main" val="95333617"/>
                        </a:ext>
                      </a:extLst>
                    </a:gridCol>
                    <a:gridCol w="2680677">
                      <a:extLst>
                        <a:ext uri="{9D8B030D-6E8A-4147-A177-3AD203B41FA5}">
                          <a16:colId xmlns:a16="http://schemas.microsoft.com/office/drawing/2014/main" val="3806544431"/>
                        </a:ext>
                      </a:extLst>
                    </a:gridCol>
                    <a:gridCol w="1461477">
                      <a:extLst>
                        <a:ext uri="{9D8B030D-6E8A-4147-A177-3AD203B41FA5}">
                          <a16:colId xmlns:a16="http://schemas.microsoft.com/office/drawing/2014/main" val="2952696972"/>
                        </a:ext>
                      </a:extLst>
                    </a:gridCol>
                  </a:tblGrid>
                  <a:tr h="884861">
                    <a:tc>
                      <a:txBody>
                        <a:bodyPr/>
                        <a:lstStyle/>
                        <a:p>
                          <a:pPr algn="ctr"/>
                          <a:r>
                            <a:rPr lang="en-US" sz="2800" dirty="0"/>
                            <a:t>Topic</a:t>
                          </a:r>
                        </a:p>
                      </a:txBody>
                      <a:tcPr anchor="ctr"/>
                    </a:tc>
                    <a:tc>
                      <a:txBody>
                        <a:bodyPr/>
                        <a:lstStyle/>
                        <a:p>
                          <a:pPr algn="ctr"/>
                          <a:r>
                            <a:rPr lang="en-US" sz="2800" dirty="0"/>
                            <a:t>Method</a:t>
                          </a:r>
                        </a:p>
                      </a:txBody>
                      <a:tcPr anchor="ctr"/>
                    </a:tc>
                    <a:tc>
                      <a:txBody>
                        <a:bodyPr/>
                        <a:lstStyle/>
                        <a:p>
                          <a:pPr algn="ctr"/>
                          <a:r>
                            <a:rPr lang="en-US" sz="2800" dirty="0"/>
                            <a:t>Rate Ratio </a:t>
                          </a:r>
                          <a14:m>
                            <m:oMath xmlns:m="http://schemas.openxmlformats.org/officeDocument/2006/math">
                              <m:r>
                                <a:rPr lang="en-US" sz="2800" smtClean="0">
                                  <a:latin typeface="Cambria Math" panose="02040503050406030204" pitchFamily="18" charset="0"/>
                                </a:rPr>
                                <m:t>×</m:t>
                              </m:r>
                            </m:oMath>
                          </a14:m>
                          <a:endParaRPr lang="en-US" sz="2800" dirty="0"/>
                        </a:p>
                      </a:txBody>
                      <a:tcPr anchor="ctr"/>
                    </a:tc>
                    <a:extLst>
                      <a:ext uri="{0D108BD9-81ED-4DB2-BD59-A6C34878D82A}">
                        <a16:rowId xmlns:a16="http://schemas.microsoft.com/office/drawing/2014/main" val="776035852"/>
                      </a:ext>
                    </a:extLst>
                  </a:tr>
                  <a:tr h="755121">
                    <a:tc>
                      <a:txBody>
                        <a:bodyPr/>
                        <a:lstStyle/>
                        <a:p>
                          <a:pPr algn="ctr"/>
                          <a:r>
                            <a:rPr lang="en-US" sz="2400" dirty="0"/>
                            <a:t>Proposed </a:t>
                          </a:r>
                        </a:p>
                        <a:p>
                          <a:pPr algn="ctr"/>
                          <a:r>
                            <a:rPr lang="en-US" sz="2400" dirty="0"/>
                            <a:t>new code</a:t>
                          </a:r>
                        </a:p>
                      </a:txBody>
                      <a:tcPr marR="548640" anchor="ctr"/>
                    </a:tc>
                    <a:tc>
                      <a:txBody>
                        <a:bodyPr/>
                        <a:lstStyle/>
                        <a:p>
                          <a:pPr algn="ctr"/>
                          <a:r>
                            <a:rPr lang="en-US" sz="2400" dirty="0"/>
                            <a:t>Implement</a:t>
                          </a:r>
                        </a:p>
                      </a:txBody>
                      <a:tcPr marR="548640" anchor="ctr"/>
                    </a:tc>
                    <a:tc>
                      <a:txBody>
                        <a:bodyPr/>
                        <a:lstStyle/>
                        <a:p>
                          <a:pPr algn="ctr"/>
                          <a:r>
                            <a:rPr lang="en-US" sz="2400" dirty="0"/>
                            <a:t>7.66</a:t>
                          </a:r>
                        </a:p>
                      </a:txBody>
                      <a:tcPr anchor="ctr"/>
                    </a:tc>
                    <a:extLst>
                      <a:ext uri="{0D108BD9-81ED-4DB2-BD59-A6C34878D82A}">
                        <a16:rowId xmlns:a16="http://schemas.microsoft.com/office/drawing/2014/main" val="132761346"/>
                      </a:ext>
                    </a:extLst>
                  </a:tr>
                  <a:tr h="755121">
                    <a:tc>
                      <a:txBody>
                        <a:bodyPr/>
                        <a:lstStyle/>
                        <a:p>
                          <a:pPr algn="ctr"/>
                          <a:r>
                            <a:rPr lang="en-US" sz="2400" dirty="0"/>
                            <a:t>Coding </a:t>
                          </a:r>
                        </a:p>
                        <a:p>
                          <a:pPr algn="ctr"/>
                          <a:r>
                            <a:rPr lang="en-US" sz="2400" dirty="0"/>
                            <a:t>concept</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5.26</a:t>
                          </a:r>
                        </a:p>
                      </a:txBody>
                      <a:tcPr anchor="ctr"/>
                    </a:tc>
                    <a:extLst>
                      <a:ext uri="{0D108BD9-81ED-4DB2-BD59-A6C34878D82A}">
                        <a16:rowId xmlns:a16="http://schemas.microsoft.com/office/drawing/2014/main" val="3134810105"/>
                      </a:ext>
                    </a:extLst>
                  </a:tr>
                  <a:tr h="755121">
                    <a:tc>
                      <a:txBody>
                        <a:bodyPr/>
                        <a:lstStyle/>
                        <a:p>
                          <a:pPr algn="ctr"/>
                          <a:r>
                            <a:rPr lang="en-US" sz="2400" dirty="0"/>
                            <a:t>Learning </a:t>
                          </a:r>
                        </a:p>
                        <a:p>
                          <a:pPr algn="ctr"/>
                          <a:r>
                            <a:rPr lang="en-US" sz="2400" dirty="0"/>
                            <a:t>resource</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4.08</a:t>
                          </a:r>
                        </a:p>
                      </a:txBody>
                      <a:tcPr anchor="ctr"/>
                    </a:tc>
                    <a:extLst>
                      <a:ext uri="{0D108BD9-81ED-4DB2-BD59-A6C34878D82A}">
                        <a16:rowId xmlns:a16="http://schemas.microsoft.com/office/drawing/2014/main" val="1197658661"/>
                      </a:ext>
                    </a:extLst>
                  </a:tr>
                </a:tbl>
              </a:graphicData>
            </a:graphic>
          </p:graphicFrame>
        </mc:Choice>
        <mc:Fallback>
          <p:graphicFrame>
            <p:nvGraphicFramePr>
              <p:cNvPr id="18" name="Content Placeholder 5">
                <a:extLst>
                  <a:ext uri="{FF2B5EF4-FFF2-40B4-BE49-F238E27FC236}">
                    <a16:creationId xmlns:a16="http://schemas.microsoft.com/office/drawing/2014/main" id="{95FA097C-27CF-EB55-C127-C8F041FE70FD}"/>
                  </a:ext>
                </a:extLst>
              </p:cNvPr>
              <p:cNvGraphicFramePr>
                <a:graphicFrameLocks/>
              </p:cNvGraphicFramePr>
              <p:nvPr>
                <p:extLst>
                  <p:ext uri="{D42A27DB-BD31-4B8C-83A1-F6EECF244321}">
                    <p14:modId xmlns:p14="http://schemas.microsoft.com/office/powerpoint/2010/main" val="3154820162"/>
                  </p:ext>
                </p:extLst>
              </p:nvPr>
            </p:nvGraphicFramePr>
            <p:xfrm>
              <a:off x="3231654" y="1847165"/>
              <a:ext cx="6822831" cy="3413760"/>
            </p:xfrm>
            <a:graphic>
              <a:graphicData uri="http://schemas.openxmlformats.org/drawingml/2006/table">
                <a:tbl>
                  <a:tblPr firstRow="1" bandRow="1">
                    <a:tableStyleId>{7DF18680-E054-41AD-8BC1-D1AEF772440D}</a:tableStyleId>
                  </a:tblPr>
                  <a:tblGrid>
                    <a:gridCol w="2680677">
                      <a:extLst>
                        <a:ext uri="{9D8B030D-6E8A-4147-A177-3AD203B41FA5}">
                          <a16:colId xmlns:a16="http://schemas.microsoft.com/office/drawing/2014/main" val="95333617"/>
                        </a:ext>
                      </a:extLst>
                    </a:gridCol>
                    <a:gridCol w="2680677">
                      <a:extLst>
                        <a:ext uri="{9D8B030D-6E8A-4147-A177-3AD203B41FA5}">
                          <a16:colId xmlns:a16="http://schemas.microsoft.com/office/drawing/2014/main" val="3806544431"/>
                        </a:ext>
                      </a:extLst>
                    </a:gridCol>
                    <a:gridCol w="1461477">
                      <a:extLst>
                        <a:ext uri="{9D8B030D-6E8A-4147-A177-3AD203B41FA5}">
                          <a16:colId xmlns:a16="http://schemas.microsoft.com/office/drawing/2014/main" val="2952696972"/>
                        </a:ext>
                      </a:extLst>
                    </a:gridCol>
                  </a:tblGrid>
                  <a:tr h="944880">
                    <a:tc>
                      <a:txBody>
                        <a:bodyPr/>
                        <a:lstStyle/>
                        <a:p>
                          <a:pPr algn="ctr"/>
                          <a:r>
                            <a:rPr lang="en-US" sz="2800" dirty="0"/>
                            <a:t>Topic</a:t>
                          </a:r>
                        </a:p>
                      </a:txBody>
                      <a:tcPr anchor="ctr"/>
                    </a:tc>
                    <a:tc>
                      <a:txBody>
                        <a:bodyPr/>
                        <a:lstStyle/>
                        <a:p>
                          <a:pPr algn="ctr"/>
                          <a:r>
                            <a:rPr lang="en-US" sz="2800" dirty="0"/>
                            <a:t>Method</a:t>
                          </a:r>
                        </a:p>
                      </a:txBody>
                      <a:tcPr anchor="ctr"/>
                    </a:tc>
                    <a:tc>
                      <a:txBody>
                        <a:bodyPr/>
                        <a:lstStyle/>
                        <a:p>
                          <a:endParaRPr lang="en-US"/>
                        </a:p>
                      </a:txBody>
                      <a:tcPr anchor="ctr">
                        <a:blipFill>
                          <a:blip r:embed="rId3"/>
                          <a:stretch>
                            <a:fillRect l="-367083" t="-6452" r="-1667" b="-276129"/>
                          </a:stretch>
                        </a:blipFill>
                      </a:tcPr>
                    </a:tc>
                    <a:extLst>
                      <a:ext uri="{0D108BD9-81ED-4DB2-BD59-A6C34878D82A}">
                        <a16:rowId xmlns:a16="http://schemas.microsoft.com/office/drawing/2014/main" val="776035852"/>
                      </a:ext>
                    </a:extLst>
                  </a:tr>
                  <a:tr h="822960">
                    <a:tc>
                      <a:txBody>
                        <a:bodyPr/>
                        <a:lstStyle/>
                        <a:p>
                          <a:pPr algn="ctr"/>
                          <a:r>
                            <a:rPr lang="en-US" sz="2400" dirty="0"/>
                            <a:t>Proposed </a:t>
                          </a:r>
                        </a:p>
                        <a:p>
                          <a:pPr algn="ctr"/>
                          <a:r>
                            <a:rPr lang="en-US" sz="2400" dirty="0"/>
                            <a:t>new code</a:t>
                          </a:r>
                        </a:p>
                      </a:txBody>
                      <a:tcPr marR="548640" anchor="ctr"/>
                    </a:tc>
                    <a:tc>
                      <a:txBody>
                        <a:bodyPr/>
                        <a:lstStyle/>
                        <a:p>
                          <a:pPr algn="ctr"/>
                          <a:r>
                            <a:rPr lang="en-US" sz="2400" dirty="0"/>
                            <a:t>Implement</a:t>
                          </a:r>
                        </a:p>
                      </a:txBody>
                      <a:tcPr marR="548640" anchor="ctr"/>
                    </a:tc>
                    <a:tc>
                      <a:txBody>
                        <a:bodyPr/>
                        <a:lstStyle/>
                        <a:p>
                          <a:pPr algn="ctr"/>
                          <a:r>
                            <a:rPr lang="en-US" sz="2400" dirty="0"/>
                            <a:t>7.66</a:t>
                          </a:r>
                        </a:p>
                      </a:txBody>
                      <a:tcPr anchor="ctr"/>
                    </a:tc>
                    <a:extLst>
                      <a:ext uri="{0D108BD9-81ED-4DB2-BD59-A6C34878D82A}">
                        <a16:rowId xmlns:a16="http://schemas.microsoft.com/office/drawing/2014/main" val="132761346"/>
                      </a:ext>
                    </a:extLst>
                  </a:tr>
                  <a:tr h="822960">
                    <a:tc>
                      <a:txBody>
                        <a:bodyPr/>
                        <a:lstStyle/>
                        <a:p>
                          <a:pPr algn="ctr"/>
                          <a:r>
                            <a:rPr lang="en-US" sz="2400" dirty="0"/>
                            <a:t>Coding </a:t>
                          </a:r>
                        </a:p>
                        <a:p>
                          <a:pPr algn="ctr"/>
                          <a:r>
                            <a:rPr lang="en-US" sz="2400" dirty="0"/>
                            <a:t>concept</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5.26</a:t>
                          </a:r>
                        </a:p>
                      </a:txBody>
                      <a:tcPr anchor="ctr"/>
                    </a:tc>
                    <a:extLst>
                      <a:ext uri="{0D108BD9-81ED-4DB2-BD59-A6C34878D82A}">
                        <a16:rowId xmlns:a16="http://schemas.microsoft.com/office/drawing/2014/main" val="3134810105"/>
                      </a:ext>
                    </a:extLst>
                  </a:tr>
                  <a:tr h="822960">
                    <a:tc>
                      <a:txBody>
                        <a:bodyPr/>
                        <a:lstStyle/>
                        <a:p>
                          <a:pPr algn="ctr"/>
                          <a:r>
                            <a:rPr lang="en-US" sz="2400" dirty="0"/>
                            <a:t>Learning </a:t>
                          </a:r>
                        </a:p>
                        <a:p>
                          <a:pPr algn="ctr"/>
                          <a:r>
                            <a:rPr lang="en-US" sz="2400" dirty="0"/>
                            <a:t>resource</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4.08</a:t>
                          </a:r>
                        </a:p>
                      </a:txBody>
                      <a:tcPr anchor="ctr"/>
                    </a:tc>
                    <a:extLst>
                      <a:ext uri="{0D108BD9-81ED-4DB2-BD59-A6C34878D82A}">
                        <a16:rowId xmlns:a16="http://schemas.microsoft.com/office/drawing/2014/main" val="1197658661"/>
                      </a:ext>
                    </a:extLst>
                  </a:tr>
                </a:tbl>
              </a:graphicData>
            </a:graphic>
          </p:graphicFrame>
        </mc:Fallback>
      </mc:AlternateContent>
      <p:pic>
        <p:nvPicPr>
          <p:cNvPr id="19" name="Graphic 18" descr="Blueprint with solid fill">
            <a:extLst>
              <a:ext uri="{FF2B5EF4-FFF2-40B4-BE49-F238E27FC236}">
                <a16:creationId xmlns:a16="http://schemas.microsoft.com/office/drawing/2014/main" id="{C46880F3-3C2A-7230-3AA7-46C38D7789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38143" y="2888832"/>
            <a:ext cx="594438" cy="594438"/>
          </a:xfrm>
          <a:prstGeom prst="rect">
            <a:avLst/>
          </a:prstGeom>
        </p:spPr>
      </p:pic>
      <p:pic>
        <p:nvPicPr>
          <p:cNvPr id="20" name="Graphic 19" descr="Hierarchy with solid fill">
            <a:extLst>
              <a:ext uri="{FF2B5EF4-FFF2-40B4-BE49-F238E27FC236}">
                <a16:creationId xmlns:a16="http://schemas.microsoft.com/office/drawing/2014/main" id="{25CCA5A6-F108-158C-9D16-F841877A108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38143" y="3716593"/>
            <a:ext cx="594438" cy="594438"/>
          </a:xfrm>
          <a:prstGeom prst="rect">
            <a:avLst/>
          </a:prstGeom>
        </p:spPr>
      </p:pic>
      <p:pic>
        <p:nvPicPr>
          <p:cNvPr id="21" name="Graphic 20" descr="Books with solid fill">
            <a:extLst>
              <a:ext uri="{FF2B5EF4-FFF2-40B4-BE49-F238E27FC236}">
                <a16:creationId xmlns:a16="http://schemas.microsoft.com/office/drawing/2014/main" id="{D8DD8E81-CE64-3D16-DBCD-2B0FFD517BE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38143" y="4556341"/>
            <a:ext cx="594439" cy="594439"/>
          </a:xfrm>
          <a:prstGeom prst="rect">
            <a:avLst/>
          </a:prstGeom>
        </p:spPr>
      </p:pic>
      <p:pic>
        <p:nvPicPr>
          <p:cNvPr id="22" name="Graphic 21" descr="Hammer with solid fill">
            <a:extLst>
              <a:ext uri="{FF2B5EF4-FFF2-40B4-BE49-F238E27FC236}">
                <a16:creationId xmlns:a16="http://schemas.microsoft.com/office/drawing/2014/main" id="{BB2DFC4A-12CE-2F4B-C64F-44235F70A1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24966" y="2924320"/>
            <a:ext cx="594438" cy="594438"/>
          </a:xfrm>
          <a:prstGeom prst="rect">
            <a:avLst/>
          </a:prstGeom>
        </p:spPr>
      </p:pic>
      <p:pic>
        <p:nvPicPr>
          <p:cNvPr id="23" name="Graphic 22" descr="Teacher with solid fill">
            <a:extLst>
              <a:ext uri="{FF2B5EF4-FFF2-40B4-BE49-F238E27FC236}">
                <a16:creationId xmlns:a16="http://schemas.microsoft.com/office/drawing/2014/main" id="{88C57B7E-A514-3896-A498-16D299C561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824966" y="3740331"/>
            <a:ext cx="594438" cy="594438"/>
          </a:xfrm>
          <a:prstGeom prst="rect">
            <a:avLst/>
          </a:prstGeom>
        </p:spPr>
      </p:pic>
      <p:pic>
        <p:nvPicPr>
          <p:cNvPr id="24" name="Graphic 23" descr="Teacher with solid fill">
            <a:extLst>
              <a:ext uri="{FF2B5EF4-FFF2-40B4-BE49-F238E27FC236}">
                <a16:creationId xmlns:a16="http://schemas.microsoft.com/office/drawing/2014/main" id="{6FFED594-315F-24A0-8CF3-652E6B48428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824966" y="4556342"/>
            <a:ext cx="594438" cy="594438"/>
          </a:xfrm>
          <a:prstGeom prst="rect">
            <a:avLst/>
          </a:prstGeom>
        </p:spPr>
      </p:pic>
      <p:cxnSp>
        <p:nvCxnSpPr>
          <p:cNvPr id="3" name="Straight Arrow Connector 2">
            <a:extLst>
              <a:ext uri="{FF2B5EF4-FFF2-40B4-BE49-F238E27FC236}">
                <a16:creationId xmlns:a16="http://schemas.microsoft.com/office/drawing/2014/main" id="{7F3300CB-072A-E78D-2E27-E1814F776C44}"/>
              </a:ext>
            </a:extLst>
          </p:cNvPr>
          <p:cNvCxnSpPr>
            <a:cxnSpLocks/>
          </p:cNvCxnSpPr>
          <p:nvPr/>
        </p:nvCxnSpPr>
        <p:spPr>
          <a:xfrm flipH="1">
            <a:off x="4595446" y="1318231"/>
            <a:ext cx="0" cy="4572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Content Placeholder 16">
            <a:extLst>
              <a:ext uri="{FF2B5EF4-FFF2-40B4-BE49-F238E27FC236}">
                <a16:creationId xmlns:a16="http://schemas.microsoft.com/office/drawing/2014/main" id="{F1F716F5-77E9-620B-50D7-5DADBAEC9506}"/>
              </a:ext>
            </a:extLst>
          </p:cNvPr>
          <p:cNvSpPr txBox="1">
            <a:spLocks/>
          </p:cNvSpPr>
          <p:nvPr/>
        </p:nvSpPr>
        <p:spPr>
          <a:xfrm>
            <a:off x="9785864" y="853221"/>
            <a:ext cx="2124781" cy="81553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2">
                    <a:lumMod val="50000"/>
                  </a:schemeClr>
                </a:solidFill>
              </a:rPr>
              <a:t>vs. the null</a:t>
            </a:r>
          </a:p>
        </p:txBody>
      </p:sp>
      <p:cxnSp>
        <p:nvCxnSpPr>
          <p:cNvPr id="15" name="Straight Arrow Connector 14">
            <a:extLst>
              <a:ext uri="{FF2B5EF4-FFF2-40B4-BE49-F238E27FC236}">
                <a16:creationId xmlns:a16="http://schemas.microsoft.com/office/drawing/2014/main" id="{9136396C-DA20-C149-F32F-DE24F9DD7A93}"/>
              </a:ext>
            </a:extLst>
          </p:cNvPr>
          <p:cNvCxnSpPr>
            <a:cxnSpLocks/>
          </p:cNvCxnSpPr>
          <p:nvPr/>
        </p:nvCxnSpPr>
        <p:spPr>
          <a:xfrm flipH="1">
            <a:off x="10167815" y="1534442"/>
            <a:ext cx="625231" cy="700758"/>
          </a:xfrm>
          <a:prstGeom prst="straightConnector1">
            <a:avLst/>
          </a:prstGeom>
          <a:ln w="38100">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52A20CF-5358-FAB7-9A88-3CB07D511F7D}"/>
              </a:ext>
            </a:extLst>
          </p:cNvPr>
          <p:cNvCxnSpPr>
            <a:cxnSpLocks/>
          </p:cNvCxnSpPr>
          <p:nvPr/>
        </p:nvCxnSpPr>
        <p:spPr>
          <a:xfrm flipH="1">
            <a:off x="7252173" y="1318232"/>
            <a:ext cx="0" cy="4572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Content Placeholder 16">
            <a:extLst>
              <a:ext uri="{FF2B5EF4-FFF2-40B4-BE49-F238E27FC236}">
                <a16:creationId xmlns:a16="http://schemas.microsoft.com/office/drawing/2014/main" id="{2A544493-4F96-78D8-E282-6CB9D177A8FA}"/>
              </a:ext>
            </a:extLst>
          </p:cNvPr>
          <p:cNvSpPr txBox="1">
            <a:spLocks/>
          </p:cNvSpPr>
          <p:nvPr/>
        </p:nvSpPr>
        <p:spPr>
          <a:xfrm>
            <a:off x="557029" y="3799779"/>
            <a:ext cx="2011014"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cap="small" dirty="0"/>
              <a:t>Helpers</a:t>
            </a:r>
            <a:r>
              <a:rPr lang="en-US" dirty="0"/>
              <a:t> </a:t>
            </a:r>
            <a:br>
              <a:rPr lang="en-US" dirty="0"/>
            </a:br>
            <a:r>
              <a:rPr lang="en-US" dirty="0"/>
              <a:t>go above </a:t>
            </a:r>
            <a:br>
              <a:rPr lang="en-US" dirty="0"/>
            </a:br>
            <a:r>
              <a:rPr lang="en-US" dirty="0"/>
              <a:t>and beyond</a:t>
            </a:r>
          </a:p>
        </p:txBody>
      </p:sp>
      <p:sp>
        <p:nvSpPr>
          <p:cNvPr id="37" name="Left Brace 36">
            <a:extLst>
              <a:ext uri="{FF2B5EF4-FFF2-40B4-BE49-F238E27FC236}">
                <a16:creationId xmlns:a16="http://schemas.microsoft.com/office/drawing/2014/main" id="{158BFDFF-B995-26BB-01EC-1C53569CDB7C}"/>
              </a:ext>
            </a:extLst>
          </p:cNvPr>
          <p:cNvSpPr/>
          <p:nvPr/>
        </p:nvSpPr>
        <p:spPr>
          <a:xfrm>
            <a:off x="2649414" y="3610709"/>
            <a:ext cx="396343" cy="1626771"/>
          </a:xfrm>
          <a:prstGeom prst="leftBrace">
            <a:avLst>
              <a:gd name="adj1" fmla="val 3988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Rectangle 38">
            <a:extLst>
              <a:ext uri="{FF2B5EF4-FFF2-40B4-BE49-F238E27FC236}">
                <a16:creationId xmlns:a16="http://schemas.microsoft.com/office/drawing/2014/main" id="{FF01F7E1-8DCE-33B1-B584-485C083BF20B}"/>
              </a:ext>
            </a:extLst>
          </p:cNvPr>
          <p:cNvSpPr/>
          <p:nvPr/>
        </p:nvSpPr>
        <p:spPr>
          <a:xfrm>
            <a:off x="3224830" y="3603884"/>
            <a:ext cx="6822831" cy="1671593"/>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3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35" grpId="0"/>
      <p:bldP spid="37"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E739-0323-3C0A-0E62-21AEE6491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5BA4C-F748-611F-9795-77A9BD929ED2}"/>
              </a:ext>
            </a:extLst>
          </p:cNvPr>
          <p:cNvSpPr>
            <a:spLocks noGrp="1"/>
          </p:cNvSpPr>
          <p:nvPr>
            <p:ph type="title"/>
          </p:nvPr>
        </p:nvSpPr>
        <p:spPr/>
        <p:txBody>
          <a:bodyPr/>
          <a:lstStyle/>
          <a:p>
            <a:r>
              <a:rPr lang="en-US" dirty="0"/>
              <a:t>When are </a:t>
            </a:r>
            <a:r>
              <a:rPr lang="en-US" cap="small" dirty="0"/>
              <a:t>Learners</a:t>
            </a:r>
            <a:r>
              <a:rPr lang="en-US" dirty="0"/>
              <a:t> satisfied with a peer tutoring experience?</a:t>
            </a:r>
          </a:p>
        </p:txBody>
      </p:sp>
      <p:sp>
        <p:nvSpPr>
          <p:cNvPr id="3" name="Text Placeholder 2">
            <a:extLst>
              <a:ext uri="{FF2B5EF4-FFF2-40B4-BE49-F238E27FC236}">
                <a16:creationId xmlns:a16="http://schemas.microsoft.com/office/drawing/2014/main" id="{21F54752-767B-EC12-FD8C-66F2AEA7A29B}"/>
              </a:ext>
            </a:extLst>
          </p:cNvPr>
          <p:cNvSpPr>
            <a:spLocks noGrp="1"/>
          </p:cNvSpPr>
          <p:nvPr>
            <p:ph type="body" idx="1"/>
          </p:nvPr>
        </p:nvSpPr>
        <p:spPr/>
        <p:txBody>
          <a:bodyPr/>
          <a:lstStyle/>
          <a:p>
            <a:r>
              <a:rPr lang="en-US" dirty="0"/>
              <a:t>RQ3</a:t>
            </a:r>
          </a:p>
        </p:txBody>
      </p:sp>
      <p:sp>
        <p:nvSpPr>
          <p:cNvPr id="4" name="Slide Number Placeholder 3">
            <a:extLst>
              <a:ext uri="{FF2B5EF4-FFF2-40B4-BE49-F238E27FC236}">
                <a16:creationId xmlns:a16="http://schemas.microsoft.com/office/drawing/2014/main" id="{F8842886-B830-D707-97FA-A8DEDA2DB326}"/>
              </a:ext>
            </a:extLst>
          </p:cNvPr>
          <p:cNvSpPr>
            <a:spLocks noGrp="1"/>
          </p:cNvSpPr>
          <p:nvPr>
            <p:ph type="sldNum" sz="quarter" idx="12"/>
          </p:nvPr>
        </p:nvSpPr>
        <p:spPr/>
        <p:txBody>
          <a:bodyPr/>
          <a:lstStyle/>
          <a:p>
            <a:fld id="{89A630E3-24BC-4F6C-BC04-AFC16AEAE93C}" type="slidenum">
              <a:rPr lang="en-US" smtClean="0"/>
              <a:t>15</a:t>
            </a:fld>
            <a:endParaRPr lang="en-US"/>
          </a:p>
        </p:txBody>
      </p:sp>
    </p:spTree>
    <p:extLst>
      <p:ext uri="{BB962C8B-B14F-4D97-AF65-F5344CB8AC3E}">
        <p14:creationId xmlns:p14="http://schemas.microsoft.com/office/powerpoint/2010/main" val="365433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98365E-F5C2-4009-FDD4-681136F5E23F}"/>
              </a:ext>
            </a:extLst>
          </p:cNvPr>
          <p:cNvSpPr>
            <a:spLocks noGrp="1"/>
          </p:cNvSpPr>
          <p:nvPr>
            <p:ph type="sldNum" sz="quarter" idx="12"/>
          </p:nvPr>
        </p:nvSpPr>
        <p:spPr/>
        <p:txBody>
          <a:bodyPr/>
          <a:lstStyle/>
          <a:p>
            <a:fld id="{89A630E3-24BC-4F6C-BC04-AFC16AEAE93C}" type="slidenum">
              <a:rPr lang="en-US" smtClean="0"/>
              <a:t>16</a:t>
            </a:fld>
            <a:endParaRPr lang="en-US"/>
          </a:p>
        </p:txBody>
      </p:sp>
      <p:sp>
        <p:nvSpPr>
          <p:cNvPr id="7" name="TextBox 6">
            <a:extLst>
              <a:ext uri="{FF2B5EF4-FFF2-40B4-BE49-F238E27FC236}">
                <a16:creationId xmlns:a16="http://schemas.microsoft.com/office/drawing/2014/main" id="{584A0B91-0C14-B8D5-7118-C86B7B160DB0}"/>
              </a:ext>
            </a:extLst>
          </p:cNvPr>
          <p:cNvSpPr txBox="1"/>
          <p:nvPr/>
        </p:nvSpPr>
        <p:spPr>
          <a:xfrm>
            <a:off x="11258923" y="79510"/>
            <a:ext cx="853567" cy="523220"/>
          </a:xfrm>
          <a:prstGeom prst="rect">
            <a:avLst/>
          </a:prstGeom>
          <a:noFill/>
        </p:spPr>
        <p:txBody>
          <a:bodyPr wrap="none" rtlCol="0">
            <a:spAutoFit/>
          </a:bodyPr>
          <a:lstStyle/>
          <a:p>
            <a:r>
              <a:rPr lang="en-US" sz="2800" dirty="0"/>
              <a:t>RQ3</a:t>
            </a:r>
          </a:p>
        </p:txBody>
      </p:sp>
      <p:pic>
        <p:nvPicPr>
          <p:cNvPr id="13" name="Picture 12">
            <a:extLst>
              <a:ext uri="{FF2B5EF4-FFF2-40B4-BE49-F238E27FC236}">
                <a16:creationId xmlns:a16="http://schemas.microsoft.com/office/drawing/2014/main" id="{AD9467D3-081E-12F6-A1BC-110B20613EA8}"/>
              </a:ext>
            </a:extLst>
          </p:cNvPr>
          <p:cNvPicPr>
            <a:picLocks noChangeAspect="1"/>
          </p:cNvPicPr>
          <p:nvPr/>
        </p:nvPicPr>
        <p:blipFill>
          <a:blip r:embed="rId3"/>
          <a:stretch>
            <a:fillRect/>
          </a:stretch>
        </p:blipFill>
        <p:spPr>
          <a:xfrm>
            <a:off x="0" y="1261847"/>
            <a:ext cx="8591058" cy="5115920"/>
          </a:xfrm>
          <a:prstGeom prst="rect">
            <a:avLst/>
          </a:prstGeom>
        </p:spPr>
      </p:pic>
      <p:sp>
        <p:nvSpPr>
          <p:cNvPr id="14" name="TextBox 13">
            <a:extLst>
              <a:ext uri="{FF2B5EF4-FFF2-40B4-BE49-F238E27FC236}">
                <a16:creationId xmlns:a16="http://schemas.microsoft.com/office/drawing/2014/main" id="{12DAD9D1-6037-6055-849E-E97981738937}"/>
              </a:ext>
            </a:extLst>
          </p:cNvPr>
          <p:cNvSpPr txBox="1"/>
          <p:nvPr/>
        </p:nvSpPr>
        <p:spPr>
          <a:xfrm>
            <a:off x="8801460" y="1553831"/>
            <a:ext cx="2884246" cy="3681970"/>
          </a:xfrm>
          <a:prstGeom prst="rect">
            <a:avLst/>
          </a:prstGeom>
          <a:noFill/>
        </p:spPr>
        <p:txBody>
          <a:bodyPr wrap="square">
            <a:spAutoFit/>
          </a:bodyPr>
          <a:lstStyle/>
          <a:p>
            <a:pPr>
              <a:lnSpc>
                <a:spcPct val="120000"/>
              </a:lnSpc>
            </a:pPr>
            <a:r>
              <a:rPr lang="en-US" sz="2800" dirty="0"/>
              <a:t>Despite using a coding-oriented platform, peer tutoring </a:t>
            </a:r>
            <a:r>
              <a:rPr lang="en-US" sz="2800" b="1" dirty="0"/>
              <a:t>code comprehension</a:t>
            </a:r>
            <a:r>
              <a:rPr lang="en-US" sz="2800" dirty="0"/>
              <a:t> is just as likely to be successful!</a:t>
            </a:r>
          </a:p>
        </p:txBody>
      </p:sp>
      <p:sp>
        <p:nvSpPr>
          <p:cNvPr id="17" name="Rectangle 16">
            <a:extLst>
              <a:ext uri="{FF2B5EF4-FFF2-40B4-BE49-F238E27FC236}">
                <a16:creationId xmlns:a16="http://schemas.microsoft.com/office/drawing/2014/main" id="{A477A7E9-3A38-7C42-FB9D-F96AFF728C81}"/>
              </a:ext>
            </a:extLst>
          </p:cNvPr>
          <p:cNvSpPr/>
          <p:nvPr/>
        </p:nvSpPr>
        <p:spPr>
          <a:xfrm>
            <a:off x="5523915" y="4126523"/>
            <a:ext cx="1084774" cy="1148954"/>
          </a:xfrm>
          <a:prstGeom prst="rect">
            <a:avLst/>
          </a:prstGeom>
          <a:noFill/>
          <a:ln w="50800">
            <a:solidFill>
              <a:srgbClr val="0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588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E511-250A-DB6F-5439-8E708FFE0428}"/>
              </a:ext>
            </a:extLst>
          </p:cNvPr>
          <p:cNvSpPr>
            <a:spLocks noGrp="1"/>
          </p:cNvSpPr>
          <p:nvPr>
            <p:ph type="title"/>
          </p:nvPr>
        </p:nvSpPr>
        <p:spPr/>
        <p:txBody>
          <a:bodyPr/>
          <a:lstStyle/>
          <a:p>
            <a:r>
              <a:rPr lang="en-US" dirty="0"/>
              <a:t>Communication is indicative of outcome</a:t>
            </a:r>
          </a:p>
        </p:txBody>
      </p:sp>
      <p:sp>
        <p:nvSpPr>
          <p:cNvPr id="3" name="Content Placeholder 2">
            <a:extLst>
              <a:ext uri="{FF2B5EF4-FFF2-40B4-BE49-F238E27FC236}">
                <a16:creationId xmlns:a16="http://schemas.microsoft.com/office/drawing/2014/main" id="{A2358698-DE10-8835-3309-C34AE0A8BF15}"/>
              </a:ext>
            </a:extLst>
          </p:cNvPr>
          <p:cNvSpPr>
            <a:spLocks noGrp="1"/>
          </p:cNvSpPr>
          <p:nvPr>
            <p:ph idx="1"/>
          </p:nvPr>
        </p:nvSpPr>
        <p:spPr/>
        <p:txBody>
          <a:bodyPr>
            <a:normAutofit/>
          </a:bodyPr>
          <a:lstStyle/>
          <a:p>
            <a:pPr marL="0" indent="0">
              <a:spcAft>
                <a:spcPts val="2500"/>
              </a:spcAft>
              <a:buNone/>
            </a:pPr>
            <a:r>
              <a:rPr lang="en-US" b="1" dirty="0">
                <a:solidFill>
                  <a:srgbClr val="008000"/>
                </a:solidFill>
              </a:rPr>
              <a:t>Successful</a:t>
            </a:r>
            <a:r>
              <a:rPr lang="en-US" dirty="0"/>
              <a:t> interactions exhibit:</a:t>
            </a:r>
          </a:p>
          <a:p>
            <a:pPr>
              <a:spcAft>
                <a:spcPts val="1000"/>
              </a:spcAft>
            </a:pPr>
            <a:r>
              <a:rPr lang="en-US" dirty="0"/>
              <a:t>20% more direct </a:t>
            </a:r>
            <a:r>
              <a:rPr lang="en-US" b="1" dirty="0"/>
              <a:t>implementation</a:t>
            </a:r>
          </a:p>
          <a:p>
            <a:pPr>
              <a:spcAft>
                <a:spcPts val="2500"/>
              </a:spcAft>
            </a:pPr>
            <a:r>
              <a:rPr lang="en-US" dirty="0"/>
              <a:t>40% more </a:t>
            </a:r>
            <a:r>
              <a:rPr lang="en-US" b="1" dirty="0"/>
              <a:t>gratitude</a:t>
            </a:r>
          </a:p>
          <a:p>
            <a:pPr>
              <a:spcAft>
                <a:spcPts val="1000"/>
              </a:spcAft>
            </a:pPr>
            <a:r>
              <a:rPr lang="en-US" dirty="0"/>
              <a:t>29% less </a:t>
            </a:r>
            <a:r>
              <a:rPr lang="en-US" b="1" dirty="0"/>
              <a:t>frustration</a:t>
            </a:r>
          </a:p>
          <a:p>
            <a:pPr>
              <a:spcAft>
                <a:spcPts val="1000"/>
              </a:spcAft>
            </a:pPr>
            <a:r>
              <a:rPr lang="en-US" dirty="0"/>
              <a:t>28% less expressing that the user </a:t>
            </a:r>
            <a:r>
              <a:rPr lang="en-US" b="1" dirty="0"/>
              <a:t>feels lost</a:t>
            </a:r>
          </a:p>
        </p:txBody>
      </p:sp>
      <p:sp>
        <p:nvSpPr>
          <p:cNvPr id="4" name="Slide Number Placeholder 3">
            <a:extLst>
              <a:ext uri="{FF2B5EF4-FFF2-40B4-BE49-F238E27FC236}">
                <a16:creationId xmlns:a16="http://schemas.microsoft.com/office/drawing/2014/main" id="{72660A70-2F1C-C835-7CB8-C5D0EE7206D2}"/>
              </a:ext>
            </a:extLst>
          </p:cNvPr>
          <p:cNvSpPr>
            <a:spLocks noGrp="1"/>
          </p:cNvSpPr>
          <p:nvPr>
            <p:ph type="sldNum" sz="quarter" idx="12"/>
          </p:nvPr>
        </p:nvSpPr>
        <p:spPr/>
        <p:txBody>
          <a:bodyPr/>
          <a:lstStyle/>
          <a:p>
            <a:fld id="{89A630E3-24BC-4F6C-BC04-AFC16AEAE93C}" type="slidenum">
              <a:rPr lang="en-US" smtClean="0"/>
              <a:t>17</a:t>
            </a:fld>
            <a:endParaRPr lang="en-US"/>
          </a:p>
        </p:txBody>
      </p:sp>
      <p:sp>
        <p:nvSpPr>
          <p:cNvPr id="5" name="TextBox 4">
            <a:extLst>
              <a:ext uri="{FF2B5EF4-FFF2-40B4-BE49-F238E27FC236}">
                <a16:creationId xmlns:a16="http://schemas.microsoft.com/office/drawing/2014/main" id="{DA52E4A6-DDFE-97E7-1BEE-A70B0198A13A}"/>
              </a:ext>
            </a:extLst>
          </p:cNvPr>
          <p:cNvSpPr txBox="1"/>
          <p:nvPr/>
        </p:nvSpPr>
        <p:spPr>
          <a:xfrm>
            <a:off x="11258923" y="79510"/>
            <a:ext cx="853567" cy="523220"/>
          </a:xfrm>
          <a:prstGeom prst="rect">
            <a:avLst/>
          </a:prstGeom>
          <a:noFill/>
        </p:spPr>
        <p:txBody>
          <a:bodyPr wrap="none" rtlCol="0">
            <a:spAutoFit/>
          </a:bodyPr>
          <a:lstStyle/>
          <a:p>
            <a:r>
              <a:rPr lang="en-US" sz="2800" dirty="0"/>
              <a:t>RQ3</a:t>
            </a:r>
          </a:p>
        </p:txBody>
      </p:sp>
      <p:pic>
        <p:nvPicPr>
          <p:cNvPr id="6" name="Graphic 5" descr="Hammer with solid fill">
            <a:extLst>
              <a:ext uri="{FF2B5EF4-FFF2-40B4-BE49-F238E27FC236}">
                <a16:creationId xmlns:a16="http://schemas.microsoft.com/office/drawing/2014/main" id="{D66E00F9-E01F-ABFF-D43B-12D4B337AD3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28197" y="2584292"/>
            <a:ext cx="594438" cy="594438"/>
          </a:xfrm>
          <a:prstGeom prst="rect">
            <a:avLst/>
          </a:prstGeom>
        </p:spPr>
      </p:pic>
      <p:pic>
        <p:nvPicPr>
          <p:cNvPr id="8" name="Graphic 7" descr="Clapping hands with solid fill">
            <a:extLst>
              <a:ext uri="{FF2B5EF4-FFF2-40B4-BE49-F238E27FC236}">
                <a16:creationId xmlns:a16="http://schemas.microsoft.com/office/drawing/2014/main" id="{55B8E47B-45E2-AD27-CC3F-46B7DAB98094}"/>
              </a:ext>
            </a:extLst>
          </p:cNvPr>
          <p:cNvPicPr>
            <a:picLocks noChangeAspect="1"/>
          </p:cNvPicPr>
          <p:nvPr/>
        </p:nvPicPr>
        <p:blipFill>
          <a:blip>
            <a:extLst>
              <a:ext uri="{96DAC541-7B7A-43D3-8B79-37D633B846F1}">
                <asvg:svgBlip xmlns:asvg="http://schemas.microsoft.com/office/drawing/2016/SVG/main" r:embed="rId4"/>
              </a:ext>
            </a:extLst>
          </a:blip>
          <a:srcRect t="25000" b="-5000"/>
          <a:stretch>
            <a:fillRect/>
          </a:stretch>
        </p:blipFill>
        <p:spPr>
          <a:xfrm>
            <a:off x="4316991" y="3308951"/>
            <a:ext cx="594360" cy="475488"/>
          </a:xfrm>
          <a:prstGeom prst="rect">
            <a:avLst/>
          </a:prstGeom>
        </p:spPr>
      </p:pic>
      <p:pic>
        <p:nvPicPr>
          <p:cNvPr id="16" name="Graphic 15" descr="Dizzy face outline with solid fill">
            <a:extLst>
              <a:ext uri="{FF2B5EF4-FFF2-40B4-BE49-F238E27FC236}">
                <a16:creationId xmlns:a16="http://schemas.microsoft.com/office/drawing/2014/main" id="{0937DE9C-9F38-C204-53CE-ADDF507AFBD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08335" y="4655275"/>
            <a:ext cx="594360" cy="594360"/>
          </a:xfrm>
          <a:prstGeom prst="rect">
            <a:avLst/>
          </a:prstGeom>
        </p:spPr>
      </p:pic>
      <p:pic>
        <p:nvPicPr>
          <p:cNvPr id="20" name="Graphic 19" descr="Tired face outline outline">
            <a:extLst>
              <a:ext uri="{FF2B5EF4-FFF2-40B4-BE49-F238E27FC236}">
                <a16:creationId xmlns:a16="http://schemas.microsoft.com/office/drawing/2014/main" id="{298BC00A-20E7-0674-580F-5B996F873A7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08554" y="4024577"/>
            <a:ext cx="594359" cy="594359"/>
          </a:xfrm>
          <a:prstGeom prst="rect">
            <a:avLst/>
          </a:prstGeom>
        </p:spPr>
      </p:pic>
      <p:sp>
        <p:nvSpPr>
          <p:cNvPr id="27" name="Left Brace 26">
            <a:extLst>
              <a:ext uri="{FF2B5EF4-FFF2-40B4-BE49-F238E27FC236}">
                <a16:creationId xmlns:a16="http://schemas.microsoft.com/office/drawing/2014/main" id="{D8E9412A-C4B1-884A-9E7A-D1C6FBAC6611}"/>
              </a:ext>
            </a:extLst>
          </p:cNvPr>
          <p:cNvSpPr/>
          <p:nvPr/>
        </p:nvSpPr>
        <p:spPr>
          <a:xfrm>
            <a:off x="452036" y="3304465"/>
            <a:ext cx="396343" cy="1828800"/>
          </a:xfrm>
          <a:prstGeom prst="leftBrace">
            <a:avLst>
              <a:gd name="adj1" fmla="val 39883"/>
              <a:gd name="adj2" fmla="val 50000"/>
            </a:avLst>
          </a:prstGeom>
          <a:ln w="381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
        <p:nvSpPr>
          <p:cNvPr id="38" name="Rectangle: Rounded Corners 37">
            <a:extLst>
              <a:ext uri="{FF2B5EF4-FFF2-40B4-BE49-F238E27FC236}">
                <a16:creationId xmlns:a16="http://schemas.microsoft.com/office/drawing/2014/main" id="{216BCBD2-109A-420E-B324-7F1877561C53}"/>
              </a:ext>
            </a:extLst>
          </p:cNvPr>
          <p:cNvSpPr/>
          <p:nvPr/>
        </p:nvSpPr>
        <p:spPr>
          <a:xfrm>
            <a:off x="704776" y="5492331"/>
            <a:ext cx="10782447" cy="911180"/>
          </a:xfrm>
          <a:prstGeom prst="roundRect">
            <a:avLst/>
          </a:prstGeom>
          <a:solidFill>
            <a:schemeClr val="accent3">
              <a:lumMod val="20000"/>
              <a:lumOff val="80000"/>
            </a:schemeClr>
          </a:solidFill>
          <a:ln w="38100">
            <a:solidFill>
              <a:schemeClr val="accent3">
                <a:alpha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Users give useful feedback during sessions (not just at the end)!</a:t>
            </a:r>
          </a:p>
        </p:txBody>
      </p:sp>
    </p:spTree>
    <p:extLst>
      <p:ext uri="{BB962C8B-B14F-4D97-AF65-F5344CB8AC3E}">
        <p14:creationId xmlns:p14="http://schemas.microsoft.com/office/powerpoint/2010/main" val="18977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F43F-0278-6B6E-E52B-61A5C614E614}"/>
              </a:ext>
            </a:extLst>
          </p:cNvPr>
          <p:cNvSpPr>
            <a:spLocks noGrp="1"/>
          </p:cNvSpPr>
          <p:nvPr>
            <p:ph type="title"/>
          </p:nvPr>
        </p:nvSpPr>
        <p:spPr/>
        <p:txBody>
          <a:bodyPr/>
          <a:lstStyle/>
          <a:p>
            <a:r>
              <a:rPr lang="en-US" dirty="0"/>
              <a:t>Success depends on </a:t>
            </a:r>
            <a:r>
              <a:rPr lang="en-US" b="1" dirty="0"/>
              <a:t>who</a:t>
            </a:r>
            <a:r>
              <a:rPr lang="en-US" dirty="0"/>
              <a:t> says what</a:t>
            </a:r>
          </a:p>
        </p:txBody>
      </p:sp>
      <p:sp>
        <p:nvSpPr>
          <p:cNvPr id="3" name="Content Placeholder 2">
            <a:extLst>
              <a:ext uri="{FF2B5EF4-FFF2-40B4-BE49-F238E27FC236}">
                <a16:creationId xmlns:a16="http://schemas.microsoft.com/office/drawing/2014/main" id="{971A890B-7DD1-3E72-B346-5227B523A1E1}"/>
              </a:ext>
            </a:extLst>
          </p:cNvPr>
          <p:cNvSpPr>
            <a:spLocks noGrp="1"/>
          </p:cNvSpPr>
          <p:nvPr>
            <p:ph idx="1"/>
          </p:nvPr>
        </p:nvSpPr>
        <p:spPr>
          <a:xfrm>
            <a:off x="702697" y="1825625"/>
            <a:ext cx="10786607" cy="683113"/>
          </a:xfrm>
        </p:spPr>
        <p:txBody>
          <a:bodyPr>
            <a:noAutofit/>
          </a:bodyPr>
          <a:lstStyle/>
          <a:p>
            <a:pPr marL="0" indent="0" algn="ctr">
              <a:buNone/>
            </a:pPr>
            <a:r>
              <a:rPr lang="en-US" dirty="0"/>
              <a:t>In </a:t>
            </a:r>
            <a:r>
              <a:rPr lang="en-US" b="1" dirty="0">
                <a:solidFill>
                  <a:srgbClr val="008000"/>
                </a:solidFill>
              </a:rPr>
              <a:t>successful</a:t>
            </a:r>
            <a:r>
              <a:rPr lang="en-US" dirty="0"/>
              <a:t> conversations, </a:t>
            </a:r>
          </a:p>
        </p:txBody>
      </p:sp>
      <p:sp>
        <p:nvSpPr>
          <p:cNvPr id="4" name="Slide Number Placeholder 3">
            <a:extLst>
              <a:ext uri="{FF2B5EF4-FFF2-40B4-BE49-F238E27FC236}">
                <a16:creationId xmlns:a16="http://schemas.microsoft.com/office/drawing/2014/main" id="{D21B04FB-4CEC-B3FF-CD57-85B886377B8A}"/>
              </a:ext>
            </a:extLst>
          </p:cNvPr>
          <p:cNvSpPr>
            <a:spLocks noGrp="1"/>
          </p:cNvSpPr>
          <p:nvPr>
            <p:ph type="sldNum" sz="quarter" idx="12"/>
          </p:nvPr>
        </p:nvSpPr>
        <p:spPr/>
        <p:txBody>
          <a:bodyPr/>
          <a:lstStyle/>
          <a:p>
            <a:fld id="{89A630E3-24BC-4F6C-BC04-AFC16AEAE93C}" type="slidenum">
              <a:rPr lang="en-US" smtClean="0"/>
              <a:t>18</a:t>
            </a:fld>
            <a:endParaRPr lang="en-US" dirty="0"/>
          </a:p>
        </p:txBody>
      </p:sp>
      <p:sp>
        <p:nvSpPr>
          <p:cNvPr id="5" name="TextBox 4">
            <a:extLst>
              <a:ext uri="{FF2B5EF4-FFF2-40B4-BE49-F238E27FC236}">
                <a16:creationId xmlns:a16="http://schemas.microsoft.com/office/drawing/2014/main" id="{9FC7D3AE-B2FE-32DC-3A4B-E44571E73213}"/>
              </a:ext>
            </a:extLst>
          </p:cNvPr>
          <p:cNvSpPr txBox="1"/>
          <p:nvPr/>
        </p:nvSpPr>
        <p:spPr>
          <a:xfrm>
            <a:off x="11258923" y="79510"/>
            <a:ext cx="853567" cy="523220"/>
          </a:xfrm>
          <a:prstGeom prst="rect">
            <a:avLst/>
          </a:prstGeom>
          <a:noFill/>
        </p:spPr>
        <p:txBody>
          <a:bodyPr wrap="none" rtlCol="0">
            <a:spAutoFit/>
          </a:bodyPr>
          <a:lstStyle/>
          <a:p>
            <a:r>
              <a:rPr lang="en-US" sz="2800" dirty="0"/>
              <a:t>RQ3</a:t>
            </a:r>
          </a:p>
        </p:txBody>
      </p:sp>
      <p:sp>
        <p:nvSpPr>
          <p:cNvPr id="6" name="Double Brace 5">
            <a:extLst>
              <a:ext uri="{FF2B5EF4-FFF2-40B4-BE49-F238E27FC236}">
                <a16:creationId xmlns:a16="http://schemas.microsoft.com/office/drawing/2014/main" id="{AC49E960-6A25-1F66-1588-D034577D5768}"/>
              </a:ext>
            </a:extLst>
          </p:cNvPr>
          <p:cNvSpPr/>
          <p:nvPr/>
        </p:nvSpPr>
        <p:spPr>
          <a:xfrm>
            <a:off x="1917812" y="3070830"/>
            <a:ext cx="6659746" cy="2276261"/>
          </a:xfrm>
          <a:prstGeom prst="bracePair">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Ins="777240" rtlCol="0" anchor="ctr"/>
          <a:lstStyle/>
          <a:p>
            <a:pPr algn="ctr">
              <a:spcBef>
                <a:spcPts val="1000"/>
              </a:spcBef>
              <a:spcAft>
                <a:spcPts val="1000"/>
              </a:spcAft>
            </a:pPr>
            <a:r>
              <a:rPr lang="en-US" sz="2800" dirty="0"/>
              <a:t>Ask </a:t>
            </a:r>
            <a:r>
              <a:rPr lang="en-US" sz="2800" b="1" dirty="0"/>
              <a:t>personal questions</a:t>
            </a:r>
          </a:p>
          <a:p>
            <a:pPr algn="ctr">
              <a:spcBef>
                <a:spcPts val="1000"/>
              </a:spcBef>
              <a:spcAft>
                <a:spcPts val="1000"/>
              </a:spcAft>
            </a:pPr>
            <a:r>
              <a:rPr lang="en-US" sz="2800" dirty="0"/>
              <a:t>Discuss prior </a:t>
            </a:r>
            <a:r>
              <a:rPr lang="en-US" sz="2800" b="1" dirty="0"/>
              <a:t>coding experience</a:t>
            </a:r>
          </a:p>
          <a:p>
            <a:pPr algn="ctr">
              <a:spcBef>
                <a:spcPts val="1000"/>
              </a:spcBef>
              <a:spcAft>
                <a:spcPts val="1000"/>
              </a:spcAft>
            </a:pPr>
            <a:r>
              <a:rPr lang="en-US" sz="2800" dirty="0"/>
              <a:t>Talk about </a:t>
            </a:r>
            <a:r>
              <a:rPr lang="en-US" sz="2800" b="1" dirty="0"/>
              <a:t>test cases</a:t>
            </a:r>
          </a:p>
        </p:txBody>
      </p:sp>
      <p:sp>
        <p:nvSpPr>
          <p:cNvPr id="8" name="Content Placeholder 2">
            <a:extLst>
              <a:ext uri="{FF2B5EF4-FFF2-40B4-BE49-F238E27FC236}">
                <a16:creationId xmlns:a16="http://schemas.microsoft.com/office/drawing/2014/main" id="{B50CE80A-2EF7-5FA0-E9AE-3DAB7A3AC2BC}"/>
              </a:ext>
            </a:extLst>
          </p:cNvPr>
          <p:cNvSpPr txBox="1">
            <a:spLocks/>
          </p:cNvSpPr>
          <p:nvPr/>
        </p:nvSpPr>
        <p:spPr>
          <a:xfrm>
            <a:off x="294168" y="3970216"/>
            <a:ext cx="11622341" cy="8831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0"/>
              </a:spcBef>
              <a:buFont typeface="Arial" panose="020B0604020202020204" pitchFamily="34" charset="0"/>
              <a:buNone/>
            </a:pPr>
            <a:r>
              <a:rPr lang="en-US" b="1" cap="small" dirty="0">
                <a:solidFill>
                  <a:srgbClr val="008000"/>
                </a:solidFill>
              </a:rPr>
              <a:t>Learners</a:t>
            </a:r>
            <a:r>
              <a:rPr lang="en-US" dirty="0"/>
              <a:t>								 </a:t>
            </a:r>
            <a:r>
              <a:rPr lang="en-US" b="1" dirty="0"/>
              <a:t>more</a:t>
            </a:r>
            <a:r>
              <a:rPr lang="en-US" dirty="0"/>
              <a:t> than </a:t>
            </a:r>
            <a:r>
              <a:rPr lang="en-US" b="1" cap="small" dirty="0">
                <a:solidFill>
                  <a:srgbClr val="008000"/>
                </a:solidFill>
              </a:rPr>
              <a:t>Helpers</a:t>
            </a:r>
            <a:r>
              <a:rPr lang="en-US" dirty="0"/>
              <a:t>.</a:t>
            </a:r>
          </a:p>
        </p:txBody>
      </p:sp>
      <p:sp>
        <p:nvSpPr>
          <p:cNvPr id="11" name="Content Placeholder 2">
            <a:extLst>
              <a:ext uri="{FF2B5EF4-FFF2-40B4-BE49-F238E27FC236}">
                <a16:creationId xmlns:a16="http://schemas.microsoft.com/office/drawing/2014/main" id="{99E4F5B8-E0A5-760A-3BFC-2225B116F267}"/>
              </a:ext>
            </a:extLst>
          </p:cNvPr>
          <p:cNvSpPr txBox="1">
            <a:spLocks/>
          </p:cNvSpPr>
          <p:nvPr/>
        </p:nvSpPr>
        <p:spPr>
          <a:xfrm>
            <a:off x="3800861" y="2243381"/>
            <a:ext cx="2627924" cy="530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2"/>
                </a:solidFill>
              </a:rPr>
              <a:t>unsuccessful</a:t>
            </a:r>
            <a:endParaRPr lang="en-US" dirty="0">
              <a:solidFill>
                <a:schemeClr val="accent2"/>
              </a:solidFill>
            </a:endParaRPr>
          </a:p>
        </p:txBody>
      </p:sp>
      <p:sp>
        <p:nvSpPr>
          <p:cNvPr id="12" name="Content Placeholder 2">
            <a:extLst>
              <a:ext uri="{FF2B5EF4-FFF2-40B4-BE49-F238E27FC236}">
                <a16:creationId xmlns:a16="http://schemas.microsoft.com/office/drawing/2014/main" id="{0065DB8A-539F-FBFF-2F82-2AD77B6AE28E}"/>
              </a:ext>
            </a:extLst>
          </p:cNvPr>
          <p:cNvSpPr txBox="1">
            <a:spLocks/>
          </p:cNvSpPr>
          <p:nvPr/>
        </p:nvSpPr>
        <p:spPr>
          <a:xfrm>
            <a:off x="-199880" y="4411784"/>
            <a:ext cx="2627924" cy="530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cap="small" dirty="0">
                <a:solidFill>
                  <a:schemeClr val="accent2"/>
                </a:solidFill>
              </a:rPr>
              <a:t>Helpers</a:t>
            </a:r>
          </a:p>
        </p:txBody>
      </p:sp>
      <p:sp>
        <p:nvSpPr>
          <p:cNvPr id="13" name="Content Placeholder 2">
            <a:extLst>
              <a:ext uri="{FF2B5EF4-FFF2-40B4-BE49-F238E27FC236}">
                <a16:creationId xmlns:a16="http://schemas.microsoft.com/office/drawing/2014/main" id="{9C54E117-9FF9-65FB-732D-58253CC499CE}"/>
              </a:ext>
            </a:extLst>
          </p:cNvPr>
          <p:cNvSpPr txBox="1">
            <a:spLocks/>
          </p:cNvSpPr>
          <p:nvPr/>
        </p:nvSpPr>
        <p:spPr>
          <a:xfrm>
            <a:off x="9988601" y="4411784"/>
            <a:ext cx="2065217" cy="530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cap="small" dirty="0">
                <a:solidFill>
                  <a:schemeClr val="accent2"/>
                </a:solidFill>
              </a:rPr>
              <a:t>Learners</a:t>
            </a:r>
          </a:p>
        </p:txBody>
      </p:sp>
      <p:pic>
        <p:nvPicPr>
          <p:cNvPr id="15" name="Graphic 14" descr="Clipboard Mixed with solid fill">
            <a:extLst>
              <a:ext uri="{FF2B5EF4-FFF2-40B4-BE49-F238E27FC236}">
                <a16:creationId xmlns:a16="http://schemas.microsoft.com/office/drawing/2014/main" id="{4708B9B1-90AE-C4BB-F63B-667B9AC446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27581" y="4692770"/>
            <a:ext cx="594438" cy="594438"/>
          </a:xfrm>
          <a:prstGeom prst="rect">
            <a:avLst/>
          </a:prstGeom>
        </p:spPr>
      </p:pic>
      <p:pic>
        <p:nvPicPr>
          <p:cNvPr id="19" name="Graphic 18" descr="Graduation cap with solid fill">
            <a:extLst>
              <a:ext uri="{FF2B5EF4-FFF2-40B4-BE49-F238E27FC236}">
                <a16:creationId xmlns:a16="http://schemas.microsoft.com/office/drawing/2014/main" id="{4FFB1C59-457A-476B-DD52-1A5DF8389AD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27581" y="3982824"/>
            <a:ext cx="594438" cy="594438"/>
          </a:xfrm>
          <a:prstGeom prst="rect">
            <a:avLst/>
          </a:prstGeom>
        </p:spPr>
      </p:pic>
      <p:pic>
        <p:nvPicPr>
          <p:cNvPr id="21" name="Graphic 20" descr="Dance with solid fill">
            <a:extLst>
              <a:ext uri="{FF2B5EF4-FFF2-40B4-BE49-F238E27FC236}">
                <a16:creationId xmlns:a16="http://schemas.microsoft.com/office/drawing/2014/main" id="{D3486973-CC8F-ABFE-3D3B-26CFB44CF63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3068" y="3337340"/>
            <a:ext cx="523463" cy="523463"/>
          </a:xfrm>
          <a:prstGeom prst="rect">
            <a:avLst/>
          </a:prstGeom>
        </p:spPr>
      </p:pic>
    </p:spTree>
    <p:extLst>
      <p:ext uri="{BB962C8B-B14F-4D97-AF65-F5344CB8AC3E}">
        <p14:creationId xmlns:p14="http://schemas.microsoft.com/office/powerpoint/2010/main" val="230302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B629-8F23-5775-8F2A-E8F2A71977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E7786-F6D3-AC67-84DB-F8290BA158B3}"/>
              </a:ext>
            </a:extLst>
          </p:cNvPr>
          <p:cNvSpPr>
            <a:spLocks noGrp="1"/>
          </p:cNvSpPr>
          <p:nvPr>
            <p:ph type="sldNum" sz="quarter" idx="12"/>
          </p:nvPr>
        </p:nvSpPr>
        <p:spPr/>
        <p:txBody>
          <a:bodyPr/>
          <a:lstStyle/>
          <a:p>
            <a:fld id="{89A630E3-24BC-4F6C-BC04-AFC16AEAE93C}" type="slidenum">
              <a:rPr lang="en-US" smtClean="0"/>
              <a:t>19</a:t>
            </a:fld>
            <a:endParaRPr lang="en-US"/>
          </a:p>
        </p:txBody>
      </p:sp>
      <p:grpSp>
        <p:nvGrpSpPr>
          <p:cNvPr id="15" name="Group 14">
            <a:extLst>
              <a:ext uri="{FF2B5EF4-FFF2-40B4-BE49-F238E27FC236}">
                <a16:creationId xmlns:a16="http://schemas.microsoft.com/office/drawing/2014/main" id="{E12B184A-DE43-0AC5-1C96-F46825F6F8AF}"/>
              </a:ext>
            </a:extLst>
          </p:cNvPr>
          <p:cNvGrpSpPr/>
          <p:nvPr/>
        </p:nvGrpSpPr>
        <p:grpSpPr>
          <a:xfrm>
            <a:off x="984033" y="1433176"/>
            <a:ext cx="10223934" cy="1221337"/>
            <a:chOff x="806330" y="587792"/>
            <a:chExt cx="10223934" cy="1495202"/>
          </a:xfrm>
        </p:grpSpPr>
        <p:sp>
          <p:nvSpPr>
            <p:cNvPr id="10" name="Rectangle: Rounded Corners 9">
              <a:extLst>
                <a:ext uri="{FF2B5EF4-FFF2-40B4-BE49-F238E27FC236}">
                  <a16:creationId xmlns:a16="http://schemas.microsoft.com/office/drawing/2014/main" id="{CA819E0D-A4BE-A4F4-3885-2900F400F19E}"/>
                </a:ext>
              </a:extLst>
            </p:cNvPr>
            <p:cNvSpPr/>
            <p:nvPr/>
          </p:nvSpPr>
          <p:spPr>
            <a:xfrm>
              <a:off x="806330" y="587792"/>
              <a:ext cx="10223934" cy="1495202"/>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188720" rtlCol="0" anchor="ctr"/>
            <a:lstStyle/>
            <a:p>
              <a:r>
                <a:rPr lang="en-US" sz="2800" cap="small" dirty="0">
                  <a:solidFill>
                    <a:schemeClr val="tx1"/>
                  </a:solidFill>
                </a:rPr>
                <a:t>Learners</a:t>
              </a:r>
              <a:r>
                <a:rPr lang="en-US" sz="2800" dirty="0">
                  <a:solidFill>
                    <a:schemeClr val="tx1"/>
                  </a:solidFill>
                </a:rPr>
                <a:t> are novices who lack support from </a:t>
              </a:r>
              <a:r>
                <a:rPr lang="en-US" sz="2800" b="1" dirty="0">
                  <a:solidFill>
                    <a:schemeClr val="tx1"/>
                  </a:solidFill>
                </a:rPr>
                <a:t>structured courses</a:t>
              </a:r>
              <a:r>
                <a:rPr lang="en-US" sz="2800" dirty="0">
                  <a:solidFill>
                    <a:schemeClr val="tx1"/>
                  </a:solidFill>
                </a:rPr>
                <a:t>, but are satisfied with peer tutoring experiences</a:t>
              </a:r>
            </a:p>
          </p:txBody>
        </p:sp>
        <p:sp>
          <p:nvSpPr>
            <p:cNvPr id="5" name="TextBox 4">
              <a:extLst>
                <a:ext uri="{FF2B5EF4-FFF2-40B4-BE49-F238E27FC236}">
                  <a16:creationId xmlns:a16="http://schemas.microsoft.com/office/drawing/2014/main" id="{56BC05C2-048F-38F8-995E-9E4AD4C05BA0}"/>
                </a:ext>
              </a:extLst>
            </p:cNvPr>
            <p:cNvSpPr txBox="1"/>
            <p:nvPr/>
          </p:nvSpPr>
          <p:spPr>
            <a:xfrm>
              <a:off x="1061289" y="1073783"/>
              <a:ext cx="853567" cy="523220"/>
            </a:xfrm>
            <a:prstGeom prst="rect">
              <a:avLst/>
            </a:prstGeom>
            <a:noFill/>
          </p:spPr>
          <p:txBody>
            <a:bodyPr wrap="none" rtlCol="0">
              <a:spAutoFit/>
            </a:bodyPr>
            <a:lstStyle/>
            <a:p>
              <a:r>
                <a:rPr lang="en-US" sz="2800" dirty="0"/>
                <a:t>RQ1</a:t>
              </a:r>
            </a:p>
          </p:txBody>
        </p:sp>
      </p:grpSp>
      <p:grpSp>
        <p:nvGrpSpPr>
          <p:cNvPr id="16" name="Group 15">
            <a:extLst>
              <a:ext uri="{FF2B5EF4-FFF2-40B4-BE49-F238E27FC236}">
                <a16:creationId xmlns:a16="http://schemas.microsoft.com/office/drawing/2014/main" id="{56B8149B-69AF-83C3-BC31-EEF31C563E74}"/>
              </a:ext>
            </a:extLst>
          </p:cNvPr>
          <p:cNvGrpSpPr/>
          <p:nvPr/>
        </p:nvGrpSpPr>
        <p:grpSpPr>
          <a:xfrm>
            <a:off x="1908218" y="3021903"/>
            <a:ext cx="8375565" cy="1221337"/>
            <a:chOff x="2349444" y="2494647"/>
            <a:chExt cx="8375565" cy="1495202"/>
          </a:xfrm>
        </p:grpSpPr>
        <p:sp>
          <p:nvSpPr>
            <p:cNvPr id="11" name="Rectangle: Rounded Corners 10">
              <a:extLst>
                <a:ext uri="{FF2B5EF4-FFF2-40B4-BE49-F238E27FC236}">
                  <a16:creationId xmlns:a16="http://schemas.microsoft.com/office/drawing/2014/main" id="{5DAF0F31-4344-172D-981B-455E4AEA9590}"/>
                </a:ext>
              </a:extLst>
            </p:cNvPr>
            <p:cNvSpPr/>
            <p:nvPr/>
          </p:nvSpPr>
          <p:spPr>
            <a:xfrm>
              <a:off x="2349444" y="2494647"/>
              <a:ext cx="8375565" cy="1495202"/>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188720" rtlCol="0" anchor="ctr"/>
            <a:lstStyle/>
            <a:p>
              <a:r>
                <a:rPr lang="en-US" sz="2800" dirty="0">
                  <a:solidFill>
                    <a:schemeClr val="tx1"/>
                  </a:solidFill>
                </a:rPr>
                <a:t>Surprisingly, peer tutors teach </a:t>
              </a:r>
              <a:r>
                <a:rPr lang="en-US" sz="2800" b="1" dirty="0">
                  <a:solidFill>
                    <a:schemeClr val="tx1"/>
                  </a:solidFill>
                </a:rPr>
                <a:t>CS concepts</a:t>
              </a:r>
              <a:r>
                <a:rPr lang="en-US" sz="2800" dirty="0">
                  <a:solidFill>
                    <a:schemeClr val="tx1"/>
                  </a:solidFill>
                </a:rPr>
                <a:t>, but don’t emphasize </a:t>
              </a:r>
              <a:r>
                <a:rPr lang="en-US" sz="2800" b="1" dirty="0">
                  <a:solidFill>
                    <a:schemeClr val="tx1"/>
                  </a:solidFill>
                </a:rPr>
                <a:t>program errors</a:t>
              </a:r>
            </a:p>
          </p:txBody>
        </p:sp>
        <p:sp>
          <p:nvSpPr>
            <p:cNvPr id="6" name="TextBox 5">
              <a:extLst>
                <a:ext uri="{FF2B5EF4-FFF2-40B4-BE49-F238E27FC236}">
                  <a16:creationId xmlns:a16="http://schemas.microsoft.com/office/drawing/2014/main" id="{4AEFF1B1-C44D-F9C0-854A-9B8AA7A8DCE5}"/>
                </a:ext>
              </a:extLst>
            </p:cNvPr>
            <p:cNvSpPr txBox="1"/>
            <p:nvPr/>
          </p:nvSpPr>
          <p:spPr>
            <a:xfrm>
              <a:off x="2572532" y="2980638"/>
              <a:ext cx="853567" cy="523220"/>
            </a:xfrm>
            <a:prstGeom prst="rect">
              <a:avLst/>
            </a:prstGeom>
            <a:noFill/>
          </p:spPr>
          <p:txBody>
            <a:bodyPr wrap="none" rtlCol="0">
              <a:spAutoFit/>
            </a:bodyPr>
            <a:lstStyle/>
            <a:p>
              <a:r>
                <a:rPr lang="en-US" sz="2800" dirty="0"/>
                <a:t>RQ2</a:t>
              </a:r>
            </a:p>
          </p:txBody>
        </p:sp>
      </p:grpSp>
      <p:grpSp>
        <p:nvGrpSpPr>
          <p:cNvPr id="17" name="Group 16">
            <a:extLst>
              <a:ext uri="{FF2B5EF4-FFF2-40B4-BE49-F238E27FC236}">
                <a16:creationId xmlns:a16="http://schemas.microsoft.com/office/drawing/2014/main" id="{37D59DEC-28FF-7E94-2782-9B5D2CCF9378}"/>
              </a:ext>
            </a:extLst>
          </p:cNvPr>
          <p:cNvGrpSpPr/>
          <p:nvPr/>
        </p:nvGrpSpPr>
        <p:grpSpPr>
          <a:xfrm>
            <a:off x="1545502" y="4610631"/>
            <a:ext cx="9100997" cy="1221336"/>
            <a:chOff x="811303" y="4401502"/>
            <a:chExt cx="9100997" cy="1495202"/>
          </a:xfrm>
        </p:grpSpPr>
        <p:sp>
          <p:nvSpPr>
            <p:cNvPr id="12" name="Rectangle: Rounded Corners 11">
              <a:extLst>
                <a:ext uri="{FF2B5EF4-FFF2-40B4-BE49-F238E27FC236}">
                  <a16:creationId xmlns:a16="http://schemas.microsoft.com/office/drawing/2014/main" id="{710394C7-96F5-2E59-54D1-F6EC4970C1DF}"/>
                </a:ext>
              </a:extLst>
            </p:cNvPr>
            <p:cNvSpPr/>
            <p:nvPr/>
          </p:nvSpPr>
          <p:spPr>
            <a:xfrm>
              <a:off x="811303" y="4401502"/>
              <a:ext cx="9100997" cy="1495202"/>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188720" rtlCol="0" anchor="ctr"/>
            <a:lstStyle/>
            <a:p>
              <a:r>
                <a:rPr lang="en-US" sz="2800" dirty="0">
                  <a:solidFill>
                    <a:schemeClr val="tx1"/>
                  </a:solidFill>
                </a:rPr>
                <a:t>Peer tutoring outcomes relate to </a:t>
              </a:r>
              <a:r>
                <a:rPr lang="en-US" sz="2800" b="1" i="1" dirty="0">
                  <a:solidFill>
                    <a:schemeClr val="tx1"/>
                  </a:solidFill>
                </a:rPr>
                <a:t>who</a:t>
              </a:r>
              <a:r>
                <a:rPr lang="en-US" sz="2800" dirty="0">
                  <a:solidFill>
                    <a:schemeClr val="tx1"/>
                  </a:solidFill>
                </a:rPr>
                <a:t> says what </a:t>
              </a:r>
              <a:br>
                <a:rPr lang="en-US" sz="2800" dirty="0">
                  <a:solidFill>
                    <a:schemeClr val="tx1"/>
                  </a:solidFill>
                </a:rPr>
              </a:br>
              <a:r>
                <a:rPr lang="en-US" sz="2800" dirty="0">
                  <a:solidFill>
                    <a:schemeClr val="tx1"/>
                  </a:solidFill>
                </a:rPr>
                <a:t>(e.g., it’s better when </a:t>
              </a:r>
              <a:r>
                <a:rPr lang="en-US" sz="2800" cap="small" dirty="0">
                  <a:solidFill>
                    <a:schemeClr val="tx1"/>
                  </a:solidFill>
                </a:rPr>
                <a:t>Learners</a:t>
              </a:r>
              <a:r>
                <a:rPr lang="en-US" sz="2800" dirty="0">
                  <a:solidFill>
                    <a:schemeClr val="tx1"/>
                  </a:solidFill>
                </a:rPr>
                <a:t> talk about </a:t>
              </a:r>
              <a:r>
                <a:rPr lang="en-US" sz="2800" b="1" dirty="0">
                  <a:solidFill>
                    <a:schemeClr val="tx1"/>
                  </a:solidFill>
                </a:rPr>
                <a:t>testing</a:t>
              </a:r>
              <a:r>
                <a:rPr lang="en-US" sz="2800" dirty="0">
                  <a:solidFill>
                    <a:schemeClr val="tx1"/>
                  </a:solidFill>
                </a:rPr>
                <a:t>)</a:t>
              </a:r>
            </a:p>
          </p:txBody>
        </p:sp>
        <p:sp>
          <p:nvSpPr>
            <p:cNvPr id="7" name="TextBox 6">
              <a:extLst>
                <a:ext uri="{FF2B5EF4-FFF2-40B4-BE49-F238E27FC236}">
                  <a16:creationId xmlns:a16="http://schemas.microsoft.com/office/drawing/2014/main" id="{29CCA645-6DD1-63D9-33D3-A88A86E586E6}"/>
                </a:ext>
              </a:extLst>
            </p:cNvPr>
            <p:cNvSpPr txBox="1"/>
            <p:nvPr/>
          </p:nvSpPr>
          <p:spPr>
            <a:xfrm>
              <a:off x="1061288" y="4887493"/>
              <a:ext cx="853567" cy="523220"/>
            </a:xfrm>
            <a:prstGeom prst="rect">
              <a:avLst/>
            </a:prstGeom>
            <a:noFill/>
          </p:spPr>
          <p:txBody>
            <a:bodyPr wrap="none" rtlCol="0">
              <a:spAutoFit/>
            </a:bodyPr>
            <a:lstStyle/>
            <a:p>
              <a:r>
                <a:rPr lang="en-US" sz="2800" dirty="0"/>
                <a:t>RQ3</a:t>
              </a:r>
            </a:p>
          </p:txBody>
        </p:sp>
      </p:grpSp>
      <p:sp>
        <p:nvSpPr>
          <p:cNvPr id="18" name="TextBox 17">
            <a:extLst>
              <a:ext uri="{FF2B5EF4-FFF2-40B4-BE49-F238E27FC236}">
                <a16:creationId xmlns:a16="http://schemas.microsoft.com/office/drawing/2014/main" id="{B3F219E2-4456-1E32-AEA0-3D28A88E5F84}"/>
              </a:ext>
            </a:extLst>
          </p:cNvPr>
          <p:cNvSpPr txBox="1"/>
          <p:nvPr/>
        </p:nvSpPr>
        <p:spPr>
          <a:xfrm>
            <a:off x="2513128" y="6094740"/>
            <a:ext cx="7165744" cy="523220"/>
          </a:xfrm>
          <a:prstGeom prst="rect">
            <a:avLst/>
          </a:prstGeom>
          <a:noFill/>
        </p:spPr>
        <p:txBody>
          <a:bodyPr wrap="none" rtlCol="0">
            <a:spAutoFit/>
          </a:bodyPr>
          <a:lstStyle/>
          <a:p>
            <a:pPr algn="ctr"/>
            <a:r>
              <a:rPr lang="en-US" sz="2800" dirty="0"/>
              <a:t>Emma Shedden, eshedden@seas.upenn.edu</a:t>
            </a:r>
          </a:p>
        </p:txBody>
      </p:sp>
      <p:sp>
        <p:nvSpPr>
          <p:cNvPr id="19" name="TextBox 18">
            <a:extLst>
              <a:ext uri="{FF2B5EF4-FFF2-40B4-BE49-F238E27FC236}">
                <a16:creationId xmlns:a16="http://schemas.microsoft.com/office/drawing/2014/main" id="{C86D3719-5AE1-29D0-6ECD-CC47AB478701}"/>
              </a:ext>
            </a:extLst>
          </p:cNvPr>
          <p:cNvSpPr txBox="1"/>
          <p:nvPr/>
        </p:nvSpPr>
        <p:spPr>
          <a:xfrm>
            <a:off x="0" y="246783"/>
            <a:ext cx="12192001" cy="954107"/>
          </a:xfrm>
          <a:prstGeom prst="rect">
            <a:avLst/>
          </a:prstGeom>
          <a:noFill/>
        </p:spPr>
        <p:txBody>
          <a:bodyPr wrap="square" rtlCol="0">
            <a:spAutoFit/>
          </a:bodyPr>
          <a:lstStyle/>
          <a:p>
            <a:pPr algn="ctr"/>
            <a:r>
              <a:rPr lang="en-US" sz="2800" dirty="0"/>
              <a:t>An Empirical Study of Anonymous, Unmoderated, and Online Peer-to-Peer Programming Tutoring Conversations </a:t>
            </a:r>
          </a:p>
        </p:txBody>
      </p:sp>
    </p:spTree>
    <p:extLst>
      <p:ext uri="{BB962C8B-B14F-4D97-AF65-F5344CB8AC3E}">
        <p14:creationId xmlns:p14="http://schemas.microsoft.com/office/powerpoint/2010/main" val="188676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8950-C190-01A7-5B4D-0C417AEA5556}"/>
              </a:ext>
            </a:extLst>
          </p:cNvPr>
          <p:cNvSpPr>
            <a:spLocks noGrp="1"/>
          </p:cNvSpPr>
          <p:nvPr>
            <p:ph type="title"/>
          </p:nvPr>
        </p:nvSpPr>
        <p:spPr/>
        <p:txBody>
          <a:bodyPr/>
          <a:lstStyle/>
          <a:p>
            <a:r>
              <a:rPr lang="en-US" dirty="0"/>
              <a:t>We learn CS outside of the classroom</a:t>
            </a:r>
          </a:p>
        </p:txBody>
      </p:sp>
      <p:sp>
        <p:nvSpPr>
          <p:cNvPr id="4" name="Slide Number Placeholder 3">
            <a:extLst>
              <a:ext uri="{FF2B5EF4-FFF2-40B4-BE49-F238E27FC236}">
                <a16:creationId xmlns:a16="http://schemas.microsoft.com/office/drawing/2014/main" id="{EAF1DBDF-8FBF-5711-B182-D9AF24D51073}"/>
              </a:ext>
            </a:extLst>
          </p:cNvPr>
          <p:cNvSpPr>
            <a:spLocks noGrp="1"/>
          </p:cNvSpPr>
          <p:nvPr>
            <p:ph type="sldNum" sz="quarter" idx="12"/>
          </p:nvPr>
        </p:nvSpPr>
        <p:spPr/>
        <p:txBody>
          <a:bodyPr/>
          <a:lstStyle/>
          <a:p>
            <a:fld id="{89A630E3-24BC-4F6C-BC04-AFC16AEAE93C}" type="slidenum">
              <a:rPr lang="en-US" smtClean="0"/>
              <a:t>2</a:t>
            </a:fld>
            <a:endParaRPr lang="en-US"/>
          </a:p>
        </p:txBody>
      </p:sp>
      <p:sp>
        <p:nvSpPr>
          <p:cNvPr id="10" name="TextBox 9">
            <a:extLst>
              <a:ext uri="{FF2B5EF4-FFF2-40B4-BE49-F238E27FC236}">
                <a16:creationId xmlns:a16="http://schemas.microsoft.com/office/drawing/2014/main" id="{DB6B0ECE-1570-ACD0-5A43-7DD2864A1E21}"/>
              </a:ext>
            </a:extLst>
          </p:cNvPr>
          <p:cNvSpPr txBox="1"/>
          <p:nvPr/>
        </p:nvSpPr>
        <p:spPr>
          <a:xfrm>
            <a:off x="1106424" y="3072498"/>
            <a:ext cx="4143829" cy="954107"/>
          </a:xfrm>
          <a:prstGeom prst="rect">
            <a:avLst/>
          </a:prstGeom>
          <a:noFill/>
        </p:spPr>
        <p:txBody>
          <a:bodyPr wrap="square">
            <a:spAutoFit/>
          </a:bodyPr>
          <a:lstStyle/>
          <a:p>
            <a:pPr algn="ctr"/>
            <a:r>
              <a:rPr lang="en-US" sz="2800" i="1" dirty="0"/>
              <a:t>MOOCS</a:t>
            </a:r>
            <a:r>
              <a:rPr lang="en-US" sz="2800" dirty="0"/>
              <a:t>: </a:t>
            </a:r>
          </a:p>
          <a:p>
            <a:pPr algn="ctr"/>
            <a:r>
              <a:rPr lang="en-US" sz="2800" dirty="0"/>
              <a:t>Khan Academy</a:t>
            </a:r>
          </a:p>
        </p:txBody>
      </p:sp>
      <p:sp>
        <p:nvSpPr>
          <p:cNvPr id="11" name="TextBox 10">
            <a:extLst>
              <a:ext uri="{FF2B5EF4-FFF2-40B4-BE49-F238E27FC236}">
                <a16:creationId xmlns:a16="http://schemas.microsoft.com/office/drawing/2014/main" id="{2D51BF93-91A8-752D-5A3B-1E982F7B6838}"/>
              </a:ext>
            </a:extLst>
          </p:cNvPr>
          <p:cNvSpPr txBox="1"/>
          <p:nvPr/>
        </p:nvSpPr>
        <p:spPr>
          <a:xfrm>
            <a:off x="4024085" y="4188570"/>
            <a:ext cx="4143829" cy="954107"/>
          </a:xfrm>
          <a:prstGeom prst="rect">
            <a:avLst/>
          </a:prstGeom>
          <a:noFill/>
        </p:spPr>
        <p:txBody>
          <a:bodyPr wrap="square">
            <a:spAutoFit/>
          </a:bodyPr>
          <a:lstStyle/>
          <a:p>
            <a:pPr algn="ctr"/>
            <a:r>
              <a:rPr lang="en-US" sz="2800" b="1" i="1" dirty="0"/>
              <a:t>Peer tutoring</a:t>
            </a:r>
            <a:r>
              <a:rPr lang="en-US" sz="2800" b="1" dirty="0"/>
              <a:t>: </a:t>
            </a:r>
          </a:p>
          <a:p>
            <a:pPr algn="ctr"/>
            <a:r>
              <a:rPr lang="en-US" sz="2800" b="1" dirty="0" err="1"/>
              <a:t>PythonTutor</a:t>
            </a:r>
            <a:endParaRPr lang="en-US" sz="2800" b="1" dirty="0"/>
          </a:p>
        </p:txBody>
      </p:sp>
      <p:sp>
        <p:nvSpPr>
          <p:cNvPr id="12" name="TextBox 11">
            <a:extLst>
              <a:ext uri="{FF2B5EF4-FFF2-40B4-BE49-F238E27FC236}">
                <a16:creationId xmlns:a16="http://schemas.microsoft.com/office/drawing/2014/main" id="{285D7CDA-F95D-300D-4328-CC4221551642}"/>
              </a:ext>
            </a:extLst>
          </p:cNvPr>
          <p:cNvSpPr txBox="1"/>
          <p:nvPr/>
        </p:nvSpPr>
        <p:spPr>
          <a:xfrm>
            <a:off x="6958584" y="3093756"/>
            <a:ext cx="4143829" cy="954107"/>
          </a:xfrm>
          <a:prstGeom prst="rect">
            <a:avLst/>
          </a:prstGeom>
          <a:noFill/>
        </p:spPr>
        <p:txBody>
          <a:bodyPr wrap="square">
            <a:spAutoFit/>
          </a:bodyPr>
          <a:lstStyle/>
          <a:p>
            <a:pPr algn="ctr"/>
            <a:r>
              <a:rPr lang="en-US" sz="2800" i="1" dirty="0"/>
              <a:t>Chat rooms</a:t>
            </a:r>
            <a:r>
              <a:rPr lang="en-US" sz="2800" dirty="0"/>
              <a:t>: </a:t>
            </a:r>
          </a:p>
          <a:p>
            <a:pPr algn="ctr"/>
            <a:r>
              <a:rPr lang="en-US" sz="2800" dirty="0"/>
              <a:t>Discord</a:t>
            </a:r>
          </a:p>
        </p:txBody>
      </p:sp>
      <p:sp>
        <p:nvSpPr>
          <p:cNvPr id="14" name="TextBox 13">
            <a:extLst>
              <a:ext uri="{FF2B5EF4-FFF2-40B4-BE49-F238E27FC236}">
                <a16:creationId xmlns:a16="http://schemas.microsoft.com/office/drawing/2014/main" id="{BDA82B22-95EB-D96A-4BEC-C1844D86EF13}"/>
              </a:ext>
            </a:extLst>
          </p:cNvPr>
          <p:cNvSpPr txBox="1"/>
          <p:nvPr/>
        </p:nvSpPr>
        <p:spPr>
          <a:xfrm>
            <a:off x="8055864" y="5676098"/>
            <a:ext cx="4143829" cy="954107"/>
          </a:xfrm>
          <a:prstGeom prst="rect">
            <a:avLst/>
          </a:prstGeom>
          <a:noFill/>
        </p:spPr>
        <p:txBody>
          <a:bodyPr wrap="square">
            <a:spAutoFit/>
          </a:bodyPr>
          <a:lstStyle/>
          <a:p>
            <a:pPr algn="ctr"/>
            <a:r>
              <a:rPr lang="en-US" sz="2800" i="1" dirty="0"/>
              <a:t>AI assistants</a:t>
            </a:r>
            <a:r>
              <a:rPr lang="en-US" sz="2800" dirty="0"/>
              <a:t>: </a:t>
            </a:r>
          </a:p>
          <a:p>
            <a:pPr algn="ctr"/>
            <a:r>
              <a:rPr lang="en-US" sz="2800" dirty="0"/>
              <a:t>ChatGPT</a:t>
            </a:r>
          </a:p>
        </p:txBody>
      </p:sp>
      <p:sp>
        <p:nvSpPr>
          <p:cNvPr id="15" name="TextBox 14">
            <a:extLst>
              <a:ext uri="{FF2B5EF4-FFF2-40B4-BE49-F238E27FC236}">
                <a16:creationId xmlns:a16="http://schemas.microsoft.com/office/drawing/2014/main" id="{768F325D-A63E-D20F-75C8-0DB7D3B9EECB}"/>
              </a:ext>
            </a:extLst>
          </p:cNvPr>
          <p:cNvSpPr txBox="1"/>
          <p:nvPr/>
        </p:nvSpPr>
        <p:spPr>
          <a:xfrm>
            <a:off x="9144" y="5676098"/>
            <a:ext cx="4143829" cy="954107"/>
          </a:xfrm>
          <a:prstGeom prst="rect">
            <a:avLst/>
          </a:prstGeom>
          <a:noFill/>
        </p:spPr>
        <p:txBody>
          <a:bodyPr wrap="square">
            <a:spAutoFit/>
          </a:bodyPr>
          <a:lstStyle/>
          <a:p>
            <a:pPr algn="ctr"/>
            <a:r>
              <a:rPr lang="en-US" sz="2800" i="1" dirty="0"/>
              <a:t>Forums</a:t>
            </a:r>
            <a:r>
              <a:rPr lang="en-US" sz="2800" dirty="0"/>
              <a:t>: </a:t>
            </a:r>
          </a:p>
          <a:p>
            <a:pPr algn="ctr"/>
            <a:r>
              <a:rPr lang="en-US" sz="2800" dirty="0"/>
              <a:t>Stack Overflow</a:t>
            </a:r>
          </a:p>
        </p:txBody>
      </p:sp>
      <p:grpSp>
        <p:nvGrpSpPr>
          <p:cNvPr id="19" name="Group 18">
            <a:extLst>
              <a:ext uri="{FF2B5EF4-FFF2-40B4-BE49-F238E27FC236}">
                <a16:creationId xmlns:a16="http://schemas.microsoft.com/office/drawing/2014/main" id="{8CFAFFE5-BCAE-4D81-1462-D098E46389ED}"/>
              </a:ext>
            </a:extLst>
          </p:cNvPr>
          <p:cNvGrpSpPr>
            <a:grpSpLocks noChangeAspect="1"/>
          </p:cNvGrpSpPr>
          <p:nvPr/>
        </p:nvGrpSpPr>
        <p:grpSpPr>
          <a:xfrm>
            <a:off x="5205195" y="2479892"/>
            <a:ext cx="1778544" cy="1708678"/>
            <a:chOff x="433744" y="1998159"/>
            <a:chExt cx="2599937" cy="2497804"/>
          </a:xfrm>
        </p:grpSpPr>
        <p:pic>
          <p:nvPicPr>
            <p:cNvPr id="20" name="Graphic 19" descr="User with solid fill">
              <a:extLst>
                <a:ext uri="{FF2B5EF4-FFF2-40B4-BE49-F238E27FC236}">
                  <a16:creationId xmlns:a16="http://schemas.microsoft.com/office/drawing/2014/main" id="{92BEEFD0-1D11-EF5A-8EBB-FB8FCDF3DD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3744" y="1998159"/>
              <a:ext cx="864969" cy="864969"/>
            </a:xfrm>
            <a:prstGeom prst="rect">
              <a:avLst/>
            </a:prstGeom>
          </p:spPr>
        </p:pic>
        <p:sp>
          <p:nvSpPr>
            <p:cNvPr id="21" name="Arc 20">
              <a:extLst>
                <a:ext uri="{FF2B5EF4-FFF2-40B4-BE49-F238E27FC236}">
                  <a16:creationId xmlns:a16="http://schemas.microsoft.com/office/drawing/2014/main" id="{6313204C-A951-2291-4D06-077769C62A15}"/>
                </a:ext>
              </a:extLst>
            </p:cNvPr>
            <p:cNvSpPr>
              <a:spLocks noChangeAspect="1"/>
            </p:cNvSpPr>
            <p:nvPr/>
          </p:nvSpPr>
          <p:spPr>
            <a:xfrm>
              <a:off x="642450" y="2215328"/>
              <a:ext cx="2128205" cy="2128205"/>
            </a:xfrm>
            <a:prstGeom prst="arc">
              <a:avLst>
                <a:gd name="adj1" fmla="val 15243272"/>
                <a:gd name="adj2" fmla="val 754631"/>
              </a:avLst>
            </a:prstGeom>
            <a:ln w="635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ECA5FBD2-E12A-C414-22E4-4DFF357F698C}"/>
                </a:ext>
              </a:extLst>
            </p:cNvPr>
            <p:cNvSpPr>
              <a:spLocks noChangeAspect="1"/>
            </p:cNvSpPr>
            <p:nvPr/>
          </p:nvSpPr>
          <p:spPr>
            <a:xfrm rot="10800000">
              <a:off x="642450" y="2215328"/>
              <a:ext cx="2128205" cy="2128205"/>
            </a:xfrm>
            <a:prstGeom prst="arc">
              <a:avLst>
                <a:gd name="adj1" fmla="val 15243272"/>
                <a:gd name="adj2" fmla="val 754631"/>
              </a:avLst>
            </a:prstGeom>
            <a:ln w="635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3" name="Graphic 22" descr="User with solid fill">
              <a:extLst>
                <a:ext uri="{FF2B5EF4-FFF2-40B4-BE49-F238E27FC236}">
                  <a16:creationId xmlns:a16="http://schemas.microsoft.com/office/drawing/2014/main" id="{2C821E3F-0434-78CD-735C-FEF7C2B49D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68712" y="3630994"/>
              <a:ext cx="864969" cy="864969"/>
            </a:xfrm>
            <a:prstGeom prst="rect">
              <a:avLst/>
            </a:prstGeom>
          </p:spPr>
        </p:pic>
        <p:pic>
          <p:nvPicPr>
            <p:cNvPr id="24" name="Graphic 23" descr="Graduation cap outline">
              <a:extLst>
                <a:ext uri="{FF2B5EF4-FFF2-40B4-BE49-F238E27FC236}">
                  <a16:creationId xmlns:a16="http://schemas.microsoft.com/office/drawing/2014/main" id="{38DB9BEA-EAEE-E5F2-1C4E-7FDE62DC65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1611" y="2548255"/>
              <a:ext cx="1462349" cy="1462349"/>
            </a:xfrm>
            <a:prstGeom prst="rect">
              <a:avLst/>
            </a:prstGeom>
          </p:spPr>
        </p:pic>
      </p:grpSp>
      <p:grpSp>
        <p:nvGrpSpPr>
          <p:cNvPr id="25" name="Group 24">
            <a:extLst>
              <a:ext uri="{FF2B5EF4-FFF2-40B4-BE49-F238E27FC236}">
                <a16:creationId xmlns:a16="http://schemas.microsoft.com/office/drawing/2014/main" id="{B540ACCE-5F7F-222C-B2E4-005B13CBA07F}"/>
              </a:ext>
            </a:extLst>
          </p:cNvPr>
          <p:cNvGrpSpPr>
            <a:grpSpLocks noChangeAspect="1"/>
          </p:cNvGrpSpPr>
          <p:nvPr/>
        </p:nvGrpSpPr>
        <p:grpSpPr>
          <a:xfrm>
            <a:off x="9030498" y="4395370"/>
            <a:ext cx="2178508" cy="1222179"/>
            <a:chOff x="7856476" y="3360383"/>
            <a:chExt cx="2178508" cy="1222179"/>
          </a:xfrm>
        </p:grpSpPr>
        <p:grpSp>
          <p:nvGrpSpPr>
            <p:cNvPr id="26" name="Group 25">
              <a:extLst>
                <a:ext uri="{FF2B5EF4-FFF2-40B4-BE49-F238E27FC236}">
                  <a16:creationId xmlns:a16="http://schemas.microsoft.com/office/drawing/2014/main" id="{9EE8657C-0D3F-9870-CDE9-079C0C1CFA92}"/>
                </a:ext>
              </a:extLst>
            </p:cNvPr>
            <p:cNvGrpSpPr/>
            <p:nvPr/>
          </p:nvGrpSpPr>
          <p:grpSpPr>
            <a:xfrm>
              <a:off x="7856476" y="3360383"/>
              <a:ext cx="2178508" cy="1222179"/>
              <a:chOff x="4232848" y="2230168"/>
              <a:chExt cx="2688540" cy="1508315"/>
            </a:xfrm>
          </p:grpSpPr>
          <p:sp>
            <p:nvSpPr>
              <p:cNvPr id="31" name="Speech Bubble: Oval 30">
                <a:extLst>
                  <a:ext uri="{FF2B5EF4-FFF2-40B4-BE49-F238E27FC236}">
                    <a16:creationId xmlns:a16="http://schemas.microsoft.com/office/drawing/2014/main" id="{6C50BDA1-277B-B781-A69F-EC9D64F578ED}"/>
                  </a:ext>
                </a:extLst>
              </p:cNvPr>
              <p:cNvSpPr/>
              <p:nvPr/>
            </p:nvSpPr>
            <p:spPr>
              <a:xfrm>
                <a:off x="4232848" y="223016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Speech Bubble: Oval 31">
                <a:extLst>
                  <a:ext uri="{FF2B5EF4-FFF2-40B4-BE49-F238E27FC236}">
                    <a16:creationId xmlns:a16="http://schemas.microsoft.com/office/drawing/2014/main" id="{17A5F18C-8003-AED9-4008-542A9DEDD11F}"/>
                  </a:ext>
                </a:extLst>
              </p:cNvPr>
              <p:cNvSpPr/>
              <p:nvPr/>
            </p:nvSpPr>
            <p:spPr>
              <a:xfrm flipH="1">
                <a:off x="5270612" y="269519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7" name="Graphic 26" descr="Question Mark with solid fill">
              <a:extLst>
                <a:ext uri="{FF2B5EF4-FFF2-40B4-BE49-F238E27FC236}">
                  <a16:creationId xmlns:a16="http://schemas.microsoft.com/office/drawing/2014/main" id="{3CE21F2F-3270-F8E5-4D1C-F32E6ECC21D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14091" y="3471875"/>
              <a:ext cx="622384" cy="622384"/>
            </a:xfrm>
            <a:prstGeom prst="rect">
              <a:avLst/>
            </a:prstGeom>
          </p:spPr>
        </p:pic>
        <p:grpSp>
          <p:nvGrpSpPr>
            <p:cNvPr id="28" name="Group 27">
              <a:extLst>
                <a:ext uri="{FF2B5EF4-FFF2-40B4-BE49-F238E27FC236}">
                  <a16:creationId xmlns:a16="http://schemas.microsoft.com/office/drawing/2014/main" id="{42008BE1-72A9-BAA2-D688-552EAAD8740B}"/>
                </a:ext>
              </a:extLst>
            </p:cNvPr>
            <p:cNvGrpSpPr>
              <a:grpSpLocks noChangeAspect="1"/>
            </p:cNvGrpSpPr>
            <p:nvPr/>
          </p:nvGrpSpPr>
          <p:grpSpPr>
            <a:xfrm>
              <a:off x="8970312" y="3737600"/>
              <a:ext cx="791729" cy="734732"/>
              <a:chOff x="8101585" y="4772843"/>
              <a:chExt cx="738835" cy="685645"/>
            </a:xfrm>
            <a:solidFill>
              <a:srgbClr val="000000">
                <a:alpha val="94000"/>
              </a:srgbClr>
            </a:solidFill>
          </p:grpSpPr>
          <p:pic>
            <p:nvPicPr>
              <p:cNvPr id="29" name="Graphic 28" descr="Robot outline">
                <a:extLst>
                  <a:ext uri="{FF2B5EF4-FFF2-40B4-BE49-F238E27FC236}">
                    <a16:creationId xmlns:a16="http://schemas.microsoft.com/office/drawing/2014/main" id="{0CD3F9F7-92E2-D9A2-AB5E-307AF8BF75B7}"/>
                  </a:ext>
                </a:extLst>
              </p:cNvPr>
              <p:cNvPicPr>
                <a:picLocks noChangeAspect="1"/>
              </p:cNvPicPr>
              <p:nvPr/>
            </p:nvPicPr>
            <p:blipFill>
              <a:blip>
                <a:extLst>
                  <a:ext uri="{96DAC541-7B7A-43D3-8B79-37D633B846F1}">
                    <asvg:svgBlip xmlns:asvg="http://schemas.microsoft.com/office/drawing/2016/SVG/main" r:embed="rId6"/>
                  </a:ext>
                </a:extLst>
              </a:blip>
              <a:srcRect l="9718" t="-1" r="10282" b="27001"/>
              <a:stretch>
                <a:fillRect/>
              </a:stretch>
            </p:blipFill>
            <p:spPr>
              <a:xfrm>
                <a:off x="8101585" y="4772843"/>
                <a:ext cx="738835" cy="674187"/>
              </a:xfrm>
              <a:prstGeom prst="rect">
                <a:avLst/>
              </a:prstGeom>
            </p:spPr>
          </p:pic>
          <p:cxnSp>
            <p:nvCxnSpPr>
              <p:cNvPr id="30" name="Straight Connector 29">
                <a:extLst>
                  <a:ext uri="{FF2B5EF4-FFF2-40B4-BE49-F238E27FC236}">
                    <a16:creationId xmlns:a16="http://schemas.microsoft.com/office/drawing/2014/main" id="{290ACA7F-709C-9044-2DC6-6DA1D117E80B}"/>
                  </a:ext>
                </a:extLst>
              </p:cNvPr>
              <p:cNvCxnSpPr>
                <a:cxnSpLocks/>
              </p:cNvCxnSpPr>
              <p:nvPr/>
            </p:nvCxnSpPr>
            <p:spPr>
              <a:xfrm>
                <a:off x="8304053" y="5458488"/>
                <a:ext cx="338328" cy="0"/>
              </a:xfrm>
              <a:prstGeom prst="line">
                <a:avLst/>
              </a:prstGeom>
              <a:grpFill/>
              <a:ln w="317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2F1B2A49-4338-30F1-1994-AF6654A24F79}"/>
              </a:ext>
            </a:extLst>
          </p:cNvPr>
          <p:cNvGrpSpPr/>
          <p:nvPr/>
        </p:nvGrpSpPr>
        <p:grpSpPr>
          <a:xfrm>
            <a:off x="963746" y="4395370"/>
            <a:ext cx="2243074" cy="1222179"/>
            <a:chOff x="319149" y="3989901"/>
            <a:chExt cx="2243074" cy="1222179"/>
          </a:xfrm>
        </p:grpSpPr>
        <p:grpSp>
          <p:nvGrpSpPr>
            <p:cNvPr id="34" name="Group 33">
              <a:extLst>
                <a:ext uri="{FF2B5EF4-FFF2-40B4-BE49-F238E27FC236}">
                  <a16:creationId xmlns:a16="http://schemas.microsoft.com/office/drawing/2014/main" id="{EB5BBA68-1E47-5B38-34D9-B645C99BB422}"/>
                </a:ext>
              </a:extLst>
            </p:cNvPr>
            <p:cNvGrpSpPr>
              <a:grpSpLocks noChangeAspect="1"/>
            </p:cNvGrpSpPr>
            <p:nvPr/>
          </p:nvGrpSpPr>
          <p:grpSpPr>
            <a:xfrm>
              <a:off x="319149" y="3989901"/>
              <a:ext cx="2178508" cy="1222179"/>
              <a:chOff x="7771653" y="3851251"/>
              <a:chExt cx="2688540" cy="1508315"/>
            </a:xfrm>
          </p:grpSpPr>
          <p:grpSp>
            <p:nvGrpSpPr>
              <p:cNvPr id="37" name="Group 36">
                <a:extLst>
                  <a:ext uri="{FF2B5EF4-FFF2-40B4-BE49-F238E27FC236}">
                    <a16:creationId xmlns:a16="http://schemas.microsoft.com/office/drawing/2014/main" id="{A429E27A-419E-84CB-3BFA-DFCE4B320299}"/>
                  </a:ext>
                </a:extLst>
              </p:cNvPr>
              <p:cNvGrpSpPr/>
              <p:nvPr/>
            </p:nvGrpSpPr>
            <p:grpSpPr>
              <a:xfrm>
                <a:off x="7771653" y="3851251"/>
                <a:ext cx="2688540" cy="1508315"/>
                <a:chOff x="4232848" y="2230168"/>
                <a:chExt cx="2688540" cy="1508315"/>
              </a:xfrm>
            </p:grpSpPr>
            <p:sp>
              <p:nvSpPr>
                <p:cNvPr id="43" name="Speech Bubble: Oval 42">
                  <a:extLst>
                    <a:ext uri="{FF2B5EF4-FFF2-40B4-BE49-F238E27FC236}">
                      <a16:creationId xmlns:a16="http://schemas.microsoft.com/office/drawing/2014/main" id="{FCE14C8D-B041-8DE5-5A0D-31BAD40A5D60}"/>
                    </a:ext>
                  </a:extLst>
                </p:cNvPr>
                <p:cNvSpPr/>
                <p:nvPr/>
              </p:nvSpPr>
              <p:spPr>
                <a:xfrm>
                  <a:off x="4232848" y="223016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Speech Bubble: Oval 43">
                  <a:extLst>
                    <a:ext uri="{FF2B5EF4-FFF2-40B4-BE49-F238E27FC236}">
                      <a16:creationId xmlns:a16="http://schemas.microsoft.com/office/drawing/2014/main" id="{B33A913C-9034-5531-AEB7-FD72FC31A056}"/>
                    </a:ext>
                  </a:extLst>
                </p:cNvPr>
                <p:cNvSpPr/>
                <p:nvPr/>
              </p:nvSpPr>
              <p:spPr>
                <a:xfrm flipH="1">
                  <a:off x="5270612" y="269519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8" name="Graphic 37" descr="Question Mark with solid fill">
                <a:extLst>
                  <a:ext uri="{FF2B5EF4-FFF2-40B4-BE49-F238E27FC236}">
                    <a16:creationId xmlns:a16="http://schemas.microsoft.com/office/drawing/2014/main" id="{A76B4905-F4E5-5213-C9DA-CBECC13CA9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12993" y="3988845"/>
                <a:ext cx="768096" cy="768096"/>
              </a:xfrm>
              <a:prstGeom prst="rect">
                <a:avLst/>
              </a:prstGeom>
            </p:spPr>
          </p:pic>
          <p:grpSp>
            <p:nvGrpSpPr>
              <p:cNvPr id="39" name="Group 38">
                <a:extLst>
                  <a:ext uri="{FF2B5EF4-FFF2-40B4-BE49-F238E27FC236}">
                    <a16:creationId xmlns:a16="http://schemas.microsoft.com/office/drawing/2014/main" id="{9A4204C0-465C-078A-4B53-E085EFC8E660}"/>
                  </a:ext>
                </a:extLst>
              </p:cNvPr>
              <p:cNvGrpSpPr/>
              <p:nvPr/>
            </p:nvGrpSpPr>
            <p:grpSpPr>
              <a:xfrm>
                <a:off x="9404905" y="4794330"/>
                <a:ext cx="459800" cy="91440"/>
                <a:chOff x="10136554" y="3415649"/>
                <a:chExt cx="459800" cy="91440"/>
              </a:xfrm>
            </p:grpSpPr>
            <p:sp>
              <p:nvSpPr>
                <p:cNvPr id="40" name="Flowchart: Connector 39">
                  <a:extLst>
                    <a:ext uri="{FF2B5EF4-FFF2-40B4-BE49-F238E27FC236}">
                      <a16:creationId xmlns:a16="http://schemas.microsoft.com/office/drawing/2014/main" id="{24D149E6-1C83-111E-0F7B-60C42B1B796D}"/>
                    </a:ext>
                  </a:extLst>
                </p:cNvPr>
                <p:cNvSpPr>
                  <a:spLocks noChangeAspect="1"/>
                </p:cNvSpPr>
                <p:nvPr/>
              </p:nvSpPr>
              <p:spPr>
                <a:xfrm>
                  <a:off x="10136554" y="3415649"/>
                  <a:ext cx="91440" cy="91440"/>
                </a:xfrm>
                <a:prstGeom prst="flowChartConnec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8ADF57BF-628E-0693-A642-B3F94125B9F2}"/>
                    </a:ext>
                  </a:extLst>
                </p:cNvPr>
                <p:cNvSpPr>
                  <a:spLocks noChangeAspect="1"/>
                </p:cNvSpPr>
                <p:nvPr/>
              </p:nvSpPr>
              <p:spPr>
                <a:xfrm>
                  <a:off x="10320734" y="3415649"/>
                  <a:ext cx="91440" cy="91440"/>
                </a:xfrm>
                <a:prstGeom prst="flowChartConnec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2F479E91-0E7E-9F82-3479-E3824D1EED0E}"/>
                    </a:ext>
                  </a:extLst>
                </p:cNvPr>
                <p:cNvSpPr>
                  <a:spLocks noChangeAspect="1"/>
                </p:cNvSpPr>
                <p:nvPr/>
              </p:nvSpPr>
              <p:spPr>
                <a:xfrm>
                  <a:off x="10504914" y="3415649"/>
                  <a:ext cx="91440" cy="91440"/>
                </a:xfrm>
                <a:prstGeom prst="flowChartConnec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Isosceles Triangle 34">
              <a:extLst>
                <a:ext uri="{FF2B5EF4-FFF2-40B4-BE49-F238E27FC236}">
                  <a16:creationId xmlns:a16="http://schemas.microsoft.com/office/drawing/2014/main" id="{C332DFD7-1424-D95D-D2F4-EC724D4AA4FE}"/>
                </a:ext>
              </a:extLst>
            </p:cNvPr>
            <p:cNvSpPr/>
            <p:nvPr/>
          </p:nvSpPr>
          <p:spPr>
            <a:xfrm>
              <a:off x="2105023" y="4252447"/>
              <a:ext cx="457200" cy="265356"/>
            </a:xfrm>
            <a:prstGeom prst="triangle">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1F0FF0B2-922F-A1EE-BB0D-071F7120F365}"/>
                </a:ext>
              </a:extLst>
            </p:cNvPr>
            <p:cNvSpPr/>
            <p:nvPr/>
          </p:nvSpPr>
          <p:spPr>
            <a:xfrm rot="10800000">
              <a:off x="2105023" y="4635304"/>
              <a:ext cx="457200" cy="265356"/>
            </a:xfrm>
            <a:prstGeom prst="triangle">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D190F5C-4589-A3EC-A5D3-ADDB31A82C7A}"/>
              </a:ext>
            </a:extLst>
          </p:cNvPr>
          <p:cNvGrpSpPr>
            <a:grpSpLocks noChangeAspect="1"/>
          </p:cNvGrpSpPr>
          <p:nvPr/>
        </p:nvGrpSpPr>
        <p:grpSpPr>
          <a:xfrm>
            <a:off x="2300067" y="1568084"/>
            <a:ext cx="1648276" cy="1648276"/>
            <a:chOff x="3535838" y="3186993"/>
            <a:chExt cx="2047792" cy="2047792"/>
          </a:xfrm>
        </p:grpSpPr>
        <p:pic>
          <p:nvPicPr>
            <p:cNvPr id="46" name="Graphic 45" descr="Teacher with solid fill">
              <a:extLst>
                <a:ext uri="{FF2B5EF4-FFF2-40B4-BE49-F238E27FC236}">
                  <a16:creationId xmlns:a16="http://schemas.microsoft.com/office/drawing/2014/main" id="{AF945D33-0273-3BF7-C5AD-4A9C2692A5F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43312" y="3490932"/>
              <a:ext cx="1232845" cy="1232845"/>
            </a:xfrm>
            <a:prstGeom prst="rect">
              <a:avLst/>
            </a:prstGeom>
          </p:spPr>
        </p:pic>
        <p:pic>
          <p:nvPicPr>
            <p:cNvPr id="47" name="Graphic 46" descr="Monitor with solid fill">
              <a:extLst>
                <a:ext uri="{FF2B5EF4-FFF2-40B4-BE49-F238E27FC236}">
                  <a16:creationId xmlns:a16="http://schemas.microsoft.com/office/drawing/2014/main" id="{1BB85897-AFBE-492C-04CF-C90EA6A6665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535838" y="3186993"/>
              <a:ext cx="2047792" cy="2047792"/>
            </a:xfrm>
            <a:prstGeom prst="rect">
              <a:avLst/>
            </a:prstGeom>
          </p:spPr>
        </p:pic>
      </p:grpSp>
      <p:pic>
        <p:nvPicPr>
          <p:cNvPr id="1027" name="Graphic 1026" descr="Cycle with people with solid fill">
            <a:extLst>
              <a:ext uri="{FF2B5EF4-FFF2-40B4-BE49-F238E27FC236}">
                <a16:creationId xmlns:a16="http://schemas.microsoft.com/office/drawing/2014/main" id="{045BFF10-EDF4-1347-F199-D6271ADF0BB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206360" y="1645803"/>
            <a:ext cx="1648276" cy="1648276"/>
          </a:xfrm>
          <a:prstGeom prst="rect">
            <a:avLst/>
          </a:prstGeom>
        </p:spPr>
      </p:pic>
    </p:spTree>
    <p:extLst>
      <p:ext uri="{BB962C8B-B14F-4D97-AF65-F5344CB8AC3E}">
        <p14:creationId xmlns:p14="http://schemas.microsoft.com/office/powerpoint/2010/main" val="36598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EAC7-48C5-C7EA-A17E-8E6B20262CDB}"/>
              </a:ext>
            </a:extLst>
          </p:cNvPr>
          <p:cNvSpPr>
            <a:spLocks noGrp="1"/>
          </p:cNvSpPr>
          <p:nvPr>
            <p:ph type="title"/>
          </p:nvPr>
        </p:nvSpPr>
        <p:spPr/>
        <p:txBody>
          <a:bodyPr/>
          <a:lstStyle/>
          <a:p>
            <a:r>
              <a:rPr lang="en-US" dirty="0"/>
              <a:t>Extras</a:t>
            </a:r>
          </a:p>
        </p:txBody>
      </p:sp>
      <p:sp>
        <p:nvSpPr>
          <p:cNvPr id="3" name="Text Placeholder 2">
            <a:extLst>
              <a:ext uri="{FF2B5EF4-FFF2-40B4-BE49-F238E27FC236}">
                <a16:creationId xmlns:a16="http://schemas.microsoft.com/office/drawing/2014/main" id="{7A7B6658-7C4F-0131-E2C7-1CDB7EB7C2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F04B84-5102-60E2-AEBA-0A223A7EAF63}"/>
              </a:ext>
            </a:extLst>
          </p:cNvPr>
          <p:cNvSpPr>
            <a:spLocks noGrp="1"/>
          </p:cNvSpPr>
          <p:nvPr>
            <p:ph type="sldNum" sz="quarter" idx="12"/>
          </p:nvPr>
        </p:nvSpPr>
        <p:spPr/>
        <p:txBody>
          <a:bodyPr/>
          <a:lstStyle/>
          <a:p>
            <a:fld id="{89A630E3-24BC-4F6C-BC04-AFC16AEAE93C}" type="slidenum">
              <a:rPr lang="en-US" smtClean="0"/>
              <a:t>20</a:t>
            </a:fld>
            <a:endParaRPr lang="en-US"/>
          </a:p>
        </p:txBody>
      </p:sp>
    </p:spTree>
    <p:extLst>
      <p:ext uri="{BB962C8B-B14F-4D97-AF65-F5344CB8AC3E}">
        <p14:creationId xmlns:p14="http://schemas.microsoft.com/office/powerpoint/2010/main" val="286798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and graph of python tutor usage">
            <a:extLst>
              <a:ext uri="{FF2B5EF4-FFF2-40B4-BE49-F238E27FC236}">
                <a16:creationId xmlns:a16="http://schemas.microsoft.com/office/drawing/2014/main" id="{6C132AC6-CA7D-102B-4E8F-2DCEF49167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956"/>
          <a:stretch>
            <a:fillRect/>
          </a:stretch>
        </p:blipFill>
        <p:spPr bwMode="auto">
          <a:xfrm>
            <a:off x="5993731" y="765992"/>
            <a:ext cx="5737539" cy="2751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382802-F5FE-1F18-0C6D-0290DCAC8447}"/>
              </a:ext>
            </a:extLst>
          </p:cNvPr>
          <p:cNvSpPr>
            <a:spLocks noGrp="1"/>
          </p:cNvSpPr>
          <p:nvPr>
            <p:ph type="title"/>
          </p:nvPr>
        </p:nvSpPr>
        <p:spPr/>
        <p:txBody>
          <a:bodyPr/>
          <a:lstStyle/>
          <a:p>
            <a:r>
              <a:rPr lang="en-US" dirty="0"/>
              <a:t>Intro to </a:t>
            </a:r>
            <a:r>
              <a:rPr lang="en-US" dirty="0" err="1"/>
              <a:t>PythonTutor</a:t>
            </a:r>
            <a:endParaRPr lang="en-US" dirty="0"/>
          </a:p>
        </p:txBody>
      </p:sp>
      <p:sp>
        <p:nvSpPr>
          <p:cNvPr id="3" name="Content Placeholder 2">
            <a:extLst>
              <a:ext uri="{FF2B5EF4-FFF2-40B4-BE49-F238E27FC236}">
                <a16:creationId xmlns:a16="http://schemas.microsoft.com/office/drawing/2014/main" id="{68EFAD2D-9571-60C9-A9B4-56B313097F69}"/>
              </a:ext>
            </a:extLst>
          </p:cNvPr>
          <p:cNvSpPr>
            <a:spLocks noGrp="1"/>
          </p:cNvSpPr>
          <p:nvPr>
            <p:ph idx="1"/>
          </p:nvPr>
        </p:nvSpPr>
        <p:spPr>
          <a:xfrm>
            <a:off x="770022" y="2106360"/>
            <a:ext cx="10740190" cy="4351338"/>
          </a:xfrm>
        </p:spPr>
        <p:txBody>
          <a:bodyPr anchor="b">
            <a:normAutofit/>
          </a:bodyPr>
          <a:lstStyle/>
          <a:p>
            <a:pPr marL="0" indent="0">
              <a:spcAft>
                <a:spcPts val="2000"/>
              </a:spcAft>
              <a:buNone/>
            </a:pPr>
            <a:endParaRPr lang="en-US" sz="2200" dirty="0"/>
          </a:p>
          <a:p>
            <a:pPr marL="0" indent="0">
              <a:spcAft>
                <a:spcPts val="2000"/>
              </a:spcAft>
              <a:buNone/>
            </a:pPr>
            <a:r>
              <a:rPr lang="en-US" sz="2200" i="1" dirty="0"/>
              <a:t>Online Python Tutor: Embeddable Web-Based Program Visualization for CS Education</a:t>
            </a:r>
            <a:r>
              <a:rPr lang="en-US" sz="2200" dirty="0"/>
              <a:t> (Guo 2013, SIGCSE)</a:t>
            </a:r>
            <a:endParaRPr lang="en-US" sz="2200" i="1" dirty="0"/>
          </a:p>
          <a:p>
            <a:pPr marL="0" indent="0">
              <a:spcAft>
                <a:spcPts val="2000"/>
              </a:spcAft>
              <a:buNone/>
            </a:pPr>
            <a:r>
              <a:rPr lang="en-US" sz="2200" i="1" dirty="0" err="1"/>
              <a:t>Learnersourcing</a:t>
            </a:r>
            <a:r>
              <a:rPr lang="en-US" sz="2200" i="1" dirty="0"/>
              <a:t> at Scale to Overcome Expert Blind Spots for Introductory Programming: A Three-Year Deployment Study on the Python Tutor Website</a:t>
            </a:r>
            <a:r>
              <a:rPr lang="en-US" sz="2200" dirty="0"/>
              <a:t> (Guo et al 2020, L@S)</a:t>
            </a:r>
            <a:endParaRPr lang="en-US" sz="2200" i="1" dirty="0"/>
          </a:p>
          <a:p>
            <a:pPr marL="0" indent="0">
              <a:spcAft>
                <a:spcPts val="2000"/>
              </a:spcAft>
              <a:buNone/>
            </a:pPr>
            <a:r>
              <a:rPr lang="en-US" sz="2200" i="1" dirty="0"/>
              <a:t>Ten Million Users and Ten Years Later: Python Tutor’s Design Guidelines for Building Scalable and Sustainable Research Software in Academia</a:t>
            </a:r>
            <a:r>
              <a:rPr lang="en-US" sz="2200" dirty="0"/>
              <a:t> (Guo 2021, UIST)</a:t>
            </a:r>
            <a:endParaRPr lang="en-US" sz="2200" i="1" dirty="0"/>
          </a:p>
        </p:txBody>
      </p:sp>
      <p:sp>
        <p:nvSpPr>
          <p:cNvPr id="11" name="Slide Number Placeholder 10">
            <a:extLst>
              <a:ext uri="{FF2B5EF4-FFF2-40B4-BE49-F238E27FC236}">
                <a16:creationId xmlns:a16="http://schemas.microsoft.com/office/drawing/2014/main" id="{53B0DC5C-DD11-D050-E1CB-E62ADF3C8F9C}"/>
              </a:ext>
            </a:extLst>
          </p:cNvPr>
          <p:cNvSpPr>
            <a:spLocks noGrp="1"/>
          </p:cNvSpPr>
          <p:nvPr>
            <p:ph type="sldNum" sz="quarter" idx="12"/>
          </p:nvPr>
        </p:nvSpPr>
        <p:spPr/>
        <p:txBody>
          <a:bodyPr/>
          <a:lstStyle/>
          <a:p>
            <a:fld id="{89A630E3-24BC-4F6C-BC04-AFC16AEAE93C}" type="slidenum">
              <a:rPr lang="en-US" smtClean="0"/>
              <a:t>21</a:t>
            </a:fld>
            <a:endParaRPr lang="en-US"/>
          </a:p>
        </p:txBody>
      </p:sp>
    </p:spTree>
    <p:extLst>
      <p:ext uri="{BB962C8B-B14F-4D97-AF65-F5344CB8AC3E}">
        <p14:creationId xmlns:p14="http://schemas.microsoft.com/office/powerpoint/2010/main" val="154132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DAB-C501-FD8D-225C-F1833BCFA3C5}"/>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36189F27-96D2-E21D-CF71-BEBDC980CCFA}"/>
              </a:ext>
            </a:extLst>
          </p:cNvPr>
          <p:cNvSpPr>
            <a:spLocks noGrp="1"/>
          </p:cNvSpPr>
          <p:nvPr>
            <p:ph idx="1"/>
          </p:nvPr>
        </p:nvSpPr>
        <p:spPr/>
        <p:txBody>
          <a:bodyPr/>
          <a:lstStyle/>
          <a:p>
            <a:pPr marL="514350" indent="-514350">
              <a:spcAft>
                <a:spcPts val="2000"/>
              </a:spcAft>
              <a:buFont typeface="+mj-lt"/>
              <a:buAutoNum type="arabicPeriod"/>
            </a:pPr>
            <a:r>
              <a:rPr lang="en-US" dirty="0"/>
              <a:t> </a:t>
            </a:r>
            <a:r>
              <a:rPr lang="en-US" i="1" dirty="0"/>
              <a:t>Why</a:t>
            </a:r>
            <a:r>
              <a:rPr lang="en-US" dirty="0"/>
              <a:t> do </a:t>
            </a:r>
            <a:r>
              <a:rPr lang="en-US" cap="small" dirty="0"/>
              <a:t>Learners</a:t>
            </a:r>
            <a:r>
              <a:rPr lang="en-US" dirty="0"/>
              <a:t> use Python Tutor? </a:t>
            </a:r>
          </a:p>
          <a:p>
            <a:pPr marL="514350" indent="-514350">
              <a:spcAft>
                <a:spcPts val="2000"/>
              </a:spcAft>
              <a:buFont typeface="+mj-lt"/>
              <a:buAutoNum type="arabicPeriod"/>
            </a:pPr>
            <a:r>
              <a:rPr lang="en-US" dirty="0">
                <a:solidFill>
                  <a:schemeClr val="bg2">
                    <a:lumMod val="90000"/>
                  </a:schemeClr>
                </a:solidFill>
              </a:rPr>
              <a:t> </a:t>
            </a:r>
            <a:r>
              <a:rPr lang="en-US" i="1" dirty="0">
                <a:solidFill>
                  <a:schemeClr val="bg2">
                    <a:lumMod val="90000"/>
                  </a:schemeClr>
                </a:solidFill>
              </a:rPr>
              <a:t>How</a:t>
            </a:r>
            <a:r>
              <a:rPr lang="en-US" dirty="0">
                <a:solidFill>
                  <a:schemeClr val="bg2">
                    <a:lumMod val="90000"/>
                  </a:schemeClr>
                </a:solidFill>
              </a:rPr>
              <a:t> are </a:t>
            </a:r>
            <a:r>
              <a:rPr lang="en-US" cap="small" dirty="0">
                <a:solidFill>
                  <a:schemeClr val="bg2">
                    <a:lumMod val="90000"/>
                  </a:schemeClr>
                </a:solidFill>
              </a:rPr>
              <a:t>Helpers</a:t>
            </a:r>
            <a:r>
              <a:rPr lang="en-US" dirty="0">
                <a:solidFill>
                  <a:schemeClr val="bg2">
                    <a:lumMod val="90000"/>
                  </a:schemeClr>
                </a:solidFill>
              </a:rPr>
              <a:t> characterized on Python Tutor? </a:t>
            </a:r>
          </a:p>
          <a:p>
            <a:pPr marL="514350" indent="-514350">
              <a:spcAft>
                <a:spcPts val="2000"/>
              </a:spcAft>
              <a:buFont typeface="+mj-lt"/>
              <a:buAutoNum type="arabicPeriod"/>
            </a:pPr>
            <a:r>
              <a:rPr lang="en-US" dirty="0"/>
              <a:t> </a:t>
            </a:r>
            <a:r>
              <a:rPr lang="en-US" i="1" dirty="0"/>
              <a:t>What</a:t>
            </a:r>
            <a:r>
              <a:rPr lang="en-US" dirty="0"/>
              <a:t> is the content of Python Tutor interactions? </a:t>
            </a:r>
          </a:p>
          <a:p>
            <a:pPr marL="514350" indent="-514350">
              <a:spcAft>
                <a:spcPts val="2000"/>
              </a:spcAft>
              <a:buFont typeface="+mj-lt"/>
              <a:buAutoNum type="arabicPeriod"/>
            </a:pPr>
            <a:r>
              <a:rPr lang="en-US" dirty="0">
                <a:solidFill>
                  <a:schemeClr val="bg2">
                    <a:lumMod val="90000"/>
                  </a:schemeClr>
                </a:solidFill>
              </a:rPr>
              <a:t> </a:t>
            </a:r>
            <a:r>
              <a:rPr lang="en-US" i="1" dirty="0">
                <a:solidFill>
                  <a:schemeClr val="bg2">
                    <a:lumMod val="90000"/>
                  </a:schemeClr>
                </a:solidFill>
              </a:rPr>
              <a:t>How</a:t>
            </a:r>
            <a:r>
              <a:rPr lang="en-US" dirty="0">
                <a:solidFill>
                  <a:schemeClr val="bg2">
                    <a:lumMod val="90000"/>
                  </a:schemeClr>
                </a:solidFill>
              </a:rPr>
              <a:t> do people feel about their Python Tutor interactions? </a:t>
            </a:r>
          </a:p>
          <a:p>
            <a:pPr marL="514350" indent="-514350">
              <a:spcAft>
                <a:spcPts val="2000"/>
              </a:spcAft>
              <a:buFont typeface="+mj-lt"/>
              <a:buAutoNum type="arabicPeriod"/>
            </a:pPr>
            <a:r>
              <a:rPr lang="en-US" dirty="0"/>
              <a:t> </a:t>
            </a:r>
            <a:r>
              <a:rPr lang="en-US" i="1" dirty="0"/>
              <a:t>What</a:t>
            </a:r>
            <a:r>
              <a:rPr lang="en-US" dirty="0"/>
              <a:t> leads to successful interactions on Python Tutor?</a:t>
            </a:r>
          </a:p>
        </p:txBody>
      </p:sp>
      <p:sp>
        <p:nvSpPr>
          <p:cNvPr id="4" name="Slide Number Placeholder 3">
            <a:extLst>
              <a:ext uri="{FF2B5EF4-FFF2-40B4-BE49-F238E27FC236}">
                <a16:creationId xmlns:a16="http://schemas.microsoft.com/office/drawing/2014/main" id="{7908FA90-7AB6-4174-C839-E178417B8F5D}"/>
              </a:ext>
            </a:extLst>
          </p:cNvPr>
          <p:cNvSpPr>
            <a:spLocks noGrp="1"/>
          </p:cNvSpPr>
          <p:nvPr>
            <p:ph type="sldNum" sz="quarter" idx="12"/>
          </p:nvPr>
        </p:nvSpPr>
        <p:spPr/>
        <p:txBody>
          <a:bodyPr/>
          <a:lstStyle/>
          <a:p>
            <a:fld id="{89A630E3-24BC-4F6C-BC04-AFC16AEAE93C}" type="slidenum">
              <a:rPr lang="en-US" smtClean="0"/>
              <a:t>22</a:t>
            </a:fld>
            <a:endParaRPr lang="en-US"/>
          </a:p>
        </p:txBody>
      </p:sp>
    </p:spTree>
    <p:extLst>
      <p:ext uri="{BB962C8B-B14F-4D97-AF65-F5344CB8AC3E}">
        <p14:creationId xmlns:p14="http://schemas.microsoft.com/office/powerpoint/2010/main" val="41098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7E35-485B-CB11-7AA9-3A752B20BB40}"/>
              </a:ext>
            </a:extLst>
          </p:cNvPr>
          <p:cNvSpPr>
            <a:spLocks noGrp="1"/>
          </p:cNvSpPr>
          <p:nvPr>
            <p:ph type="title"/>
          </p:nvPr>
        </p:nvSpPr>
        <p:spPr/>
        <p:txBody>
          <a:bodyPr/>
          <a:lstStyle/>
          <a:p>
            <a:r>
              <a:rPr lang="en-US" dirty="0"/>
              <a:t>Multi-dimensional codes capture rich content</a:t>
            </a:r>
          </a:p>
        </p:txBody>
      </p:sp>
      <p:sp>
        <p:nvSpPr>
          <p:cNvPr id="3" name="Flowchart: Terminator 2">
            <a:extLst>
              <a:ext uri="{FF2B5EF4-FFF2-40B4-BE49-F238E27FC236}">
                <a16:creationId xmlns:a16="http://schemas.microsoft.com/office/drawing/2014/main" id="{519F5DF6-26D2-B884-F07D-9AF0C8B64484}"/>
              </a:ext>
            </a:extLst>
          </p:cNvPr>
          <p:cNvSpPr/>
          <p:nvPr/>
        </p:nvSpPr>
        <p:spPr>
          <a:xfrm>
            <a:off x="8633788" y="3116436"/>
            <a:ext cx="2985052" cy="1066800"/>
          </a:xfrm>
          <a:prstGeom prst="flowChartTermina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Answering ✅</a:t>
            </a:r>
          </a:p>
        </p:txBody>
      </p:sp>
      <p:grpSp>
        <p:nvGrpSpPr>
          <p:cNvPr id="7" name="Group 6">
            <a:extLst>
              <a:ext uri="{FF2B5EF4-FFF2-40B4-BE49-F238E27FC236}">
                <a16:creationId xmlns:a16="http://schemas.microsoft.com/office/drawing/2014/main" id="{C2479D4D-FD93-7E66-3965-F8447F9DC94D}"/>
              </a:ext>
            </a:extLst>
          </p:cNvPr>
          <p:cNvGrpSpPr/>
          <p:nvPr/>
        </p:nvGrpSpPr>
        <p:grpSpPr>
          <a:xfrm>
            <a:off x="573160" y="3116436"/>
            <a:ext cx="2985052" cy="1066800"/>
            <a:chOff x="887896" y="3313043"/>
            <a:chExt cx="2985052" cy="1066800"/>
          </a:xfrm>
        </p:grpSpPr>
        <p:sp>
          <p:nvSpPr>
            <p:cNvPr id="4" name="Flowchart: Terminator 3">
              <a:extLst>
                <a:ext uri="{FF2B5EF4-FFF2-40B4-BE49-F238E27FC236}">
                  <a16:creationId xmlns:a16="http://schemas.microsoft.com/office/drawing/2014/main" id="{B42D5FF0-3103-DC0B-DF15-27455B189997}"/>
                </a:ext>
              </a:extLst>
            </p:cNvPr>
            <p:cNvSpPr/>
            <p:nvPr/>
          </p:nvSpPr>
          <p:spPr>
            <a:xfrm>
              <a:off x="887896" y="3313043"/>
              <a:ext cx="2985052" cy="1066800"/>
            </a:xfrm>
            <a:prstGeom prst="flowChartTerminato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Questioning  </a:t>
              </a:r>
              <a:r>
                <a:rPr lang="en-US" sz="2800" dirty="0">
                  <a:solidFill>
                    <a:schemeClr val="accent5">
                      <a:lumMod val="20000"/>
                      <a:lumOff val="80000"/>
                    </a:schemeClr>
                  </a:solidFill>
                </a:rPr>
                <a:t>?</a:t>
              </a:r>
            </a:p>
          </p:txBody>
        </p:sp>
        <p:pic>
          <p:nvPicPr>
            <p:cNvPr id="5" name="Graphic 4" descr="Question Mark with solid fill">
              <a:extLst>
                <a:ext uri="{FF2B5EF4-FFF2-40B4-BE49-F238E27FC236}">
                  <a16:creationId xmlns:a16="http://schemas.microsoft.com/office/drawing/2014/main" id="{501B76FA-767A-784B-8BD1-0641D8B72B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13593" y="3663563"/>
              <a:ext cx="365760" cy="365760"/>
            </a:xfrm>
            <a:prstGeom prst="rect">
              <a:avLst/>
            </a:prstGeom>
          </p:spPr>
        </p:pic>
      </p:grpSp>
      <p:sp>
        <p:nvSpPr>
          <p:cNvPr id="8" name="Flowchart: Terminator 7">
            <a:extLst>
              <a:ext uri="{FF2B5EF4-FFF2-40B4-BE49-F238E27FC236}">
                <a16:creationId xmlns:a16="http://schemas.microsoft.com/office/drawing/2014/main" id="{2B1B4247-E027-A9A6-EE50-82D834C83DAB}"/>
              </a:ext>
            </a:extLst>
          </p:cNvPr>
          <p:cNvSpPr/>
          <p:nvPr/>
        </p:nvSpPr>
        <p:spPr>
          <a:xfrm>
            <a:off x="4603474" y="1588234"/>
            <a:ext cx="2985052" cy="827224"/>
          </a:xfrm>
          <a:prstGeom prst="flowChartTerminato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Question goal</a:t>
            </a:r>
          </a:p>
        </p:txBody>
      </p:sp>
      <p:sp>
        <p:nvSpPr>
          <p:cNvPr id="9" name="Flowchart: Terminator 8">
            <a:extLst>
              <a:ext uri="{FF2B5EF4-FFF2-40B4-BE49-F238E27FC236}">
                <a16:creationId xmlns:a16="http://schemas.microsoft.com/office/drawing/2014/main" id="{06AD075B-25BD-2669-78E2-7330376277EB}"/>
              </a:ext>
            </a:extLst>
          </p:cNvPr>
          <p:cNvSpPr/>
          <p:nvPr/>
        </p:nvSpPr>
        <p:spPr>
          <a:xfrm>
            <a:off x="4603474" y="2780681"/>
            <a:ext cx="2985052" cy="827224"/>
          </a:xfrm>
          <a:prstGeom prst="flowChartTerminato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Specificity</a:t>
            </a:r>
          </a:p>
        </p:txBody>
      </p:sp>
      <p:sp>
        <p:nvSpPr>
          <p:cNvPr id="10" name="Flowchart: Terminator 9">
            <a:extLst>
              <a:ext uri="{FF2B5EF4-FFF2-40B4-BE49-F238E27FC236}">
                <a16:creationId xmlns:a16="http://schemas.microsoft.com/office/drawing/2014/main" id="{0387C97E-3710-3444-BF92-43812B4835B2}"/>
              </a:ext>
            </a:extLst>
          </p:cNvPr>
          <p:cNvSpPr/>
          <p:nvPr/>
        </p:nvSpPr>
        <p:spPr>
          <a:xfrm>
            <a:off x="4603474" y="3691768"/>
            <a:ext cx="2985052" cy="827224"/>
          </a:xfrm>
          <a:prstGeom prst="flowChartTerminato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Content domain</a:t>
            </a:r>
          </a:p>
        </p:txBody>
      </p:sp>
      <p:sp>
        <p:nvSpPr>
          <p:cNvPr id="11" name="Flowchart: Terminator 10">
            <a:extLst>
              <a:ext uri="{FF2B5EF4-FFF2-40B4-BE49-F238E27FC236}">
                <a16:creationId xmlns:a16="http://schemas.microsoft.com/office/drawing/2014/main" id="{666DDA68-C836-42D2-761C-2D31FD579B89}"/>
              </a:ext>
            </a:extLst>
          </p:cNvPr>
          <p:cNvSpPr/>
          <p:nvPr/>
        </p:nvSpPr>
        <p:spPr>
          <a:xfrm>
            <a:off x="4603474" y="4884215"/>
            <a:ext cx="2985052" cy="827224"/>
          </a:xfrm>
          <a:prstGeom prst="flowChartTerminato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Confidence</a:t>
            </a:r>
          </a:p>
        </p:txBody>
      </p:sp>
      <p:sp>
        <p:nvSpPr>
          <p:cNvPr id="12" name="Flowchart: Terminator 11">
            <a:extLst>
              <a:ext uri="{FF2B5EF4-FFF2-40B4-BE49-F238E27FC236}">
                <a16:creationId xmlns:a16="http://schemas.microsoft.com/office/drawing/2014/main" id="{E2C77FC2-EEFE-7F46-6C23-BCFDBA32EA0D}"/>
              </a:ext>
            </a:extLst>
          </p:cNvPr>
          <p:cNvSpPr/>
          <p:nvPr/>
        </p:nvSpPr>
        <p:spPr>
          <a:xfrm>
            <a:off x="4603474" y="5795302"/>
            <a:ext cx="2985052" cy="827224"/>
          </a:xfrm>
          <a:prstGeom prst="flowChartTerminato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Mechanism</a:t>
            </a:r>
          </a:p>
        </p:txBody>
      </p:sp>
      <p:cxnSp>
        <p:nvCxnSpPr>
          <p:cNvPr id="14" name="Straight Arrow Connector 13">
            <a:extLst>
              <a:ext uri="{FF2B5EF4-FFF2-40B4-BE49-F238E27FC236}">
                <a16:creationId xmlns:a16="http://schemas.microsoft.com/office/drawing/2014/main" id="{2AD2656C-DFAA-2810-2C78-E64BEC3186D8}"/>
              </a:ext>
            </a:extLst>
          </p:cNvPr>
          <p:cNvCxnSpPr>
            <a:stCxn id="4" idx="3"/>
            <a:endCxn id="8" idx="1"/>
          </p:cNvCxnSpPr>
          <p:nvPr/>
        </p:nvCxnSpPr>
        <p:spPr>
          <a:xfrm flipV="1">
            <a:off x="3558212" y="2001846"/>
            <a:ext cx="1045262" cy="1647990"/>
          </a:xfrm>
          <a:prstGeom prst="straightConnector1">
            <a:avLst/>
          </a:prstGeom>
          <a:ln w="38100">
            <a:solidFill>
              <a:schemeClr val="accent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69DFE73-6900-D113-52B4-F7A955CDB3A2}"/>
              </a:ext>
            </a:extLst>
          </p:cNvPr>
          <p:cNvCxnSpPr>
            <a:cxnSpLocks/>
            <a:stCxn id="4" idx="3"/>
            <a:endCxn id="9" idx="1"/>
          </p:cNvCxnSpPr>
          <p:nvPr/>
        </p:nvCxnSpPr>
        <p:spPr>
          <a:xfrm flipV="1">
            <a:off x="3558212" y="3194293"/>
            <a:ext cx="1045262" cy="455543"/>
          </a:xfrm>
          <a:prstGeom prst="straightConnector1">
            <a:avLst/>
          </a:prstGeom>
          <a:ln w="38100">
            <a:solidFill>
              <a:schemeClr val="accent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7F6402E-DD1F-FC99-E2D4-8174769C62CF}"/>
              </a:ext>
            </a:extLst>
          </p:cNvPr>
          <p:cNvCxnSpPr>
            <a:cxnSpLocks/>
            <a:stCxn id="4" idx="3"/>
            <a:endCxn id="10" idx="1"/>
          </p:cNvCxnSpPr>
          <p:nvPr/>
        </p:nvCxnSpPr>
        <p:spPr>
          <a:xfrm>
            <a:off x="3558212" y="3649836"/>
            <a:ext cx="1045262" cy="455544"/>
          </a:xfrm>
          <a:prstGeom prst="straightConnector1">
            <a:avLst/>
          </a:prstGeom>
          <a:ln w="38100">
            <a:solidFill>
              <a:schemeClr val="accent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6FCB525-1859-BC50-023F-7FCCA0761463}"/>
              </a:ext>
            </a:extLst>
          </p:cNvPr>
          <p:cNvCxnSpPr>
            <a:cxnSpLocks/>
            <a:stCxn id="3" idx="1"/>
            <a:endCxn id="10" idx="3"/>
          </p:cNvCxnSpPr>
          <p:nvPr/>
        </p:nvCxnSpPr>
        <p:spPr>
          <a:xfrm flipH="1">
            <a:off x="7588526" y="3649836"/>
            <a:ext cx="1045262" cy="455544"/>
          </a:xfrm>
          <a:prstGeom prst="straightConnector1">
            <a:avLst/>
          </a:prstGeom>
          <a:ln w="38100">
            <a:solidFill>
              <a:schemeClr val="accent3"/>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E6F0961-13C6-53D3-16BF-8A40933ECD59}"/>
              </a:ext>
            </a:extLst>
          </p:cNvPr>
          <p:cNvCxnSpPr>
            <a:cxnSpLocks/>
            <a:stCxn id="3" idx="1"/>
            <a:endCxn id="9" idx="3"/>
          </p:cNvCxnSpPr>
          <p:nvPr/>
        </p:nvCxnSpPr>
        <p:spPr>
          <a:xfrm flipH="1" flipV="1">
            <a:off x="7588526" y="3194293"/>
            <a:ext cx="1045262" cy="455543"/>
          </a:xfrm>
          <a:prstGeom prst="straightConnector1">
            <a:avLst/>
          </a:prstGeom>
          <a:ln w="38100">
            <a:solidFill>
              <a:schemeClr val="accent3"/>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4C47B39-4930-F80B-71A7-FDF022427346}"/>
              </a:ext>
            </a:extLst>
          </p:cNvPr>
          <p:cNvCxnSpPr>
            <a:cxnSpLocks/>
            <a:stCxn id="3" idx="1"/>
            <a:endCxn id="11" idx="3"/>
          </p:cNvCxnSpPr>
          <p:nvPr/>
        </p:nvCxnSpPr>
        <p:spPr>
          <a:xfrm flipH="1">
            <a:off x="7588526" y="3649836"/>
            <a:ext cx="1045262" cy="1647991"/>
          </a:xfrm>
          <a:prstGeom prst="straightConnector1">
            <a:avLst/>
          </a:prstGeom>
          <a:ln w="38100">
            <a:solidFill>
              <a:schemeClr val="accent3"/>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F9562B4-D132-B5E4-08F5-1DAF581BF934}"/>
              </a:ext>
            </a:extLst>
          </p:cNvPr>
          <p:cNvCxnSpPr>
            <a:cxnSpLocks/>
            <a:stCxn id="3" idx="1"/>
            <a:endCxn id="12" idx="3"/>
          </p:cNvCxnSpPr>
          <p:nvPr/>
        </p:nvCxnSpPr>
        <p:spPr>
          <a:xfrm flipH="1">
            <a:off x="7588526" y="3649836"/>
            <a:ext cx="1045262" cy="2559078"/>
          </a:xfrm>
          <a:prstGeom prst="straightConnector1">
            <a:avLst/>
          </a:prstGeom>
          <a:ln w="38100">
            <a:solidFill>
              <a:schemeClr val="accent3"/>
            </a:solidFill>
            <a:tailEnd type="triangle" w="lg" len="lg"/>
          </a:ln>
        </p:spPr>
        <p:style>
          <a:lnRef idx="2">
            <a:schemeClr val="accent1"/>
          </a:lnRef>
          <a:fillRef idx="0">
            <a:schemeClr val="accent1"/>
          </a:fillRef>
          <a:effectRef idx="1">
            <a:schemeClr val="accent1"/>
          </a:effectRef>
          <a:fontRef idx="minor">
            <a:schemeClr val="tx1"/>
          </a:fontRef>
        </p:style>
      </p:cxnSp>
      <p:sp>
        <p:nvSpPr>
          <p:cNvPr id="41" name="Slide Number Placeholder 40">
            <a:extLst>
              <a:ext uri="{FF2B5EF4-FFF2-40B4-BE49-F238E27FC236}">
                <a16:creationId xmlns:a16="http://schemas.microsoft.com/office/drawing/2014/main" id="{D2363FCF-3A7F-630F-718F-027E67E849E3}"/>
              </a:ext>
            </a:extLst>
          </p:cNvPr>
          <p:cNvSpPr>
            <a:spLocks noGrp="1"/>
          </p:cNvSpPr>
          <p:nvPr>
            <p:ph type="sldNum" sz="quarter" idx="12"/>
          </p:nvPr>
        </p:nvSpPr>
        <p:spPr/>
        <p:txBody>
          <a:bodyPr/>
          <a:lstStyle/>
          <a:p>
            <a:fld id="{89A630E3-24BC-4F6C-BC04-AFC16AEAE93C}" type="slidenum">
              <a:rPr lang="en-US" smtClean="0"/>
              <a:t>23</a:t>
            </a:fld>
            <a:endParaRPr lang="en-US"/>
          </a:p>
        </p:txBody>
      </p:sp>
    </p:spTree>
    <p:extLst>
      <p:ext uri="{BB962C8B-B14F-4D97-AF65-F5344CB8AC3E}">
        <p14:creationId xmlns:p14="http://schemas.microsoft.com/office/powerpoint/2010/main" val="23310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3DD7-1A3A-E79C-81EF-4D6A652E818F}"/>
              </a:ext>
            </a:extLst>
          </p:cNvPr>
          <p:cNvSpPr>
            <a:spLocks noGrp="1"/>
          </p:cNvSpPr>
          <p:nvPr>
            <p:ph type="title"/>
          </p:nvPr>
        </p:nvSpPr>
        <p:spPr/>
        <p:txBody>
          <a:bodyPr/>
          <a:lstStyle/>
          <a:p>
            <a:r>
              <a:rPr lang="en-US" dirty="0"/>
              <a:t>88.0% of </a:t>
            </a:r>
            <a:r>
              <a:rPr lang="en-US" cap="small" dirty="0"/>
              <a:t>Learners</a:t>
            </a:r>
            <a:r>
              <a:rPr lang="en-US" dirty="0"/>
              <a:t> are Python novices</a:t>
            </a:r>
          </a:p>
        </p:txBody>
      </p:sp>
      <p:sp>
        <p:nvSpPr>
          <p:cNvPr id="4" name="Speech Bubble: Rectangle with Corners Rounded 3">
            <a:extLst>
              <a:ext uri="{FF2B5EF4-FFF2-40B4-BE49-F238E27FC236}">
                <a16:creationId xmlns:a16="http://schemas.microsoft.com/office/drawing/2014/main" id="{C459494A-C613-9963-0BB4-146FAAB4B104}"/>
              </a:ext>
            </a:extLst>
          </p:cNvPr>
          <p:cNvSpPr/>
          <p:nvPr/>
        </p:nvSpPr>
        <p:spPr>
          <a:xfrm>
            <a:off x="838200" y="3527496"/>
            <a:ext cx="5320748" cy="800721"/>
          </a:xfrm>
          <a:prstGeom prst="wedgeRoundRectCallout">
            <a:avLst>
              <a:gd name="adj1" fmla="val 37934"/>
              <a:gd name="adj2" fmla="val 84665"/>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r>
              <a:rPr lang="en-US" sz="2800" dirty="0" err="1">
                <a:solidFill>
                  <a:schemeClr val="tx1"/>
                </a:solidFill>
              </a:rPr>
              <a:t>i</a:t>
            </a:r>
            <a:r>
              <a:rPr lang="en-US" sz="2800" dirty="0">
                <a:solidFill>
                  <a:schemeClr val="tx1"/>
                </a:solidFill>
              </a:rPr>
              <a:t> just started learning python”</a:t>
            </a:r>
          </a:p>
        </p:txBody>
      </p:sp>
      <p:sp>
        <p:nvSpPr>
          <p:cNvPr id="5" name="Speech Bubble: Rectangle with Corners Rounded 4">
            <a:extLst>
              <a:ext uri="{FF2B5EF4-FFF2-40B4-BE49-F238E27FC236}">
                <a16:creationId xmlns:a16="http://schemas.microsoft.com/office/drawing/2014/main" id="{437B59E2-0282-B299-AA61-4DCBEF51D262}"/>
              </a:ext>
            </a:extLst>
          </p:cNvPr>
          <p:cNvSpPr/>
          <p:nvPr/>
        </p:nvSpPr>
        <p:spPr>
          <a:xfrm>
            <a:off x="1785730" y="5092817"/>
            <a:ext cx="9568070" cy="800721"/>
          </a:xfrm>
          <a:prstGeom prst="wedgeRoundRectCallout">
            <a:avLst>
              <a:gd name="adj1" fmla="val 34356"/>
              <a:gd name="adj2" fmla="val 87975"/>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“I’m struggling with lists and how to use them obviously”</a:t>
            </a:r>
          </a:p>
        </p:txBody>
      </p:sp>
      <p:sp>
        <p:nvSpPr>
          <p:cNvPr id="7" name="Slide Number Placeholder 6">
            <a:extLst>
              <a:ext uri="{FF2B5EF4-FFF2-40B4-BE49-F238E27FC236}">
                <a16:creationId xmlns:a16="http://schemas.microsoft.com/office/drawing/2014/main" id="{808A1DCC-6B94-E90A-F33C-ACAD7359F5E0}"/>
              </a:ext>
            </a:extLst>
          </p:cNvPr>
          <p:cNvSpPr>
            <a:spLocks noGrp="1"/>
          </p:cNvSpPr>
          <p:nvPr>
            <p:ph type="sldNum" sz="quarter" idx="12"/>
          </p:nvPr>
        </p:nvSpPr>
        <p:spPr/>
        <p:txBody>
          <a:bodyPr/>
          <a:lstStyle/>
          <a:p>
            <a:fld id="{89A630E3-24BC-4F6C-BC04-AFC16AEAE93C}" type="slidenum">
              <a:rPr lang="en-US" smtClean="0"/>
              <a:t>24</a:t>
            </a:fld>
            <a:endParaRPr lang="en-US"/>
          </a:p>
        </p:txBody>
      </p:sp>
      <p:sp>
        <p:nvSpPr>
          <p:cNvPr id="8" name="Speech Bubble: Rectangle with Corners Rounded 7">
            <a:extLst>
              <a:ext uri="{FF2B5EF4-FFF2-40B4-BE49-F238E27FC236}">
                <a16:creationId xmlns:a16="http://schemas.microsoft.com/office/drawing/2014/main" id="{322E6A7C-699A-B911-417C-3DFBC9348EF2}"/>
              </a:ext>
            </a:extLst>
          </p:cNvPr>
          <p:cNvSpPr/>
          <p:nvPr/>
        </p:nvSpPr>
        <p:spPr>
          <a:xfrm>
            <a:off x="1785729" y="1970765"/>
            <a:ext cx="9568071" cy="800721"/>
          </a:xfrm>
          <a:prstGeom prst="wedgeRoundRectCallout">
            <a:avLst>
              <a:gd name="adj1" fmla="val 34356"/>
              <a:gd name="adj2" fmla="val 87975"/>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“I'm trying to take string such as "5+5+6", then calculate…”</a:t>
            </a:r>
          </a:p>
        </p:txBody>
      </p:sp>
    </p:spTree>
    <p:extLst>
      <p:ext uri="{BB962C8B-B14F-4D97-AF65-F5344CB8AC3E}">
        <p14:creationId xmlns:p14="http://schemas.microsoft.com/office/powerpoint/2010/main" val="2559433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7A41-66F2-48B3-0666-221D182C2C0E}"/>
              </a:ext>
            </a:extLst>
          </p:cNvPr>
          <p:cNvSpPr>
            <a:spLocks noGrp="1"/>
          </p:cNvSpPr>
          <p:nvPr>
            <p:ph type="title"/>
          </p:nvPr>
        </p:nvSpPr>
        <p:spPr/>
        <p:txBody>
          <a:bodyPr/>
          <a:lstStyle/>
          <a:p>
            <a:r>
              <a:rPr lang="en-US" dirty="0"/>
              <a:t>Some feel unsupported by traditional courses</a:t>
            </a:r>
          </a:p>
        </p:txBody>
      </p:sp>
      <p:sp>
        <p:nvSpPr>
          <p:cNvPr id="3" name="Content Placeholder 2">
            <a:extLst>
              <a:ext uri="{FF2B5EF4-FFF2-40B4-BE49-F238E27FC236}">
                <a16:creationId xmlns:a16="http://schemas.microsoft.com/office/drawing/2014/main" id="{6B89EB5D-BD5C-0374-7C60-7E0426423B7D}"/>
              </a:ext>
            </a:extLst>
          </p:cNvPr>
          <p:cNvSpPr>
            <a:spLocks noGrp="1"/>
          </p:cNvSpPr>
          <p:nvPr>
            <p:ph idx="1"/>
          </p:nvPr>
        </p:nvSpPr>
        <p:spPr/>
        <p:txBody>
          <a:bodyPr/>
          <a:lstStyle/>
          <a:p>
            <a:r>
              <a:rPr lang="en-US" dirty="0"/>
              <a:t>25.9% of Learners say they are enrolled in a structured CS course</a:t>
            </a:r>
          </a:p>
          <a:p>
            <a:r>
              <a:rPr lang="en-US" dirty="0" err="1"/>
              <a:t>PythonTutor</a:t>
            </a:r>
            <a:r>
              <a:rPr lang="en-US" dirty="0"/>
              <a:t> is a secondary resource</a:t>
            </a:r>
          </a:p>
        </p:txBody>
      </p:sp>
      <p:sp>
        <p:nvSpPr>
          <p:cNvPr id="6" name="Speech Bubble: Rectangle with Corners Rounded 5">
            <a:extLst>
              <a:ext uri="{FF2B5EF4-FFF2-40B4-BE49-F238E27FC236}">
                <a16:creationId xmlns:a16="http://schemas.microsoft.com/office/drawing/2014/main" id="{3D31A3DC-6D70-2C8A-DA3B-708C9F79FCF2}"/>
              </a:ext>
            </a:extLst>
          </p:cNvPr>
          <p:cNvSpPr/>
          <p:nvPr/>
        </p:nvSpPr>
        <p:spPr>
          <a:xfrm>
            <a:off x="704022" y="3049032"/>
            <a:ext cx="4744278" cy="1325563"/>
          </a:xfrm>
          <a:prstGeom prst="wedgeRoundRectCallout">
            <a:avLst>
              <a:gd name="adj1" fmla="val 36258"/>
              <a:gd name="adj2" fmla="val 77167"/>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 reading isn't explaining the python code very well”</a:t>
            </a:r>
          </a:p>
        </p:txBody>
      </p:sp>
      <p:sp>
        <p:nvSpPr>
          <p:cNvPr id="7" name="Speech Bubble: Rectangle with Corners Rounded 6">
            <a:extLst>
              <a:ext uri="{FF2B5EF4-FFF2-40B4-BE49-F238E27FC236}">
                <a16:creationId xmlns:a16="http://schemas.microsoft.com/office/drawing/2014/main" id="{B4FB6430-734F-24F0-85D7-F590A8C3B17D}"/>
              </a:ext>
            </a:extLst>
          </p:cNvPr>
          <p:cNvSpPr/>
          <p:nvPr/>
        </p:nvSpPr>
        <p:spPr>
          <a:xfrm>
            <a:off x="704022" y="5002829"/>
            <a:ext cx="4744278" cy="1325563"/>
          </a:xfrm>
          <a:prstGeom prst="wedgeRoundRectCallout">
            <a:avLst>
              <a:gd name="adj1" fmla="val 35559"/>
              <a:gd name="adj2" fmla="val 75667"/>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r>
              <a:rPr lang="en-US" sz="2800" dirty="0" err="1">
                <a:solidFill>
                  <a:schemeClr val="tx1"/>
                </a:solidFill>
              </a:rPr>
              <a:t>i</a:t>
            </a:r>
            <a:r>
              <a:rPr lang="en-US" sz="2800" dirty="0">
                <a:solidFill>
                  <a:schemeClr val="tx1"/>
                </a:solidFill>
              </a:rPr>
              <a:t> am not much of a coder so </a:t>
            </a:r>
            <a:r>
              <a:rPr lang="en-US" sz="2800" dirty="0" err="1">
                <a:solidFill>
                  <a:schemeClr val="tx1"/>
                </a:solidFill>
              </a:rPr>
              <a:t>i</a:t>
            </a:r>
            <a:r>
              <a:rPr lang="en-US" sz="2800" dirty="0">
                <a:solidFill>
                  <a:schemeClr val="tx1"/>
                </a:solidFill>
              </a:rPr>
              <a:t> have been struggling”</a:t>
            </a:r>
          </a:p>
        </p:txBody>
      </p:sp>
      <p:sp>
        <p:nvSpPr>
          <p:cNvPr id="8" name="Speech Bubble: Rectangle with Corners Rounded 7">
            <a:extLst>
              <a:ext uri="{FF2B5EF4-FFF2-40B4-BE49-F238E27FC236}">
                <a16:creationId xmlns:a16="http://schemas.microsoft.com/office/drawing/2014/main" id="{546CC84E-83E6-8E7E-8E05-FED8EB193774}"/>
              </a:ext>
            </a:extLst>
          </p:cNvPr>
          <p:cNvSpPr/>
          <p:nvPr/>
        </p:nvSpPr>
        <p:spPr>
          <a:xfrm>
            <a:off x="6551543" y="4451064"/>
            <a:ext cx="4638261" cy="1933198"/>
          </a:xfrm>
          <a:prstGeom prst="wedgeRoundRectCallout">
            <a:avLst>
              <a:gd name="adj1" fmla="val 35363"/>
              <a:gd name="adj2" fmla="val 65814"/>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 went to office hours today and they somehow only confused me more”</a:t>
            </a:r>
          </a:p>
        </p:txBody>
      </p:sp>
      <p:sp>
        <p:nvSpPr>
          <p:cNvPr id="9" name="Speech Bubble: Rectangle with Corners Rounded 8">
            <a:extLst>
              <a:ext uri="{FF2B5EF4-FFF2-40B4-BE49-F238E27FC236}">
                <a16:creationId xmlns:a16="http://schemas.microsoft.com/office/drawing/2014/main" id="{9867F9DF-7F58-D6E9-DB0D-C6FF2F68EFF2}"/>
              </a:ext>
            </a:extLst>
          </p:cNvPr>
          <p:cNvSpPr/>
          <p:nvPr/>
        </p:nvSpPr>
        <p:spPr>
          <a:xfrm>
            <a:off x="6253370" y="3049032"/>
            <a:ext cx="5234609" cy="932928"/>
          </a:xfrm>
          <a:prstGeom prst="wedgeRoundRectCallout">
            <a:avLst>
              <a:gd name="adj1" fmla="val 34769"/>
              <a:gd name="adj2" fmla="val 80404"/>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“because we </a:t>
            </a:r>
            <a:r>
              <a:rPr lang="en-US" sz="2800" dirty="0" err="1">
                <a:solidFill>
                  <a:schemeClr val="tx1"/>
                </a:solidFill>
              </a:rPr>
              <a:t>didnt</a:t>
            </a:r>
            <a:r>
              <a:rPr lang="en-US" sz="2800" dirty="0">
                <a:solidFill>
                  <a:schemeClr val="tx1"/>
                </a:solidFill>
              </a:rPr>
              <a:t> </a:t>
            </a:r>
            <a:r>
              <a:rPr lang="en-US" sz="2800" dirty="0" err="1">
                <a:solidFill>
                  <a:schemeClr val="tx1"/>
                </a:solidFill>
              </a:rPr>
              <a:t>leran</a:t>
            </a:r>
            <a:r>
              <a:rPr lang="en-US" sz="2800" dirty="0">
                <a:solidFill>
                  <a:schemeClr val="tx1"/>
                </a:solidFill>
              </a:rPr>
              <a:t> that :(”</a:t>
            </a:r>
          </a:p>
        </p:txBody>
      </p:sp>
      <p:sp>
        <p:nvSpPr>
          <p:cNvPr id="11" name="Slide Number Placeholder 10">
            <a:extLst>
              <a:ext uri="{FF2B5EF4-FFF2-40B4-BE49-F238E27FC236}">
                <a16:creationId xmlns:a16="http://schemas.microsoft.com/office/drawing/2014/main" id="{43D1C8A5-1107-7700-E642-84923C71C05E}"/>
              </a:ext>
            </a:extLst>
          </p:cNvPr>
          <p:cNvSpPr>
            <a:spLocks noGrp="1"/>
          </p:cNvSpPr>
          <p:nvPr>
            <p:ph type="sldNum" sz="quarter" idx="12"/>
          </p:nvPr>
        </p:nvSpPr>
        <p:spPr/>
        <p:txBody>
          <a:bodyPr/>
          <a:lstStyle/>
          <a:p>
            <a:fld id="{89A630E3-24BC-4F6C-BC04-AFC16AEAE93C}" type="slidenum">
              <a:rPr lang="en-US" smtClean="0"/>
              <a:t>25</a:t>
            </a:fld>
            <a:endParaRPr lang="en-US"/>
          </a:p>
        </p:txBody>
      </p:sp>
    </p:spTree>
    <p:extLst>
      <p:ext uri="{BB962C8B-B14F-4D97-AF65-F5344CB8AC3E}">
        <p14:creationId xmlns:p14="http://schemas.microsoft.com/office/powerpoint/2010/main" val="283613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275F-0AB0-DF5D-BE34-073DA8470D45}"/>
            </a:ext>
          </a:extLst>
        </p:cNvPr>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F88E1994-8605-04BB-DDC0-9EC67ACE4DB6}"/>
              </a:ext>
            </a:extLst>
          </p:cNvPr>
          <p:cNvSpPr/>
          <p:nvPr/>
        </p:nvSpPr>
        <p:spPr>
          <a:xfrm>
            <a:off x="4962939" y="2105590"/>
            <a:ext cx="6473690" cy="1563742"/>
          </a:xfrm>
          <a:prstGeom prst="wedgeRectCallout">
            <a:avLst>
              <a:gd name="adj1" fmla="val 38811"/>
              <a:gd name="adj2" fmla="val 80383"/>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 need separate variables for your </a:t>
            </a:r>
          </a:p>
          <a:p>
            <a:pPr algn="ctr"/>
            <a:r>
              <a:rPr lang="en-US" sz="2800" dirty="0">
                <a:solidFill>
                  <a:schemeClr val="tx1"/>
                </a:solidFill>
              </a:rPr>
              <a:t>list of values and your user input”</a:t>
            </a:r>
          </a:p>
        </p:txBody>
      </p:sp>
      <p:sp>
        <p:nvSpPr>
          <p:cNvPr id="4" name="Speech Bubble: Rectangle 3">
            <a:extLst>
              <a:ext uri="{FF2B5EF4-FFF2-40B4-BE49-F238E27FC236}">
                <a16:creationId xmlns:a16="http://schemas.microsoft.com/office/drawing/2014/main" id="{B1C07071-EB04-2D03-8ECC-6418EFA8A59C}"/>
              </a:ext>
            </a:extLst>
          </p:cNvPr>
          <p:cNvSpPr/>
          <p:nvPr/>
        </p:nvSpPr>
        <p:spPr>
          <a:xfrm>
            <a:off x="453884" y="454306"/>
            <a:ext cx="7374836" cy="1344576"/>
          </a:xfrm>
          <a:prstGeom prst="wedgeRectCallout">
            <a:avLst>
              <a:gd name="adj1" fmla="val -36487"/>
              <a:gd name="adj2" fmla="val 73927"/>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 then you try to append to user, which is now a string, not a list”</a:t>
            </a:r>
          </a:p>
        </p:txBody>
      </p:sp>
      <p:sp>
        <p:nvSpPr>
          <p:cNvPr id="5" name="Speech Bubble: Rectangle 4">
            <a:extLst>
              <a:ext uri="{FF2B5EF4-FFF2-40B4-BE49-F238E27FC236}">
                <a16:creationId xmlns:a16="http://schemas.microsoft.com/office/drawing/2014/main" id="{204D8FE1-4B2C-8215-97AD-D43EFDBCC772}"/>
              </a:ext>
            </a:extLst>
          </p:cNvPr>
          <p:cNvSpPr/>
          <p:nvPr/>
        </p:nvSpPr>
        <p:spPr>
          <a:xfrm>
            <a:off x="1265580" y="2939013"/>
            <a:ext cx="3273288" cy="1106556"/>
          </a:xfrm>
          <a:prstGeom prst="wedgeRectCallout">
            <a:avLst>
              <a:gd name="adj1" fmla="val -40513"/>
              <a:gd name="adj2" fmla="val 73550"/>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“give a test where </a:t>
            </a:r>
          </a:p>
          <a:p>
            <a:pPr algn="ctr"/>
            <a:r>
              <a:rPr lang="en-US" sz="2800" dirty="0">
                <a:solidFill>
                  <a:schemeClr val="tx1"/>
                </a:solidFill>
              </a:rPr>
              <a:t>it doesn't work”</a:t>
            </a:r>
          </a:p>
        </p:txBody>
      </p:sp>
      <p:sp>
        <p:nvSpPr>
          <p:cNvPr id="6" name="Flowchart: Terminator 5">
            <a:extLst>
              <a:ext uri="{FF2B5EF4-FFF2-40B4-BE49-F238E27FC236}">
                <a16:creationId xmlns:a16="http://schemas.microsoft.com/office/drawing/2014/main" id="{E1FA4E10-6ECE-5AD5-2F80-E8E67FC78D6E}"/>
              </a:ext>
            </a:extLst>
          </p:cNvPr>
          <p:cNvSpPr/>
          <p:nvPr/>
        </p:nvSpPr>
        <p:spPr>
          <a:xfrm>
            <a:off x="8956813" y="216386"/>
            <a:ext cx="2985052" cy="827224"/>
          </a:xfrm>
          <a:prstGeom prst="flowChartTerminato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Content domain</a:t>
            </a:r>
          </a:p>
        </p:txBody>
      </p:sp>
      <p:sp>
        <p:nvSpPr>
          <p:cNvPr id="2" name="TextBox 1">
            <a:extLst>
              <a:ext uri="{FF2B5EF4-FFF2-40B4-BE49-F238E27FC236}">
                <a16:creationId xmlns:a16="http://schemas.microsoft.com/office/drawing/2014/main" id="{3AFDF32A-0FF3-3B2D-7BC8-D246509DCF0C}"/>
              </a:ext>
            </a:extLst>
          </p:cNvPr>
          <p:cNvSpPr txBox="1"/>
          <p:nvPr/>
        </p:nvSpPr>
        <p:spPr>
          <a:xfrm>
            <a:off x="-400881" y="2162842"/>
            <a:ext cx="3617846" cy="523220"/>
          </a:xfrm>
          <a:prstGeom prst="rect">
            <a:avLst/>
          </a:prstGeom>
          <a:noFill/>
        </p:spPr>
        <p:txBody>
          <a:bodyPr wrap="square" rtlCol="0">
            <a:spAutoFit/>
          </a:bodyPr>
          <a:lstStyle/>
          <a:p>
            <a:pPr algn="ctr"/>
            <a:r>
              <a:rPr lang="en-US" sz="2800" i="1" dirty="0"/>
              <a:t>Original code</a:t>
            </a:r>
          </a:p>
        </p:txBody>
      </p:sp>
      <p:sp>
        <p:nvSpPr>
          <p:cNvPr id="9" name="TextBox 8">
            <a:extLst>
              <a:ext uri="{FF2B5EF4-FFF2-40B4-BE49-F238E27FC236}">
                <a16:creationId xmlns:a16="http://schemas.microsoft.com/office/drawing/2014/main" id="{AB574937-E0FE-F0E5-06F1-520DFE511D3E}"/>
              </a:ext>
            </a:extLst>
          </p:cNvPr>
          <p:cNvSpPr txBox="1"/>
          <p:nvPr/>
        </p:nvSpPr>
        <p:spPr>
          <a:xfrm>
            <a:off x="9905998" y="4206853"/>
            <a:ext cx="2537792" cy="523220"/>
          </a:xfrm>
          <a:prstGeom prst="rect">
            <a:avLst/>
          </a:prstGeom>
          <a:noFill/>
        </p:spPr>
        <p:txBody>
          <a:bodyPr wrap="square" rtlCol="0">
            <a:spAutoFit/>
          </a:bodyPr>
          <a:lstStyle/>
          <a:p>
            <a:pPr algn="ctr"/>
            <a:r>
              <a:rPr lang="en-US" sz="2800" i="1" dirty="0"/>
              <a:t>New code</a:t>
            </a:r>
          </a:p>
        </p:txBody>
      </p:sp>
      <p:sp>
        <p:nvSpPr>
          <p:cNvPr id="10" name="TextBox 9">
            <a:extLst>
              <a:ext uri="{FF2B5EF4-FFF2-40B4-BE49-F238E27FC236}">
                <a16:creationId xmlns:a16="http://schemas.microsoft.com/office/drawing/2014/main" id="{B41D1419-F3D6-CAC4-0C56-D499EBFADE89}"/>
              </a:ext>
            </a:extLst>
          </p:cNvPr>
          <p:cNvSpPr txBox="1"/>
          <p:nvPr/>
        </p:nvSpPr>
        <p:spPr>
          <a:xfrm>
            <a:off x="453884" y="4332747"/>
            <a:ext cx="2537792" cy="523220"/>
          </a:xfrm>
          <a:prstGeom prst="rect">
            <a:avLst/>
          </a:prstGeom>
          <a:noFill/>
        </p:spPr>
        <p:txBody>
          <a:bodyPr wrap="square" rtlCol="0">
            <a:spAutoFit/>
          </a:bodyPr>
          <a:lstStyle/>
          <a:p>
            <a:pPr algn="ctr"/>
            <a:r>
              <a:rPr lang="en-US" sz="2800" i="1" dirty="0"/>
              <a:t>Test cases</a:t>
            </a:r>
          </a:p>
        </p:txBody>
      </p:sp>
      <p:sp>
        <p:nvSpPr>
          <p:cNvPr id="7" name="Speech Bubble: Rectangle 6">
            <a:extLst>
              <a:ext uri="{FF2B5EF4-FFF2-40B4-BE49-F238E27FC236}">
                <a16:creationId xmlns:a16="http://schemas.microsoft.com/office/drawing/2014/main" id="{BF528DA2-5002-C21B-942C-6977588CBBEF}"/>
              </a:ext>
            </a:extLst>
          </p:cNvPr>
          <p:cNvSpPr/>
          <p:nvPr/>
        </p:nvSpPr>
        <p:spPr>
          <a:xfrm>
            <a:off x="218661" y="5059119"/>
            <a:ext cx="5738192" cy="810905"/>
          </a:xfrm>
          <a:prstGeom prst="wedgeRectCallout">
            <a:avLst>
              <a:gd name="adj1" fmla="val -6408"/>
              <a:gd name="adj2" fmla="val 87422"/>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r>
              <a:rPr lang="en-US" sz="2800" dirty="0" err="1">
                <a:solidFill>
                  <a:schemeClr val="tx1"/>
                </a:solidFill>
              </a:rPr>
              <a:t>i</a:t>
            </a:r>
            <a:r>
              <a:rPr lang="en-US" sz="2800" dirty="0">
                <a:solidFill>
                  <a:schemeClr val="tx1"/>
                </a:solidFill>
              </a:rPr>
              <a:t> used this once a long time ago”</a:t>
            </a:r>
          </a:p>
        </p:txBody>
      </p:sp>
      <p:sp>
        <p:nvSpPr>
          <p:cNvPr id="8" name="TextBox 7">
            <a:extLst>
              <a:ext uri="{FF2B5EF4-FFF2-40B4-BE49-F238E27FC236}">
                <a16:creationId xmlns:a16="http://schemas.microsoft.com/office/drawing/2014/main" id="{74B3F0BA-5C30-F7DF-96FB-8F55DCA6A019}"/>
              </a:ext>
            </a:extLst>
          </p:cNvPr>
          <p:cNvSpPr txBox="1"/>
          <p:nvPr/>
        </p:nvSpPr>
        <p:spPr>
          <a:xfrm>
            <a:off x="2542761" y="6042389"/>
            <a:ext cx="2537792" cy="523220"/>
          </a:xfrm>
          <a:prstGeom prst="rect">
            <a:avLst/>
          </a:prstGeom>
          <a:noFill/>
        </p:spPr>
        <p:txBody>
          <a:bodyPr wrap="square" rtlCol="0">
            <a:spAutoFit/>
          </a:bodyPr>
          <a:lstStyle/>
          <a:p>
            <a:pPr algn="ctr"/>
            <a:r>
              <a:rPr lang="en-US" sz="2800" i="1" dirty="0"/>
              <a:t>Experience</a:t>
            </a:r>
          </a:p>
        </p:txBody>
      </p:sp>
      <p:sp>
        <p:nvSpPr>
          <p:cNvPr id="11" name="Speech Bubble: Rectangle 10">
            <a:extLst>
              <a:ext uri="{FF2B5EF4-FFF2-40B4-BE49-F238E27FC236}">
                <a16:creationId xmlns:a16="http://schemas.microsoft.com/office/drawing/2014/main" id="{508B6E54-A347-D695-72CD-C39C4FF07413}"/>
              </a:ext>
            </a:extLst>
          </p:cNvPr>
          <p:cNvSpPr/>
          <p:nvPr/>
        </p:nvSpPr>
        <p:spPr>
          <a:xfrm>
            <a:off x="6172202" y="4310583"/>
            <a:ext cx="3841473" cy="1339422"/>
          </a:xfrm>
          <a:prstGeom prst="wedgeRectCallout">
            <a:avLst>
              <a:gd name="adj1" fmla="val 35956"/>
              <a:gd name="adj2" fmla="val 79344"/>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“your variable names are kind of weird.”</a:t>
            </a:r>
          </a:p>
        </p:txBody>
      </p:sp>
      <p:sp>
        <p:nvSpPr>
          <p:cNvPr id="12" name="TextBox 11">
            <a:extLst>
              <a:ext uri="{FF2B5EF4-FFF2-40B4-BE49-F238E27FC236}">
                <a16:creationId xmlns:a16="http://schemas.microsoft.com/office/drawing/2014/main" id="{5ED6BAF5-9223-F75E-BE73-330620B688DC}"/>
              </a:ext>
            </a:extLst>
          </p:cNvPr>
          <p:cNvSpPr txBox="1"/>
          <p:nvPr/>
        </p:nvSpPr>
        <p:spPr>
          <a:xfrm>
            <a:off x="8468138" y="6086694"/>
            <a:ext cx="2713383" cy="523220"/>
          </a:xfrm>
          <a:prstGeom prst="rect">
            <a:avLst/>
          </a:prstGeom>
          <a:noFill/>
        </p:spPr>
        <p:txBody>
          <a:bodyPr wrap="square" rtlCol="0">
            <a:spAutoFit/>
          </a:bodyPr>
          <a:lstStyle/>
          <a:p>
            <a:pPr algn="ctr"/>
            <a:r>
              <a:rPr lang="en-US" sz="2800" i="1" dirty="0"/>
              <a:t>Code opinion</a:t>
            </a:r>
          </a:p>
        </p:txBody>
      </p:sp>
      <p:sp>
        <p:nvSpPr>
          <p:cNvPr id="13" name="Slide Number Placeholder 12">
            <a:extLst>
              <a:ext uri="{FF2B5EF4-FFF2-40B4-BE49-F238E27FC236}">
                <a16:creationId xmlns:a16="http://schemas.microsoft.com/office/drawing/2014/main" id="{2A1AE3EF-9560-EE47-BB8D-E17BF0366BE5}"/>
              </a:ext>
            </a:extLst>
          </p:cNvPr>
          <p:cNvSpPr>
            <a:spLocks noGrp="1"/>
          </p:cNvSpPr>
          <p:nvPr>
            <p:ph type="sldNum" sz="quarter" idx="12"/>
          </p:nvPr>
        </p:nvSpPr>
        <p:spPr/>
        <p:txBody>
          <a:bodyPr/>
          <a:lstStyle/>
          <a:p>
            <a:fld id="{89A630E3-24BC-4F6C-BC04-AFC16AEAE93C}" type="slidenum">
              <a:rPr lang="en-US" smtClean="0"/>
              <a:t>26</a:t>
            </a:fld>
            <a:endParaRPr lang="en-US"/>
          </a:p>
        </p:txBody>
      </p:sp>
    </p:spTree>
    <p:extLst>
      <p:ext uri="{BB962C8B-B14F-4D97-AF65-F5344CB8AC3E}">
        <p14:creationId xmlns:p14="http://schemas.microsoft.com/office/powerpoint/2010/main" val="180402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FFEE-98EE-519B-F422-51B0BE61E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D410B-888D-0529-6A19-44506EDBB961}"/>
              </a:ext>
            </a:extLst>
          </p:cNvPr>
          <p:cNvSpPr>
            <a:spLocks noGrp="1"/>
          </p:cNvSpPr>
          <p:nvPr>
            <p:ph type="title"/>
          </p:nvPr>
        </p:nvSpPr>
        <p:spPr/>
        <p:txBody>
          <a:bodyPr/>
          <a:lstStyle/>
          <a:p>
            <a:r>
              <a:rPr lang="en-US" b="1" i="1" dirty="0"/>
              <a:t>What</a:t>
            </a:r>
            <a:r>
              <a:rPr lang="en-US" dirty="0"/>
              <a:t>  vs  </a:t>
            </a:r>
            <a:r>
              <a:rPr lang="en-US" b="1" i="1" dirty="0"/>
              <a:t>how</a:t>
            </a:r>
          </a:p>
        </p:txBody>
      </p:sp>
      <mc:AlternateContent xmlns:mc="http://schemas.openxmlformats.org/markup-compatibility/2006">
        <mc:Choice xmlns:a14="http://schemas.microsoft.com/office/drawing/2010/main" Requires="a14">
          <p:graphicFrame>
            <p:nvGraphicFramePr>
              <p:cNvPr id="6" name="Content Placeholder 5">
                <a:extLst>
                  <a:ext uri="{FF2B5EF4-FFF2-40B4-BE49-F238E27FC236}">
                    <a16:creationId xmlns:a16="http://schemas.microsoft.com/office/drawing/2014/main" id="{5D5F4387-798C-949D-7E62-3A70D07222A7}"/>
                  </a:ext>
                </a:extLst>
              </p:cNvPr>
              <p:cNvGraphicFramePr>
                <a:graphicFrameLocks noGrp="1"/>
              </p:cNvGraphicFramePr>
              <p:nvPr>
                <p:ph idx="1"/>
              </p:nvPr>
            </p:nvGraphicFramePr>
            <p:xfrm>
              <a:off x="4947138" y="425471"/>
              <a:ext cx="6822831" cy="5814801"/>
            </p:xfrm>
            <a:graphic>
              <a:graphicData uri="http://schemas.openxmlformats.org/drawingml/2006/table">
                <a:tbl>
                  <a:tblPr firstRow="1" bandRow="1">
                    <a:tableStyleId>{7DF18680-E054-41AD-8BC1-D1AEF772440D}</a:tableStyleId>
                  </a:tblPr>
                  <a:tblGrid>
                    <a:gridCol w="2680677">
                      <a:extLst>
                        <a:ext uri="{9D8B030D-6E8A-4147-A177-3AD203B41FA5}">
                          <a16:colId xmlns:a16="http://schemas.microsoft.com/office/drawing/2014/main" val="95333617"/>
                        </a:ext>
                      </a:extLst>
                    </a:gridCol>
                    <a:gridCol w="2680677">
                      <a:extLst>
                        <a:ext uri="{9D8B030D-6E8A-4147-A177-3AD203B41FA5}">
                          <a16:colId xmlns:a16="http://schemas.microsoft.com/office/drawing/2014/main" val="3806544431"/>
                        </a:ext>
                      </a:extLst>
                    </a:gridCol>
                    <a:gridCol w="1461477">
                      <a:extLst>
                        <a:ext uri="{9D8B030D-6E8A-4147-A177-3AD203B41FA5}">
                          <a16:colId xmlns:a16="http://schemas.microsoft.com/office/drawing/2014/main" val="2952696972"/>
                        </a:ext>
                      </a:extLst>
                    </a:gridCol>
                  </a:tblGrid>
                  <a:tr h="884861">
                    <a:tc>
                      <a:txBody>
                        <a:bodyPr/>
                        <a:lstStyle/>
                        <a:p>
                          <a:pPr algn="ctr"/>
                          <a:r>
                            <a:rPr lang="en-US" sz="2800" dirty="0"/>
                            <a:t>Topic</a:t>
                          </a:r>
                        </a:p>
                      </a:txBody>
                      <a:tcPr anchor="ctr"/>
                    </a:tc>
                    <a:tc>
                      <a:txBody>
                        <a:bodyPr/>
                        <a:lstStyle/>
                        <a:p>
                          <a:pPr algn="ctr"/>
                          <a:r>
                            <a:rPr lang="en-US" sz="2800" dirty="0"/>
                            <a:t>Method</a:t>
                          </a:r>
                        </a:p>
                      </a:txBody>
                      <a:tcPr anchor="ctr"/>
                    </a:tc>
                    <a:tc>
                      <a:txBody>
                        <a:bodyPr/>
                        <a:lstStyle/>
                        <a:p>
                          <a:pPr algn="ctr"/>
                          <a:r>
                            <a:rPr lang="en-US" sz="2800" dirty="0"/>
                            <a:t>Rate Ratio </a:t>
                          </a:r>
                          <a14:m>
                            <m:oMath xmlns:m="http://schemas.openxmlformats.org/officeDocument/2006/math">
                              <m:r>
                                <a:rPr lang="en-US" sz="2800" smtClean="0">
                                  <a:latin typeface="Cambria Math" panose="02040503050406030204" pitchFamily="18" charset="0"/>
                                </a:rPr>
                                <m:t>×</m:t>
                              </m:r>
                            </m:oMath>
                          </a14:m>
                          <a:endParaRPr lang="en-US" sz="2800" dirty="0"/>
                        </a:p>
                      </a:txBody>
                      <a:tcPr anchor="ctr"/>
                    </a:tc>
                    <a:extLst>
                      <a:ext uri="{0D108BD9-81ED-4DB2-BD59-A6C34878D82A}">
                        <a16:rowId xmlns:a16="http://schemas.microsoft.com/office/drawing/2014/main" val="776035852"/>
                      </a:ext>
                    </a:extLst>
                  </a:tr>
                  <a:tr h="755121">
                    <a:tc>
                      <a:txBody>
                        <a:bodyPr/>
                        <a:lstStyle/>
                        <a:p>
                          <a:pPr algn="ctr"/>
                          <a:r>
                            <a:rPr lang="en-US" sz="2400" dirty="0"/>
                            <a:t>Proposed </a:t>
                          </a:r>
                        </a:p>
                        <a:p>
                          <a:pPr algn="ctr"/>
                          <a:r>
                            <a:rPr lang="en-US" sz="2400" dirty="0"/>
                            <a:t>new code</a:t>
                          </a:r>
                        </a:p>
                      </a:txBody>
                      <a:tcPr marR="548640" anchor="ctr"/>
                    </a:tc>
                    <a:tc>
                      <a:txBody>
                        <a:bodyPr/>
                        <a:lstStyle/>
                        <a:p>
                          <a:pPr algn="ctr"/>
                          <a:r>
                            <a:rPr lang="en-US" sz="2400" dirty="0"/>
                            <a:t>Implement</a:t>
                          </a:r>
                        </a:p>
                      </a:txBody>
                      <a:tcPr marR="548640" anchor="ctr"/>
                    </a:tc>
                    <a:tc>
                      <a:txBody>
                        <a:bodyPr/>
                        <a:lstStyle/>
                        <a:p>
                          <a:pPr algn="ctr"/>
                          <a:r>
                            <a:rPr lang="en-US" sz="2400" dirty="0"/>
                            <a:t>7.66</a:t>
                          </a:r>
                        </a:p>
                      </a:txBody>
                      <a:tcPr anchor="ctr"/>
                    </a:tc>
                    <a:extLst>
                      <a:ext uri="{0D108BD9-81ED-4DB2-BD59-A6C34878D82A}">
                        <a16:rowId xmlns:a16="http://schemas.microsoft.com/office/drawing/2014/main" val="132761346"/>
                      </a:ext>
                    </a:extLst>
                  </a:tr>
                  <a:tr h="755121">
                    <a:tc>
                      <a:txBody>
                        <a:bodyPr/>
                        <a:lstStyle/>
                        <a:p>
                          <a:pPr algn="ctr"/>
                          <a:r>
                            <a:rPr lang="en-US" sz="2400" dirty="0"/>
                            <a:t>Coding </a:t>
                          </a:r>
                        </a:p>
                        <a:p>
                          <a:pPr algn="ctr"/>
                          <a:r>
                            <a:rPr lang="en-US" sz="2400" dirty="0"/>
                            <a:t>concept</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5.26</a:t>
                          </a:r>
                        </a:p>
                      </a:txBody>
                      <a:tcPr anchor="ctr"/>
                    </a:tc>
                    <a:extLst>
                      <a:ext uri="{0D108BD9-81ED-4DB2-BD59-A6C34878D82A}">
                        <a16:rowId xmlns:a16="http://schemas.microsoft.com/office/drawing/2014/main" val="3134810105"/>
                      </a:ext>
                    </a:extLst>
                  </a:tr>
                  <a:tr h="755121">
                    <a:tc>
                      <a:txBody>
                        <a:bodyPr/>
                        <a:lstStyle/>
                        <a:p>
                          <a:pPr algn="ctr"/>
                          <a:r>
                            <a:rPr lang="en-US" sz="2400" dirty="0"/>
                            <a:t>Learning </a:t>
                          </a:r>
                        </a:p>
                        <a:p>
                          <a:pPr algn="ctr"/>
                          <a:r>
                            <a:rPr lang="en-US" sz="2400" dirty="0"/>
                            <a:t>resource</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4.08</a:t>
                          </a:r>
                        </a:p>
                      </a:txBody>
                      <a:tcPr anchor="ctr"/>
                    </a:tc>
                    <a:extLst>
                      <a:ext uri="{0D108BD9-81ED-4DB2-BD59-A6C34878D82A}">
                        <a16:rowId xmlns:a16="http://schemas.microsoft.com/office/drawing/2014/main" val="1197658661"/>
                      </a:ext>
                    </a:extLst>
                  </a:tr>
                  <a:tr h="755121">
                    <a:tc>
                      <a:txBody>
                        <a:bodyPr/>
                        <a:lstStyle/>
                        <a:p>
                          <a:pPr algn="ctr"/>
                          <a:r>
                            <a:rPr lang="en-US" sz="2400" dirty="0">
                              <a:solidFill>
                                <a:schemeClr val="bg2">
                                  <a:lumMod val="75000"/>
                                </a:schemeClr>
                              </a:solidFill>
                            </a:rPr>
                            <a:t>Development </a:t>
                          </a:r>
                        </a:p>
                        <a:p>
                          <a:pPr algn="ctr"/>
                          <a:r>
                            <a:rPr lang="en-US" sz="2400" dirty="0">
                              <a:solidFill>
                                <a:schemeClr val="bg2">
                                  <a:lumMod val="75000"/>
                                </a:schemeClr>
                              </a:solidFill>
                            </a:rPr>
                            <a:t>strategy</a:t>
                          </a:r>
                        </a:p>
                      </a:txBody>
                      <a:tcPr anchor="ctr"/>
                    </a:tc>
                    <a:tc>
                      <a:txBody>
                        <a:bodyPr/>
                        <a:lstStyle/>
                        <a:p>
                          <a:pPr algn="ctr"/>
                          <a:r>
                            <a:rPr lang="en-US" sz="2400" dirty="0">
                              <a:solidFill>
                                <a:schemeClr val="bg2">
                                  <a:lumMod val="75000"/>
                                </a:schemeClr>
                              </a:solidFill>
                            </a:rPr>
                            <a:t>Suggest</a:t>
                          </a:r>
                        </a:p>
                      </a:txBody>
                      <a:tcPr anchor="ctr"/>
                    </a:tc>
                    <a:tc>
                      <a:txBody>
                        <a:bodyPr/>
                        <a:lstStyle/>
                        <a:p>
                          <a:pPr algn="ctr"/>
                          <a:r>
                            <a:rPr lang="en-US" sz="2400" dirty="0">
                              <a:solidFill>
                                <a:schemeClr val="bg2">
                                  <a:lumMod val="75000"/>
                                </a:schemeClr>
                              </a:solidFill>
                            </a:rPr>
                            <a:t>4.07</a:t>
                          </a:r>
                        </a:p>
                      </a:txBody>
                      <a:tcPr anchor="ctr"/>
                    </a:tc>
                    <a:extLst>
                      <a:ext uri="{0D108BD9-81ED-4DB2-BD59-A6C34878D82A}">
                        <a16:rowId xmlns:a16="http://schemas.microsoft.com/office/drawing/2014/main" val="3334095925"/>
                      </a:ext>
                    </a:extLst>
                  </a:tr>
                  <a:tr h="755121">
                    <a:tc>
                      <a:txBody>
                        <a:bodyPr/>
                        <a:lstStyle/>
                        <a:p>
                          <a:pPr algn="ctr"/>
                          <a:r>
                            <a:rPr lang="en-US" sz="2400" dirty="0">
                              <a:solidFill>
                                <a:schemeClr val="bg2">
                                  <a:lumMod val="50000"/>
                                </a:schemeClr>
                              </a:solidFill>
                            </a:rPr>
                            <a:t>Bug</a:t>
                          </a:r>
                        </a:p>
                      </a:txBody>
                      <a:tcPr anchor="ctr"/>
                    </a:tc>
                    <a:tc>
                      <a:txBody>
                        <a:bodyPr/>
                        <a:lstStyle/>
                        <a:p>
                          <a:pPr algn="ctr"/>
                          <a:r>
                            <a:rPr lang="en-US" sz="2400" dirty="0">
                              <a:solidFill>
                                <a:schemeClr val="bg2">
                                  <a:lumMod val="50000"/>
                                </a:schemeClr>
                              </a:solidFill>
                            </a:rPr>
                            <a:t>Explain</a:t>
                          </a:r>
                        </a:p>
                      </a:txBody>
                      <a:tcPr anchor="ctr"/>
                    </a:tc>
                    <a:tc>
                      <a:txBody>
                        <a:bodyPr/>
                        <a:lstStyle/>
                        <a:p>
                          <a:pPr algn="ctr"/>
                          <a:r>
                            <a:rPr lang="en-US" sz="2400" dirty="0">
                              <a:solidFill>
                                <a:schemeClr val="bg2">
                                  <a:lumMod val="50000"/>
                                </a:schemeClr>
                              </a:solidFill>
                            </a:rPr>
                            <a:t>3.56</a:t>
                          </a:r>
                        </a:p>
                      </a:txBody>
                      <a:tcPr anchor="ctr"/>
                    </a:tc>
                    <a:extLst>
                      <a:ext uri="{0D108BD9-81ED-4DB2-BD59-A6C34878D82A}">
                        <a16:rowId xmlns:a16="http://schemas.microsoft.com/office/drawing/2014/main" val="554645450"/>
                      </a:ext>
                    </a:extLst>
                  </a:tr>
                  <a:tr h="755121">
                    <a:tc>
                      <a:txBody>
                        <a:bodyPr/>
                        <a:lstStyle/>
                        <a:p>
                          <a:pPr algn="ctr"/>
                          <a:r>
                            <a:rPr lang="en-US" sz="2400" dirty="0">
                              <a:solidFill>
                                <a:schemeClr val="bg2">
                                  <a:lumMod val="75000"/>
                                </a:schemeClr>
                              </a:solidFill>
                            </a:rPr>
                            <a:t>Learning </a:t>
                          </a:r>
                        </a:p>
                        <a:p>
                          <a:pPr algn="ctr"/>
                          <a:r>
                            <a:rPr lang="en-US" sz="2400" dirty="0">
                              <a:solidFill>
                                <a:schemeClr val="bg2">
                                  <a:lumMod val="75000"/>
                                </a:schemeClr>
                              </a:solidFill>
                            </a:rPr>
                            <a:t>resource</a:t>
                          </a:r>
                        </a:p>
                      </a:txBody>
                      <a:tcPr anchor="ctr"/>
                    </a:tc>
                    <a:tc>
                      <a:txBody>
                        <a:bodyPr/>
                        <a:lstStyle/>
                        <a:p>
                          <a:pPr algn="ctr"/>
                          <a:r>
                            <a:rPr lang="en-US" sz="2400" dirty="0">
                              <a:solidFill>
                                <a:schemeClr val="bg2">
                                  <a:lumMod val="75000"/>
                                </a:schemeClr>
                              </a:solidFill>
                            </a:rPr>
                            <a:t>Suggest</a:t>
                          </a:r>
                        </a:p>
                      </a:txBody>
                      <a:tcPr anchor="ctr"/>
                    </a:tc>
                    <a:tc>
                      <a:txBody>
                        <a:bodyPr/>
                        <a:lstStyle/>
                        <a:p>
                          <a:pPr algn="ctr"/>
                          <a:r>
                            <a:rPr lang="en-US" sz="2400" dirty="0">
                              <a:solidFill>
                                <a:schemeClr val="bg2">
                                  <a:lumMod val="75000"/>
                                </a:schemeClr>
                              </a:solidFill>
                            </a:rPr>
                            <a:t>3.42</a:t>
                          </a:r>
                        </a:p>
                      </a:txBody>
                      <a:tcPr anchor="ctr"/>
                    </a:tc>
                    <a:extLst>
                      <a:ext uri="{0D108BD9-81ED-4DB2-BD59-A6C34878D82A}">
                        <a16:rowId xmlns:a16="http://schemas.microsoft.com/office/drawing/2014/main" val="570017390"/>
                      </a:ext>
                    </a:extLst>
                  </a:tr>
                </a:tbl>
              </a:graphicData>
            </a:graphic>
          </p:graphicFrame>
        </mc:Choice>
        <mc:Fallback>
          <p:graphicFrame>
            <p:nvGraphicFramePr>
              <p:cNvPr id="6" name="Content Placeholder 5">
                <a:extLst>
                  <a:ext uri="{FF2B5EF4-FFF2-40B4-BE49-F238E27FC236}">
                    <a16:creationId xmlns:a16="http://schemas.microsoft.com/office/drawing/2014/main" id="{5D5F4387-798C-949D-7E62-3A70D07222A7}"/>
                  </a:ext>
                </a:extLst>
              </p:cNvPr>
              <p:cNvGraphicFramePr>
                <a:graphicFrameLocks noGrp="1"/>
              </p:cNvGraphicFramePr>
              <p:nvPr>
                <p:ph idx="1"/>
              </p:nvPr>
            </p:nvGraphicFramePr>
            <p:xfrm>
              <a:off x="4947138" y="425471"/>
              <a:ext cx="6822831" cy="5814801"/>
            </p:xfrm>
            <a:graphic>
              <a:graphicData uri="http://schemas.openxmlformats.org/drawingml/2006/table">
                <a:tbl>
                  <a:tblPr firstRow="1" bandRow="1">
                    <a:tableStyleId>{7DF18680-E054-41AD-8BC1-D1AEF772440D}</a:tableStyleId>
                  </a:tblPr>
                  <a:tblGrid>
                    <a:gridCol w="2680677">
                      <a:extLst>
                        <a:ext uri="{9D8B030D-6E8A-4147-A177-3AD203B41FA5}">
                          <a16:colId xmlns:a16="http://schemas.microsoft.com/office/drawing/2014/main" val="95333617"/>
                        </a:ext>
                      </a:extLst>
                    </a:gridCol>
                    <a:gridCol w="2680677">
                      <a:extLst>
                        <a:ext uri="{9D8B030D-6E8A-4147-A177-3AD203B41FA5}">
                          <a16:colId xmlns:a16="http://schemas.microsoft.com/office/drawing/2014/main" val="3806544431"/>
                        </a:ext>
                      </a:extLst>
                    </a:gridCol>
                    <a:gridCol w="1461477">
                      <a:extLst>
                        <a:ext uri="{9D8B030D-6E8A-4147-A177-3AD203B41FA5}">
                          <a16:colId xmlns:a16="http://schemas.microsoft.com/office/drawing/2014/main" val="2952696972"/>
                        </a:ext>
                      </a:extLst>
                    </a:gridCol>
                  </a:tblGrid>
                  <a:tr h="944880">
                    <a:tc>
                      <a:txBody>
                        <a:bodyPr/>
                        <a:lstStyle/>
                        <a:p>
                          <a:pPr algn="ctr"/>
                          <a:r>
                            <a:rPr lang="en-US" sz="2800" dirty="0"/>
                            <a:t>Topic</a:t>
                          </a:r>
                        </a:p>
                      </a:txBody>
                      <a:tcPr anchor="ctr"/>
                    </a:tc>
                    <a:tc>
                      <a:txBody>
                        <a:bodyPr/>
                        <a:lstStyle/>
                        <a:p>
                          <a:pPr algn="ctr"/>
                          <a:r>
                            <a:rPr lang="en-US" sz="2800" dirty="0"/>
                            <a:t>Method</a:t>
                          </a:r>
                        </a:p>
                      </a:txBody>
                      <a:tcPr anchor="ctr"/>
                    </a:tc>
                    <a:tc>
                      <a:txBody>
                        <a:bodyPr/>
                        <a:lstStyle/>
                        <a:p>
                          <a:endParaRPr lang="en-US"/>
                        </a:p>
                      </a:txBody>
                      <a:tcPr anchor="ctr">
                        <a:blipFill>
                          <a:blip r:embed="rId3"/>
                          <a:stretch>
                            <a:fillRect l="-367083" t="-6452" r="-1667" b="-530968"/>
                          </a:stretch>
                        </a:blipFill>
                      </a:tcPr>
                    </a:tc>
                    <a:extLst>
                      <a:ext uri="{0D108BD9-81ED-4DB2-BD59-A6C34878D82A}">
                        <a16:rowId xmlns:a16="http://schemas.microsoft.com/office/drawing/2014/main" val="776035852"/>
                      </a:ext>
                    </a:extLst>
                  </a:tr>
                  <a:tr h="822960">
                    <a:tc>
                      <a:txBody>
                        <a:bodyPr/>
                        <a:lstStyle/>
                        <a:p>
                          <a:pPr algn="ctr"/>
                          <a:r>
                            <a:rPr lang="en-US" sz="2400" dirty="0"/>
                            <a:t>Proposed </a:t>
                          </a:r>
                        </a:p>
                        <a:p>
                          <a:pPr algn="ctr"/>
                          <a:r>
                            <a:rPr lang="en-US" sz="2400" dirty="0"/>
                            <a:t>new code</a:t>
                          </a:r>
                        </a:p>
                      </a:txBody>
                      <a:tcPr marR="548640" anchor="ctr"/>
                    </a:tc>
                    <a:tc>
                      <a:txBody>
                        <a:bodyPr/>
                        <a:lstStyle/>
                        <a:p>
                          <a:pPr algn="ctr"/>
                          <a:r>
                            <a:rPr lang="en-US" sz="2400" dirty="0"/>
                            <a:t>Implement</a:t>
                          </a:r>
                        </a:p>
                      </a:txBody>
                      <a:tcPr marR="548640" anchor="ctr"/>
                    </a:tc>
                    <a:tc>
                      <a:txBody>
                        <a:bodyPr/>
                        <a:lstStyle/>
                        <a:p>
                          <a:pPr algn="ctr"/>
                          <a:r>
                            <a:rPr lang="en-US" sz="2400" dirty="0"/>
                            <a:t>7.66</a:t>
                          </a:r>
                        </a:p>
                      </a:txBody>
                      <a:tcPr anchor="ctr"/>
                    </a:tc>
                    <a:extLst>
                      <a:ext uri="{0D108BD9-81ED-4DB2-BD59-A6C34878D82A}">
                        <a16:rowId xmlns:a16="http://schemas.microsoft.com/office/drawing/2014/main" val="132761346"/>
                      </a:ext>
                    </a:extLst>
                  </a:tr>
                  <a:tr h="822960">
                    <a:tc>
                      <a:txBody>
                        <a:bodyPr/>
                        <a:lstStyle/>
                        <a:p>
                          <a:pPr algn="ctr"/>
                          <a:r>
                            <a:rPr lang="en-US" sz="2400" dirty="0"/>
                            <a:t>Coding </a:t>
                          </a:r>
                        </a:p>
                        <a:p>
                          <a:pPr algn="ctr"/>
                          <a:r>
                            <a:rPr lang="en-US" sz="2400" dirty="0"/>
                            <a:t>concept</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5.26</a:t>
                          </a:r>
                        </a:p>
                      </a:txBody>
                      <a:tcPr anchor="ctr"/>
                    </a:tc>
                    <a:extLst>
                      <a:ext uri="{0D108BD9-81ED-4DB2-BD59-A6C34878D82A}">
                        <a16:rowId xmlns:a16="http://schemas.microsoft.com/office/drawing/2014/main" val="3134810105"/>
                      </a:ext>
                    </a:extLst>
                  </a:tr>
                  <a:tr h="822960">
                    <a:tc>
                      <a:txBody>
                        <a:bodyPr/>
                        <a:lstStyle/>
                        <a:p>
                          <a:pPr algn="ctr"/>
                          <a:r>
                            <a:rPr lang="en-US" sz="2400" dirty="0"/>
                            <a:t>Learning </a:t>
                          </a:r>
                        </a:p>
                        <a:p>
                          <a:pPr algn="ctr"/>
                          <a:r>
                            <a:rPr lang="en-US" sz="2400" dirty="0"/>
                            <a:t>resource</a:t>
                          </a:r>
                        </a:p>
                      </a:txBody>
                      <a:tcPr marR="548640" anchor="ctr"/>
                    </a:tc>
                    <a:tc>
                      <a:txBody>
                        <a:bodyPr/>
                        <a:lstStyle/>
                        <a:p>
                          <a:pPr algn="ctr"/>
                          <a:r>
                            <a:rPr lang="en-US" sz="2400" dirty="0"/>
                            <a:t>Teach </a:t>
                          </a:r>
                        </a:p>
                        <a:p>
                          <a:pPr algn="ctr"/>
                          <a:r>
                            <a:rPr lang="en-US" sz="2400" dirty="0"/>
                            <a:t>(extension)</a:t>
                          </a:r>
                        </a:p>
                      </a:txBody>
                      <a:tcPr marR="548640" anchor="ctr"/>
                    </a:tc>
                    <a:tc>
                      <a:txBody>
                        <a:bodyPr/>
                        <a:lstStyle/>
                        <a:p>
                          <a:pPr algn="ctr"/>
                          <a:r>
                            <a:rPr lang="en-US" sz="2400" dirty="0"/>
                            <a:t>4.08</a:t>
                          </a:r>
                        </a:p>
                      </a:txBody>
                      <a:tcPr anchor="ctr"/>
                    </a:tc>
                    <a:extLst>
                      <a:ext uri="{0D108BD9-81ED-4DB2-BD59-A6C34878D82A}">
                        <a16:rowId xmlns:a16="http://schemas.microsoft.com/office/drawing/2014/main" val="1197658661"/>
                      </a:ext>
                    </a:extLst>
                  </a:tr>
                  <a:tr h="822960">
                    <a:tc>
                      <a:txBody>
                        <a:bodyPr/>
                        <a:lstStyle/>
                        <a:p>
                          <a:pPr algn="ctr"/>
                          <a:r>
                            <a:rPr lang="en-US" sz="2400" dirty="0">
                              <a:solidFill>
                                <a:schemeClr val="bg2">
                                  <a:lumMod val="75000"/>
                                </a:schemeClr>
                              </a:solidFill>
                            </a:rPr>
                            <a:t>Development </a:t>
                          </a:r>
                        </a:p>
                        <a:p>
                          <a:pPr algn="ctr"/>
                          <a:r>
                            <a:rPr lang="en-US" sz="2400" dirty="0">
                              <a:solidFill>
                                <a:schemeClr val="bg2">
                                  <a:lumMod val="75000"/>
                                </a:schemeClr>
                              </a:solidFill>
                            </a:rPr>
                            <a:t>strategy</a:t>
                          </a:r>
                        </a:p>
                      </a:txBody>
                      <a:tcPr anchor="ctr"/>
                    </a:tc>
                    <a:tc>
                      <a:txBody>
                        <a:bodyPr/>
                        <a:lstStyle/>
                        <a:p>
                          <a:pPr algn="ctr"/>
                          <a:r>
                            <a:rPr lang="en-US" sz="2400" dirty="0">
                              <a:solidFill>
                                <a:schemeClr val="bg2">
                                  <a:lumMod val="75000"/>
                                </a:schemeClr>
                              </a:solidFill>
                            </a:rPr>
                            <a:t>Suggest</a:t>
                          </a:r>
                        </a:p>
                      </a:txBody>
                      <a:tcPr anchor="ctr"/>
                    </a:tc>
                    <a:tc>
                      <a:txBody>
                        <a:bodyPr/>
                        <a:lstStyle/>
                        <a:p>
                          <a:pPr algn="ctr"/>
                          <a:r>
                            <a:rPr lang="en-US" sz="2400" dirty="0">
                              <a:solidFill>
                                <a:schemeClr val="bg2">
                                  <a:lumMod val="75000"/>
                                </a:schemeClr>
                              </a:solidFill>
                            </a:rPr>
                            <a:t>4.07</a:t>
                          </a:r>
                        </a:p>
                      </a:txBody>
                      <a:tcPr anchor="ctr"/>
                    </a:tc>
                    <a:extLst>
                      <a:ext uri="{0D108BD9-81ED-4DB2-BD59-A6C34878D82A}">
                        <a16:rowId xmlns:a16="http://schemas.microsoft.com/office/drawing/2014/main" val="3334095925"/>
                      </a:ext>
                    </a:extLst>
                  </a:tr>
                  <a:tr h="755121">
                    <a:tc>
                      <a:txBody>
                        <a:bodyPr/>
                        <a:lstStyle/>
                        <a:p>
                          <a:pPr algn="ctr"/>
                          <a:r>
                            <a:rPr lang="en-US" sz="2400" dirty="0">
                              <a:solidFill>
                                <a:schemeClr val="bg2">
                                  <a:lumMod val="50000"/>
                                </a:schemeClr>
                              </a:solidFill>
                            </a:rPr>
                            <a:t>Bug</a:t>
                          </a:r>
                        </a:p>
                      </a:txBody>
                      <a:tcPr anchor="ctr"/>
                    </a:tc>
                    <a:tc>
                      <a:txBody>
                        <a:bodyPr/>
                        <a:lstStyle/>
                        <a:p>
                          <a:pPr algn="ctr"/>
                          <a:r>
                            <a:rPr lang="en-US" sz="2400" dirty="0">
                              <a:solidFill>
                                <a:schemeClr val="bg2">
                                  <a:lumMod val="50000"/>
                                </a:schemeClr>
                              </a:solidFill>
                            </a:rPr>
                            <a:t>Explain</a:t>
                          </a:r>
                        </a:p>
                      </a:txBody>
                      <a:tcPr anchor="ctr"/>
                    </a:tc>
                    <a:tc>
                      <a:txBody>
                        <a:bodyPr/>
                        <a:lstStyle/>
                        <a:p>
                          <a:pPr algn="ctr"/>
                          <a:r>
                            <a:rPr lang="en-US" sz="2400" dirty="0">
                              <a:solidFill>
                                <a:schemeClr val="bg2">
                                  <a:lumMod val="50000"/>
                                </a:schemeClr>
                              </a:solidFill>
                            </a:rPr>
                            <a:t>3.56</a:t>
                          </a:r>
                        </a:p>
                      </a:txBody>
                      <a:tcPr anchor="ctr"/>
                    </a:tc>
                    <a:extLst>
                      <a:ext uri="{0D108BD9-81ED-4DB2-BD59-A6C34878D82A}">
                        <a16:rowId xmlns:a16="http://schemas.microsoft.com/office/drawing/2014/main" val="554645450"/>
                      </a:ext>
                    </a:extLst>
                  </a:tr>
                  <a:tr h="822960">
                    <a:tc>
                      <a:txBody>
                        <a:bodyPr/>
                        <a:lstStyle/>
                        <a:p>
                          <a:pPr algn="ctr"/>
                          <a:r>
                            <a:rPr lang="en-US" sz="2400" dirty="0">
                              <a:solidFill>
                                <a:schemeClr val="bg2">
                                  <a:lumMod val="75000"/>
                                </a:schemeClr>
                              </a:solidFill>
                            </a:rPr>
                            <a:t>Learning </a:t>
                          </a:r>
                        </a:p>
                        <a:p>
                          <a:pPr algn="ctr"/>
                          <a:r>
                            <a:rPr lang="en-US" sz="2400" dirty="0">
                              <a:solidFill>
                                <a:schemeClr val="bg2">
                                  <a:lumMod val="75000"/>
                                </a:schemeClr>
                              </a:solidFill>
                            </a:rPr>
                            <a:t>resource</a:t>
                          </a:r>
                        </a:p>
                      </a:txBody>
                      <a:tcPr anchor="ctr"/>
                    </a:tc>
                    <a:tc>
                      <a:txBody>
                        <a:bodyPr/>
                        <a:lstStyle/>
                        <a:p>
                          <a:pPr algn="ctr"/>
                          <a:r>
                            <a:rPr lang="en-US" sz="2400" dirty="0">
                              <a:solidFill>
                                <a:schemeClr val="bg2">
                                  <a:lumMod val="75000"/>
                                </a:schemeClr>
                              </a:solidFill>
                            </a:rPr>
                            <a:t>Suggest</a:t>
                          </a:r>
                        </a:p>
                      </a:txBody>
                      <a:tcPr anchor="ctr"/>
                    </a:tc>
                    <a:tc>
                      <a:txBody>
                        <a:bodyPr/>
                        <a:lstStyle/>
                        <a:p>
                          <a:pPr algn="ctr"/>
                          <a:r>
                            <a:rPr lang="en-US" sz="2400" dirty="0">
                              <a:solidFill>
                                <a:schemeClr val="bg2">
                                  <a:lumMod val="75000"/>
                                </a:schemeClr>
                              </a:solidFill>
                            </a:rPr>
                            <a:t>3.42</a:t>
                          </a:r>
                        </a:p>
                      </a:txBody>
                      <a:tcPr anchor="ctr"/>
                    </a:tc>
                    <a:extLst>
                      <a:ext uri="{0D108BD9-81ED-4DB2-BD59-A6C34878D82A}">
                        <a16:rowId xmlns:a16="http://schemas.microsoft.com/office/drawing/2014/main" val="570017390"/>
                      </a:ext>
                    </a:extLst>
                  </a:tr>
                </a:tbl>
              </a:graphicData>
            </a:graphic>
          </p:graphicFrame>
        </mc:Fallback>
      </mc:AlternateContent>
      <p:sp>
        <p:nvSpPr>
          <p:cNvPr id="4" name="Slide Number Placeholder 3">
            <a:extLst>
              <a:ext uri="{FF2B5EF4-FFF2-40B4-BE49-F238E27FC236}">
                <a16:creationId xmlns:a16="http://schemas.microsoft.com/office/drawing/2014/main" id="{050AC2B3-ECA6-007C-AB16-38B14E2E8C96}"/>
              </a:ext>
            </a:extLst>
          </p:cNvPr>
          <p:cNvSpPr>
            <a:spLocks noGrp="1"/>
          </p:cNvSpPr>
          <p:nvPr>
            <p:ph type="sldNum" sz="quarter" idx="12"/>
          </p:nvPr>
        </p:nvSpPr>
        <p:spPr/>
        <p:txBody>
          <a:bodyPr/>
          <a:lstStyle/>
          <a:p>
            <a:fld id="{89A630E3-24BC-4F6C-BC04-AFC16AEAE93C}" type="slidenum">
              <a:rPr lang="en-US" smtClean="0"/>
              <a:t>27</a:t>
            </a:fld>
            <a:endParaRPr lang="en-US"/>
          </a:p>
        </p:txBody>
      </p:sp>
      <p:pic>
        <p:nvPicPr>
          <p:cNvPr id="9" name="Graphic 8" descr="Blueprint with solid fill">
            <a:extLst>
              <a:ext uri="{FF2B5EF4-FFF2-40B4-BE49-F238E27FC236}">
                <a16:creationId xmlns:a16="http://schemas.microsoft.com/office/drawing/2014/main" id="{8DA04A90-33E8-1DAC-0898-A39AC33417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53627" y="1467138"/>
            <a:ext cx="594438" cy="594438"/>
          </a:xfrm>
          <a:prstGeom prst="rect">
            <a:avLst/>
          </a:prstGeom>
        </p:spPr>
      </p:pic>
      <p:pic>
        <p:nvPicPr>
          <p:cNvPr id="10" name="Graphic 9" descr="Hierarchy with solid fill">
            <a:extLst>
              <a:ext uri="{FF2B5EF4-FFF2-40B4-BE49-F238E27FC236}">
                <a16:creationId xmlns:a16="http://schemas.microsoft.com/office/drawing/2014/main" id="{F218C83E-97BF-50DD-64DB-4E9181B6866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53627" y="2294899"/>
            <a:ext cx="594438" cy="594438"/>
          </a:xfrm>
          <a:prstGeom prst="rect">
            <a:avLst/>
          </a:prstGeom>
        </p:spPr>
      </p:pic>
      <p:pic>
        <p:nvPicPr>
          <p:cNvPr id="11" name="Graphic 10" descr="Books with solid fill">
            <a:extLst>
              <a:ext uri="{FF2B5EF4-FFF2-40B4-BE49-F238E27FC236}">
                <a16:creationId xmlns:a16="http://schemas.microsoft.com/office/drawing/2014/main" id="{83ACC5BF-3392-C120-9D4E-84F3961D443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53627" y="3134647"/>
            <a:ext cx="594439" cy="594439"/>
          </a:xfrm>
          <a:prstGeom prst="rect">
            <a:avLst/>
          </a:prstGeom>
        </p:spPr>
      </p:pic>
      <p:pic>
        <p:nvPicPr>
          <p:cNvPr id="13" name="Graphic 12" descr="Hammer with solid fill">
            <a:extLst>
              <a:ext uri="{FF2B5EF4-FFF2-40B4-BE49-F238E27FC236}">
                <a16:creationId xmlns:a16="http://schemas.microsoft.com/office/drawing/2014/main" id="{24ED36B4-1BDA-3E69-635B-3101C0C26E7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540450" y="1502626"/>
            <a:ext cx="594438" cy="594438"/>
          </a:xfrm>
          <a:prstGeom prst="rect">
            <a:avLst/>
          </a:prstGeom>
        </p:spPr>
      </p:pic>
      <p:pic>
        <p:nvPicPr>
          <p:cNvPr id="14" name="Graphic 13" descr="Teacher with solid fill">
            <a:extLst>
              <a:ext uri="{FF2B5EF4-FFF2-40B4-BE49-F238E27FC236}">
                <a16:creationId xmlns:a16="http://schemas.microsoft.com/office/drawing/2014/main" id="{8606B9BB-29F3-8AFD-24E8-1466D2E1F47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540450" y="2318637"/>
            <a:ext cx="594438" cy="594438"/>
          </a:xfrm>
          <a:prstGeom prst="rect">
            <a:avLst/>
          </a:prstGeom>
        </p:spPr>
      </p:pic>
      <p:pic>
        <p:nvPicPr>
          <p:cNvPr id="15" name="Graphic 14" descr="Teacher with solid fill">
            <a:extLst>
              <a:ext uri="{FF2B5EF4-FFF2-40B4-BE49-F238E27FC236}">
                <a16:creationId xmlns:a16="http://schemas.microsoft.com/office/drawing/2014/main" id="{7D2F3627-A114-1008-8751-77E7F5EAADB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540450" y="3134648"/>
            <a:ext cx="594438" cy="594438"/>
          </a:xfrm>
          <a:prstGeom prst="rect">
            <a:avLst/>
          </a:prstGeom>
        </p:spPr>
      </p:pic>
    </p:spTree>
    <p:extLst>
      <p:ext uri="{BB962C8B-B14F-4D97-AF65-F5344CB8AC3E}">
        <p14:creationId xmlns:p14="http://schemas.microsoft.com/office/powerpoint/2010/main" val="2534566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1E30-62BD-A9AC-2F41-D98F86F6F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1A000-466F-DD07-F3CE-0FCDBC714BCA}"/>
              </a:ext>
            </a:extLst>
          </p:cNvPr>
          <p:cNvSpPr>
            <a:spLocks noGrp="1"/>
          </p:cNvSpPr>
          <p:nvPr>
            <p:ph type="title"/>
          </p:nvPr>
        </p:nvSpPr>
        <p:spPr/>
        <p:txBody>
          <a:bodyPr/>
          <a:lstStyle/>
          <a:p>
            <a:r>
              <a:rPr lang="en-US" dirty="0"/>
              <a:t>Topics vs methods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5DBA773-DC0C-C8A2-61D6-2344E86CFB20}"/>
                  </a:ext>
                </a:extLst>
              </p:cNvPr>
              <p:cNvSpPr>
                <a:spLocks noGrp="1"/>
              </p:cNvSpPr>
              <p:nvPr>
                <p:ph idx="1"/>
              </p:nvPr>
            </p:nvSpPr>
            <p:spPr/>
            <p:txBody>
              <a:bodyPr/>
              <a:lstStyle/>
              <a:p>
                <a:pPr marL="0" indent="0">
                  <a:spcAft>
                    <a:spcPts val="2000"/>
                  </a:spcAft>
                  <a:buNone/>
                </a:pPr>
                <a:r>
                  <a:rPr lang="en-US" dirty="0"/>
                  <a:t>Disproportionately (vs null), </a:t>
                </a:r>
                <a:r>
                  <a:rPr lang="en-US" b="1" dirty="0"/>
                  <a:t>coding concepts</a:t>
                </a:r>
                <a:r>
                  <a:rPr lang="en-US" dirty="0"/>
                  <a:t> (5.26</a:t>
                </a:r>
                <a14:m>
                  <m:oMath xmlns:m="http://schemas.openxmlformats.org/officeDocument/2006/math">
                    <m:r>
                      <a:rPr lang="en-US" i="1">
                        <a:latin typeface="Cambria Math" panose="02040503050406030204" pitchFamily="18" charset="0"/>
                      </a:rPr>
                      <m:t>×</m:t>
                    </m:r>
                  </m:oMath>
                </a14:m>
                <a:r>
                  <a:rPr lang="en-US" dirty="0"/>
                  <a:t>) and further </a:t>
                </a:r>
                <a:r>
                  <a:rPr lang="en-US" b="1" dirty="0"/>
                  <a:t>learning resources</a:t>
                </a:r>
                <a:r>
                  <a:rPr lang="en-US" dirty="0"/>
                  <a:t> (4.08</a:t>
                </a:r>
                <a14:m>
                  <m:oMath xmlns:m="http://schemas.openxmlformats.org/officeDocument/2006/math">
                    <m:r>
                      <a:rPr lang="en-US" i="1">
                        <a:latin typeface="Cambria Math" panose="02040503050406030204" pitchFamily="18" charset="0"/>
                      </a:rPr>
                      <m:t>×</m:t>
                    </m:r>
                  </m:oMath>
                </a14:m>
                <a:r>
                  <a:rPr lang="en-US" dirty="0"/>
                  <a:t>) are taught as </a:t>
                </a:r>
                <a:r>
                  <a:rPr lang="en-US" cap="small" dirty="0"/>
                  <a:t>Helper</a:t>
                </a:r>
                <a:r>
                  <a:rPr lang="en-US" dirty="0"/>
                  <a:t>-instigated </a:t>
                </a:r>
                <a:r>
                  <a:rPr lang="en-US" b="1" dirty="0"/>
                  <a:t>extensions</a:t>
                </a:r>
                <a:r>
                  <a:rPr lang="en-US" dirty="0"/>
                  <a:t> to what </a:t>
                </a:r>
                <a:r>
                  <a:rPr lang="en-US" cap="small" dirty="0"/>
                  <a:t>Learners</a:t>
                </a:r>
                <a:r>
                  <a:rPr lang="en-US" dirty="0"/>
                  <a:t> have asked for.</a:t>
                </a:r>
              </a:p>
            </p:txBody>
          </p:sp>
        </mc:Choice>
        <mc:Fallback>
          <p:sp>
            <p:nvSpPr>
              <p:cNvPr id="3" name="Content Placeholder 2">
                <a:extLst>
                  <a:ext uri="{FF2B5EF4-FFF2-40B4-BE49-F238E27FC236}">
                    <a16:creationId xmlns:a16="http://schemas.microsoft.com/office/drawing/2014/main" id="{05DBA773-DC0C-C8A2-61D6-2344E86CFB20}"/>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577DECB-B1F3-D0D9-DBC3-A67FBBB66C43}"/>
              </a:ext>
            </a:extLst>
          </p:cNvPr>
          <p:cNvSpPr>
            <a:spLocks noGrp="1"/>
          </p:cNvSpPr>
          <p:nvPr>
            <p:ph type="sldNum" sz="quarter" idx="12"/>
          </p:nvPr>
        </p:nvSpPr>
        <p:spPr/>
        <p:txBody>
          <a:bodyPr/>
          <a:lstStyle/>
          <a:p>
            <a:fld id="{89A630E3-24BC-4F6C-BC04-AFC16AEAE93C}" type="slidenum">
              <a:rPr lang="en-US" smtClean="0"/>
              <a:t>28</a:t>
            </a:fld>
            <a:endParaRPr lang="en-US"/>
          </a:p>
        </p:txBody>
      </p:sp>
      <p:sp>
        <p:nvSpPr>
          <p:cNvPr id="5" name="TextBox 4">
            <a:extLst>
              <a:ext uri="{FF2B5EF4-FFF2-40B4-BE49-F238E27FC236}">
                <a16:creationId xmlns:a16="http://schemas.microsoft.com/office/drawing/2014/main" id="{0E46D539-298F-DC2E-09A9-A92B29663B9C}"/>
              </a:ext>
            </a:extLst>
          </p:cNvPr>
          <p:cNvSpPr txBox="1"/>
          <p:nvPr/>
        </p:nvSpPr>
        <p:spPr>
          <a:xfrm>
            <a:off x="11258923" y="79510"/>
            <a:ext cx="853567" cy="523220"/>
          </a:xfrm>
          <a:prstGeom prst="rect">
            <a:avLst/>
          </a:prstGeom>
          <a:noFill/>
        </p:spPr>
        <p:txBody>
          <a:bodyPr wrap="none" rtlCol="0">
            <a:spAutoFit/>
          </a:bodyPr>
          <a:lstStyle/>
          <a:p>
            <a:r>
              <a:rPr lang="en-US" sz="2800" dirty="0"/>
              <a:t>RQ2</a:t>
            </a:r>
          </a:p>
        </p:txBody>
      </p:sp>
      <p:pic>
        <p:nvPicPr>
          <p:cNvPr id="8" name="Picture 7">
            <a:extLst>
              <a:ext uri="{FF2B5EF4-FFF2-40B4-BE49-F238E27FC236}">
                <a16:creationId xmlns:a16="http://schemas.microsoft.com/office/drawing/2014/main" id="{47291B76-0490-B65E-D07B-D01B0AE9408D}"/>
              </a:ext>
            </a:extLst>
          </p:cNvPr>
          <p:cNvPicPr>
            <a:picLocks noChangeAspect="1"/>
          </p:cNvPicPr>
          <p:nvPr/>
        </p:nvPicPr>
        <p:blipFill>
          <a:blip r:embed="rId4"/>
          <a:srcRect t="5112"/>
          <a:stretch>
            <a:fillRect/>
          </a:stretch>
        </p:blipFill>
        <p:spPr>
          <a:xfrm>
            <a:off x="2178656" y="3598818"/>
            <a:ext cx="7834687" cy="2713759"/>
          </a:xfrm>
          <a:prstGeom prst="rect">
            <a:avLst/>
          </a:prstGeom>
        </p:spPr>
      </p:pic>
    </p:spTree>
    <p:extLst>
      <p:ext uri="{BB962C8B-B14F-4D97-AF65-F5344CB8AC3E}">
        <p14:creationId xmlns:p14="http://schemas.microsoft.com/office/powerpoint/2010/main" val="300338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6526F-FFD0-4F5B-9AF7-D3CB12390587}"/>
              </a:ext>
            </a:extLst>
          </p:cNvPr>
          <p:cNvSpPr>
            <a:spLocks noGrp="1"/>
          </p:cNvSpPr>
          <p:nvPr>
            <p:ph type="title"/>
          </p:nvPr>
        </p:nvSpPr>
        <p:spPr/>
        <p:txBody>
          <a:bodyPr/>
          <a:lstStyle/>
          <a:p>
            <a:r>
              <a:rPr lang="en-US" dirty="0"/>
              <a:t>Speaker-stratified effects on success</a:t>
            </a:r>
          </a:p>
        </p:txBody>
      </p:sp>
      <p:sp>
        <p:nvSpPr>
          <p:cNvPr id="4" name="Slide Number Placeholder 3">
            <a:extLst>
              <a:ext uri="{FF2B5EF4-FFF2-40B4-BE49-F238E27FC236}">
                <a16:creationId xmlns:a16="http://schemas.microsoft.com/office/drawing/2014/main" id="{62E539BB-AA14-8593-6D0A-CC825848214A}"/>
              </a:ext>
            </a:extLst>
          </p:cNvPr>
          <p:cNvSpPr>
            <a:spLocks noGrp="1"/>
          </p:cNvSpPr>
          <p:nvPr>
            <p:ph type="sldNum" sz="quarter" idx="12"/>
          </p:nvPr>
        </p:nvSpPr>
        <p:spPr/>
        <p:txBody>
          <a:bodyPr/>
          <a:lstStyle/>
          <a:p>
            <a:fld id="{89A630E3-24BC-4F6C-BC04-AFC16AEAE93C}" type="slidenum">
              <a:rPr lang="en-US" smtClean="0"/>
              <a:t>29</a:t>
            </a:fld>
            <a:endParaRPr lang="en-US"/>
          </a:p>
        </p:txBody>
      </p:sp>
      <p:pic>
        <p:nvPicPr>
          <p:cNvPr id="7" name="Picture 6">
            <a:extLst>
              <a:ext uri="{FF2B5EF4-FFF2-40B4-BE49-F238E27FC236}">
                <a16:creationId xmlns:a16="http://schemas.microsoft.com/office/drawing/2014/main" id="{48583D77-31EE-8011-8E89-CA608EA36111}"/>
              </a:ext>
            </a:extLst>
          </p:cNvPr>
          <p:cNvPicPr>
            <a:picLocks noChangeAspect="1"/>
          </p:cNvPicPr>
          <p:nvPr/>
        </p:nvPicPr>
        <p:blipFill>
          <a:blip r:embed="rId2"/>
          <a:stretch>
            <a:fillRect/>
          </a:stretch>
        </p:blipFill>
        <p:spPr>
          <a:xfrm>
            <a:off x="1965479" y="1802177"/>
            <a:ext cx="8261042" cy="4864993"/>
          </a:xfrm>
          <a:prstGeom prst="rect">
            <a:avLst/>
          </a:prstGeom>
        </p:spPr>
      </p:pic>
      <p:sp>
        <p:nvSpPr>
          <p:cNvPr id="8" name="TextBox 7">
            <a:extLst>
              <a:ext uri="{FF2B5EF4-FFF2-40B4-BE49-F238E27FC236}">
                <a16:creationId xmlns:a16="http://schemas.microsoft.com/office/drawing/2014/main" id="{8E91DA6C-2FFE-6032-8A6B-05816D886C30}"/>
              </a:ext>
            </a:extLst>
          </p:cNvPr>
          <p:cNvSpPr txBox="1"/>
          <p:nvPr/>
        </p:nvSpPr>
        <p:spPr>
          <a:xfrm>
            <a:off x="11258923" y="79510"/>
            <a:ext cx="853567" cy="523220"/>
          </a:xfrm>
          <a:prstGeom prst="rect">
            <a:avLst/>
          </a:prstGeom>
          <a:noFill/>
        </p:spPr>
        <p:txBody>
          <a:bodyPr wrap="none" rtlCol="0">
            <a:spAutoFit/>
          </a:bodyPr>
          <a:lstStyle/>
          <a:p>
            <a:r>
              <a:rPr lang="en-US" sz="2800" dirty="0"/>
              <a:t>RQ3</a:t>
            </a:r>
          </a:p>
        </p:txBody>
      </p:sp>
    </p:spTree>
    <p:extLst>
      <p:ext uri="{BB962C8B-B14F-4D97-AF65-F5344CB8AC3E}">
        <p14:creationId xmlns:p14="http://schemas.microsoft.com/office/powerpoint/2010/main" val="378747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E137-4956-40E0-DC16-2625DE956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DC014-3839-5FE4-4738-7BFFA2E5F5A5}"/>
              </a:ext>
            </a:extLst>
          </p:cNvPr>
          <p:cNvSpPr>
            <a:spLocks noGrp="1"/>
          </p:cNvSpPr>
          <p:nvPr>
            <p:ph type="title"/>
          </p:nvPr>
        </p:nvSpPr>
        <p:spPr/>
        <p:txBody>
          <a:bodyPr/>
          <a:lstStyle/>
          <a:p>
            <a:r>
              <a:rPr lang="en-US" dirty="0"/>
              <a:t>We learn CS outside of the classroom</a:t>
            </a:r>
          </a:p>
        </p:txBody>
      </p:sp>
      <p:sp>
        <p:nvSpPr>
          <p:cNvPr id="4" name="Slide Number Placeholder 3">
            <a:extLst>
              <a:ext uri="{FF2B5EF4-FFF2-40B4-BE49-F238E27FC236}">
                <a16:creationId xmlns:a16="http://schemas.microsoft.com/office/drawing/2014/main" id="{8464338F-BBCB-29DB-36DB-A056F7373B68}"/>
              </a:ext>
            </a:extLst>
          </p:cNvPr>
          <p:cNvSpPr>
            <a:spLocks noGrp="1"/>
          </p:cNvSpPr>
          <p:nvPr>
            <p:ph type="sldNum" sz="quarter" idx="12"/>
          </p:nvPr>
        </p:nvSpPr>
        <p:spPr/>
        <p:txBody>
          <a:bodyPr/>
          <a:lstStyle/>
          <a:p>
            <a:fld id="{89A630E3-24BC-4F6C-BC04-AFC16AEAE93C}" type="slidenum">
              <a:rPr lang="en-US" smtClean="0"/>
              <a:t>3</a:t>
            </a:fld>
            <a:endParaRPr lang="en-US"/>
          </a:p>
        </p:txBody>
      </p:sp>
      <p:sp>
        <p:nvSpPr>
          <p:cNvPr id="10" name="TextBox 9">
            <a:extLst>
              <a:ext uri="{FF2B5EF4-FFF2-40B4-BE49-F238E27FC236}">
                <a16:creationId xmlns:a16="http://schemas.microsoft.com/office/drawing/2014/main" id="{1B20A727-1566-9938-DDC6-20E2B80E5F24}"/>
              </a:ext>
            </a:extLst>
          </p:cNvPr>
          <p:cNvSpPr txBox="1"/>
          <p:nvPr/>
        </p:nvSpPr>
        <p:spPr>
          <a:xfrm>
            <a:off x="9143" y="3104937"/>
            <a:ext cx="4143829" cy="954107"/>
          </a:xfrm>
          <a:prstGeom prst="rect">
            <a:avLst/>
          </a:prstGeom>
          <a:noFill/>
        </p:spPr>
        <p:txBody>
          <a:bodyPr wrap="square">
            <a:spAutoFit/>
          </a:bodyPr>
          <a:lstStyle/>
          <a:p>
            <a:pPr algn="ctr"/>
            <a:r>
              <a:rPr lang="en-US" sz="2800" i="1" dirty="0"/>
              <a:t>MOOCS</a:t>
            </a:r>
            <a:r>
              <a:rPr lang="en-US" sz="2800" dirty="0"/>
              <a:t>: </a:t>
            </a:r>
          </a:p>
          <a:p>
            <a:pPr algn="ctr"/>
            <a:r>
              <a:rPr lang="en-US" sz="2800" dirty="0"/>
              <a:t>Khan Academy</a:t>
            </a:r>
          </a:p>
        </p:txBody>
      </p:sp>
      <p:sp>
        <p:nvSpPr>
          <p:cNvPr id="11" name="TextBox 10">
            <a:extLst>
              <a:ext uri="{FF2B5EF4-FFF2-40B4-BE49-F238E27FC236}">
                <a16:creationId xmlns:a16="http://schemas.microsoft.com/office/drawing/2014/main" id="{9FADE40B-1120-0F54-156A-76EA4B8C0B17}"/>
              </a:ext>
            </a:extLst>
          </p:cNvPr>
          <p:cNvSpPr txBox="1"/>
          <p:nvPr/>
        </p:nvSpPr>
        <p:spPr>
          <a:xfrm>
            <a:off x="4102580" y="5351116"/>
            <a:ext cx="4143829" cy="954107"/>
          </a:xfrm>
          <a:prstGeom prst="rect">
            <a:avLst/>
          </a:prstGeom>
          <a:noFill/>
        </p:spPr>
        <p:txBody>
          <a:bodyPr wrap="square">
            <a:spAutoFit/>
          </a:bodyPr>
          <a:lstStyle/>
          <a:p>
            <a:pPr algn="ctr"/>
            <a:r>
              <a:rPr lang="en-US" sz="2800" b="1" i="1" dirty="0"/>
              <a:t>Peer tutoring</a:t>
            </a:r>
            <a:r>
              <a:rPr lang="en-US" sz="2800" b="1" dirty="0"/>
              <a:t>: </a:t>
            </a:r>
          </a:p>
          <a:p>
            <a:pPr algn="ctr"/>
            <a:r>
              <a:rPr lang="en-US" sz="2800" b="1" dirty="0" err="1"/>
              <a:t>PythonTutor</a:t>
            </a:r>
            <a:endParaRPr lang="en-US" sz="2800" b="1" dirty="0"/>
          </a:p>
        </p:txBody>
      </p:sp>
      <p:sp>
        <p:nvSpPr>
          <p:cNvPr id="12" name="TextBox 11">
            <a:extLst>
              <a:ext uri="{FF2B5EF4-FFF2-40B4-BE49-F238E27FC236}">
                <a16:creationId xmlns:a16="http://schemas.microsoft.com/office/drawing/2014/main" id="{D5E7A473-96B7-3DEC-8F91-75814F8D0D9B}"/>
              </a:ext>
            </a:extLst>
          </p:cNvPr>
          <p:cNvSpPr txBox="1"/>
          <p:nvPr/>
        </p:nvSpPr>
        <p:spPr>
          <a:xfrm>
            <a:off x="8048171" y="3104937"/>
            <a:ext cx="4143829" cy="954107"/>
          </a:xfrm>
          <a:prstGeom prst="rect">
            <a:avLst/>
          </a:prstGeom>
          <a:noFill/>
        </p:spPr>
        <p:txBody>
          <a:bodyPr wrap="square">
            <a:spAutoFit/>
          </a:bodyPr>
          <a:lstStyle/>
          <a:p>
            <a:pPr algn="ctr"/>
            <a:r>
              <a:rPr lang="en-US" sz="2800" i="1" dirty="0"/>
              <a:t>Chat rooms</a:t>
            </a:r>
            <a:r>
              <a:rPr lang="en-US" sz="2800" dirty="0"/>
              <a:t>: </a:t>
            </a:r>
          </a:p>
          <a:p>
            <a:pPr algn="ctr"/>
            <a:r>
              <a:rPr lang="en-US" sz="2800" dirty="0"/>
              <a:t>Discord</a:t>
            </a:r>
          </a:p>
        </p:txBody>
      </p:sp>
      <p:sp>
        <p:nvSpPr>
          <p:cNvPr id="14" name="TextBox 13">
            <a:extLst>
              <a:ext uri="{FF2B5EF4-FFF2-40B4-BE49-F238E27FC236}">
                <a16:creationId xmlns:a16="http://schemas.microsoft.com/office/drawing/2014/main" id="{DCB45DF7-EF3C-2D7F-89A8-EAD3E96B2E85}"/>
              </a:ext>
            </a:extLst>
          </p:cNvPr>
          <p:cNvSpPr txBox="1"/>
          <p:nvPr/>
        </p:nvSpPr>
        <p:spPr>
          <a:xfrm>
            <a:off x="8055864" y="5676098"/>
            <a:ext cx="4143829" cy="954107"/>
          </a:xfrm>
          <a:prstGeom prst="rect">
            <a:avLst/>
          </a:prstGeom>
          <a:noFill/>
        </p:spPr>
        <p:txBody>
          <a:bodyPr wrap="square">
            <a:spAutoFit/>
          </a:bodyPr>
          <a:lstStyle/>
          <a:p>
            <a:pPr algn="ctr"/>
            <a:r>
              <a:rPr lang="en-US" sz="2800" i="1" dirty="0"/>
              <a:t>AI assistants</a:t>
            </a:r>
            <a:r>
              <a:rPr lang="en-US" sz="2800" dirty="0"/>
              <a:t>: </a:t>
            </a:r>
          </a:p>
          <a:p>
            <a:pPr algn="ctr"/>
            <a:r>
              <a:rPr lang="en-US" sz="2800" dirty="0"/>
              <a:t>ChatGPT</a:t>
            </a:r>
          </a:p>
        </p:txBody>
      </p:sp>
      <p:sp>
        <p:nvSpPr>
          <p:cNvPr id="15" name="TextBox 14">
            <a:extLst>
              <a:ext uri="{FF2B5EF4-FFF2-40B4-BE49-F238E27FC236}">
                <a16:creationId xmlns:a16="http://schemas.microsoft.com/office/drawing/2014/main" id="{8B3E0718-5203-4296-71DC-DCC9DEBA2F2D}"/>
              </a:ext>
            </a:extLst>
          </p:cNvPr>
          <p:cNvSpPr txBox="1"/>
          <p:nvPr/>
        </p:nvSpPr>
        <p:spPr>
          <a:xfrm>
            <a:off x="9144" y="5676098"/>
            <a:ext cx="4143829" cy="954107"/>
          </a:xfrm>
          <a:prstGeom prst="rect">
            <a:avLst/>
          </a:prstGeom>
          <a:noFill/>
        </p:spPr>
        <p:txBody>
          <a:bodyPr wrap="square">
            <a:spAutoFit/>
          </a:bodyPr>
          <a:lstStyle/>
          <a:p>
            <a:pPr algn="ctr"/>
            <a:r>
              <a:rPr lang="en-US" sz="2800" i="1" dirty="0"/>
              <a:t>Forums</a:t>
            </a:r>
            <a:r>
              <a:rPr lang="en-US" sz="2800" dirty="0"/>
              <a:t>: </a:t>
            </a:r>
          </a:p>
          <a:p>
            <a:pPr algn="ctr"/>
            <a:r>
              <a:rPr lang="en-US" sz="2800" dirty="0"/>
              <a:t>Stack Overflow</a:t>
            </a:r>
          </a:p>
        </p:txBody>
      </p:sp>
      <p:grpSp>
        <p:nvGrpSpPr>
          <p:cNvPr id="19" name="Group 18">
            <a:extLst>
              <a:ext uri="{FF2B5EF4-FFF2-40B4-BE49-F238E27FC236}">
                <a16:creationId xmlns:a16="http://schemas.microsoft.com/office/drawing/2014/main" id="{8627EBE2-1044-9B6E-0F1D-F54F81279D7E}"/>
              </a:ext>
            </a:extLst>
          </p:cNvPr>
          <p:cNvGrpSpPr>
            <a:grpSpLocks noChangeAspect="1"/>
          </p:cNvGrpSpPr>
          <p:nvPr/>
        </p:nvGrpSpPr>
        <p:grpSpPr>
          <a:xfrm>
            <a:off x="4244581" y="1727052"/>
            <a:ext cx="3892548" cy="3739638"/>
            <a:chOff x="433744" y="1998159"/>
            <a:chExt cx="2599937" cy="2497804"/>
          </a:xfrm>
        </p:grpSpPr>
        <p:pic>
          <p:nvPicPr>
            <p:cNvPr id="20" name="Graphic 19" descr="User with solid fill">
              <a:extLst>
                <a:ext uri="{FF2B5EF4-FFF2-40B4-BE49-F238E27FC236}">
                  <a16:creationId xmlns:a16="http://schemas.microsoft.com/office/drawing/2014/main" id="{F4255DFB-649F-45CF-1F9A-B019186F2B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3744" y="1998159"/>
              <a:ext cx="864969" cy="864969"/>
            </a:xfrm>
            <a:prstGeom prst="rect">
              <a:avLst/>
            </a:prstGeom>
          </p:spPr>
        </p:pic>
        <p:sp>
          <p:nvSpPr>
            <p:cNvPr id="21" name="Arc 20">
              <a:extLst>
                <a:ext uri="{FF2B5EF4-FFF2-40B4-BE49-F238E27FC236}">
                  <a16:creationId xmlns:a16="http://schemas.microsoft.com/office/drawing/2014/main" id="{9C7D0C4E-A50C-A1B5-D8FA-EEB11A0D3357}"/>
                </a:ext>
              </a:extLst>
            </p:cNvPr>
            <p:cNvSpPr>
              <a:spLocks noChangeAspect="1"/>
            </p:cNvSpPr>
            <p:nvPr/>
          </p:nvSpPr>
          <p:spPr>
            <a:xfrm>
              <a:off x="642450" y="2215328"/>
              <a:ext cx="2128205" cy="2128205"/>
            </a:xfrm>
            <a:prstGeom prst="arc">
              <a:avLst>
                <a:gd name="adj1" fmla="val 15243272"/>
                <a:gd name="adj2" fmla="val 754631"/>
              </a:avLst>
            </a:prstGeom>
            <a:ln w="635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92DA161-69F2-B9BF-A1D5-78967431EEB7}"/>
                </a:ext>
              </a:extLst>
            </p:cNvPr>
            <p:cNvSpPr>
              <a:spLocks noChangeAspect="1"/>
            </p:cNvSpPr>
            <p:nvPr/>
          </p:nvSpPr>
          <p:spPr>
            <a:xfrm rot="10800000">
              <a:off x="642450" y="2215328"/>
              <a:ext cx="2128205" cy="2128205"/>
            </a:xfrm>
            <a:prstGeom prst="arc">
              <a:avLst>
                <a:gd name="adj1" fmla="val 15243272"/>
                <a:gd name="adj2" fmla="val 754631"/>
              </a:avLst>
            </a:prstGeom>
            <a:ln w="635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3" name="Graphic 22" descr="User with solid fill">
              <a:extLst>
                <a:ext uri="{FF2B5EF4-FFF2-40B4-BE49-F238E27FC236}">
                  <a16:creationId xmlns:a16="http://schemas.microsoft.com/office/drawing/2014/main" id="{AA93AAB6-976C-1B7A-E810-DCC32A2056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68712" y="3630994"/>
              <a:ext cx="864969" cy="864969"/>
            </a:xfrm>
            <a:prstGeom prst="rect">
              <a:avLst/>
            </a:prstGeom>
          </p:spPr>
        </p:pic>
        <p:pic>
          <p:nvPicPr>
            <p:cNvPr id="24" name="Graphic 23" descr="Graduation cap outline">
              <a:extLst>
                <a:ext uri="{FF2B5EF4-FFF2-40B4-BE49-F238E27FC236}">
                  <a16:creationId xmlns:a16="http://schemas.microsoft.com/office/drawing/2014/main" id="{55B99E6A-E28B-CEFA-6421-C2BBAD06604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1611" y="2548255"/>
              <a:ext cx="1462349" cy="1462349"/>
            </a:xfrm>
            <a:prstGeom prst="rect">
              <a:avLst/>
            </a:prstGeom>
          </p:spPr>
        </p:pic>
      </p:grpSp>
      <p:grpSp>
        <p:nvGrpSpPr>
          <p:cNvPr id="25" name="Group 24">
            <a:extLst>
              <a:ext uri="{FF2B5EF4-FFF2-40B4-BE49-F238E27FC236}">
                <a16:creationId xmlns:a16="http://schemas.microsoft.com/office/drawing/2014/main" id="{0991B579-BAC1-9E5E-A18B-A70D4D6D0ADE}"/>
              </a:ext>
            </a:extLst>
          </p:cNvPr>
          <p:cNvGrpSpPr>
            <a:grpSpLocks noChangeAspect="1"/>
          </p:cNvGrpSpPr>
          <p:nvPr/>
        </p:nvGrpSpPr>
        <p:grpSpPr>
          <a:xfrm>
            <a:off x="9030498" y="4395370"/>
            <a:ext cx="2178508" cy="1222179"/>
            <a:chOff x="7856476" y="3360383"/>
            <a:chExt cx="2178508" cy="1222179"/>
          </a:xfrm>
        </p:grpSpPr>
        <p:grpSp>
          <p:nvGrpSpPr>
            <p:cNvPr id="26" name="Group 25">
              <a:extLst>
                <a:ext uri="{FF2B5EF4-FFF2-40B4-BE49-F238E27FC236}">
                  <a16:creationId xmlns:a16="http://schemas.microsoft.com/office/drawing/2014/main" id="{5554A977-79A5-C993-27FF-913A18C558C3}"/>
                </a:ext>
              </a:extLst>
            </p:cNvPr>
            <p:cNvGrpSpPr/>
            <p:nvPr/>
          </p:nvGrpSpPr>
          <p:grpSpPr>
            <a:xfrm>
              <a:off x="7856476" y="3360383"/>
              <a:ext cx="2178508" cy="1222179"/>
              <a:chOff x="4232848" y="2230168"/>
              <a:chExt cx="2688540" cy="1508315"/>
            </a:xfrm>
          </p:grpSpPr>
          <p:sp>
            <p:nvSpPr>
              <p:cNvPr id="31" name="Speech Bubble: Oval 30">
                <a:extLst>
                  <a:ext uri="{FF2B5EF4-FFF2-40B4-BE49-F238E27FC236}">
                    <a16:creationId xmlns:a16="http://schemas.microsoft.com/office/drawing/2014/main" id="{4336C37B-FA76-81B4-89C6-74AA6708B609}"/>
                  </a:ext>
                </a:extLst>
              </p:cNvPr>
              <p:cNvSpPr/>
              <p:nvPr/>
            </p:nvSpPr>
            <p:spPr>
              <a:xfrm>
                <a:off x="4232848" y="223016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Speech Bubble: Oval 31">
                <a:extLst>
                  <a:ext uri="{FF2B5EF4-FFF2-40B4-BE49-F238E27FC236}">
                    <a16:creationId xmlns:a16="http://schemas.microsoft.com/office/drawing/2014/main" id="{EF387BDF-C9E8-F18D-4066-90763DD7D892}"/>
                  </a:ext>
                </a:extLst>
              </p:cNvPr>
              <p:cNvSpPr/>
              <p:nvPr/>
            </p:nvSpPr>
            <p:spPr>
              <a:xfrm flipH="1">
                <a:off x="5270612" y="269519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7" name="Graphic 26" descr="Question Mark with solid fill">
              <a:extLst>
                <a:ext uri="{FF2B5EF4-FFF2-40B4-BE49-F238E27FC236}">
                  <a16:creationId xmlns:a16="http://schemas.microsoft.com/office/drawing/2014/main" id="{391F6279-A0A4-A298-2E99-E93A4F5BA51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14091" y="3471875"/>
              <a:ext cx="622384" cy="622384"/>
            </a:xfrm>
            <a:prstGeom prst="rect">
              <a:avLst/>
            </a:prstGeom>
          </p:spPr>
        </p:pic>
        <p:grpSp>
          <p:nvGrpSpPr>
            <p:cNvPr id="28" name="Group 27">
              <a:extLst>
                <a:ext uri="{FF2B5EF4-FFF2-40B4-BE49-F238E27FC236}">
                  <a16:creationId xmlns:a16="http://schemas.microsoft.com/office/drawing/2014/main" id="{378450F4-1E26-0971-E52E-ECDA275F6111}"/>
                </a:ext>
              </a:extLst>
            </p:cNvPr>
            <p:cNvGrpSpPr>
              <a:grpSpLocks noChangeAspect="1"/>
            </p:cNvGrpSpPr>
            <p:nvPr/>
          </p:nvGrpSpPr>
          <p:grpSpPr>
            <a:xfrm>
              <a:off x="8970312" y="3737600"/>
              <a:ext cx="791729" cy="734732"/>
              <a:chOff x="8101585" y="4772843"/>
              <a:chExt cx="738835" cy="685645"/>
            </a:xfrm>
            <a:solidFill>
              <a:srgbClr val="000000">
                <a:alpha val="94000"/>
              </a:srgbClr>
            </a:solidFill>
          </p:grpSpPr>
          <p:pic>
            <p:nvPicPr>
              <p:cNvPr id="29" name="Graphic 28" descr="Robot outline">
                <a:extLst>
                  <a:ext uri="{FF2B5EF4-FFF2-40B4-BE49-F238E27FC236}">
                    <a16:creationId xmlns:a16="http://schemas.microsoft.com/office/drawing/2014/main" id="{F70E02DE-30A1-7428-C238-85FD77002485}"/>
                  </a:ext>
                </a:extLst>
              </p:cNvPr>
              <p:cNvPicPr>
                <a:picLocks noChangeAspect="1"/>
              </p:cNvPicPr>
              <p:nvPr/>
            </p:nvPicPr>
            <p:blipFill>
              <a:blip>
                <a:extLst>
                  <a:ext uri="{96DAC541-7B7A-43D3-8B79-37D633B846F1}">
                    <asvg:svgBlip xmlns:asvg="http://schemas.microsoft.com/office/drawing/2016/SVG/main" r:embed="rId6"/>
                  </a:ext>
                </a:extLst>
              </a:blip>
              <a:srcRect l="9718" t="-1" r="10282" b="27001"/>
              <a:stretch>
                <a:fillRect/>
              </a:stretch>
            </p:blipFill>
            <p:spPr>
              <a:xfrm>
                <a:off x="8101585" y="4772843"/>
                <a:ext cx="738835" cy="674187"/>
              </a:xfrm>
              <a:prstGeom prst="rect">
                <a:avLst/>
              </a:prstGeom>
            </p:spPr>
          </p:pic>
          <p:cxnSp>
            <p:nvCxnSpPr>
              <p:cNvPr id="30" name="Straight Connector 29">
                <a:extLst>
                  <a:ext uri="{FF2B5EF4-FFF2-40B4-BE49-F238E27FC236}">
                    <a16:creationId xmlns:a16="http://schemas.microsoft.com/office/drawing/2014/main" id="{FC2F2ED3-DF31-3D7C-2B74-7C85F3DB0D84}"/>
                  </a:ext>
                </a:extLst>
              </p:cNvPr>
              <p:cNvCxnSpPr>
                <a:cxnSpLocks/>
              </p:cNvCxnSpPr>
              <p:nvPr/>
            </p:nvCxnSpPr>
            <p:spPr>
              <a:xfrm>
                <a:off x="8304053" y="5458488"/>
                <a:ext cx="338328" cy="0"/>
              </a:xfrm>
              <a:prstGeom prst="line">
                <a:avLst/>
              </a:prstGeom>
              <a:grpFill/>
              <a:ln w="317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94B7DB1F-E43D-3F85-5EA7-E77CA9FE7AA5}"/>
              </a:ext>
            </a:extLst>
          </p:cNvPr>
          <p:cNvGrpSpPr/>
          <p:nvPr/>
        </p:nvGrpSpPr>
        <p:grpSpPr>
          <a:xfrm>
            <a:off x="963746" y="4395370"/>
            <a:ext cx="2243074" cy="1222179"/>
            <a:chOff x="319149" y="3989901"/>
            <a:chExt cx="2243074" cy="1222179"/>
          </a:xfrm>
        </p:grpSpPr>
        <p:grpSp>
          <p:nvGrpSpPr>
            <p:cNvPr id="34" name="Group 33">
              <a:extLst>
                <a:ext uri="{FF2B5EF4-FFF2-40B4-BE49-F238E27FC236}">
                  <a16:creationId xmlns:a16="http://schemas.microsoft.com/office/drawing/2014/main" id="{BB7A5311-4F2B-EF59-ED2F-232E22175279}"/>
                </a:ext>
              </a:extLst>
            </p:cNvPr>
            <p:cNvGrpSpPr>
              <a:grpSpLocks noChangeAspect="1"/>
            </p:cNvGrpSpPr>
            <p:nvPr/>
          </p:nvGrpSpPr>
          <p:grpSpPr>
            <a:xfrm>
              <a:off x="319149" y="3989901"/>
              <a:ext cx="2178508" cy="1222179"/>
              <a:chOff x="7771653" y="3851251"/>
              <a:chExt cx="2688540" cy="1508315"/>
            </a:xfrm>
          </p:grpSpPr>
          <p:grpSp>
            <p:nvGrpSpPr>
              <p:cNvPr id="37" name="Group 36">
                <a:extLst>
                  <a:ext uri="{FF2B5EF4-FFF2-40B4-BE49-F238E27FC236}">
                    <a16:creationId xmlns:a16="http://schemas.microsoft.com/office/drawing/2014/main" id="{354A40F8-7FCF-1D3D-A8FD-57FF0E6F5148}"/>
                  </a:ext>
                </a:extLst>
              </p:cNvPr>
              <p:cNvGrpSpPr/>
              <p:nvPr/>
            </p:nvGrpSpPr>
            <p:grpSpPr>
              <a:xfrm>
                <a:off x="7771653" y="3851251"/>
                <a:ext cx="2688540" cy="1508315"/>
                <a:chOff x="4232848" y="2230168"/>
                <a:chExt cx="2688540" cy="1508315"/>
              </a:xfrm>
            </p:grpSpPr>
            <p:sp>
              <p:nvSpPr>
                <p:cNvPr id="43" name="Speech Bubble: Oval 42">
                  <a:extLst>
                    <a:ext uri="{FF2B5EF4-FFF2-40B4-BE49-F238E27FC236}">
                      <a16:creationId xmlns:a16="http://schemas.microsoft.com/office/drawing/2014/main" id="{32F97DB3-D86E-3A2A-FB9D-0169BA8A9F9B}"/>
                    </a:ext>
                  </a:extLst>
                </p:cNvPr>
                <p:cNvSpPr/>
                <p:nvPr/>
              </p:nvSpPr>
              <p:spPr>
                <a:xfrm>
                  <a:off x="4232848" y="223016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Speech Bubble: Oval 43">
                  <a:extLst>
                    <a:ext uri="{FF2B5EF4-FFF2-40B4-BE49-F238E27FC236}">
                      <a16:creationId xmlns:a16="http://schemas.microsoft.com/office/drawing/2014/main" id="{08C7CFA5-4C70-9A4C-7E77-243A28F425A9}"/>
                    </a:ext>
                  </a:extLst>
                </p:cNvPr>
                <p:cNvSpPr/>
                <p:nvPr/>
              </p:nvSpPr>
              <p:spPr>
                <a:xfrm flipH="1">
                  <a:off x="5270612" y="2695198"/>
                  <a:ext cx="1650776" cy="1043285"/>
                </a:xfrm>
                <a:prstGeom prst="wedgeEllipseCallout">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38" name="Graphic 37" descr="Question Mark with solid fill">
                <a:extLst>
                  <a:ext uri="{FF2B5EF4-FFF2-40B4-BE49-F238E27FC236}">
                    <a16:creationId xmlns:a16="http://schemas.microsoft.com/office/drawing/2014/main" id="{2B66119D-EECD-E094-715D-E8285181DC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12993" y="3988845"/>
                <a:ext cx="768096" cy="768096"/>
              </a:xfrm>
              <a:prstGeom prst="rect">
                <a:avLst/>
              </a:prstGeom>
            </p:spPr>
          </p:pic>
          <p:grpSp>
            <p:nvGrpSpPr>
              <p:cNvPr id="39" name="Group 38">
                <a:extLst>
                  <a:ext uri="{FF2B5EF4-FFF2-40B4-BE49-F238E27FC236}">
                    <a16:creationId xmlns:a16="http://schemas.microsoft.com/office/drawing/2014/main" id="{69D4D0A3-5027-B821-7F58-E7CDF33A7354}"/>
                  </a:ext>
                </a:extLst>
              </p:cNvPr>
              <p:cNvGrpSpPr/>
              <p:nvPr/>
            </p:nvGrpSpPr>
            <p:grpSpPr>
              <a:xfrm>
                <a:off x="9404905" y="4794330"/>
                <a:ext cx="459800" cy="91440"/>
                <a:chOff x="10136554" y="3415649"/>
                <a:chExt cx="459800" cy="91440"/>
              </a:xfrm>
            </p:grpSpPr>
            <p:sp>
              <p:nvSpPr>
                <p:cNvPr id="40" name="Flowchart: Connector 39">
                  <a:extLst>
                    <a:ext uri="{FF2B5EF4-FFF2-40B4-BE49-F238E27FC236}">
                      <a16:creationId xmlns:a16="http://schemas.microsoft.com/office/drawing/2014/main" id="{A2DD4A87-1CD0-AE29-442F-178DD69005D2}"/>
                    </a:ext>
                  </a:extLst>
                </p:cNvPr>
                <p:cNvSpPr>
                  <a:spLocks noChangeAspect="1"/>
                </p:cNvSpPr>
                <p:nvPr/>
              </p:nvSpPr>
              <p:spPr>
                <a:xfrm>
                  <a:off x="10136554" y="3415649"/>
                  <a:ext cx="91440" cy="91440"/>
                </a:xfrm>
                <a:prstGeom prst="flowChartConnec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8DDC4404-2170-DAF6-3BA0-EC5D8B602CAF}"/>
                    </a:ext>
                  </a:extLst>
                </p:cNvPr>
                <p:cNvSpPr>
                  <a:spLocks noChangeAspect="1"/>
                </p:cNvSpPr>
                <p:nvPr/>
              </p:nvSpPr>
              <p:spPr>
                <a:xfrm>
                  <a:off x="10320734" y="3415649"/>
                  <a:ext cx="91440" cy="91440"/>
                </a:xfrm>
                <a:prstGeom prst="flowChartConnec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4726D36D-96CA-7252-8E2F-F8C9C8E7EACB}"/>
                    </a:ext>
                  </a:extLst>
                </p:cNvPr>
                <p:cNvSpPr>
                  <a:spLocks noChangeAspect="1"/>
                </p:cNvSpPr>
                <p:nvPr/>
              </p:nvSpPr>
              <p:spPr>
                <a:xfrm>
                  <a:off x="10504914" y="3415649"/>
                  <a:ext cx="91440" cy="91440"/>
                </a:xfrm>
                <a:prstGeom prst="flowChartConnector">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Isosceles Triangle 34">
              <a:extLst>
                <a:ext uri="{FF2B5EF4-FFF2-40B4-BE49-F238E27FC236}">
                  <a16:creationId xmlns:a16="http://schemas.microsoft.com/office/drawing/2014/main" id="{4F0F3220-6EF1-3FBB-7CE3-0452E5FA56B2}"/>
                </a:ext>
              </a:extLst>
            </p:cNvPr>
            <p:cNvSpPr/>
            <p:nvPr/>
          </p:nvSpPr>
          <p:spPr>
            <a:xfrm>
              <a:off x="2105023" y="4252447"/>
              <a:ext cx="457200" cy="265356"/>
            </a:xfrm>
            <a:prstGeom prst="triangle">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8AB5558F-197E-0F3B-3C9E-3D4224587119}"/>
                </a:ext>
              </a:extLst>
            </p:cNvPr>
            <p:cNvSpPr/>
            <p:nvPr/>
          </p:nvSpPr>
          <p:spPr>
            <a:xfrm rot="10800000">
              <a:off x="2105023" y="4635304"/>
              <a:ext cx="457200" cy="265356"/>
            </a:xfrm>
            <a:prstGeom prst="triangle">
              <a:avLst/>
            </a:prstGeom>
            <a:solidFill>
              <a:schemeClr val="bg1"/>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6ED6CBC-E563-D56F-F55A-9496A15892A5}"/>
              </a:ext>
            </a:extLst>
          </p:cNvPr>
          <p:cNvGrpSpPr>
            <a:grpSpLocks noChangeAspect="1"/>
          </p:cNvGrpSpPr>
          <p:nvPr/>
        </p:nvGrpSpPr>
        <p:grpSpPr>
          <a:xfrm>
            <a:off x="1256919" y="1655754"/>
            <a:ext cx="1648276" cy="1648276"/>
            <a:chOff x="3535838" y="3186993"/>
            <a:chExt cx="2047792" cy="2047792"/>
          </a:xfrm>
        </p:grpSpPr>
        <p:pic>
          <p:nvPicPr>
            <p:cNvPr id="46" name="Graphic 45" descr="Teacher with solid fill">
              <a:extLst>
                <a:ext uri="{FF2B5EF4-FFF2-40B4-BE49-F238E27FC236}">
                  <a16:creationId xmlns:a16="http://schemas.microsoft.com/office/drawing/2014/main" id="{3C3DD3AB-E634-18DB-1664-C2B581ACF64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43312" y="3490932"/>
              <a:ext cx="1232845" cy="1232845"/>
            </a:xfrm>
            <a:prstGeom prst="rect">
              <a:avLst/>
            </a:prstGeom>
          </p:spPr>
        </p:pic>
        <p:pic>
          <p:nvPicPr>
            <p:cNvPr id="47" name="Graphic 46" descr="Monitor with solid fill">
              <a:extLst>
                <a:ext uri="{FF2B5EF4-FFF2-40B4-BE49-F238E27FC236}">
                  <a16:creationId xmlns:a16="http://schemas.microsoft.com/office/drawing/2014/main" id="{487377BB-F2D4-D1B5-0813-7AEED018D46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535838" y="3186993"/>
              <a:ext cx="2047792" cy="2047792"/>
            </a:xfrm>
            <a:prstGeom prst="rect">
              <a:avLst/>
            </a:prstGeom>
          </p:spPr>
        </p:pic>
      </p:grpSp>
      <p:pic>
        <p:nvPicPr>
          <p:cNvPr id="1027" name="Graphic 1026" descr="Cycle with people with solid fill">
            <a:extLst>
              <a:ext uri="{FF2B5EF4-FFF2-40B4-BE49-F238E27FC236}">
                <a16:creationId xmlns:a16="http://schemas.microsoft.com/office/drawing/2014/main" id="{5751814F-030C-A61E-21BF-A25B6A5B844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295947" y="1645803"/>
            <a:ext cx="1648276" cy="1648276"/>
          </a:xfrm>
          <a:prstGeom prst="rect">
            <a:avLst/>
          </a:prstGeom>
        </p:spPr>
      </p:pic>
    </p:spTree>
    <p:extLst>
      <p:ext uri="{BB962C8B-B14F-4D97-AF65-F5344CB8AC3E}">
        <p14:creationId xmlns:p14="http://schemas.microsoft.com/office/powerpoint/2010/main" val="38276357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CE57-7B47-BF51-35C7-91A24C7AF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0F37B-237C-4511-893F-416391DC3E5F}"/>
              </a:ext>
            </a:extLst>
          </p:cNvPr>
          <p:cNvSpPr>
            <a:spLocks noGrp="1"/>
          </p:cNvSpPr>
          <p:nvPr>
            <p:ph type="title"/>
          </p:nvPr>
        </p:nvSpPr>
        <p:spPr/>
        <p:txBody>
          <a:bodyPr/>
          <a:lstStyle/>
          <a:p>
            <a:r>
              <a:rPr lang="en-US" dirty="0"/>
              <a:t>TL;DR</a:t>
            </a:r>
          </a:p>
        </p:txBody>
      </p:sp>
      <p:sp>
        <p:nvSpPr>
          <p:cNvPr id="3" name="Content Placeholder 2">
            <a:extLst>
              <a:ext uri="{FF2B5EF4-FFF2-40B4-BE49-F238E27FC236}">
                <a16:creationId xmlns:a16="http://schemas.microsoft.com/office/drawing/2014/main" id="{1E9C70C2-80BC-4312-2655-46D8820894E2}"/>
              </a:ext>
            </a:extLst>
          </p:cNvPr>
          <p:cNvSpPr>
            <a:spLocks noGrp="1"/>
          </p:cNvSpPr>
          <p:nvPr>
            <p:ph idx="1"/>
          </p:nvPr>
        </p:nvSpPr>
        <p:spPr/>
        <p:txBody>
          <a:bodyPr>
            <a:normAutofit/>
          </a:bodyPr>
          <a:lstStyle/>
          <a:p>
            <a:r>
              <a:rPr lang="en-US" dirty="0"/>
              <a:t>We analyze 108 peer tutoring sessions (9K messages).</a:t>
            </a:r>
          </a:p>
          <a:p>
            <a:pPr lvl="1"/>
            <a:r>
              <a:rPr lang="en-US" dirty="0"/>
              <a:t>Most of these exhibit positive communication behaviors and outcomes.</a:t>
            </a:r>
          </a:p>
          <a:p>
            <a:r>
              <a:rPr lang="en-US" cap="small" dirty="0"/>
              <a:t>Learners</a:t>
            </a:r>
            <a:r>
              <a:rPr lang="en-US" dirty="0"/>
              <a:t> are predominantly novices. Many express dissatisfaction with their traditional CS courses.</a:t>
            </a:r>
          </a:p>
          <a:p>
            <a:r>
              <a:rPr lang="en-US" dirty="0"/>
              <a:t>Some behaviors are associated with successful outcomes. Others are effective from </a:t>
            </a:r>
            <a:r>
              <a:rPr lang="en-US" cap="small" dirty="0"/>
              <a:t>Learners</a:t>
            </a:r>
            <a:r>
              <a:rPr lang="en-US" dirty="0"/>
              <a:t> but not </a:t>
            </a:r>
            <a:r>
              <a:rPr lang="en-US" cap="small" dirty="0"/>
              <a:t>Helpers</a:t>
            </a:r>
            <a:r>
              <a:rPr lang="en-US" dirty="0"/>
              <a:t>.</a:t>
            </a:r>
          </a:p>
          <a:p>
            <a:r>
              <a:rPr lang="en-US" dirty="0"/>
              <a:t>We find these analysis methods effective:</a:t>
            </a:r>
          </a:p>
          <a:p>
            <a:pPr lvl="1"/>
            <a:r>
              <a:rPr lang="en-US" dirty="0"/>
              <a:t>Qualitative coding, analyzing structure and multiple dimensions</a:t>
            </a:r>
          </a:p>
          <a:p>
            <a:pPr lvl="1"/>
            <a:r>
              <a:rPr lang="en-US" dirty="0"/>
              <a:t>GLMER analysis, considering diff-in-diff speaker-stratified effects</a:t>
            </a:r>
          </a:p>
          <a:p>
            <a:pPr lvl="1"/>
            <a:r>
              <a:rPr lang="en-US" dirty="0"/>
              <a:t>User satisfaction as a measure of outcome</a:t>
            </a:r>
          </a:p>
        </p:txBody>
      </p:sp>
      <p:sp>
        <p:nvSpPr>
          <p:cNvPr id="4" name="Slide Number Placeholder 3">
            <a:extLst>
              <a:ext uri="{FF2B5EF4-FFF2-40B4-BE49-F238E27FC236}">
                <a16:creationId xmlns:a16="http://schemas.microsoft.com/office/drawing/2014/main" id="{BF444497-8DA6-7A16-EE2E-7E29A2099444}"/>
              </a:ext>
            </a:extLst>
          </p:cNvPr>
          <p:cNvSpPr>
            <a:spLocks noGrp="1"/>
          </p:cNvSpPr>
          <p:nvPr>
            <p:ph type="sldNum" sz="quarter" idx="12"/>
          </p:nvPr>
        </p:nvSpPr>
        <p:spPr/>
        <p:txBody>
          <a:bodyPr/>
          <a:lstStyle/>
          <a:p>
            <a:fld id="{89A630E3-24BC-4F6C-BC04-AFC16AEAE93C}" type="slidenum">
              <a:rPr lang="en-US" smtClean="0"/>
              <a:t>30</a:t>
            </a:fld>
            <a:endParaRPr lang="en-US"/>
          </a:p>
        </p:txBody>
      </p:sp>
    </p:spTree>
    <p:extLst>
      <p:ext uri="{BB962C8B-B14F-4D97-AF65-F5344CB8AC3E}">
        <p14:creationId xmlns:p14="http://schemas.microsoft.com/office/powerpoint/2010/main" val="2922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7D1A-FBBB-0D66-7DBC-9E7B674A0490}"/>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2FC87EE-9C34-4B64-FC9C-454606E6E2A4}"/>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Education research platform</a:t>
            </a:r>
          </a:p>
          <a:p>
            <a:r>
              <a:rPr lang="en-US" b="1" dirty="0"/>
              <a:t>10+ million users</a:t>
            </a:r>
          </a:p>
          <a:p>
            <a:r>
              <a:rPr lang="en-US" b="1" dirty="0"/>
              <a:t>10+ years online</a:t>
            </a:r>
          </a:p>
          <a:p>
            <a:r>
              <a:rPr lang="en-US" dirty="0"/>
              <a:t>Novice-oriented</a:t>
            </a:r>
          </a:p>
          <a:p>
            <a:r>
              <a:rPr lang="en-US" dirty="0"/>
              <a:t>Free to use, anonymous, </a:t>
            </a:r>
            <a:br>
              <a:rPr lang="en-US" dirty="0"/>
            </a:br>
            <a:r>
              <a:rPr lang="en-US" dirty="0"/>
              <a:t>unmoderated, synchronous</a:t>
            </a:r>
          </a:p>
        </p:txBody>
      </p:sp>
      <p:sp>
        <p:nvSpPr>
          <p:cNvPr id="6" name="Title 5">
            <a:extLst>
              <a:ext uri="{FF2B5EF4-FFF2-40B4-BE49-F238E27FC236}">
                <a16:creationId xmlns:a16="http://schemas.microsoft.com/office/drawing/2014/main" id="{C855CD03-2DD2-731D-4E5F-2F2AD39C1927}"/>
              </a:ext>
            </a:extLst>
          </p:cNvPr>
          <p:cNvSpPr>
            <a:spLocks noGrp="1"/>
          </p:cNvSpPr>
          <p:nvPr>
            <p:ph type="title"/>
          </p:nvPr>
        </p:nvSpPr>
        <p:spPr/>
        <p:txBody>
          <a:bodyPr/>
          <a:lstStyle/>
          <a:p>
            <a:r>
              <a:rPr lang="en-US" dirty="0"/>
              <a:t>Why study </a:t>
            </a:r>
            <a:r>
              <a:rPr lang="en-US" dirty="0" err="1"/>
              <a:t>PythonTutor</a:t>
            </a:r>
            <a:r>
              <a:rPr lang="en-US" dirty="0"/>
              <a:t>?</a:t>
            </a:r>
          </a:p>
        </p:txBody>
      </p:sp>
      <p:sp>
        <p:nvSpPr>
          <p:cNvPr id="11" name="Slide Number Placeholder 10">
            <a:extLst>
              <a:ext uri="{FF2B5EF4-FFF2-40B4-BE49-F238E27FC236}">
                <a16:creationId xmlns:a16="http://schemas.microsoft.com/office/drawing/2014/main" id="{E6B8D10B-A974-58EB-6A97-A526FCFDF116}"/>
              </a:ext>
            </a:extLst>
          </p:cNvPr>
          <p:cNvSpPr>
            <a:spLocks noGrp="1"/>
          </p:cNvSpPr>
          <p:nvPr>
            <p:ph type="sldNum" sz="quarter" idx="12"/>
          </p:nvPr>
        </p:nvSpPr>
        <p:spPr/>
        <p:txBody>
          <a:bodyPr/>
          <a:lstStyle/>
          <a:p>
            <a:fld id="{89A630E3-24BC-4F6C-BC04-AFC16AEAE93C}" type="slidenum">
              <a:rPr lang="en-US" smtClean="0"/>
              <a:t>4</a:t>
            </a:fld>
            <a:endParaRPr lang="en-US"/>
          </a:p>
        </p:txBody>
      </p:sp>
      <p:grpSp>
        <p:nvGrpSpPr>
          <p:cNvPr id="9" name="Group 8">
            <a:extLst>
              <a:ext uri="{FF2B5EF4-FFF2-40B4-BE49-F238E27FC236}">
                <a16:creationId xmlns:a16="http://schemas.microsoft.com/office/drawing/2014/main" id="{DEB20819-65E9-D407-DD39-B76E8D47C6EF}"/>
              </a:ext>
            </a:extLst>
          </p:cNvPr>
          <p:cNvGrpSpPr/>
          <p:nvPr/>
        </p:nvGrpSpPr>
        <p:grpSpPr>
          <a:xfrm>
            <a:off x="5486551" y="2356337"/>
            <a:ext cx="6419685" cy="3289913"/>
            <a:chOff x="2953830" y="2051262"/>
            <a:chExt cx="6565071" cy="3289913"/>
          </a:xfrm>
        </p:grpSpPr>
        <p:pic>
          <p:nvPicPr>
            <p:cNvPr id="3074" name="Picture 2" descr="map and graph of python tutor usage">
              <a:extLst>
                <a:ext uri="{FF2B5EF4-FFF2-40B4-BE49-F238E27FC236}">
                  <a16:creationId xmlns:a16="http://schemas.microsoft.com/office/drawing/2014/main" id="{AE98C5A6-1FA8-F0AA-98BD-2A6016F7B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1" b="46956"/>
            <a:stretch>
              <a:fillRect/>
            </a:stretch>
          </p:blipFill>
          <p:spPr bwMode="auto">
            <a:xfrm>
              <a:off x="2953830" y="2051262"/>
              <a:ext cx="6565071" cy="29883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507B17B-3823-5715-B1CA-47C948218D9A}"/>
                </a:ext>
              </a:extLst>
            </p:cNvPr>
            <p:cNvSpPr txBox="1">
              <a:spLocks/>
            </p:cNvSpPr>
            <p:nvPr/>
          </p:nvSpPr>
          <p:spPr>
            <a:xfrm>
              <a:off x="3321145" y="4854947"/>
              <a:ext cx="5830440" cy="4862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000"/>
                </a:spcAft>
                <a:buFont typeface="Arial" panose="020B0604020202020204" pitchFamily="34" charset="0"/>
                <a:buNone/>
              </a:pPr>
              <a:r>
                <a:rPr lang="en-US" sz="2200" dirty="0"/>
                <a:t>Total # unique IP addresses per country</a:t>
              </a:r>
            </a:p>
          </p:txBody>
        </p:sp>
      </p:grpSp>
      <p:sp>
        <p:nvSpPr>
          <p:cNvPr id="7" name="Content Placeholder 2">
            <a:extLst>
              <a:ext uri="{FF2B5EF4-FFF2-40B4-BE49-F238E27FC236}">
                <a16:creationId xmlns:a16="http://schemas.microsoft.com/office/drawing/2014/main" id="{000F887D-BCAC-D5A7-101E-470805E81763}"/>
              </a:ext>
            </a:extLst>
          </p:cNvPr>
          <p:cNvSpPr txBox="1">
            <a:spLocks/>
          </p:cNvSpPr>
          <p:nvPr/>
        </p:nvSpPr>
        <p:spPr>
          <a:xfrm>
            <a:off x="838200" y="5943600"/>
            <a:ext cx="10784115" cy="777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Font typeface="Arial" panose="020B0604020202020204" pitchFamily="34" charset="0"/>
              <a:buNone/>
            </a:pPr>
            <a:r>
              <a:rPr lang="en-US" sz="2200" i="1" dirty="0"/>
              <a:t>Ten Million Users and Ten Years Later: Python Tutor’s Design Guidelines for Building Scalable and Sustainable Research Software in Academia</a:t>
            </a:r>
            <a:r>
              <a:rPr lang="en-US" sz="2200" dirty="0"/>
              <a:t> (P Guo, UIST 2021)</a:t>
            </a:r>
            <a:endParaRPr lang="en-US" sz="2200" i="1" dirty="0"/>
          </a:p>
        </p:txBody>
      </p:sp>
    </p:spTree>
    <p:extLst>
      <p:ext uri="{BB962C8B-B14F-4D97-AF65-F5344CB8AC3E}">
        <p14:creationId xmlns:p14="http://schemas.microsoft.com/office/powerpoint/2010/main" val="255897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54A3F1-34C4-B99B-D55C-5810FFA6B78D}"/>
              </a:ext>
            </a:extLst>
          </p:cNvPr>
          <p:cNvSpPr/>
          <p:nvPr/>
        </p:nvSpPr>
        <p:spPr>
          <a:xfrm>
            <a:off x="522274" y="1741080"/>
            <a:ext cx="547953" cy="2492989"/>
          </a:xfrm>
          <a:prstGeom prst="rect">
            <a:avLst/>
          </a:prstGeom>
          <a:solidFill>
            <a:schemeClr val="bg2"/>
          </a:solidFill>
          <a:ln w="0">
            <a:noFill/>
          </a:ln>
        </p:spPr>
        <p:style>
          <a:lnRef idx="2">
            <a:schemeClr val="accent1">
              <a:shade val="15000"/>
            </a:schemeClr>
          </a:lnRef>
          <a:fillRef idx="1">
            <a:schemeClr val="accent1"/>
          </a:fillRef>
          <a:effectRef idx="0">
            <a:schemeClr val="accent1"/>
          </a:effectRef>
          <a:fontRef idx="minor">
            <a:schemeClr val="lt1"/>
          </a:fontRef>
        </p:style>
        <p:txBody>
          <a:bodyPr lIns="91440" tIns="182880" rIns="137160" bIns="91440" rtlCol="0" anchor="t"/>
          <a:lstStyle/>
          <a:p>
            <a:pPr algn="r"/>
            <a:r>
              <a:rPr lang="en-US" sz="2200" dirty="0">
                <a:solidFill>
                  <a:schemeClr val="tx1"/>
                </a:solidFill>
                <a:latin typeface="Aptos Mono" panose="020F0502020204030204" pitchFamily="49" charset="0"/>
              </a:rPr>
              <a:t>1</a:t>
            </a:r>
          </a:p>
          <a:p>
            <a:pPr algn="r"/>
            <a:r>
              <a:rPr lang="en-US" sz="2200" dirty="0">
                <a:solidFill>
                  <a:schemeClr val="tx1"/>
                </a:solidFill>
                <a:latin typeface="Aptos Mono" panose="020F0502020204030204" pitchFamily="49" charset="0"/>
              </a:rPr>
              <a:t>2</a:t>
            </a:r>
          </a:p>
          <a:p>
            <a:pPr algn="r"/>
            <a:r>
              <a:rPr lang="en-US" sz="2200" dirty="0">
                <a:solidFill>
                  <a:schemeClr val="tx1"/>
                </a:solidFill>
                <a:latin typeface="Aptos Mono" panose="020F0502020204030204" pitchFamily="49" charset="0"/>
              </a:rPr>
              <a:t>3</a:t>
            </a:r>
          </a:p>
          <a:p>
            <a:pPr algn="r"/>
            <a:r>
              <a:rPr lang="en-US" sz="2200" dirty="0">
                <a:solidFill>
                  <a:schemeClr val="tx1"/>
                </a:solidFill>
                <a:latin typeface="Aptos Mono" panose="020F0502020204030204" pitchFamily="49" charset="0"/>
              </a:rPr>
              <a:t>4</a:t>
            </a:r>
          </a:p>
          <a:p>
            <a:pPr algn="r"/>
            <a:r>
              <a:rPr lang="en-US" sz="2200" dirty="0">
                <a:solidFill>
                  <a:schemeClr val="tx1"/>
                </a:solidFill>
                <a:latin typeface="Aptos Mono" panose="020F0502020204030204" pitchFamily="49" charset="0"/>
              </a:rPr>
              <a:t>5</a:t>
            </a:r>
          </a:p>
          <a:p>
            <a:pPr algn="r"/>
            <a:r>
              <a:rPr lang="en-US" sz="2200" dirty="0">
                <a:solidFill>
                  <a:schemeClr val="tx1"/>
                </a:solidFill>
                <a:latin typeface="Aptos Mono" panose="020F0502020204030204" pitchFamily="49" charset="0"/>
              </a:rPr>
              <a:t>6</a:t>
            </a:r>
          </a:p>
        </p:txBody>
      </p:sp>
      <p:sp>
        <p:nvSpPr>
          <p:cNvPr id="8" name="Speech Bubble: Rectangle with Corners Rounded 7">
            <a:extLst>
              <a:ext uri="{FF2B5EF4-FFF2-40B4-BE49-F238E27FC236}">
                <a16:creationId xmlns:a16="http://schemas.microsoft.com/office/drawing/2014/main" id="{95AB66B0-7AB7-44BC-45C2-8264D6CEDEF0}"/>
              </a:ext>
            </a:extLst>
          </p:cNvPr>
          <p:cNvSpPr/>
          <p:nvPr/>
        </p:nvSpPr>
        <p:spPr>
          <a:xfrm>
            <a:off x="7129072" y="2782150"/>
            <a:ext cx="4327785" cy="1005246"/>
          </a:xfrm>
          <a:prstGeom prst="wedgeRoundRectCallout">
            <a:avLst>
              <a:gd name="adj1" fmla="val 34238"/>
              <a:gd name="adj2" fmla="val 71389"/>
              <a:gd name="adj3" fmla="val 16667"/>
            </a:avLst>
          </a:prstGeom>
          <a:solidFill>
            <a:schemeClr val="tx2">
              <a:lumMod val="25000"/>
              <a:lumOff val="75000"/>
            </a:schemeClr>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the code is supposed to remove all pairs from the list. It half works</a:t>
            </a:r>
          </a:p>
        </p:txBody>
      </p:sp>
      <p:sp>
        <p:nvSpPr>
          <p:cNvPr id="6" name="Rectangle 5">
            <a:extLst>
              <a:ext uri="{FF2B5EF4-FFF2-40B4-BE49-F238E27FC236}">
                <a16:creationId xmlns:a16="http://schemas.microsoft.com/office/drawing/2014/main" id="{FEC560ED-2456-DAEA-B844-2B3FF0551A68}"/>
              </a:ext>
            </a:extLst>
          </p:cNvPr>
          <p:cNvSpPr/>
          <p:nvPr/>
        </p:nvSpPr>
        <p:spPr>
          <a:xfrm>
            <a:off x="6902450" y="1741080"/>
            <a:ext cx="4781031" cy="917625"/>
          </a:xfrm>
          <a:prstGeom prst="rect">
            <a:avLst/>
          </a:prstGeom>
          <a:solidFill>
            <a:schemeClr val="bg2">
              <a:lumMod val="90000"/>
            </a:schemeClr>
          </a:solid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Chat</a:t>
            </a:r>
          </a:p>
        </p:txBody>
      </p:sp>
      <p:sp>
        <p:nvSpPr>
          <p:cNvPr id="2" name="Title 1">
            <a:extLst>
              <a:ext uri="{FF2B5EF4-FFF2-40B4-BE49-F238E27FC236}">
                <a16:creationId xmlns:a16="http://schemas.microsoft.com/office/drawing/2014/main" id="{2B73B2EA-86CA-C4FE-AC8A-BE14F13B5665}"/>
              </a:ext>
            </a:extLst>
          </p:cNvPr>
          <p:cNvSpPr>
            <a:spLocks noGrp="1"/>
          </p:cNvSpPr>
          <p:nvPr>
            <p:ph type="title"/>
          </p:nvPr>
        </p:nvSpPr>
        <p:spPr/>
        <p:txBody>
          <a:bodyPr/>
          <a:lstStyle/>
          <a:p>
            <a:r>
              <a:rPr lang="en-US" dirty="0" err="1"/>
              <a:t>PythonTutor</a:t>
            </a:r>
            <a:r>
              <a:rPr lang="en-US" dirty="0"/>
              <a:t> tested tutoring support:</a:t>
            </a:r>
          </a:p>
        </p:txBody>
      </p:sp>
      <p:sp>
        <p:nvSpPr>
          <p:cNvPr id="3" name="Slide Number Placeholder 2">
            <a:extLst>
              <a:ext uri="{FF2B5EF4-FFF2-40B4-BE49-F238E27FC236}">
                <a16:creationId xmlns:a16="http://schemas.microsoft.com/office/drawing/2014/main" id="{13D77D24-5C68-6316-70C0-11189FC4AF60}"/>
              </a:ext>
            </a:extLst>
          </p:cNvPr>
          <p:cNvSpPr>
            <a:spLocks noGrp="1"/>
          </p:cNvSpPr>
          <p:nvPr>
            <p:ph type="sldNum" sz="quarter" idx="12"/>
          </p:nvPr>
        </p:nvSpPr>
        <p:spPr/>
        <p:txBody>
          <a:bodyPr/>
          <a:lstStyle/>
          <a:p>
            <a:fld id="{89A630E3-24BC-4F6C-BC04-AFC16AEAE93C}" type="slidenum">
              <a:rPr lang="en-US" smtClean="0"/>
              <a:t>5</a:t>
            </a:fld>
            <a:endParaRPr lang="en-US"/>
          </a:p>
        </p:txBody>
      </p:sp>
      <p:sp>
        <p:nvSpPr>
          <p:cNvPr id="4" name="Rectangle 3">
            <a:extLst>
              <a:ext uri="{FF2B5EF4-FFF2-40B4-BE49-F238E27FC236}">
                <a16:creationId xmlns:a16="http://schemas.microsoft.com/office/drawing/2014/main" id="{1AA7A27C-2BD2-99F9-541A-8FC72FA8CB94}"/>
              </a:ext>
            </a:extLst>
          </p:cNvPr>
          <p:cNvSpPr/>
          <p:nvPr/>
        </p:nvSpPr>
        <p:spPr>
          <a:xfrm>
            <a:off x="508519" y="1741080"/>
            <a:ext cx="6146282" cy="4348066"/>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53BB5-6303-4B7D-28C0-DCBAB3460037}"/>
              </a:ext>
            </a:extLst>
          </p:cNvPr>
          <p:cNvSpPr/>
          <p:nvPr/>
        </p:nvSpPr>
        <p:spPr>
          <a:xfrm>
            <a:off x="6902450" y="1741080"/>
            <a:ext cx="4781032" cy="4348066"/>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CDB73065-03F6-60CD-998F-E0D469066CED}"/>
              </a:ext>
            </a:extLst>
          </p:cNvPr>
          <p:cNvSpPr/>
          <p:nvPr/>
        </p:nvSpPr>
        <p:spPr>
          <a:xfrm>
            <a:off x="7172323" y="3915113"/>
            <a:ext cx="2694609" cy="874865"/>
          </a:xfrm>
          <a:prstGeom prst="wedgeRectCallout">
            <a:avLst>
              <a:gd name="adj1" fmla="val -34140"/>
              <a:gd name="adj2" fmla="val 68202"/>
            </a:avLst>
          </a:prstGeom>
          <a:solidFill>
            <a:schemeClr val="accent3">
              <a:lumMod val="20000"/>
              <a:lumOff val="80000"/>
            </a:schemeClr>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 see... remove both duplicates right?</a:t>
            </a:r>
          </a:p>
        </p:txBody>
      </p:sp>
      <p:sp>
        <p:nvSpPr>
          <p:cNvPr id="9" name="Flowchart: Terminator 8">
            <a:extLst>
              <a:ext uri="{FF2B5EF4-FFF2-40B4-BE49-F238E27FC236}">
                <a16:creationId xmlns:a16="http://schemas.microsoft.com/office/drawing/2014/main" id="{ECF0527D-B720-77C7-5772-CE807C1FDDEE}"/>
              </a:ext>
            </a:extLst>
          </p:cNvPr>
          <p:cNvSpPr/>
          <p:nvPr/>
        </p:nvSpPr>
        <p:spPr>
          <a:xfrm>
            <a:off x="10307464" y="4659215"/>
            <a:ext cx="1744317" cy="640080"/>
          </a:xfrm>
          <a:prstGeom prst="flowChartTerminator">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cap="small" dirty="0">
                <a:solidFill>
                  <a:schemeClr val="tx1"/>
                </a:solidFill>
              </a:rPr>
              <a:t>Learner</a:t>
            </a:r>
            <a:endParaRPr lang="en-US" sz="2200" dirty="0">
              <a:solidFill>
                <a:schemeClr val="tx1"/>
              </a:solidFill>
            </a:endParaRPr>
          </a:p>
        </p:txBody>
      </p:sp>
      <p:grpSp>
        <p:nvGrpSpPr>
          <p:cNvPr id="10" name="Group 9">
            <a:extLst>
              <a:ext uri="{FF2B5EF4-FFF2-40B4-BE49-F238E27FC236}">
                <a16:creationId xmlns:a16="http://schemas.microsoft.com/office/drawing/2014/main" id="{3BB53F43-40F7-A394-EFB9-A9FA5FE10719}"/>
              </a:ext>
            </a:extLst>
          </p:cNvPr>
          <p:cNvGrpSpPr/>
          <p:nvPr/>
        </p:nvGrpSpPr>
        <p:grpSpPr>
          <a:xfrm>
            <a:off x="10792496" y="3919385"/>
            <a:ext cx="774252" cy="640080"/>
            <a:chOff x="1113686" y="1460037"/>
            <a:chExt cx="774252" cy="640080"/>
          </a:xfrm>
        </p:grpSpPr>
        <p:sp>
          <p:nvSpPr>
            <p:cNvPr id="11" name="Oval 10">
              <a:extLst>
                <a:ext uri="{FF2B5EF4-FFF2-40B4-BE49-F238E27FC236}">
                  <a16:creationId xmlns:a16="http://schemas.microsoft.com/office/drawing/2014/main" id="{D23231A2-8B93-62A4-BAB3-CDE8C76C7972}"/>
                </a:ext>
              </a:extLst>
            </p:cNvPr>
            <p:cNvSpPr/>
            <p:nvPr/>
          </p:nvSpPr>
          <p:spPr>
            <a:xfrm>
              <a:off x="1113686" y="1460037"/>
              <a:ext cx="774252" cy="640080"/>
            </a:xfrm>
            <a:prstGeom prst="ellipse">
              <a:avLst/>
            </a:prstGeom>
            <a:solidFill>
              <a:srgbClr val="0070C0">
                <a:alpha val="80000"/>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pic>
          <p:nvPicPr>
            <p:cNvPr id="12" name="Graphic 11" descr="User with solid fill">
              <a:extLst>
                <a:ext uri="{FF2B5EF4-FFF2-40B4-BE49-F238E27FC236}">
                  <a16:creationId xmlns:a16="http://schemas.microsoft.com/office/drawing/2014/main" id="{D556F843-037A-0238-0942-017403A421A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80772" y="1460037"/>
              <a:ext cx="640080" cy="640080"/>
            </a:xfrm>
            <a:prstGeom prst="rect">
              <a:avLst/>
            </a:prstGeom>
          </p:spPr>
        </p:pic>
      </p:grpSp>
      <p:grpSp>
        <p:nvGrpSpPr>
          <p:cNvPr id="14" name="Group 13">
            <a:extLst>
              <a:ext uri="{FF2B5EF4-FFF2-40B4-BE49-F238E27FC236}">
                <a16:creationId xmlns:a16="http://schemas.microsoft.com/office/drawing/2014/main" id="{65973D37-B4EF-27F0-8CCB-DD250ABFCE64}"/>
              </a:ext>
            </a:extLst>
          </p:cNvPr>
          <p:cNvGrpSpPr/>
          <p:nvPr/>
        </p:nvGrpSpPr>
        <p:grpSpPr>
          <a:xfrm>
            <a:off x="7091844" y="5050084"/>
            <a:ext cx="640080" cy="640080"/>
            <a:chOff x="2010691" y="4761307"/>
            <a:chExt cx="640080" cy="640080"/>
          </a:xfrm>
        </p:grpSpPr>
        <p:sp>
          <p:nvSpPr>
            <p:cNvPr id="15" name="Rectangle 14">
              <a:extLst>
                <a:ext uri="{FF2B5EF4-FFF2-40B4-BE49-F238E27FC236}">
                  <a16:creationId xmlns:a16="http://schemas.microsoft.com/office/drawing/2014/main" id="{49259013-AC5D-DB8A-5410-FC2EC0AB235A}"/>
                </a:ext>
              </a:extLst>
            </p:cNvPr>
            <p:cNvSpPr>
              <a:spLocks noChangeAspect="1"/>
            </p:cNvSpPr>
            <p:nvPr/>
          </p:nvSpPr>
          <p:spPr>
            <a:xfrm>
              <a:off x="2010691" y="4761307"/>
              <a:ext cx="640080" cy="640080"/>
            </a:xfrm>
            <a:prstGeom prst="rect">
              <a:avLst/>
            </a:prstGeom>
            <a:solidFill>
              <a:schemeClr val="accent3">
                <a:alpha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pic>
          <p:nvPicPr>
            <p:cNvPr id="16" name="Graphic 15" descr="User with solid fill">
              <a:extLst>
                <a:ext uri="{FF2B5EF4-FFF2-40B4-BE49-F238E27FC236}">
                  <a16:creationId xmlns:a16="http://schemas.microsoft.com/office/drawing/2014/main" id="{2132EC10-860F-60D8-D27D-E0A054CDA3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10691" y="4761307"/>
              <a:ext cx="640080" cy="640080"/>
            </a:xfrm>
            <a:prstGeom prst="rect">
              <a:avLst/>
            </a:prstGeom>
          </p:spPr>
        </p:pic>
      </p:grpSp>
      <p:sp>
        <p:nvSpPr>
          <p:cNvPr id="17" name="Rectangle 16">
            <a:extLst>
              <a:ext uri="{FF2B5EF4-FFF2-40B4-BE49-F238E27FC236}">
                <a16:creationId xmlns:a16="http://schemas.microsoft.com/office/drawing/2014/main" id="{FDB59B07-5E30-C5AA-A07F-BE48CC8F3382}"/>
              </a:ext>
            </a:extLst>
          </p:cNvPr>
          <p:cNvSpPr/>
          <p:nvPr/>
        </p:nvSpPr>
        <p:spPr>
          <a:xfrm>
            <a:off x="508519" y="4244705"/>
            <a:ext cx="6146282" cy="1844442"/>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0DE5204C-5058-85F3-87A4-4704AB8AD9EC}"/>
              </a:ext>
            </a:extLst>
          </p:cNvPr>
          <p:cNvSpPr/>
          <p:nvPr/>
        </p:nvSpPr>
        <p:spPr>
          <a:xfrm>
            <a:off x="1083982" y="1741080"/>
            <a:ext cx="5570819" cy="2571530"/>
          </a:xfrm>
          <a:prstGeom prst="rect">
            <a:avLst/>
          </a:prstGeom>
          <a:noFill/>
          <a:ln w="0">
            <a:no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91440" rtlCol="0" anchor="t"/>
          <a:lstStyle/>
          <a:p>
            <a:r>
              <a:rPr lang="en-US" sz="2200" dirty="0">
                <a:solidFill>
                  <a:schemeClr val="tx1"/>
                </a:solidFill>
                <a:latin typeface="Aptos Mono" panose="020F0502020204030204" pitchFamily="49" charset="0"/>
              </a:rPr>
              <a:t>l = [</a:t>
            </a:r>
            <a:r>
              <a:rPr lang="en-US" sz="2200" dirty="0">
                <a:solidFill>
                  <a:srgbClr val="339933"/>
                </a:solidFill>
                <a:latin typeface="Aptos Mono" panose="020F0502020204030204" pitchFamily="49" charset="0"/>
              </a:rPr>
              <a:t>"10"</a:t>
            </a:r>
            <a:r>
              <a:rPr lang="en-US" sz="2200" dirty="0">
                <a:solidFill>
                  <a:schemeClr val="tx1"/>
                </a:solidFill>
                <a:latin typeface="Aptos Mono" panose="020F0502020204030204" pitchFamily="49" charset="0"/>
              </a:rPr>
              <a:t>, </a:t>
            </a:r>
            <a:r>
              <a:rPr lang="en-US" sz="2200" dirty="0">
                <a:solidFill>
                  <a:srgbClr val="339933"/>
                </a:solidFill>
                <a:latin typeface="Aptos Mono" panose="020F0502020204030204" pitchFamily="49" charset="0"/>
              </a:rPr>
              <a:t>"2"</a:t>
            </a:r>
            <a:r>
              <a:rPr lang="en-US" sz="2200" dirty="0">
                <a:solidFill>
                  <a:schemeClr val="tx1"/>
                </a:solidFill>
                <a:latin typeface="Aptos Mono" panose="020F0502020204030204" pitchFamily="49" charset="0"/>
              </a:rPr>
              <a:t>, </a:t>
            </a:r>
            <a:r>
              <a:rPr lang="en-US" sz="2200" dirty="0">
                <a:solidFill>
                  <a:srgbClr val="339933"/>
                </a:solidFill>
                <a:latin typeface="Aptos Mono" panose="020F0502020204030204" pitchFamily="49" charset="0"/>
              </a:rPr>
              <a:t>"5"</a:t>
            </a:r>
            <a:r>
              <a:rPr lang="en-US" sz="2200" dirty="0">
                <a:solidFill>
                  <a:schemeClr val="tx1"/>
                </a:solidFill>
                <a:latin typeface="Aptos Mono" panose="020F0502020204030204" pitchFamily="49" charset="0"/>
              </a:rPr>
              <a:t>,... , </a:t>
            </a:r>
            <a:r>
              <a:rPr lang="en-US" sz="2200" dirty="0">
                <a:solidFill>
                  <a:srgbClr val="339933"/>
                </a:solidFill>
                <a:latin typeface="Aptos Mono" panose="020F0502020204030204" pitchFamily="49" charset="0"/>
              </a:rPr>
              <a:t>"Q"</a:t>
            </a:r>
            <a:r>
              <a:rPr lang="en-US" sz="2200" dirty="0">
                <a:solidFill>
                  <a:schemeClr val="tx1"/>
                </a:solidFill>
                <a:latin typeface="Aptos Mono" panose="020F0502020204030204" pitchFamily="49" charset="0"/>
              </a:rPr>
              <a:t>]</a:t>
            </a:r>
          </a:p>
          <a:p>
            <a:r>
              <a:rPr lang="en-US" sz="2200" dirty="0" err="1">
                <a:solidFill>
                  <a:schemeClr val="tx1"/>
                </a:solidFill>
                <a:latin typeface="Aptos Mono" panose="020F0502020204030204" pitchFamily="49" charset="0"/>
              </a:rPr>
              <a:t>l.sort</a:t>
            </a:r>
            <a:r>
              <a:rPr lang="en-US" sz="2200" dirty="0">
                <a:solidFill>
                  <a:schemeClr val="tx1"/>
                </a:solidFill>
                <a:latin typeface="Aptos Mono" panose="020F0502020204030204" pitchFamily="49" charset="0"/>
              </a:rPr>
              <a:t>()</a:t>
            </a:r>
          </a:p>
          <a:p>
            <a:endParaRPr lang="en-US" sz="2200" dirty="0">
              <a:solidFill>
                <a:schemeClr val="tx1"/>
              </a:solidFill>
              <a:latin typeface="Aptos Mono" panose="020F0502020204030204" pitchFamily="49" charset="0"/>
            </a:endParaRPr>
          </a:p>
          <a:p>
            <a:r>
              <a:rPr lang="en-US" sz="2200" dirty="0">
                <a:solidFill>
                  <a:schemeClr val="tx1"/>
                </a:solidFill>
                <a:latin typeface="Aptos Mono" panose="020F0502020204030204" pitchFamily="49" charset="0"/>
              </a:rPr>
              <a:t>run = 0</a:t>
            </a:r>
          </a:p>
          <a:p>
            <a:r>
              <a:rPr lang="en-US" sz="2200" dirty="0">
                <a:solidFill>
                  <a:srgbClr val="0000FF"/>
                </a:solidFill>
                <a:latin typeface="Aptos Mono" panose="020F0502020204030204" pitchFamily="49" charset="0"/>
              </a:rPr>
              <a:t>for</a:t>
            </a:r>
            <a:r>
              <a:rPr lang="en-US" sz="2200" dirty="0">
                <a:solidFill>
                  <a:schemeClr val="tx1"/>
                </a:solidFill>
                <a:latin typeface="Aptos Mono" panose="020F0502020204030204" pitchFamily="49" charset="0"/>
              </a:rPr>
              <a:t> </a:t>
            </a:r>
            <a:r>
              <a:rPr lang="en-US" sz="2200" dirty="0" err="1">
                <a:solidFill>
                  <a:schemeClr val="tx1"/>
                </a:solidFill>
                <a:latin typeface="Aptos Mono" panose="020F0502020204030204" pitchFamily="49" charset="0"/>
              </a:rPr>
              <a:t>i</a:t>
            </a:r>
            <a:r>
              <a:rPr lang="en-US" sz="2200" dirty="0">
                <a:solidFill>
                  <a:schemeClr val="tx1"/>
                </a:solidFill>
                <a:latin typeface="Aptos Mono" panose="020F0502020204030204" pitchFamily="49" charset="0"/>
              </a:rPr>
              <a:t> </a:t>
            </a:r>
            <a:r>
              <a:rPr lang="en-US" sz="2200" dirty="0">
                <a:solidFill>
                  <a:srgbClr val="0000FF"/>
                </a:solidFill>
                <a:latin typeface="Aptos Mono" panose="020F0502020204030204" pitchFamily="49" charset="0"/>
              </a:rPr>
              <a:t>in</a:t>
            </a:r>
            <a:r>
              <a:rPr lang="en-US" sz="2200" dirty="0">
                <a:solidFill>
                  <a:schemeClr val="tx1"/>
                </a:solidFill>
                <a:latin typeface="Aptos Mono" panose="020F0502020204030204" pitchFamily="49" charset="0"/>
              </a:rPr>
              <a:t> </a:t>
            </a:r>
            <a:r>
              <a:rPr lang="en-US" sz="2200" dirty="0">
                <a:solidFill>
                  <a:schemeClr val="accent5"/>
                </a:solidFill>
                <a:latin typeface="Aptos Mono" panose="020F0502020204030204" pitchFamily="49" charset="0"/>
              </a:rPr>
              <a:t>range</a:t>
            </a:r>
            <a:r>
              <a:rPr lang="en-US" sz="2200" dirty="0">
                <a:solidFill>
                  <a:schemeClr val="tx1"/>
                </a:solidFill>
                <a:latin typeface="Aptos Mono" panose="020F0502020204030204" pitchFamily="49" charset="0"/>
              </a:rPr>
              <a:t>(</a:t>
            </a:r>
            <a:r>
              <a:rPr lang="en-US" sz="2200" dirty="0" err="1">
                <a:solidFill>
                  <a:schemeClr val="accent5"/>
                </a:solidFill>
                <a:latin typeface="Aptos Mono" panose="020F0502020204030204" pitchFamily="49" charset="0"/>
              </a:rPr>
              <a:t>len</a:t>
            </a:r>
            <a:r>
              <a:rPr lang="en-US" sz="2200" dirty="0">
                <a:solidFill>
                  <a:schemeClr val="tx1"/>
                </a:solidFill>
                <a:latin typeface="Aptos Mono" panose="020F0502020204030204" pitchFamily="49" charset="0"/>
              </a:rPr>
              <a:t>(l) - 1):</a:t>
            </a:r>
          </a:p>
          <a:p>
            <a:r>
              <a:rPr lang="en-US" sz="2200" dirty="0">
                <a:solidFill>
                  <a:schemeClr val="tx1"/>
                </a:solidFill>
                <a:latin typeface="Aptos Mono" panose="020F0502020204030204" pitchFamily="49" charset="0"/>
              </a:rPr>
              <a:t>    </a:t>
            </a:r>
            <a:r>
              <a:rPr lang="en-US" sz="2200" dirty="0">
                <a:solidFill>
                  <a:srgbClr val="0000FF"/>
                </a:solidFill>
                <a:latin typeface="Aptos Mono" panose="020F0502020204030204" pitchFamily="49" charset="0"/>
              </a:rPr>
              <a:t>if</a:t>
            </a:r>
            <a:r>
              <a:rPr lang="en-US" sz="2200" dirty="0">
                <a:solidFill>
                  <a:schemeClr val="tx1"/>
                </a:solidFill>
                <a:latin typeface="Aptos Mono" panose="020F0502020204030204" pitchFamily="49" charset="0"/>
              </a:rPr>
              <a:t> l[</a:t>
            </a:r>
            <a:r>
              <a:rPr lang="en-US" sz="2200" dirty="0" err="1">
                <a:solidFill>
                  <a:schemeClr val="tx1"/>
                </a:solidFill>
                <a:latin typeface="Aptos Mono" panose="020F0502020204030204" pitchFamily="49" charset="0"/>
              </a:rPr>
              <a:t>i</a:t>
            </a:r>
            <a:r>
              <a:rPr lang="en-US" sz="2200" dirty="0">
                <a:solidFill>
                  <a:schemeClr val="tx1"/>
                </a:solidFill>
                <a:latin typeface="Aptos Mono" panose="020F0502020204030204" pitchFamily="49" charset="0"/>
              </a:rPr>
              <a:t>] == l[</a:t>
            </a:r>
            <a:r>
              <a:rPr lang="en-US" sz="2200" dirty="0" err="1">
                <a:solidFill>
                  <a:schemeClr val="tx1"/>
                </a:solidFill>
                <a:latin typeface="Aptos Mono" panose="020F0502020204030204" pitchFamily="49" charset="0"/>
              </a:rPr>
              <a:t>i</a:t>
            </a:r>
            <a:r>
              <a:rPr lang="en-US" sz="2200" dirty="0">
                <a:solidFill>
                  <a:schemeClr val="tx1"/>
                </a:solidFill>
                <a:latin typeface="Aptos Mono" panose="020F0502020204030204" pitchFamily="49" charset="0"/>
              </a:rPr>
              <a:t> + 1]:</a:t>
            </a:r>
          </a:p>
        </p:txBody>
      </p:sp>
      <p:sp>
        <p:nvSpPr>
          <p:cNvPr id="13" name="Rectangle 12">
            <a:extLst>
              <a:ext uri="{FF2B5EF4-FFF2-40B4-BE49-F238E27FC236}">
                <a16:creationId xmlns:a16="http://schemas.microsoft.com/office/drawing/2014/main" id="{F21AB7C2-0CA3-5E8F-1D46-01BFE973D12F}"/>
              </a:ext>
            </a:extLst>
          </p:cNvPr>
          <p:cNvSpPr/>
          <p:nvPr/>
        </p:nvSpPr>
        <p:spPr>
          <a:xfrm>
            <a:off x="6550163" y="5794186"/>
            <a:ext cx="1744317" cy="640080"/>
          </a:xfrm>
          <a:prstGeom prst="rect">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cap="small" dirty="0">
                <a:solidFill>
                  <a:schemeClr val="tx1"/>
                </a:solidFill>
              </a:rPr>
              <a:t>Helper</a:t>
            </a:r>
            <a:endParaRPr lang="en-US" sz="2200" dirty="0">
              <a:solidFill>
                <a:schemeClr val="tx1"/>
              </a:solidFill>
            </a:endParaRPr>
          </a:p>
        </p:txBody>
      </p:sp>
      <p:sp>
        <p:nvSpPr>
          <p:cNvPr id="22" name="Rectangle: Rounded Corners 21">
            <a:extLst>
              <a:ext uri="{FF2B5EF4-FFF2-40B4-BE49-F238E27FC236}">
                <a16:creationId xmlns:a16="http://schemas.microsoft.com/office/drawing/2014/main" id="{4A9E19CE-01DD-3DE5-CA1F-FA2A4BDE6EA8}"/>
              </a:ext>
            </a:extLst>
          </p:cNvPr>
          <p:cNvSpPr/>
          <p:nvPr/>
        </p:nvSpPr>
        <p:spPr>
          <a:xfrm>
            <a:off x="806616" y="4493941"/>
            <a:ext cx="2449554" cy="554208"/>
          </a:xfrm>
          <a:prstGeom prst="roundRect">
            <a:avLst/>
          </a:prstGeom>
          <a:gradFill flip="none" rotWithShape="1">
            <a:gsLst>
              <a:gs pos="100000">
                <a:schemeClr val="bg2">
                  <a:lumMod val="90000"/>
                </a:schemeClr>
              </a:gs>
              <a:gs pos="0">
                <a:schemeClr val="bg1"/>
              </a:gs>
            </a:gsLst>
            <a:path path="circle">
              <a:fillToRect l="50000" t="50000" r="50000" b="50000"/>
            </a:path>
            <a:tileRect/>
          </a:gra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Visualize execution</a:t>
            </a:r>
          </a:p>
        </p:txBody>
      </p:sp>
      <p:sp>
        <p:nvSpPr>
          <p:cNvPr id="23" name="Rectangle: Rounded Corners 22">
            <a:extLst>
              <a:ext uri="{FF2B5EF4-FFF2-40B4-BE49-F238E27FC236}">
                <a16:creationId xmlns:a16="http://schemas.microsoft.com/office/drawing/2014/main" id="{409A3770-C58A-7377-EA24-ACD365C6BD01}"/>
              </a:ext>
            </a:extLst>
          </p:cNvPr>
          <p:cNvSpPr/>
          <p:nvPr/>
        </p:nvSpPr>
        <p:spPr>
          <a:xfrm>
            <a:off x="3624469" y="4493941"/>
            <a:ext cx="2732234" cy="554208"/>
          </a:xfrm>
          <a:prstGeom prst="roundRect">
            <a:avLst/>
          </a:prstGeom>
          <a:gradFill flip="none" rotWithShape="1">
            <a:gsLst>
              <a:gs pos="100000">
                <a:schemeClr val="bg2">
                  <a:lumMod val="90000"/>
                </a:schemeClr>
              </a:gs>
              <a:gs pos="0">
                <a:schemeClr val="bg1"/>
              </a:gs>
            </a:gsLst>
            <a:path path="circle">
              <a:fillToRect l="50000" t="50000" r="50000" b="50000"/>
            </a:path>
            <a:tileRect/>
          </a:gra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Rounded Corners 23">
            <a:extLst>
              <a:ext uri="{FF2B5EF4-FFF2-40B4-BE49-F238E27FC236}">
                <a16:creationId xmlns:a16="http://schemas.microsoft.com/office/drawing/2014/main" id="{F480B7B6-217D-6B44-9D44-D3DBE8C1708E}"/>
              </a:ext>
            </a:extLst>
          </p:cNvPr>
          <p:cNvSpPr/>
          <p:nvPr/>
        </p:nvSpPr>
        <p:spPr>
          <a:xfrm>
            <a:off x="806616" y="5270180"/>
            <a:ext cx="2546291" cy="554208"/>
          </a:xfrm>
          <a:prstGeom prst="roundRect">
            <a:avLst/>
          </a:prstGeom>
          <a:gradFill flip="none" rotWithShape="1">
            <a:gsLst>
              <a:gs pos="100000">
                <a:schemeClr val="bg2">
                  <a:lumMod val="90000"/>
                </a:schemeClr>
              </a:gs>
              <a:gs pos="0">
                <a:schemeClr val="bg1"/>
              </a:gs>
            </a:gsLst>
            <a:path path="circle">
              <a:fillToRect l="50000" t="50000" r="50000" b="50000"/>
            </a:path>
            <a:tileRect/>
          </a:gra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Get live help! [NEW]</a:t>
            </a:r>
          </a:p>
        </p:txBody>
      </p:sp>
      <p:sp>
        <p:nvSpPr>
          <p:cNvPr id="25" name="Rectangle: Rounded Corners 24">
            <a:extLst>
              <a:ext uri="{FF2B5EF4-FFF2-40B4-BE49-F238E27FC236}">
                <a16:creationId xmlns:a16="http://schemas.microsoft.com/office/drawing/2014/main" id="{D245A057-15B9-B52D-0816-80A7297577AD}"/>
              </a:ext>
            </a:extLst>
          </p:cNvPr>
          <p:cNvSpPr/>
          <p:nvPr/>
        </p:nvSpPr>
        <p:spPr>
          <a:xfrm>
            <a:off x="3721206" y="5297385"/>
            <a:ext cx="2346741" cy="554208"/>
          </a:xfrm>
          <a:prstGeom prst="roundRect">
            <a:avLst/>
          </a:prstGeom>
          <a:gradFill flip="none" rotWithShape="1">
            <a:gsLst>
              <a:gs pos="100000">
                <a:schemeClr val="bg2">
                  <a:lumMod val="90000"/>
                </a:schemeClr>
              </a:gs>
              <a:gs pos="0">
                <a:schemeClr val="bg1"/>
              </a:gs>
            </a:gsLst>
            <a:path path="circle">
              <a:fillToRect l="50000" t="50000" r="50000" b="50000"/>
            </a:path>
            <a:tileRect/>
          </a:gra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Stop chat session</a:t>
            </a:r>
          </a:p>
        </p:txBody>
      </p:sp>
      <p:sp>
        <p:nvSpPr>
          <p:cNvPr id="27" name="Rectangle: Top Corners Rounded 26">
            <a:extLst>
              <a:ext uri="{FF2B5EF4-FFF2-40B4-BE49-F238E27FC236}">
                <a16:creationId xmlns:a16="http://schemas.microsoft.com/office/drawing/2014/main" id="{7173CCD0-743D-AF5B-AD8D-77E880488185}"/>
              </a:ext>
            </a:extLst>
          </p:cNvPr>
          <p:cNvSpPr/>
          <p:nvPr/>
        </p:nvSpPr>
        <p:spPr>
          <a:xfrm rot="5400000" flipV="1">
            <a:off x="4450609" y="3667801"/>
            <a:ext cx="554208" cy="2206487"/>
          </a:xfrm>
          <a:prstGeom prst="round2Same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solidFill>
                  <a:schemeClr val="tx1"/>
                </a:solidFill>
              </a:rPr>
              <a:t>Python 3.11</a:t>
            </a:r>
            <a:endParaRPr lang="en-US" dirty="0">
              <a:solidFill>
                <a:schemeClr val="tx1"/>
              </a:solidFill>
            </a:endParaRPr>
          </a:p>
        </p:txBody>
      </p:sp>
      <p:pic>
        <p:nvPicPr>
          <p:cNvPr id="29" name="Graphic 28" descr="Caret Down outline">
            <a:extLst>
              <a:ext uri="{FF2B5EF4-FFF2-40B4-BE49-F238E27FC236}">
                <a16:creationId xmlns:a16="http://schemas.microsoft.com/office/drawing/2014/main" id="{F8321066-53C0-EDCF-BAE0-A86925EA96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03843" y="4597644"/>
            <a:ext cx="384313" cy="384313"/>
          </a:xfrm>
          <a:prstGeom prst="rect">
            <a:avLst/>
          </a:prstGeom>
        </p:spPr>
      </p:pic>
    </p:spTree>
    <p:extLst>
      <p:ext uri="{BB962C8B-B14F-4D97-AF65-F5344CB8AC3E}">
        <p14:creationId xmlns:p14="http://schemas.microsoft.com/office/powerpoint/2010/main" val="212801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02D8CF75-8076-0082-7D86-410A2B0314A2}"/>
              </a:ext>
            </a:extLst>
          </p:cNvPr>
          <p:cNvCxnSpPr>
            <a:cxnSpLocks/>
            <a:endCxn id="14" idx="0"/>
          </p:cNvCxnSpPr>
          <p:nvPr/>
        </p:nvCxnSpPr>
        <p:spPr>
          <a:xfrm>
            <a:off x="9510201" y="2444408"/>
            <a:ext cx="1" cy="99825"/>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F8CE411-9002-E6C3-7528-13422EBFFB21}"/>
              </a:ext>
            </a:extLst>
          </p:cNvPr>
          <p:cNvCxnSpPr>
            <a:cxnSpLocks/>
          </p:cNvCxnSpPr>
          <p:nvPr/>
        </p:nvCxnSpPr>
        <p:spPr>
          <a:xfrm>
            <a:off x="7394594" y="2448502"/>
            <a:ext cx="0" cy="95731"/>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E42DC0A-F0EF-4FD7-E752-4C265CA31DF1}"/>
              </a:ext>
            </a:extLst>
          </p:cNvPr>
          <p:cNvCxnSpPr>
            <a:cxnSpLocks/>
            <a:endCxn id="10" idx="0"/>
          </p:cNvCxnSpPr>
          <p:nvPr/>
        </p:nvCxnSpPr>
        <p:spPr>
          <a:xfrm>
            <a:off x="3134933" y="2444408"/>
            <a:ext cx="1" cy="99825"/>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B2CE7DE-DC5E-B259-C9FA-46358521CA10}"/>
              </a:ext>
            </a:extLst>
          </p:cNvPr>
          <p:cNvCxnSpPr>
            <a:cxnSpLocks/>
            <a:stCxn id="5" idx="2"/>
            <a:endCxn id="3" idx="0"/>
          </p:cNvCxnSpPr>
          <p:nvPr/>
        </p:nvCxnSpPr>
        <p:spPr>
          <a:xfrm>
            <a:off x="4515452" y="3088433"/>
            <a:ext cx="0" cy="9982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82E1584-7FDF-11FE-46FE-709612EB59E5}"/>
              </a:ext>
            </a:extLst>
          </p:cNvPr>
          <p:cNvCxnSpPr>
            <a:stCxn id="11" idx="2"/>
            <a:endCxn id="53" idx="0"/>
          </p:cNvCxnSpPr>
          <p:nvPr/>
        </p:nvCxnSpPr>
        <p:spPr>
          <a:xfrm>
            <a:off x="6390864" y="3088433"/>
            <a:ext cx="827" cy="99824"/>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DB9AA2A-3D8B-9688-238C-D7A33933F85D}"/>
              </a:ext>
            </a:extLst>
          </p:cNvPr>
          <p:cNvCxnSpPr>
            <a:stCxn id="13" idx="2"/>
            <a:endCxn id="54" idx="0"/>
          </p:cNvCxnSpPr>
          <p:nvPr/>
        </p:nvCxnSpPr>
        <p:spPr>
          <a:xfrm flipH="1">
            <a:off x="8212311" y="3088433"/>
            <a:ext cx="1" cy="9982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4144" name="Slide Number Placeholder 4143">
            <a:extLst>
              <a:ext uri="{FF2B5EF4-FFF2-40B4-BE49-F238E27FC236}">
                <a16:creationId xmlns:a16="http://schemas.microsoft.com/office/drawing/2014/main" id="{4AEF0849-9E39-F58A-1844-63E070D7A859}"/>
              </a:ext>
            </a:extLst>
          </p:cNvPr>
          <p:cNvSpPr>
            <a:spLocks noGrp="1"/>
          </p:cNvSpPr>
          <p:nvPr>
            <p:ph type="sldNum" sz="quarter" idx="12"/>
          </p:nvPr>
        </p:nvSpPr>
        <p:spPr/>
        <p:txBody>
          <a:bodyPr/>
          <a:lstStyle/>
          <a:p>
            <a:fld id="{89A630E3-24BC-4F6C-BC04-AFC16AEAE93C}" type="slidenum">
              <a:rPr lang="en-US" smtClean="0"/>
              <a:t>6</a:t>
            </a:fld>
            <a:endParaRPr lang="en-US"/>
          </a:p>
        </p:txBody>
      </p:sp>
      <p:cxnSp>
        <p:nvCxnSpPr>
          <p:cNvPr id="4" name="Straight Arrow Connector 3">
            <a:extLst>
              <a:ext uri="{FF2B5EF4-FFF2-40B4-BE49-F238E27FC236}">
                <a16:creationId xmlns:a16="http://schemas.microsoft.com/office/drawing/2014/main" id="{51211788-A290-86DB-53BC-ADF80EA34FD4}"/>
              </a:ext>
            </a:extLst>
          </p:cNvPr>
          <p:cNvCxnSpPr>
            <a:cxnSpLocks/>
          </p:cNvCxnSpPr>
          <p:nvPr/>
        </p:nvCxnSpPr>
        <p:spPr>
          <a:xfrm>
            <a:off x="553282" y="2816333"/>
            <a:ext cx="10515600" cy="0"/>
          </a:xfrm>
          <a:prstGeom prst="straightConnector1">
            <a:avLst/>
          </a:prstGeom>
          <a:ln w="889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3689BDEF-D469-9427-1962-5A6E6144DA87}"/>
              </a:ext>
            </a:extLst>
          </p:cNvPr>
          <p:cNvSpPr/>
          <p:nvPr/>
        </p:nvSpPr>
        <p:spPr>
          <a:xfrm>
            <a:off x="1035884"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extLst>
              <a:ext uri="{FF2B5EF4-FFF2-40B4-BE49-F238E27FC236}">
                <a16:creationId xmlns:a16="http://schemas.microsoft.com/office/drawing/2014/main" id="{6A119310-328D-BD62-7BDD-58A0393BA4A7}"/>
              </a:ext>
            </a:extLst>
          </p:cNvPr>
          <p:cNvSpPr/>
          <p:nvPr/>
        </p:nvSpPr>
        <p:spPr>
          <a:xfrm rot="5400000">
            <a:off x="209950" y="2745103"/>
            <a:ext cx="544202" cy="142462"/>
          </a:xfrm>
          <a:prstGeom prst="flowChartTermina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51128ECC-2A6A-6F88-2BBD-2F8F415287A4}"/>
              </a:ext>
            </a:extLst>
          </p:cNvPr>
          <p:cNvSpPr/>
          <p:nvPr/>
        </p:nvSpPr>
        <p:spPr>
          <a:xfrm>
            <a:off x="1865803"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E3D58AC-CFA8-92A0-AD7F-FB0B375B3E30}"/>
              </a:ext>
            </a:extLst>
          </p:cNvPr>
          <p:cNvSpPr/>
          <p:nvPr/>
        </p:nvSpPr>
        <p:spPr>
          <a:xfrm>
            <a:off x="3025603"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B73DFD4-2591-3AD6-6F17-66B9422C6DCB}"/>
              </a:ext>
            </a:extLst>
          </p:cNvPr>
          <p:cNvSpPr/>
          <p:nvPr/>
        </p:nvSpPr>
        <p:spPr>
          <a:xfrm>
            <a:off x="6281533"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615D96E-E7E2-EF00-1ABE-287968FB10DA}"/>
              </a:ext>
            </a:extLst>
          </p:cNvPr>
          <p:cNvSpPr/>
          <p:nvPr/>
        </p:nvSpPr>
        <p:spPr>
          <a:xfrm>
            <a:off x="7286716"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316D68F-7D21-11DA-AFE2-D1DC682961F1}"/>
              </a:ext>
            </a:extLst>
          </p:cNvPr>
          <p:cNvSpPr/>
          <p:nvPr/>
        </p:nvSpPr>
        <p:spPr>
          <a:xfrm>
            <a:off x="8102981"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ABD38E0-4EB8-C12C-7801-D909B95C44DB}"/>
              </a:ext>
            </a:extLst>
          </p:cNvPr>
          <p:cNvSpPr/>
          <p:nvPr/>
        </p:nvSpPr>
        <p:spPr>
          <a:xfrm>
            <a:off x="9400871"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hevron 14">
            <a:extLst>
              <a:ext uri="{FF2B5EF4-FFF2-40B4-BE49-F238E27FC236}">
                <a16:creationId xmlns:a16="http://schemas.microsoft.com/office/drawing/2014/main" id="{845408CC-62CD-56B4-7294-5BDA20F67746}"/>
              </a:ext>
            </a:extLst>
          </p:cNvPr>
          <p:cNvSpPr/>
          <p:nvPr/>
        </p:nvSpPr>
        <p:spPr>
          <a:xfrm>
            <a:off x="251166" y="5704119"/>
            <a:ext cx="2369645" cy="956210"/>
          </a:xfrm>
          <a:prstGeom prst="chevron">
            <a:avLst/>
          </a:prstGeom>
          <a:solidFill>
            <a:schemeClr val="bg2">
              <a:lumMod val="9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Chat session</a:t>
            </a:r>
          </a:p>
        </p:txBody>
      </p:sp>
      <p:sp>
        <p:nvSpPr>
          <p:cNvPr id="26" name="Flowchart: Terminator 25">
            <a:extLst>
              <a:ext uri="{FF2B5EF4-FFF2-40B4-BE49-F238E27FC236}">
                <a16:creationId xmlns:a16="http://schemas.microsoft.com/office/drawing/2014/main" id="{16AE18D3-6D7E-FC97-CB2B-C2AEACBC1742}"/>
              </a:ext>
            </a:extLst>
          </p:cNvPr>
          <p:cNvSpPr/>
          <p:nvPr/>
        </p:nvSpPr>
        <p:spPr>
          <a:xfrm>
            <a:off x="273055" y="1583019"/>
            <a:ext cx="1744317" cy="755373"/>
          </a:xfrm>
          <a:prstGeom prst="flowChartTerminator">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cap="small" dirty="0">
                <a:solidFill>
                  <a:schemeClr val="tx1"/>
                </a:solidFill>
              </a:rPr>
              <a:t>Learner</a:t>
            </a:r>
            <a:r>
              <a:rPr lang="en-US" sz="2200" dirty="0">
                <a:solidFill>
                  <a:schemeClr val="tx1"/>
                </a:solidFill>
              </a:rPr>
              <a:t> starts chat</a:t>
            </a:r>
          </a:p>
        </p:txBody>
      </p:sp>
      <p:sp>
        <p:nvSpPr>
          <p:cNvPr id="27" name="Rectangle 26">
            <a:extLst>
              <a:ext uri="{FF2B5EF4-FFF2-40B4-BE49-F238E27FC236}">
                <a16:creationId xmlns:a16="http://schemas.microsoft.com/office/drawing/2014/main" id="{EABC307B-E014-3F55-7C9C-32D523B0546E}"/>
              </a:ext>
            </a:extLst>
          </p:cNvPr>
          <p:cNvSpPr/>
          <p:nvPr/>
        </p:nvSpPr>
        <p:spPr>
          <a:xfrm>
            <a:off x="1102974" y="3294273"/>
            <a:ext cx="1744317" cy="755373"/>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cap="small" dirty="0">
                <a:solidFill>
                  <a:schemeClr val="tx1"/>
                </a:solidFill>
              </a:rPr>
              <a:t>Helper</a:t>
            </a:r>
            <a:r>
              <a:rPr lang="en-US" sz="2200" dirty="0">
                <a:solidFill>
                  <a:schemeClr val="tx1"/>
                </a:solidFill>
              </a:rPr>
              <a:t> enters chat</a:t>
            </a:r>
          </a:p>
        </p:txBody>
      </p:sp>
      <p:cxnSp>
        <p:nvCxnSpPr>
          <p:cNvPr id="29" name="Straight Connector 28">
            <a:extLst>
              <a:ext uri="{FF2B5EF4-FFF2-40B4-BE49-F238E27FC236}">
                <a16:creationId xmlns:a16="http://schemas.microsoft.com/office/drawing/2014/main" id="{A94E810E-291E-646F-2238-9390A66F871D}"/>
              </a:ext>
            </a:extLst>
          </p:cNvPr>
          <p:cNvCxnSpPr>
            <a:stCxn id="26" idx="2"/>
            <a:endCxn id="6" idx="0"/>
          </p:cNvCxnSpPr>
          <p:nvPr/>
        </p:nvCxnSpPr>
        <p:spPr>
          <a:xfrm>
            <a:off x="1145214" y="2338392"/>
            <a:ext cx="1" cy="205841"/>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DDF4428-9444-15AC-2EE2-9008895B58DB}"/>
              </a:ext>
            </a:extLst>
          </p:cNvPr>
          <p:cNvCxnSpPr>
            <a:cxnSpLocks/>
            <a:stCxn id="9" idx="2"/>
            <a:endCxn id="27" idx="0"/>
          </p:cNvCxnSpPr>
          <p:nvPr/>
        </p:nvCxnSpPr>
        <p:spPr>
          <a:xfrm flipH="1">
            <a:off x="1975133" y="3088433"/>
            <a:ext cx="1" cy="20584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nvGrpSpPr>
          <p:cNvPr id="4136" name="Group 4135">
            <a:extLst>
              <a:ext uri="{FF2B5EF4-FFF2-40B4-BE49-F238E27FC236}">
                <a16:creationId xmlns:a16="http://schemas.microsoft.com/office/drawing/2014/main" id="{179A2CD2-D09F-2431-FF4C-0295C50B9195}"/>
              </a:ext>
            </a:extLst>
          </p:cNvPr>
          <p:cNvGrpSpPr/>
          <p:nvPr/>
        </p:nvGrpSpPr>
        <p:grpSpPr>
          <a:xfrm>
            <a:off x="1655092" y="4144460"/>
            <a:ext cx="640080" cy="640080"/>
            <a:chOff x="2010691" y="4761307"/>
            <a:chExt cx="640080" cy="640080"/>
          </a:xfrm>
        </p:grpSpPr>
        <p:sp>
          <p:nvSpPr>
            <p:cNvPr id="38" name="Rectangle 37">
              <a:extLst>
                <a:ext uri="{FF2B5EF4-FFF2-40B4-BE49-F238E27FC236}">
                  <a16:creationId xmlns:a16="http://schemas.microsoft.com/office/drawing/2014/main" id="{4E0D7D20-06E2-3B91-D88C-A98354DFD1A2}"/>
                </a:ext>
              </a:extLst>
            </p:cNvPr>
            <p:cNvSpPr>
              <a:spLocks noChangeAspect="1"/>
            </p:cNvSpPr>
            <p:nvPr/>
          </p:nvSpPr>
          <p:spPr>
            <a:xfrm>
              <a:off x="2010691" y="4761307"/>
              <a:ext cx="640080" cy="640080"/>
            </a:xfrm>
            <a:prstGeom prst="rect">
              <a:avLst/>
            </a:prstGeom>
            <a:solidFill>
              <a:schemeClr val="accent3">
                <a:alpha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pic>
          <p:nvPicPr>
            <p:cNvPr id="39" name="Graphic 38" descr="User with solid fill">
              <a:extLst>
                <a:ext uri="{FF2B5EF4-FFF2-40B4-BE49-F238E27FC236}">
                  <a16:creationId xmlns:a16="http://schemas.microsoft.com/office/drawing/2014/main" id="{6F6ACEDD-CC86-28A8-7F04-0AF77EBBE9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10691" y="4761307"/>
              <a:ext cx="640080" cy="640080"/>
            </a:xfrm>
            <a:prstGeom prst="rect">
              <a:avLst/>
            </a:prstGeom>
          </p:spPr>
        </p:pic>
      </p:grpSp>
      <p:grpSp>
        <p:nvGrpSpPr>
          <p:cNvPr id="4137" name="Group 4136">
            <a:extLst>
              <a:ext uri="{FF2B5EF4-FFF2-40B4-BE49-F238E27FC236}">
                <a16:creationId xmlns:a16="http://schemas.microsoft.com/office/drawing/2014/main" id="{78FEE0E6-4E4D-025C-D5B9-7DAE87949CFA}"/>
              </a:ext>
            </a:extLst>
          </p:cNvPr>
          <p:cNvGrpSpPr/>
          <p:nvPr/>
        </p:nvGrpSpPr>
        <p:grpSpPr>
          <a:xfrm>
            <a:off x="758087" y="843190"/>
            <a:ext cx="774252" cy="640080"/>
            <a:chOff x="1113686" y="1460037"/>
            <a:chExt cx="774252" cy="640080"/>
          </a:xfrm>
        </p:grpSpPr>
        <p:sp>
          <p:nvSpPr>
            <p:cNvPr id="33" name="Oval 32">
              <a:extLst>
                <a:ext uri="{FF2B5EF4-FFF2-40B4-BE49-F238E27FC236}">
                  <a16:creationId xmlns:a16="http://schemas.microsoft.com/office/drawing/2014/main" id="{B107007C-01CF-4303-EE5D-D6DFB1481AF3}"/>
                </a:ext>
              </a:extLst>
            </p:cNvPr>
            <p:cNvSpPr/>
            <p:nvPr/>
          </p:nvSpPr>
          <p:spPr>
            <a:xfrm>
              <a:off x="1113686" y="1460037"/>
              <a:ext cx="774252" cy="640080"/>
            </a:xfrm>
            <a:prstGeom prst="ellipse">
              <a:avLst/>
            </a:prstGeom>
            <a:solidFill>
              <a:srgbClr val="0070C0">
                <a:alpha val="80000"/>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pic>
          <p:nvPicPr>
            <p:cNvPr id="42" name="Graphic 41" descr="User with solid fill">
              <a:extLst>
                <a:ext uri="{FF2B5EF4-FFF2-40B4-BE49-F238E27FC236}">
                  <a16:creationId xmlns:a16="http://schemas.microsoft.com/office/drawing/2014/main" id="{34F6759F-CAF7-9BF7-FFE0-B54689B057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80772" y="1460037"/>
              <a:ext cx="640080" cy="640080"/>
            </a:xfrm>
            <a:prstGeom prst="rect">
              <a:avLst/>
            </a:prstGeom>
          </p:spPr>
        </p:pic>
      </p:grpSp>
      <p:sp>
        <p:nvSpPr>
          <p:cNvPr id="50" name="Rectangle: Rounded Corners 49">
            <a:extLst>
              <a:ext uri="{FF2B5EF4-FFF2-40B4-BE49-F238E27FC236}">
                <a16:creationId xmlns:a16="http://schemas.microsoft.com/office/drawing/2014/main" id="{9C7946BC-DB5A-23E4-5085-F27D7DFE4CD0}"/>
              </a:ext>
            </a:extLst>
          </p:cNvPr>
          <p:cNvSpPr/>
          <p:nvPr/>
        </p:nvSpPr>
        <p:spPr>
          <a:xfrm>
            <a:off x="2186929" y="949206"/>
            <a:ext cx="3028122" cy="1495202"/>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“the code is supposed to remove all pairs from the list. It half works”</a:t>
            </a:r>
          </a:p>
        </p:txBody>
      </p:sp>
      <p:sp>
        <p:nvSpPr>
          <p:cNvPr id="51" name="Rectangle: Rounded Corners 50">
            <a:extLst>
              <a:ext uri="{FF2B5EF4-FFF2-40B4-BE49-F238E27FC236}">
                <a16:creationId xmlns:a16="http://schemas.microsoft.com/office/drawing/2014/main" id="{C06B040D-1E81-2A3D-A22A-310FF1B0C559}"/>
              </a:ext>
            </a:extLst>
          </p:cNvPr>
          <p:cNvSpPr/>
          <p:nvPr/>
        </p:nvSpPr>
        <p:spPr>
          <a:xfrm>
            <a:off x="5846088" y="1209332"/>
            <a:ext cx="2254529" cy="1239170"/>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t>
            </a:r>
            <a:r>
              <a:rPr lang="en-US" sz="2200" dirty="0" err="1">
                <a:solidFill>
                  <a:schemeClr val="tx1"/>
                </a:solidFill>
              </a:rPr>
              <a:t>omgggg</a:t>
            </a:r>
            <a:r>
              <a:rPr lang="en-US" sz="2200" dirty="0">
                <a:solidFill>
                  <a:schemeClr val="tx1"/>
                </a:solidFill>
              </a:rPr>
              <a:t> </a:t>
            </a:r>
            <a:r>
              <a:rPr lang="en-US" sz="2200" dirty="0" err="1">
                <a:solidFill>
                  <a:schemeClr val="tx1"/>
                </a:solidFill>
              </a:rPr>
              <a:t>wth</a:t>
            </a:r>
            <a:r>
              <a:rPr lang="en-US" sz="2200" dirty="0">
                <a:solidFill>
                  <a:schemeClr val="tx1"/>
                </a:solidFill>
              </a:rPr>
              <a:t> thank you so much !!!!!!”</a:t>
            </a:r>
          </a:p>
        </p:txBody>
      </p:sp>
      <p:sp>
        <p:nvSpPr>
          <p:cNvPr id="52" name="Rectangle: Rounded Corners 51">
            <a:extLst>
              <a:ext uri="{FF2B5EF4-FFF2-40B4-BE49-F238E27FC236}">
                <a16:creationId xmlns:a16="http://schemas.microsoft.com/office/drawing/2014/main" id="{AF6C4E80-F1E6-3B46-34FB-54D1E596C9A9}"/>
              </a:ext>
            </a:extLst>
          </p:cNvPr>
          <p:cNvSpPr/>
          <p:nvPr/>
        </p:nvSpPr>
        <p:spPr>
          <a:xfrm>
            <a:off x="8814353" y="1205238"/>
            <a:ext cx="2370486" cy="1239170"/>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“do you mind explaining what you did ?”</a:t>
            </a:r>
          </a:p>
        </p:txBody>
      </p:sp>
      <p:sp>
        <p:nvSpPr>
          <p:cNvPr id="53" name="Rectangle 52">
            <a:extLst>
              <a:ext uri="{FF2B5EF4-FFF2-40B4-BE49-F238E27FC236}">
                <a16:creationId xmlns:a16="http://schemas.microsoft.com/office/drawing/2014/main" id="{A55317ED-8037-0C72-1186-901ED850169C}"/>
              </a:ext>
            </a:extLst>
          </p:cNvPr>
          <p:cNvSpPr/>
          <p:nvPr/>
        </p:nvSpPr>
        <p:spPr>
          <a:xfrm>
            <a:off x="5770507" y="3188257"/>
            <a:ext cx="1242368" cy="596947"/>
          </a:xfrm>
          <a:prstGeom prst="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“fixed”</a:t>
            </a:r>
          </a:p>
        </p:txBody>
      </p:sp>
      <p:sp>
        <p:nvSpPr>
          <p:cNvPr id="54" name="Rectangle 53">
            <a:extLst>
              <a:ext uri="{FF2B5EF4-FFF2-40B4-BE49-F238E27FC236}">
                <a16:creationId xmlns:a16="http://schemas.microsoft.com/office/drawing/2014/main" id="{20A8659C-2E86-EA55-13A7-87AE53DC14C2}"/>
              </a:ext>
            </a:extLst>
          </p:cNvPr>
          <p:cNvSpPr/>
          <p:nvPr/>
        </p:nvSpPr>
        <p:spPr>
          <a:xfrm>
            <a:off x="7744349" y="3188256"/>
            <a:ext cx="935923" cy="596947"/>
          </a:xfrm>
          <a:prstGeom prst="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 :) ”</a:t>
            </a:r>
          </a:p>
        </p:txBody>
      </p:sp>
      <p:grpSp>
        <p:nvGrpSpPr>
          <p:cNvPr id="4138" name="Group 4137">
            <a:extLst>
              <a:ext uri="{FF2B5EF4-FFF2-40B4-BE49-F238E27FC236}">
                <a16:creationId xmlns:a16="http://schemas.microsoft.com/office/drawing/2014/main" id="{CF7959C9-B69D-45D2-64B7-6911D44681F9}"/>
              </a:ext>
            </a:extLst>
          </p:cNvPr>
          <p:cNvGrpSpPr/>
          <p:nvPr/>
        </p:nvGrpSpPr>
        <p:grpSpPr>
          <a:xfrm>
            <a:off x="3047942" y="4027301"/>
            <a:ext cx="4437421" cy="544203"/>
            <a:chOff x="4001437" y="4337120"/>
            <a:chExt cx="3488277" cy="544203"/>
          </a:xfrm>
        </p:grpSpPr>
        <p:cxnSp>
          <p:nvCxnSpPr>
            <p:cNvPr id="56" name="Straight Connector 55">
              <a:extLst>
                <a:ext uri="{FF2B5EF4-FFF2-40B4-BE49-F238E27FC236}">
                  <a16:creationId xmlns:a16="http://schemas.microsoft.com/office/drawing/2014/main" id="{881F1A96-4C73-C503-CE06-7E9ACF20C390}"/>
                </a:ext>
              </a:extLst>
            </p:cNvPr>
            <p:cNvCxnSpPr>
              <a:cxnSpLocks/>
              <a:stCxn id="57" idx="2"/>
              <a:endCxn id="58" idx="0"/>
            </p:cNvCxnSpPr>
            <p:nvPr/>
          </p:nvCxnSpPr>
          <p:spPr>
            <a:xfrm flipV="1">
              <a:off x="4001438" y="4609221"/>
              <a:ext cx="3488276" cy="1"/>
            </a:xfrm>
            <a:prstGeom prst="line">
              <a:avLst/>
            </a:prstGeom>
            <a:ln w="88900">
              <a:solidFill>
                <a:schemeClr val="accent5"/>
              </a:solidFill>
            </a:ln>
          </p:spPr>
          <p:style>
            <a:lnRef idx="2">
              <a:schemeClr val="accent1"/>
            </a:lnRef>
            <a:fillRef idx="0">
              <a:schemeClr val="accent1"/>
            </a:fillRef>
            <a:effectRef idx="1">
              <a:schemeClr val="accent1"/>
            </a:effectRef>
            <a:fontRef idx="minor">
              <a:schemeClr val="tx1"/>
            </a:fontRef>
          </p:style>
        </p:cxnSp>
        <p:sp>
          <p:nvSpPr>
            <p:cNvPr id="57" name="Flowchart: Terminator 56">
              <a:extLst>
                <a:ext uri="{FF2B5EF4-FFF2-40B4-BE49-F238E27FC236}">
                  <a16:creationId xmlns:a16="http://schemas.microsoft.com/office/drawing/2014/main" id="{2C11A418-93D5-0A81-C8A1-0479DB540B26}"/>
                </a:ext>
              </a:extLst>
            </p:cNvPr>
            <p:cNvSpPr/>
            <p:nvPr/>
          </p:nvSpPr>
          <p:spPr>
            <a:xfrm rot="5400000">
              <a:off x="3800567" y="4537991"/>
              <a:ext cx="544202" cy="142462"/>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lowchart: Terminator 57">
              <a:extLst>
                <a:ext uri="{FF2B5EF4-FFF2-40B4-BE49-F238E27FC236}">
                  <a16:creationId xmlns:a16="http://schemas.microsoft.com/office/drawing/2014/main" id="{E3036AC2-7A9D-8FE9-56DA-CBEBC76CEB44}"/>
                </a:ext>
              </a:extLst>
            </p:cNvPr>
            <p:cNvSpPr/>
            <p:nvPr/>
          </p:nvSpPr>
          <p:spPr>
            <a:xfrm rot="5400000">
              <a:off x="7146382" y="4537990"/>
              <a:ext cx="544202" cy="142462"/>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B0628EE6-A18F-AAA4-DBA7-5F6E7935A04E}"/>
              </a:ext>
            </a:extLst>
          </p:cNvPr>
          <p:cNvSpPr/>
          <p:nvPr/>
        </p:nvSpPr>
        <p:spPr>
          <a:xfrm>
            <a:off x="2707138" y="5088068"/>
            <a:ext cx="2369646" cy="84873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Request</a:t>
            </a:r>
            <a:r>
              <a:rPr lang="en-US" sz="2200" dirty="0">
                <a:solidFill>
                  <a:schemeClr val="tx1"/>
                </a:solidFill>
              </a:rPr>
              <a:t> (bug fix) triggers Issue </a:t>
            </a:r>
            <a:r>
              <a:rPr lang="en-US" sz="2200" b="1" dirty="0">
                <a:solidFill>
                  <a:schemeClr val="tx1"/>
                </a:solidFill>
              </a:rPr>
              <a:t>#1</a:t>
            </a:r>
          </a:p>
        </p:txBody>
      </p:sp>
      <p:sp>
        <p:nvSpPr>
          <p:cNvPr id="63" name="Rectangle 62">
            <a:extLst>
              <a:ext uri="{FF2B5EF4-FFF2-40B4-BE49-F238E27FC236}">
                <a16:creationId xmlns:a16="http://schemas.microsoft.com/office/drawing/2014/main" id="{47698468-314E-9508-9885-A65E5DB30B07}"/>
              </a:ext>
            </a:extLst>
          </p:cNvPr>
          <p:cNvSpPr/>
          <p:nvPr/>
        </p:nvSpPr>
        <p:spPr>
          <a:xfrm>
            <a:off x="5593649" y="5088067"/>
            <a:ext cx="3128751" cy="84873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Outcome</a:t>
            </a:r>
            <a:r>
              <a:rPr lang="en-US" sz="2200" dirty="0">
                <a:solidFill>
                  <a:schemeClr val="tx1"/>
                </a:solidFill>
              </a:rPr>
              <a:t> (successful) triggers end of Issue </a:t>
            </a:r>
            <a:r>
              <a:rPr lang="en-US" sz="2200" b="1" dirty="0">
                <a:solidFill>
                  <a:schemeClr val="tx1"/>
                </a:solidFill>
              </a:rPr>
              <a:t>#1</a:t>
            </a:r>
          </a:p>
        </p:txBody>
      </p:sp>
      <p:sp>
        <p:nvSpPr>
          <p:cNvPr id="4096" name="Rectangle 4095">
            <a:extLst>
              <a:ext uri="{FF2B5EF4-FFF2-40B4-BE49-F238E27FC236}">
                <a16:creationId xmlns:a16="http://schemas.microsoft.com/office/drawing/2014/main" id="{37EABE11-7DF1-526D-5AAC-8B98C59F682D}"/>
              </a:ext>
            </a:extLst>
          </p:cNvPr>
          <p:cNvSpPr/>
          <p:nvPr/>
        </p:nvSpPr>
        <p:spPr>
          <a:xfrm>
            <a:off x="9204556" y="4764417"/>
            <a:ext cx="2369646" cy="116516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Request</a:t>
            </a:r>
            <a:r>
              <a:rPr lang="en-US" sz="2200" dirty="0">
                <a:solidFill>
                  <a:schemeClr val="tx1"/>
                </a:solidFill>
              </a:rPr>
              <a:t> (code comprehension) triggers Issue </a:t>
            </a:r>
            <a:r>
              <a:rPr lang="en-US" sz="2200" b="1" dirty="0">
                <a:solidFill>
                  <a:schemeClr val="tx1"/>
                </a:solidFill>
              </a:rPr>
              <a:t>#2</a:t>
            </a:r>
          </a:p>
        </p:txBody>
      </p:sp>
      <p:cxnSp>
        <p:nvCxnSpPr>
          <p:cNvPr id="4117" name="Straight Connector 4116">
            <a:extLst>
              <a:ext uri="{FF2B5EF4-FFF2-40B4-BE49-F238E27FC236}">
                <a16:creationId xmlns:a16="http://schemas.microsoft.com/office/drawing/2014/main" id="{5200562D-206C-1A16-D73A-AF1BE9DE77F1}"/>
              </a:ext>
            </a:extLst>
          </p:cNvPr>
          <p:cNvCxnSpPr>
            <a:cxnSpLocks/>
            <a:stCxn id="12" idx="2"/>
          </p:cNvCxnSpPr>
          <p:nvPr/>
        </p:nvCxnSpPr>
        <p:spPr>
          <a:xfrm flipH="1">
            <a:off x="7394751" y="3088433"/>
            <a:ext cx="1296" cy="1986465"/>
          </a:xfrm>
          <a:prstGeom prst="line">
            <a:avLst/>
          </a:prstGeom>
          <a:ln w="50800">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4120" name="Straight Connector 4119">
            <a:extLst>
              <a:ext uri="{FF2B5EF4-FFF2-40B4-BE49-F238E27FC236}">
                <a16:creationId xmlns:a16="http://schemas.microsoft.com/office/drawing/2014/main" id="{4B2E42D7-35FE-760A-B9C6-87279EC2EC74}"/>
              </a:ext>
            </a:extLst>
          </p:cNvPr>
          <p:cNvCxnSpPr>
            <a:cxnSpLocks/>
            <a:stCxn id="14" idx="2"/>
          </p:cNvCxnSpPr>
          <p:nvPr/>
        </p:nvCxnSpPr>
        <p:spPr>
          <a:xfrm>
            <a:off x="9510202" y="3088433"/>
            <a:ext cx="0" cy="1661074"/>
          </a:xfrm>
          <a:prstGeom prst="line">
            <a:avLst/>
          </a:prstGeom>
          <a:ln w="50800">
            <a:solidFill>
              <a:schemeClr val="accent5"/>
            </a:solidFill>
            <a:prstDash val="sysDot"/>
          </a:ln>
        </p:spPr>
        <p:style>
          <a:lnRef idx="2">
            <a:schemeClr val="accent1"/>
          </a:lnRef>
          <a:fillRef idx="0">
            <a:schemeClr val="accent1"/>
          </a:fillRef>
          <a:effectRef idx="1">
            <a:schemeClr val="accent1"/>
          </a:effectRef>
          <a:fontRef idx="minor">
            <a:schemeClr val="tx1"/>
          </a:fontRef>
        </p:style>
      </p:cxnSp>
      <p:grpSp>
        <p:nvGrpSpPr>
          <p:cNvPr id="4139" name="Group 4138">
            <a:extLst>
              <a:ext uri="{FF2B5EF4-FFF2-40B4-BE49-F238E27FC236}">
                <a16:creationId xmlns:a16="http://schemas.microsoft.com/office/drawing/2014/main" id="{227080A3-5D80-9F20-71FC-E758D69B93B5}"/>
              </a:ext>
            </a:extLst>
          </p:cNvPr>
          <p:cNvGrpSpPr/>
          <p:nvPr/>
        </p:nvGrpSpPr>
        <p:grpSpPr>
          <a:xfrm>
            <a:off x="9439780" y="4027301"/>
            <a:ext cx="1047743" cy="544202"/>
            <a:chOff x="10021136" y="4021199"/>
            <a:chExt cx="1047743" cy="544202"/>
          </a:xfrm>
        </p:grpSpPr>
        <p:sp>
          <p:nvSpPr>
            <p:cNvPr id="4124" name="Flowchart: Terminator 4123">
              <a:extLst>
                <a:ext uri="{FF2B5EF4-FFF2-40B4-BE49-F238E27FC236}">
                  <a16:creationId xmlns:a16="http://schemas.microsoft.com/office/drawing/2014/main" id="{621B5DCD-4DE5-13D3-C9C7-DD659D65C5FE}"/>
                </a:ext>
              </a:extLst>
            </p:cNvPr>
            <p:cNvSpPr/>
            <p:nvPr/>
          </p:nvSpPr>
          <p:spPr>
            <a:xfrm rot="5400000">
              <a:off x="9820266" y="4222069"/>
              <a:ext cx="544202" cy="142462"/>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23" name="Straight Connector 4122">
              <a:extLst>
                <a:ext uri="{FF2B5EF4-FFF2-40B4-BE49-F238E27FC236}">
                  <a16:creationId xmlns:a16="http://schemas.microsoft.com/office/drawing/2014/main" id="{0DFAB993-2128-F38E-D826-A51ACFEB7B0B}"/>
                </a:ext>
              </a:extLst>
            </p:cNvPr>
            <p:cNvCxnSpPr>
              <a:cxnSpLocks/>
              <a:stCxn id="4124" idx="2"/>
            </p:cNvCxnSpPr>
            <p:nvPr/>
          </p:nvCxnSpPr>
          <p:spPr>
            <a:xfrm>
              <a:off x="10021136" y="4293299"/>
              <a:ext cx="1047743" cy="0"/>
            </a:xfrm>
            <a:prstGeom prst="line">
              <a:avLst/>
            </a:prstGeom>
            <a:ln w="88900">
              <a:solidFill>
                <a:schemeClr val="accent5"/>
              </a:solidFill>
              <a:tailEnd type="triangle" w="med" len="med"/>
            </a:ln>
          </p:spPr>
          <p:style>
            <a:lnRef idx="2">
              <a:schemeClr val="accent1"/>
            </a:lnRef>
            <a:fillRef idx="0">
              <a:schemeClr val="accent1"/>
            </a:fillRef>
            <a:effectRef idx="1">
              <a:schemeClr val="accent1"/>
            </a:effectRef>
            <a:fontRef idx="minor">
              <a:schemeClr val="tx1"/>
            </a:fontRef>
          </p:style>
        </p:cxnSp>
      </p:grpSp>
      <p:sp>
        <p:nvSpPr>
          <p:cNvPr id="4140" name="Flowchart: Preparation 4139">
            <a:extLst>
              <a:ext uri="{FF2B5EF4-FFF2-40B4-BE49-F238E27FC236}">
                <a16:creationId xmlns:a16="http://schemas.microsoft.com/office/drawing/2014/main" id="{D36091BC-09B8-05EF-873E-C63677BBB2C8}"/>
              </a:ext>
            </a:extLst>
          </p:cNvPr>
          <p:cNvSpPr/>
          <p:nvPr/>
        </p:nvSpPr>
        <p:spPr>
          <a:xfrm>
            <a:off x="9596720" y="3564949"/>
            <a:ext cx="2009286" cy="523301"/>
          </a:xfrm>
          <a:prstGeom prst="flowChartPreparation">
            <a:avLst/>
          </a:prstGeom>
          <a:solidFill>
            <a:schemeClr val="accent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Issue #2</a:t>
            </a:r>
          </a:p>
        </p:txBody>
      </p:sp>
      <p:sp>
        <p:nvSpPr>
          <p:cNvPr id="3" name="Rectangle 2">
            <a:extLst>
              <a:ext uri="{FF2B5EF4-FFF2-40B4-BE49-F238E27FC236}">
                <a16:creationId xmlns:a16="http://schemas.microsoft.com/office/drawing/2014/main" id="{2422086F-F130-9FE8-1D68-C7403A2B325D}"/>
              </a:ext>
            </a:extLst>
          </p:cNvPr>
          <p:cNvSpPr/>
          <p:nvPr/>
        </p:nvSpPr>
        <p:spPr>
          <a:xfrm>
            <a:off x="3816680" y="3188256"/>
            <a:ext cx="1397544" cy="596947"/>
          </a:xfrm>
          <a:prstGeom prst="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 see…”</a:t>
            </a:r>
          </a:p>
        </p:txBody>
      </p:sp>
      <p:sp>
        <p:nvSpPr>
          <p:cNvPr id="5" name="Rectangle: Rounded Corners 4">
            <a:extLst>
              <a:ext uri="{FF2B5EF4-FFF2-40B4-BE49-F238E27FC236}">
                <a16:creationId xmlns:a16="http://schemas.microsoft.com/office/drawing/2014/main" id="{2F506E41-0E47-5486-6781-8465BF591B8A}"/>
              </a:ext>
            </a:extLst>
          </p:cNvPr>
          <p:cNvSpPr/>
          <p:nvPr/>
        </p:nvSpPr>
        <p:spPr>
          <a:xfrm>
            <a:off x="4406121" y="2544233"/>
            <a:ext cx="218661" cy="5442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eparation 33">
            <a:extLst>
              <a:ext uri="{FF2B5EF4-FFF2-40B4-BE49-F238E27FC236}">
                <a16:creationId xmlns:a16="http://schemas.microsoft.com/office/drawing/2014/main" id="{E15F8D66-E658-5DB3-2EB1-A65114DEEC5A}"/>
              </a:ext>
            </a:extLst>
          </p:cNvPr>
          <p:cNvSpPr/>
          <p:nvPr/>
        </p:nvSpPr>
        <p:spPr>
          <a:xfrm>
            <a:off x="4275800" y="4253607"/>
            <a:ext cx="2009286" cy="523301"/>
          </a:xfrm>
          <a:prstGeom prst="flowChartPreparation">
            <a:avLst/>
          </a:prstGeom>
          <a:solidFill>
            <a:schemeClr val="accent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Issue #1</a:t>
            </a:r>
          </a:p>
        </p:txBody>
      </p:sp>
      <p:cxnSp>
        <p:nvCxnSpPr>
          <p:cNvPr id="4103" name="Straight Connector 4102">
            <a:extLst>
              <a:ext uri="{FF2B5EF4-FFF2-40B4-BE49-F238E27FC236}">
                <a16:creationId xmlns:a16="http://schemas.microsoft.com/office/drawing/2014/main" id="{B80A055A-0BAA-1C49-12D1-BDC261A77AF3}"/>
              </a:ext>
            </a:extLst>
          </p:cNvPr>
          <p:cNvCxnSpPr>
            <a:cxnSpLocks/>
            <a:stCxn id="10" idx="2"/>
          </p:cNvCxnSpPr>
          <p:nvPr/>
        </p:nvCxnSpPr>
        <p:spPr>
          <a:xfrm>
            <a:off x="3134934" y="3088433"/>
            <a:ext cx="0" cy="1999634"/>
          </a:xfrm>
          <a:prstGeom prst="line">
            <a:avLst/>
          </a:prstGeom>
          <a:ln w="50800">
            <a:solidFill>
              <a:schemeClr val="accent5"/>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6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26" grpId="0" animBg="1"/>
      <p:bldP spid="27" grpId="0" animBg="1"/>
      <p:bldP spid="50" grpId="0" animBg="1"/>
      <p:bldP spid="51" grpId="0" animBg="1"/>
      <p:bldP spid="52" grpId="0" animBg="1"/>
      <p:bldP spid="53" grpId="0" animBg="1"/>
      <p:bldP spid="54" grpId="0" animBg="1"/>
      <p:bldP spid="59" grpId="0" animBg="1"/>
      <p:bldP spid="63" grpId="0" animBg="1"/>
      <p:bldP spid="4096" grpId="0" animBg="1"/>
      <p:bldP spid="4140" grpId="0" animBg="1"/>
      <p:bldP spid="3" grpId="0" animBg="1"/>
      <p:bldP spid="5"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5968-E617-976A-687B-2E305FC6FEAB}"/>
              </a:ext>
            </a:extLst>
          </p:cNvPr>
          <p:cNvSpPr>
            <a:spLocks noGrp="1"/>
          </p:cNvSpPr>
          <p:nvPr>
            <p:ph type="title"/>
          </p:nvPr>
        </p:nvSpPr>
        <p:spPr/>
        <p:txBody>
          <a:bodyPr/>
          <a:lstStyle/>
          <a:p>
            <a:r>
              <a:rPr lang="en-US" dirty="0"/>
              <a:t>What we did:</a:t>
            </a:r>
          </a:p>
        </p:txBody>
      </p:sp>
      <p:sp>
        <p:nvSpPr>
          <p:cNvPr id="3" name="Content Placeholder 2">
            <a:extLst>
              <a:ext uri="{FF2B5EF4-FFF2-40B4-BE49-F238E27FC236}">
                <a16:creationId xmlns:a16="http://schemas.microsoft.com/office/drawing/2014/main" id="{24E1E377-E781-43C7-B246-F9D0183D4297}"/>
              </a:ext>
            </a:extLst>
          </p:cNvPr>
          <p:cNvSpPr>
            <a:spLocks noGrp="1"/>
          </p:cNvSpPr>
          <p:nvPr>
            <p:ph idx="1"/>
          </p:nvPr>
        </p:nvSpPr>
        <p:spPr/>
        <p:txBody>
          <a:bodyPr>
            <a:normAutofit/>
          </a:bodyPr>
          <a:lstStyle/>
          <a:p>
            <a:r>
              <a:rPr lang="en-US" dirty="0"/>
              <a:t>We study the dynamics of these peer tutoring conversations.</a:t>
            </a:r>
          </a:p>
          <a:p>
            <a:pPr>
              <a:spcBef>
                <a:spcPts val="3000"/>
              </a:spcBef>
            </a:pPr>
            <a:r>
              <a:rPr lang="en-US" dirty="0"/>
              <a:t>We analyze 108 peer tutoring sessions (9K messages).</a:t>
            </a:r>
          </a:p>
          <a:p>
            <a:pPr lvl="1"/>
            <a:r>
              <a:rPr lang="en-US" dirty="0"/>
              <a:t>Most exhibit positive communication behaviors and outcomes.</a:t>
            </a:r>
          </a:p>
          <a:p>
            <a:pPr>
              <a:spcBef>
                <a:spcPts val="3000"/>
              </a:spcBef>
            </a:pPr>
            <a:r>
              <a:rPr lang="en-US" dirty="0"/>
              <a:t>We find these analysis methods effective:</a:t>
            </a:r>
          </a:p>
          <a:p>
            <a:pPr lvl="1"/>
            <a:r>
              <a:rPr lang="en-US" dirty="0"/>
              <a:t>Qualitative analysis, two ways: conversation structure and content</a:t>
            </a:r>
          </a:p>
          <a:p>
            <a:pPr lvl="1"/>
            <a:r>
              <a:rPr lang="en-US" dirty="0"/>
              <a:t>GLMER analysis of annotated data</a:t>
            </a:r>
          </a:p>
        </p:txBody>
      </p:sp>
      <p:sp>
        <p:nvSpPr>
          <p:cNvPr id="4" name="Slide Number Placeholder 3">
            <a:extLst>
              <a:ext uri="{FF2B5EF4-FFF2-40B4-BE49-F238E27FC236}">
                <a16:creationId xmlns:a16="http://schemas.microsoft.com/office/drawing/2014/main" id="{2C85D384-4EF6-347D-9949-44A91D701207}"/>
              </a:ext>
            </a:extLst>
          </p:cNvPr>
          <p:cNvSpPr>
            <a:spLocks noGrp="1"/>
          </p:cNvSpPr>
          <p:nvPr>
            <p:ph type="sldNum" sz="quarter" idx="12"/>
          </p:nvPr>
        </p:nvSpPr>
        <p:spPr/>
        <p:txBody>
          <a:bodyPr/>
          <a:lstStyle/>
          <a:p>
            <a:fld id="{89A630E3-24BC-4F6C-BC04-AFC16AEAE93C}" type="slidenum">
              <a:rPr lang="en-US" smtClean="0"/>
              <a:t>7</a:t>
            </a:fld>
            <a:endParaRPr lang="en-US"/>
          </a:p>
        </p:txBody>
      </p:sp>
    </p:spTree>
    <p:extLst>
      <p:ext uri="{BB962C8B-B14F-4D97-AF65-F5344CB8AC3E}">
        <p14:creationId xmlns:p14="http://schemas.microsoft.com/office/powerpoint/2010/main" val="97177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B43A-A872-E573-52C0-A84664C417B8}"/>
              </a:ext>
            </a:extLst>
          </p:cNvPr>
          <p:cNvSpPr>
            <a:spLocks noGrp="1"/>
          </p:cNvSpPr>
          <p:nvPr>
            <p:ph type="title"/>
          </p:nvPr>
        </p:nvSpPr>
        <p:spPr>
          <a:xfrm>
            <a:off x="831850" y="1709738"/>
            <a:ext cx="10720372" cy="2852737"/>
          </a:xfrm>
        </p:spPr>
        <p:txBody>
          <a:bodyPr/>
          <a:lstStyle/>
          <a:p>
            <a:r>
              <a:rPr lang="en-US" dirty="0"/>
              <a:t>Who uses peer tutoring, and why?</a:t>
            </a:r>
          </a:p>
        </p:txBody>
      </p:sp>
      <p:sp>
        <p:nvSpPr>
          <p:cNvPr id="3" name="Text Placeholder 2">
            <a:extLst>
              <a:ext uri="{FF2B5EF4-FFF2-40B4-BE49-F238E27FC236}">
                <a16:creationId xmlns:a16="http://schemas.microsoft.com/office/drawing/2014/main" id="{E5F0DA9B-F1D2-486F-3AD9-0220CD613A00}"/>
              </a:ext>
            </a:extLst>
          </p:cNvPr>
          <p:cNvSpPr>
            <a:spLocks noGrp="1"/>
          </p:cNvSpPr>
          <p:nvPr>
            <p:ph type="body" idx="1"/>
          </p:nvPr>
        </p:nvSpPr>
        <p:spPr/>
        <p:txBody>
          <a:bodyPr/>
          <a:lstStyle/>
          <a:p>
            <a:r>
              <a:rPr lang="en-US" dirty="0"/>
              <a:t>RQ1</a:t>
            </a:r>
          </a:p>
        </p:txBody>
      </p:sp>
      <p:sp>
        <p:nvSpPr>
          <p:cNvPr id="4" name="Slide Number Placeholder 3">
            <a:extLst>
              <a:ext uri="{FF2B5EF4-FFF2-40B4-BE49-F238E27FC236}">
                <a16:creationId xmlns:a16="http://schemas.microsoft.com/office/drawing/2014/main" id="{E7384D43-8183-FF8F-B66C-84B3CFFBE193}"/>
              </a:ext>
            </a:extLst>
          </p:cNvPr>
          <p:cNvSpPr>
            <a:spLocks noGrp="1"/>
          </p:cNvSpPr>
          <p:nvPr>
            <p:ph type="sldNum" sz="quarter" idx="12"/>
          </p:nvPr>
        </p:nvSpPr>
        <p:spPr/>
        <p:txBody>
          <a:bodyPr/>
          <a:lstStyle/>
          <a:p>
            <a:fld id="{89A630E3-24BC-4F6C-BC04-AFC16AEAE93C}" type="slidenum">
              <a:rPr lang="en-US" smtClean="0"/>
              <a:t>8</a:t>
            </a:fld>
            <a:endParaRPr lang="en-US"/>
          </a:p>
        </p:txBody>
      </p:sp>
    </p:spTree>
    <p:extLst>
      <p:ext uri="{BB962C8B-B14F-4D97-AF65-F5344CB8AC3E}">
        <p14:creationId xmlns:p14="http://schemas.microsoft.com/office/powerpoint/2010/main" val="347744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3450-D826-2EF3-47E2-990D2F7A6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A0355-136F-85C3-59D6-7C4676F76642}"/>
              </a:ext>
            </a:extLst>
          </p:cNvPr>
          <p:cNvSpPr>
            <a:spLocks noGrp="1"/>
          </p:cNvSpPr>
          <p:nvPr>
            <p:ph type="title"/>
          </p:nvPr>
        </p:nvSpPr>
        <p:spPr/>
        <p:txBody>
          <a:bodyPr/>
          <a:lstStyle/>
          <a:p>
            <a:r>
              <a:rPr lang="en-US" dirty="0"/>
              <a:t>88.0% of </a:t>
            </a:r>
            <a:r>
              <a:rPr lang="en-US" cap="small" dirty="0"/>
              <a:t>Learners</a:t>
            </a:r>
            <a:r>
              <a:rPr lang="en-US" dirty="0"/>
              <a:t> are Python novices</a:t>
            </a:r>
          </a:p>
        </p:txBody>
      </p:sp>
      <p:sp>
        <p:nvSpPr>
          <p:cNvPr id="7" name="Slide Number Placeholder 6">
            <a:extLst>
              <a:ext uri="{FF2B5EF4-FFF2-40B4-BE49-F238E27FC236}">
                <a16:creationId xmlns:a16="http://schemas.microsoft.com/office/drawing/2014/main" id="{1AEA3BC5-2054-3C1F-6AF7-51EC1E087725}"/>
              </a:ext>
            </a:extLst>
          </p:cNvPr>
          <p:cNvSpPr>
            <a:spLocks noGrp="1"/>
          </p:cNvSpPr>
          <p:nvPr>
            <p:ph type="sldNum" sz="quarter" idx="12"/>
          </p:nvPr>
        </p:nvSpPr>
        <p:spPr/>
        <p:txBody>
          <a:bodyPr/>
          <a:lstStyle/>
          <a:p>
            <a:fld id="{89A630E3-24BC-4F6C-BC04-AFC16AEAE93C}" type="slidenum">
              <a:rPr lang="en-US" smtClean="0"/>
              <a:t>9</a:t>
            </a:fld>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A522980-3D6E-F681-CE01-88E70A3D8356}"/>
                  </a:ext>
                </a:extLst>
              </p:cNvPr>
              <p:cNvSpPr>
                <a:spLocks noGrp="1"/>
              </p:cNvSpPr>
              <p:nvPr>
                <p:ph idx="1"/>
              </p:nvPr>
            </p:nvSpPr>
            <p:spPr>
              <a:xfrm>
                <a:off x="838200" y="1825625"/>
                <a:ext cx="10515600" cy="4351338"/>
              </a:xfrm>
            </p:spPr>
            <p:txBody>
              <a:bodyPr/>
              <a:lstStyle/>
              <a:p>
                <a:r>
                  <a:rPr lang="en-US" dirty="0"/>
                  <a:t>They present CS1-level coding problems</a:t>
                </a:r>
              </a:p>
              <a:p>
                <a:pPr lvl="1">
                  <a:spcBef>
                    <a:spcPts val="1000"/>
                  </a:spcBef>
                </a:pPr>
                <a:r>
                  <a:rPr lang="en-US" dirty="0"/>
                  <a:t>Also, some self-describe or say they don’t understand a CS1 concept</a:t>
                </a:r>
              </a:p>
              <a:p>
                <a:pPr>
                  <a:spcBef>
                    <a:spcPts val="2000"/>
                  </a:spcBef>
                </a:pPr>
                <a14:m>
                  <m:oMath xmlns:m="http://schemas.openxmlformats.org/officeDocument/2006/math">
                    <m:r>
                      <a:rPr lang="en-US" b="0" i="1" smtClean="0">
                        <a:latin typeface="Cambria Math" panose="02040503050406030204" pitchFamily="18" charset="0"/>
                      </a:rPr>
                      <m:t>≥</m:t>
                    </m:r>
                  </m:oMath>
                </a14:m>
                <a:r>
                  <a:rPr lang="en-US" dirty="0"/>
                  <a:t>25.9% of </a:t>
                </a:r>
                <a:r>
                  <a:rPr lang="en-US" cap="small" dirty="0"/>
                  <a:t>Learners</a:t>
                </a:r>
                <a:r>
                  <a:rPr lang="en-US" dirty="0"/>
                  <a:t> are enrolled in a traditional CS course</a:t>
                </a:r>
              </a:p>
              <a:p>
                <a:pPr lvl="1">
                  <a:spcBef>
                    <a:spcPts val="1000"/>
                  </a:spcBef>
                </a:pPr>
                <a:r>
                  <a:rPr lang="en-US" dirty="0"/>
                  <a:t>Online peer tutoring is a </a:t>
                </a:r>
                <a:r>
                  <a:rPr lang="en-US" b="1" dirty="0"/>
                  <a:t>secondary resource</a:t>
                </a:r>
              </a:p>
            </p:txBody>
          </p:sp>
        </mc:Choice>
        <mc:Fallback>
          <p:sp>
            <p:nvSpPr>
              <p:cNvPr id="3" name="Content Placeholder 2">
                <a:extLst>
                  <a:ext uri="{FF2B5EF4-FFF2-40B4-BE49-F238E27FC236}">
                    <a16:creationId xmlns:a16="http://schemas.microsoft.com/office/drawing/2014/main" id="{7A522980-3D6E-F681-CE01-88E70A3D835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381"/>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4130934C-83CD-B170-37A1-12D95DB34F7D}"/>
              </a:ext>
            </a:extLst>
          </p:cNvPr>
          <p:cNvSpPr/>
          <p:nvPr/>
        </p:nvSpPr>
        <p:spPr>
          <a:xfrm>
            <a:off x="6551543" y="4233348"/>
            <a:ext cx="4638261" cy="1933198"/>
          </a:xfrm>
          <a:prstGeom prst="wedgeRoundRectCallout">
            <a:avLst>
              <a:gd name="adj1" fmla="val 35363"/>
              <a:gd name="adj2" fmla="val 65814"/>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 went to office hours today and they somehow only confused me more”</a:t>
            </a:r>
          </a:p>
        </p:txBody>
      </p:sp>
      <p:sp>
        <p:nvSpPr>
          <p:cNvPr id="9" name="Speech Bubble: Rectangle with Corners Rounded 8">
            <a:extLst>
              <a:ext uri="{FF2B5EF4-FFF2-40B4-BE49-F238E27FC236}">
                <a16:creationId xmlns:a16="http://schemas.microsoft.com/office/drawing/2014/main" id="{237797E0-D77E-2484-6C06-75981C34B1D0}"/>
              </a:ext>
            </a:extLst>
          </p:cNvPr>
          <p:cNvSpPr/>
          <p:nvPr/>
        </p:nvSpPr>
        <p:spPr>
          <a:xfrm>
            <a:off x="838200" y="4537165"/>
            <a:ext cx="4744278" cy="1325563"/>
          </a:xfrm>
          <a:prstGeom prst="wedgeRoundRectCallout">
            <a:avLst>
              <a:gd name="adj1" fmla="val 36258"/>
              <a:gd name="adj2" fmla="val 77167"/>
              <a:gd name="adj3" fmla="val 16667"/>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 reading isn't explaining the python code very well”</a:t>
            </a:r>
          </a:p>
        </p:txBody>
      </p:sp>
      <p:sp>
        <p:nvSpPr>
          <p:cNvPr id="10" name="TextBox 9">
            <a:extLst>
              <a:ext uri="{FF2B5EF4-FFF2-40B4-BE49-F238E27FC236}">
                <a16:creationId xmlns:a16="http://schemas.microsoft.com/office/drawing/2014/main" id="{86A01DF6-6701-8380-F4ED-03726DB1562E}"/>
              </a:ext>
            </a:extLst>
          </p:cNvPr>
          <p:cNvSpPr txBox="1"/>
          <p:nvPr/>
        </p:nvSpPr>
        <p:spPr>
          <a:xfrm>
            <a:off x="11258923" y="79510"/>
            <a:ext cx="853567" cy="523220"/>
          </a:xfrm>
          <a:prstGeom prst="rect">
            <a:avLst/>
          </a:prstGeom>
          <a:noFill/>
        </p:spPr>
        <p:txBody>
          <a:bodyPr wrap="none" rtlCol="0">
            <a:spAutoFit/>
          </a:bodyPr>
          <a:lstStyle/>
          <a:p>
            <a:r>
              <a:rPr lang="en-US" sz="2800" dirty="0"/>
              <a:t>RQ1</a:t>
            </a:r>
          </a:p>
        </p:txBody>
      </p:sp>
    </p:spTree>
    <p:extLst>
      <p:ext uri="{BB962C8B-B14F-4D97-AF65-F5344CB8AC3E}">
        <p14:creationId xmlns:p14="http://schemas.microsoft.com/office/powerpoint/2010/main" val="3130662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74124be-abbb-438a-abc0-be1b24e08b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F55D483A9124488CF1400EEC718787" ma:contentTypeVersion="6" ma:contentTypeDescription="Create a new document." ma:contentTypeScope="" ma:versionID="04f3ceb568ea0d8e86c3fdfef8ba6383">
  <xsd:schema xmlns:xsd="http://www.w3.org/2001/XMLSchema" xmlns:xs="http://www.w3.org/2001/XMLSchema" xmlns:p="http://schemas.microsoft.com/office/2006/metadata/properties" xmlns:ns3="774124be-abbb-438a-abc0-be1b24e08b56" targetNamespace="http://schemas.microsoft.com/office/2006/metadata/properties" ma:root="true" ma:fieldsID="1973a72bf8b6e83f324cbeb4afe496f3" ns3:_="">
    <xsd:import namespace="774124be-abbb-438a-abc0-be1b24e08b56"/>
    <xsd:element name="properties">
      <xsd:complexType>
        <xsd:sequence>
          <xsd:element name="documentManagement">
            <xsd:complexType>
              <xsd:all>
                <xsd:element ref="ns3:MediaServiceDateTaken" minOccurs="0"/>
                <xsd:element ref="ns3:MediaServiceBillingMetadata"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124be-abbb-438a-abc0-be1b24e08b5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BillingMetadata" ma:index="9" nillable="true" ma:displayName="MediaServiceBillingMetadata" ma:hidden="true" ma:internalName="MediaServiceBillingMetadata" ma:readOnly="true">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4F0F6-B00E-4472-AC3D-85CE4DC91DF9}">
  <ds:schemaRefs>
    <ds:schemaRef ds:uri="http://schemas.microsoft.com/office/2006/documentManagement/types"/>
    <ds:schemaRef ds:uri="http://purl.org/dc/elements/1.1/"/>
    <ds:schemaRef ds:uri="http://schemas.microsoft.com/office/infopath/2007/PartnerControls"/>
    <ds:schemaRef ds:uri="774124be-abbb-438a-abc0-be1b24e08b56"/>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42F888C-ACAB-442F-8839-183DC91C9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4124be-abbb-438a-abc0-be1b24e08b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8166BD-747C-4EC3-828D-83B0C77BC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14781</TotalTime>
  <Words>3243</Words>
  <Application>Microsoft Office PowerPoint</Application>
  <PresentationFormat>Widescreen</PresentationFormat>
  <Paragraphs>440</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Aptos Mono</vt:lpstr>
      <vt:lpstr>Arial</vt:lpstr>
      <vt:lpstr>Cambria Math</vt:lpstr>
      <vt:lpstr>Office Theme</vt:lpstr>
      <vt:lpstr>An Empirical Study of  Anonymous, Unmoderated, and Online  Peer-to-Peer Programming  Tutoring Conversations </vt:lpstr>
      <vt:lpstr>We learn CS outside of the classroom</vt:lpstr>
      <vt:lpstr>We learn CS outside of the classroom</vt:lpstr>
      <vt:lpstr>Why study PythonTutor?</vt:lpstr>
      <vt:lpstr>PythonTutor tested tutoring support:</vt:lpstr>
      <vt:lpstr>PowerPoint Presentation</vt:lpstr>
      <vt:lpstr>What we did:</vt:lpstr>
      <vt:lpstr>Who uses peer tutoring, and why?</vt:lpstr>
      <vt:lpstr>88.0% of Learners are Python novices</vt:lpstr>
      <vt:lpstr>PowerPoint Presentation</vt:lpstr>
      <vt:lpstr>They want help writing and debugging code</vt:lpstr>
      <vt:lpstr>What happens in peer tutoring conversations?</vt:lpstr>
      <vt:lpstr>Users focus on code synthesis</vt:lpstr>
      <vt:lpstr>Relating the what and the how</vt:lpstr>
      <vt:lpstr>When are Learners satisfied with a peer tutoring experience?</vt:lpstr>
      <vt:lpstr>PowerPoint Presentation</vt:lpstr>
      <vt:lpstr>Communication is indicative of outcome</vt:lpstr>
      <vt:lpstr>Success depends on who says what</vt:lpstr>
      <vt:lpstr>PowerPoint Presentation</vt:lpstr>
      <vt:lpstr>Extras</vt:lpstr>
      <vt:lpstr>Intro to PythonTutor</vt:lpstr>
      <vt:lpstr>Research Questions</vt:lpstr>
      <vt:lpstr>Multi-dimensional codes capture rich content</vt:lpstr>
      <vt:lpstr>88.0% of Learners are Python novices</vt:lpstr>
      <vt:lpstr>Some feel unsupported by traditional courses</vt:lpstr>
      <vt:lpstr>PowerPoint Presentation</vt:lpstr>
      <vt:lpstr>What  vs  how</vt:lpstr>
      <vt:lpstr>Topics vs methods</vt:lpstr>
      <vt:lpstr>Speaker-stratified effects on success</vt:lpstr>
      <vt:lpstr>TL;DR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Shedden, Emma Lee</dc:creator>
  <cp:lastModifiedBy>Shedden, Emma Lee</cp:lastModifiedBy>
  <cp:revision>3</cp:revision>
  <cp:lastPrinted>2026-04-14T20:32:43Z</cp:lastPrinted>
  <dcterms:created xsi:type="dcterms:W3CDTF">2026-04-03T04:58:31Z</dcterms:created>
  <dcterms:modified xsi:type="dcterms:W3CDTF">2026-04-15T04:56:23Z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0x0101009CF55D483A9124488CF1400EEC718787</vt:lpwstr>
  </property>
</Properties>
</file>