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7" r:id="rId2"/>
    <p:sldId id="258" r:id="rId3"/>
    <p:sldId id="272" r:id="rId4"/>
    <p:sldId id="268" r:id="rId5"/>
    <p:sldId id="269" r:id="rId6"/>
    <p:sldId id="271" r:id="rId7"/>
    <p:sldId id="274" r:id="rId8"/>
    <p:sldId id="280" r:id="rId9"/>
    <p:sldId id="275" r:id="rId10"/>
    <p:sldId id="259" r:id="rId11"/>
    <p:sldId id="260" r:id="rId12"/>
    <p:sldId id="261" r:id="rId13"/>
    <p:sldId id="262" r:id="rId14"/>
    <p:sldId id="264" r:id="rId15"/>
    <p:sldId id="265" r:id="rId16"/>
    <p:sldId id="266" r:id="rId17"/>
    <p:sldId id="281" r:id="rId18"/>
    <p:sldId id="267" r:id="rId19"/>
    <p:sldId id="278" r:id="rId20"/>
    <p:sldId id="288" r:id="rId21"/>
    <p:sldId id="282" r:id="rId22"/>
    <p:sldId id="283" r:id="rId23"/>
    <p:sldId id="284" r:id="rId24"/>
    <p:sldId id="285" r:id="rId25"/>
    <p:sldId id="286" r:id="rId26"/>
    <p:sldId id="287" r:id="rId27"/>
    <p:sldId id="289" r:id="rId28"/>
    <p:sldId id="290" r:id="rId29"/>
    <p:sldId id="292" r:id="rId30"/>
    <p:sldId id="293" r:id="rId31"/>
  </p:sldIdLst>
  <p:sldSz cx="9144000" cy="6858000" type="screen4x3"/>
  <p:notesSz cx="7023100" cy="93091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581" autoAdjust="0"/>
  </p:normalViewPr>
  <p:slideViewPr>
    <p:cSldViewPr>
      <p:cViewPr varScale="1">
        <p:scale>
          <a:sx n="70" d="100"/>
          <a:sy n="70" d="100"/>
        </p:scale>
        <p:origin x="-12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7.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5.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300"/>
            </a:lvl1pPr>
          </a:lstStyle>
          <a:p>
            <a:endParaRPr lang="en-US"/>
          </a:p>
        </p:txBody>
      </p:sp>
      <p:sp>
        <p:nvSpPr>
          <p:cNvPr id="3" name="Date Placeholder 2"/>
          <p:cNvSpPr>
            <a:spLocks noGrp="1"/>
          </p:cNvSpPr>
          <p:nvPr>
            <p:ph type="dt" sz="quarter" idx="1"/>
          </p:nvPr>
        </p:nvSpPr>
        <p:spPr>
          <a:xfrm>
            <a:off x="3978131" y="0"/>
            <a:ext cx="3043343" cy="465455"/>
          </a:xfrm>
          <a:prstGeom prst="rect">
            <a:avLst/>
          </a:prstGeom>
        </p:spPr>
        <p:txBody>
          <a:bodyPr vert="horz" lIns="93317" tIns="46659" rIns="93317" bIns="46659" rtlCol="0"/>
          <a:lstStyle>
            <a:lvl1pPr algn="r">
              <a:defRPr sz="1300"/>
            </a:lvl1pPr>
          </a:lstStyle>
          <a:p>
            <a:fld id="{E05A7DCF-E553-4061-9687-1130B6B1B008}" type="datetimeFigureOut">
              <a:rPr lang="en-US" smtClean="0"/>
              <a:pPr/>
              <a:t>3/18/2010</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300"/>
            </a:lvl1pPr>
          </a:lstStyle>
          <a:p>
            <a:endParaRPr lang="en-US"/>
          </a:p>
        </p:txBody>
      </p:sp>
      <p:sp>
        <p:nvSpPr>
          <p:cNvPr id="5" name="Slide Number Placeholder 4"/>
          <p:cNvSpPr>
            <a:spLocks noGrp="1"/>
          </p:cNvSpPr>
          <p:nvPr>
            <p:ph type="sldNum" sz="quarter" idx="3"/>
          </p:nvPr>
        </p:nvSpPr>
        <p:spPr>
          <a:xfrm>
            <a:off x="3978131" y="8842030"/>
            <a:ext cx="3043343" cy="465455"/>
          </a:xfrm>
          <a:prstGeom prst="rect">
            <a:avLst/>
          </a:prstGeom>
        </p:spPr>
        <p:txBody>
          <a:bodyPr vert="horz" lIns="93317" tIns="46659" rIns="93317" bIns="46659" rtlCol="0" anchor="b"/>
          <a:lstStyle>
            <a:lvl1pPr algn="r">
              <a:defRPr sz="1300"/>
            </a:lvl1pPr>
          </a:lstStyle>
          <a:p>
            <a:fld id="{3A8DAEAC-F306-4DFA-AF61-71EE4FA7119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300"/>
            </a:lvl1pPr>
          </a:lstStyle>
          <a:p>
            <a:endParaRPr lang="ko-KR" altLang="en-US"/>
          </a:p>
        </p:txBody>
      </p:sp>
      <p:sp>
        <p:nvSpPr>
          <p:cNvPr id="3" name="날짜 개체 틀 2"/>
          <p:cNvSpPr>
            <a:spLocks noGrp="1"/>
          </p:cNvSpPr>
          <p:nvPr>
            <p:ph type="dt" idx="1"/>
          </p:nvPr>
        </p:nvSpPr>
        <p:spPr>
          <a:xfrm>
            <a:off x="3978131" y="0"/>
            <a:ext cx="3043343" cy="465455"/>
          </a:xfrm>
          <a:prstGeom prst="rect">
            <a:avLst/>
          </a:prstGeom>
        </p:spPr>
        <p:txBody>
          <a:bodyPr vert="horz" lIns="93317" tIns="46659" rIns="93317" bIns="46659" rtlCol="0"/>
          <a:lstStyle>
            <a:lvl1pPr algn="r">
              <a:defRPr sz="1300"/>
            </a:lvl1pPr>
          </a:lstStyle>
          <a:p>
            <a:fld id="{A2312596-190F-4BC4-9E88-697C33878EC3}" type="datetimeFigureOut">
              <a:rPr lang="ko-KR" altLang="en-US" smtClean="0"/>
              <a:pPr/>
              <a:t>2010-03-18</a:t>
            </a:fld>
            <a:endParaRPr lang="ko-KR" altLang="en-US"/>
          </a:p>
        </p:txBody>
      </p:sp>
      <p:sp>
        <p:nvSpPr>
          <p:cNvPr id="4" name="슬라이드 이미지 개체 틀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ko-KR" altLang="en-US"/>
          </a:p>
        </p:txBody>
      </p:sp>
      <p:sp>
        <p:nvSpPr>
          <p:cNvPr id="5" name="슬라이드 노트 개체 틀 4"/>
          <p:cNvSpPr>
            <a:spLocks noGrp="1"/>
          </p:cNvSpPr>
          <p:nvPr>
            <p:ph type="body" sz="quarter" idx="3"/>
          </p:nvPr>
        </p:nvSpPr>
        <p:spPr>
          <a:xfrm>
            <a:off x="702310" y="4421823"/>
            <a:ext cx="5618480" cy="4189095"/>
          </a:xfrm>
          <a:prstGeom prst="rect">
            <a:avLst/>
          </a:prstGeom>
        </p:spPr>
        <p:txBody>
          <a:bodyPr vert="horz" lIns="93317" tIns="46659" rIns="93317" bIns="46659"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3978131" y="8842030"/>
            <a:ext cx="3043343" cy="465455"/>
          </a:xfrm>
          <a:prstGeom prst="rect">
            <a:avLst/>
          </a:prstGeom>
        </p:spPr>
        <p:txBody>
          <a:bodyPr vert="horz" lIns="93317" tIns="46659" rIns="93317" bIns="46659" rtlCol="0" anchor="b"/>
          <a:lstStyle>
            <a:lvl1pPr algn="r">
              <a:defRPr sz="1300"/>
            </a:lvl1pPr>
          </a:lstStyle>
          <a:p>
            <a:fld id="{5ED96DA5-D70F-42B2-94A3-DC595618A808}"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슬라이드 이미지 개체 틀 1"/>
          <p:cNvSpPr>
            <a:spLocks noGrp="1" noRot="1" noChangeAspect="1"/>
          </p:cNvSpPr>
          <p:nvPr>
            <p:ph type="sldImg"/>
          </p:nvPr>
        </p:nvSpPr>
        <p:spPr bwMode="auto">
          <a:noFill/>
          <a:ln>
            <a:solidFill>
              <a:srgbClr val="000000"/>
            </a:solidFill>
            <a:miter lim="800000"/>
            <a:headEnd/>
            <a:tailEnd/>
          </a:ln>
        </p:spPr>
      </p:sp>
      <p:sp>
        <p:nvSpPr>
          <p:cNvPr id="3" name="슬라이드 노트 개체 틀 2"/>
          <p:cNvSpPr>
            <a:spLocks noGrp="1"/>
          </p:cNvSpPr>
          <p:nvPr>
            <p:ph type="body" idx="1"/>
          </p:nvPr>
        </p:nvSpPr>
        <p:spPr/>
        <p:txBody>
          <a:bodyPr>
            <a:normAutofit/>
          </a:bodyPr>
          <a:lstStyle/>
          <a:p>
            <a:pPr>
              <a:defRPr/>
            </a:pPr>
            <a:r>
              <a:rPr lang="en-US" altLang="ko-KR" dirty="0" smtClean="0"/>
              <a:t>The reason I choose</a:t>
            </a:r>
            <a:r>
              <a:rPr lang="en-US" altLang="ko-KR" baseline="0" dirty="0" smtClean="0"/>
              <a:t> these two paper: </a:t>
            </a:r>
          </a:p>
          <a:p>
            <a:pPr>
              <a:defRPr/>
            </a:pPr>
            <a:r>
              <a:rPr lang="en-US" altLang="ko-KR" dirty="0" smtClean="0"/>
              <a:t>First</a:t>
            </a:r>
            <a:r>
              <a:rPr lang="en-US" altLang="ko-KR" baseline="0" dirty="0" smtClean="0"/>
              <a:t> paper shows that the general idea of how the energy harvesting systems for wireless sensor networks are working by comparing the different methods.</a:t>
            </a:r>
          </a:p>
          <a:p>
            <a:pPr>
              <a:defRPr/>
            </a:pPr>
            <a:r>
              <a:rPr lang="en-US" altLang="ko-KR" baseline="0" dirty="0" smtClean="0"/>
              <a:t>It is good paper to read and get an idea about how we can scavenge the energy from the environment. </a:t>
            </a:r>
          </a:p>
          <a:p>
            <a:pPr>
              <a:defRPr/>
            </a:pPr>
            <a:r>
              <a:rPr lang="en-US" altLang="ko-KR" baseline="0" dirty="0" smtClean="0"/>
              <a:t>The second paper shows an application of human powered devices using vibration inertial energy generator system which also shown in the first paper. </a:t>
            </a:r>
          </a:p>
          <a:p>
            <a:pPr>
              <a:defRPr/>
            </a:pPr>
            <a:r>
              <a:rPr lang="en-US" altLang="ko-KR" baseline="0" dirty="0" smtClean="0"/>
              <a:t>It tried to approach the experiments in real life and presented how much the energy can be generated to operate the mobile devices.</a:t>
            </a:r>
            <a:endParaRPr lang="en-US" altLang="ko-KR" dirty="0" smtClean="0"/>
          </a:p>
        </p:txBody>
      </p:sp>
      <p:sp>
        <p:nvSpPr>
          <p:cNvPr id="16387" name="슬라이드 번호 개체 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6526D2-F9E8-4F44-A46F-7BF6E6FB07E9}" type="slidenum">
              <a:rPr lang="ko-KR" altLang="en-US"/>
              <a:pPr fontAlgn="base">
                <a:spcBef>
                  <a:spcPct val="0"/>
                </a:spcBef>
                <a:spcAft>
                  <a:spcPct val="0"/>
                </a:spcAft>
              </a:pPr>
              <a:t>1</a:t>
            </a:fld>
            <a:endParaRPr lang="en-US" altLang="ko-K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There is</a:t>
            </a:r>
            <a:r>
              <a:rPr lang="en-US" altLang="ko-KR" baseline="0" dirty="0" smtClean="0"/>
              <a:t> short description about Electromagnetic radiation and thermal.</a:t>
            </a:r>
            <a:r>
              <a:rPr lang="ko-KR" altLang="en-US" baseline="0" dirty="0" smtClean="0"/>
              <a:t> </a:t>
            </a:r>
            <a:r>
              <a:rPr lang="en-US" altLang="ko-KR" baseline="0" dirty="0" smtClean="0"/>
              <a:t>Skip</a:t>
            </a:r>
          </a:p>
          <a:p>
            <a:r>
              <a:rPr lang="en-US" altLang="ko-KR" baseline="0" dirty="0" smtClean="0"/>
              <a:t>Talk about Vibration in detail.</a:t>
            </a:r>
          </a:p>
          <a:p>
            <a:endParaRPr lang="en-US" altLang="ko-KR" baseline="0" dirty="0" smtClean="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10</a:t>
            </a:fld>
            <a:endParaRPr lang="ko-K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11</a:t>
            </a:fld>
            <a:endParaRPr lang="ko-K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12</a:t>
            </a:fld>
            <a:endParaRPr lang="ko-K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X(t) is the position of the seismic mass relative</a:t>
            </a:r>
            <a:r>
              <a:rPr lang="en-US" altLang="ko-KR" baseline="0" dirty="0" smtClean="0"/>
              <a:t> to its equilibrium position in the case</a:t>
            </a:r>
          </a:p>
          <a:p>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13</a:t>
            </a:fld>
            <a:endParaRPr lang="ko-K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Y=A/w^2</a:t>
            </a:r>
            <a:r>
              <a:rPr lang="en-US" altLang="ko-KR" baseline="0" dirty="0" smtClean="0"/>
              <a:t> </a:t>
            </a:r>
          </a:p>
          <a:p>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14</a:t>
            </a:fld>
            <a:endParaRPr lang="ko-K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smtClean="0"/>
              <a:t>Y=A/w^2</a:t>
            </a:r>
            <a:r>
              <a:rPr lang="en-US" altLang="ko-KR" baseline="0" smtClean="0"/>
              <a:t> </a:t>
            </a:r>
          </a:p>
          <a:p>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15</a:t>
            </a:fld>
            <a:endParaRPr lang="ko-K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Y=A/w^2</a:t>
            </a:r>
            <a:r>
              <a:rPr lang="en-US" altLang="ko-KR" baseline="0" dirty="0" smtClean="0"/>
              <a:t> </a:t>
            </a:r>
          </a:p>
          <a:p>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16</a:t>
            </a:fld>
            <a:endParaRPr lang="ko-K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Total Damping</a:t>
            </a:r>
            <a:r>
              <a:rPr lang="en-US" altLang="ko-KR" baseline="0" dirty="0" smtClean="0"/>
              <a:t> is split b/w electrical energy and parasitic element</a:t>
            </a:r>
          </a:p>
          <a:p>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17</a:t>
            </a:fld>
            <a:endParaRPr lang="ko-KR"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PZT is</a:t>
            </a:r>
            <a:r>
              <a:rPr lang="en-US" altLang="ko-KR" baseline="0" dirty="0" smtClean="0"/>
              <a:t> 80% of pressure can transform into the energy</a:t>
            </a:r>
          </a:p>
          <a:p>
            <a:r>
              <a:rPr lang="en-US" altLang="ko-KR" baseline="0" dirty="0" smtClean="0"/>
              <a:t>PVDF is a </a:t>
            </a:r>
            <a:r>
              <a:rPr lang="en-US" altLang="ko-KR" baseline="0" dirty="0" err="1" smtClean="0"/>
              <a:t>polymeic</a:t>
            </a:r>
            <a:r>
              <a:rPr lang="en-US" altLang="ko-KR" baseline="0" dirty="0" smtClean="0"/>
              <a:t> material available as flexible sheet and is more robust than PZT.</a:t>
            </a:r>
          </a:p>
          <a:p>
            <a:endParaRPr lang="en-US" altLang="ko-KR" baseline="0" dirty="0" smtClean="0"/>
          </a:p>
          <a:p>
            <a:pPr defTabSz="933167">
              <a:defRPr/>
            </a:pPr>
            <a:r>
              <a:rPr lang="ko-KR" altLang="en-US" dirty="0" smtClean="0"/>
              <a:t>정기장 </a:t>
            </a:r>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18</a:t>
            </a:fld>
            <a:endParaRPr lang="ko-KR"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19</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2</a:t>
            </a:fld>
            <a:endParaRPr lang="ko-KR"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20</a:t>
            </a:fld>
            <a:endParaRPr lang="ko-KR"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21</a:t>
            </a:fld>
            <a:endParaRPr lang="ko-KR"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This paper shows that generating power using human motion by attaching the 6 sensors on 8 people's body. </a:t>
            </a:r>
          </a:p>
          <a:p>
            <a:r>
              <a:rPr lang="en-US" altLang="ko-KR" dirty="0" smtClean="0"/>
              <a:t>The data is collected simultaneously logs 3 axis at 80Hz from the 6 places. </a:t>
            </a:r>
          </a:p>
          <a:p>
            <a:endParaRPr lang="en-US" altLang="ko-KR" dirty="0" smtClean="0"/>
          </a:p>
          <a:p>
            <a:r>
              <a:rPr lang="en-US" altLang="ko-KR" dirty="0" smtClean="0"/>
              <a:t>Because the previous experiments were short time experiment in the laboratory, the author wants to have an experiment in real situation.</a:t>
            </a:r>
          </a:p>
          <a:p>
            <a:r>
              <a:rPr lang="en-US" altLang="ko-KR" dirty="0" smtClean="0"/>
              <a:t>It is studied all day continuously of eight human subjects in ordinary lives and sees whether the garnered power can supply the mobile devices such as MP3 decoder chip, RF receiver chip, and so on. </a:t>
            </a:r>
          </a:p>
          <a:p>
            <a:endParaRPr lang="en-US" altLang="ko-KR" dirty="0" smtClean="0"/>
          </a:p>
          <a:p>
            <a:r>
              <a:rPr lang="en-US" altLang="ko-KR" dirty="0" smtClean="0"/>
              <a:t>The</a:t>
            </a:r>
            <a:r>
              <a:rPr lang="en-US" altLang="ko-KR" baseline="0" dirty="0" smtClean="0"/>
              <a:t> movement of the body is different so that the total amount of generating energy is different from the sensor location.</a:t>
            </a:r>
          </a:p>
          <a:p>
            <a:endParaRPr lang="en-US" altLang="ko-KR" baseline="0" dirty="0" smtClean="0"/>
          </a:p>
          <a:p>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22</a:t>
            </a:fld>
            <a:endParaRPr lang="ko-KR"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23</a:t>
            </a:fld>
            <a:endParaRPr lang="ko-KR"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24</a:t>
            </a:fld>
            <a:endParaRPr lang="ko-KR"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sz="1300" dirty="0" smtClean="0"/>
              <a:t>Logger: (cell phone holster) </a:t>
            </a:r>
          </a:p>
          <a:p>
            <a:r>
              <a:rPr lang="en-US" altLang="ko-KR" sz="1300" dirty="0" smtClean="0"/>
              <a:t>Neck accelerometer: worn around the neck on a lanyard, like pedant</a:t>
            </a:r>
          </a:p>
          <a:p>
            <a:r>
              <a:rPr lang="en-US" altLang="ko-KR" sz="1300" dirty="0" smtClean="0"/>
              <a:t>Medical bondage; ankle</a:t>
            </a:r>
          </a:p>
          <a:p>
            <a:r>
              <a:rPr lang="en-US" altLang="ko-KR" sz="1300" dirty="0" smtClean="0"/>
              <a:t>Elastic band: body</a:t>
            </a:r>
          </a:p>
          <a:p>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25</a:t>
            </a:fld>
            <a:endParaRPr lang="ko-KR"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Free motion: VDRG</a:t>
            </a:r>
            <a:r>
              <a:rPr lang="en-US" altLang="ko-KR" baseline="0" dirty="0" smtClean="0"/>
              <a:t> does not experience forces beyond those due to its relative displacement and the inertial of its proof mass</a:t>
            </a:r>
          </a:p>
          <a:p>
            <a:r>
              <a:rPr lang="en-US" altLang="ko-KR" baseline="0" dirty="0" smtClean="0"/>
              <a:t> (Ex. Accelerometer do not measure and VDRG would not harvest energy from torque generated while steering wheel to drive a car or pedaling a bicycle. </a:t>
            </a:r>
          </a:p>
          <a:p>
            <a:endParaRPr lang="en-US" altLang="ko-KR" baseline="0" dirty="0" smtClean="0"/>
          </a:p>
          <a:p>
            <a:r>
              <a:rPr lang="en-US" altLang="ko-KR" dirty="0" smtClean="0"/>
              <a:t>zero-gravity</a:t>
            </a:r>
            <a:r>
              <a:rPr lang="en-US" altLang="ko-KR" baseline="0" dirty="0" smtClean="0"/>
              <a:t>: calibration were performed for all accelerometers to obtain accurate voltage output.</a:t>
            </a:r>
          </a:p>
          <a:p>
            <a:r>
              <a:rPr lang="en-US" altLang="ko-KR" baseline="0" dirty="0" smtClean="0"/>
              <a:t>Record position by +g, -g. </a:t>
            </a:r>
          </a:p>
          <a:p>
            <a:endParaRPr lang="en-US" altLang="ko-KR" baseline="0" dirty="0" smtClean="0"/>
          </a:p>
          <a:p>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26</a:t>
            </a:fld>
            <a:endParaRPr lang="ko-KR"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a:t>
            </a:r>
            <a:r>
              <a:rPr lang="en-US" altLang="ko-KR" baseline="0" dirty="0" smtClean="0"/>
              <a:t> data showed the FFT after harvesting the acceleration data. And 20 reds dot from 0.5Hz to 40Hz are plotted to show the dominant frequency.</a:t>
            </a:r>
          </a:p>
          <a:p>
            <a:r>
              <a:rPr lang="en-US" altLang="ko-KR" baseline="0" dirty="0" smtClean="0"/>
              <a:t>So when we look at the data the top 3, neck, arm, wrist are mostly low frequency. </a:t>
            </a:r>
          </a:p>
          <a:p>
            <a:r>
              <a:rPr lang="en-US" altLang="ko-KR" baseline="0" dirty="0" smtClean="0"/>
              <a:t>On the other hand the bottom 3, waist, knee and ankle are higher than top 3 frequency. </a:t>
            </a:r>
          </a:p>
          <a:p>
            <a:endParaRPr lang="en-US" altLang="ko-KR" baseline="0" dirty="0" smtClean="0"/>
          </a:p>
          <a:p>
            <a:r>
              <a:rPr lang="en-US" altLang="ko-KR" baseline="0" dirty="0" smtClean="0"/>
              <a:t>This means that generate more power than upper body. </a:t>
            </a:r>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27</a:t>
            </a:fld>
            <a:endParaRPr lang="ko-KR"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28</a:t>
            </a:fld>
            <a:endParaRPr lang="ko-KR"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29</a:t>
            </a:fld>
            <a:endParaRPr lang="ko-K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3</a:t>
            </a:fld>
            <a:endParaRPr lang="ko-KR"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30</a:t>
            </a:fld>
            <a:endParaRPr lang="ko-K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It is difficult to generalize</a:t>
            </a:r>
            <a:r>
              <a:rPr lang="en-US" altLang="ko-KR" baseline="0" dirty="0" smtClean="0"/>
              <a:t> about which parts of the node consume the most power. </a:t>
            </a:r>
          </a:p>
          <a:p>
            <a:r>
              <a:rPr lang="en-US" altLang="ko-KR" baseline="0" dirty="0" smtClean="0"/>
              <a:t>It is commonly the case that actuators and communication functions consume a large part of total power.</a:t>
            </a:r>
          </a:p>
          <a:p>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4</a:t>
            </a:fld>
            <a:endParaRPr lang="ko-K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5</a:t>
            </a:fld>
            <a:endParaRPr lang="ko-K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When scavenging energy,</a:t>
            </a:r>
            <a:r>
              <a:rPr lang="en-US" altLang="ko-KR" baseline="0" dirty="0" smtClean="0"/>
              <a:t> </a:t>
            </a:r>
            <a:endParaRPr lang="ko-KR" altLang="en-US" dirty="0"/>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6</a:t>
            </a:fld>
            <a:endParaRPr lang="ko-K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7</a:t>
            </a:fld>
            <a:endParaRPr lang="ko-K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Fundamental frequency in the range</a:t>
            </a:r>
            <a:r>
              <a:rPr lang="en-US" altLang="ko-KR" baseline="0" dirty="0" smtClean="0"/>
              <a:t> 60-200Hz. This  is taken from a domestic freeze. It indicates a fundamental frequency of 50Hz with an acceleration amplitude of 0.1m/s2 with the 2</a:t>
            </a:r>
            <a:r>
              <a:rPr lang="en-US" altLang="ko-KR" baseline="30000" dirty="0" smtClean="0"/>
              <a:t>nd</a:t>
            </a:r>
            <a:r>
              <a:rPr lang="en-US" altLang="ko-KR" baseline="0" dirty="0" smtClean="0"/>
              <a:t> and higher harmonic present at lower amplitudes</a:t>
            </a:r>
          </a:p>
          <a:p>
            <a:endParaRPr lang="en-US" altLang="ko-KR" baseline="0" dirty="0" smtClean="0"/>
          </a:p>
          <a:p>
            <a:r>
              <a:rPr lang="en-US" altLang="ko-KR" baseline="0" dirty="0" smtClean="0"/>
              <a:t>It is hard to establish a strong relationship b/w the amplitude and fundamental frequency </a:t>
            </a:r>
          </a:p>
        </p:txBody>
      </p:sp>
      <p:sp>
        <p:nvSpPr>
          <p:cNvPr id="4" name="슬라이드 번호 개체 틀 3"/>
          <p:cNvSpPr>
            <a:spLocks noGrp="1"/>
          </p:cNvSpPr>
          <p:nvPr>
            <p:ph type="sldNum" sz="quarter" idx="10"/>
          </p:nvPr>
        </p:nvSpPr>
        <p:spPr/>
        <p:txBody>
          <a:bodyPr/>
          <a:lstStyle/>
          <a:p>
            <a:fld id="{5ED96DA5-D70F-42B2-94A3-DC595618A808}" type="slidenum">
              <a:rPr lang="ko-KR" altLang="en-US" smtClean="0"/>
              <a:pPr/>
              <a:t>8</a:t>
            </a:fld>
            <a:endParaRPr lang="ko-K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D96DA5-D70F-42B2-94A3-DC595618A808}" type="slidenum">
              <a:rPr lang="ko-KR" altLang="en-US" smtClean="0"/>
              <a:pPr/>
              <a:t>9</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8" name="날짜 개체 틀 27"/>
          <p:cNvSpPr>
            <a:spLocks noGrp="1"/>
          </p:cNvSpPr>
          <p:nvPr>
            <p:ph type="dt" sz="half" idx="10"/>
          </p:nvPr>
        </p:nvSpPr>
        <p:spPr/>
        <p:txBody>
          <a:bodyPr/>
          <a:lstStyle>
            <a:extLst/>
          </a:lstStyle>
          <a:p>
            <a:fld id="{63420716-10D9-4316-8922-FD91629D25DF}" type="datetimeFigureOut">
              <a:rPr lang="ko-KR" altLang="en-US" smtClean="0"/>
              <a:pPr/>
              <a:t>2010-03-18</a:t>
            </a:fld>
            <a:endParaRPr lang="ko-KR" altLang="en-US"/>
          </a:p>
        </p:txBody>
      </p:sp>
      <p:sp>
        <p:nvSpPr>
          <p:cNvPr id="17" name="바닥글 개체 틀 16"/>
          <p:cNvSpPr>
            <a:spLocks noGrp="1"/>
          </p:cNvSpPr>
          <p:nvPr>
            <p:ph type="ftr" sz="quarter" idx="11"/>
          </p:nvPr>
        </p:nvSpPr>
        <p:spPr/>
        <p:txBody>
          <a:bodyPr/>
          <a:lstStyle>
            <a:extLst/>
          </a:lstStyle>
          <a:p>
            <a:endParaRPr lang="ko-KR" altLang="en-US"/>
          </a:p>
        </p:txBody>
      </p:sp>
      <p:sp>
        <p:nvSpPr>
          <p:cNvPr id="29" name="슬라이드 번호 개체 틀 28"/>
          <p:cNvSpPr>
            <a:spLocks noGrp="1"/>
          </p:cNvSpPr>
          <p:nvPr>
            <p:ph type="sldNum" sz="quarter" idx="12"/>
          </p:nvPr>
        </p:nvSpPr>
        <p:spPr/>
        <p:txBody>
          <a:bodyPr/>
          <a:lstStyle>
            <a:extLst/>
          </a:lstStyle>
          <a:p>
            <a:fld id="{7AAF201D-7C0E-4AD6-8B43-99BCC13D2529}" type="slidenum">
              <a:rPr lang="ko-KR" altLang="en-US" smtClean="0"/>
              <a:pPr/>
              <a:t>‹#›</a:t>
            </a:fld>
            <a:endParaRPr lang="ko-KR" altLang="en-US"/>
          </a:p>
        </p:txBody>
      </p:sp>
      <p:sp>
        <p:nvSpPr>
          <p:cNvPr id="32" name="직사각형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직사각형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직사각형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직사각형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직사각형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제목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ko-KR" altLang="en-US" smtClean="0"/>
              <a:t>마스터 제목 스타일 편집</a:t>
            </a:r>
            <a:endParaRPr kumimoji="0" lang="en-US"/>
          </a:p>
        </p:txBody>
      </p:sp>
      <p:sp>
        <p:nvSpPr>
          <p:cNvPr id="9" name="부제목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o-KR" altLang="en-US" smtClean="0"/>
              <a:t>마스터 부제목 스타일 편집</a:t>
            </a:r>
            <a:endParaRPr kumimoji="0" lang="en-US"/>
          </a:p>
        </p:txBody>
      </p:sp>
      <p:sp>
        <p:nvSpPr>
          <p:cNvPr id="56" name="직사각형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직사각형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직사각형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직사각형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63420716-10D9-4316-8922-FD91629D25DF}" type="datetimeFigureOut">
              <a:rPr lang="ko-KR" altLang="en-US" smtClean="0"/>
              <a:pPr/>
              <a:t>2010-03-18</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7AAF201D-7C0E-4AD6-8B43-99BCC13D2529}"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9"/>
            <a:ext cx="1981200" cy="5851525"/>
          </a:xfrm>
        </p:spPr>
        <p:txBody>
          <a:bodyPr vert="eaVert" anchor="ct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609600" y="274639"/>
            <a:ext cx="5867400" cy="5851525"/>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63420716-10D9-4316-8922-FD91629D25DF}" type="datetimeFigureOut">
              <a:rPr lang="ko-KR" altLang="en-US" smtClean="0"/>
              <a:pPr/>
              <a:t>2010-03-18</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7AAF201D-7C0E-4AD6-8B43-99BCC13D2529}"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63420716-10D9-4316-8922-FD91629D25DF}" type="datetimeFigureOut">
              <a:rPr lang="ko-KR" altLang="en-US" smtClean="0"/>
              <a:pPr/>
              <a:t>2010-03-18</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7AAF201D-7C0E-4AD6-8B43-99BCC13D2529}"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14" name="자유형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자유형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자유형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자유형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자유형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자유형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자유형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자유형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자유형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자유형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자유형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자유형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자유형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자유형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자유형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텍스트 개체 틀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extLst/>
          </a:lstStyle>
          <a:p>
            <a:fld id="{63420716-10D9-4316-8922-FD91629D25DF}" type="datetimeFigureOut">
              <a:rPr lang="ko-KR" altLang="en-US" smtClean="0"/>
              <a:pPr/>
              <a:t>2010-03-18</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7AAF201D-7C0E-4AD6-8B43-99BCC13D2529}" type="slidenum">
              <a:rPr lang="ko-KR" altLang="en-US" smtClean="0"/>
              <a:pPr/>
              <a:t>‹#›</a:t>
            </a:fld>
            <a:endParaRPr lang="ko-KR" altLang="en-US"/>
          </a:p>
        </p:txBody>
      </p:sp>
      <p:sp>
        <p:nvSpPr>
          <p:cNvPr id="7" name="직사각형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제목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ko-KR" altLang="en-US" smtClean="0"/>
              <a:t>마스터 제목 스타일 편집</a:t>
            </a:r>
            <a:endParaRPr kumimoji="0" lang="en-US"/>
          </a:p>
        </p:txBody>
      </p:sp>
      <p:sp>
        <p:nvSpPr>
          <p:cNvPr id="8" name="직사각형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직사각형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직사각형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직사각형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직사각형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512064"/>
            <a:ext cx="8229600" cy="914400"/>
          </a:xfrm>
        </p:spPr>
        <p:txBody>
          <a:bodyPr/>
          <a:lstStyle>
            <a:extLst/>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fld id="{63420716-10D9-4316-8922-FD91629D25DF}" type="datetimeFigureOut">
              <a:rPr lang="ko-KR" altLang="en-US" smtClean="0"/>
              <a:pPr/>
              <a:t>2010-03-18</a:t>
            </a:fld>
            <a:endParaRPr lang="ko-KR" altLang="en-US"/>
          </a:p>
        </p:txBody>
      </p:sp>
      <p:sp>
        <p:nvSpPr>
          <p:cNvPr id="6" name="바닥글 개체 틀 5"/>
          <p:cNvSpPr>
            <a:spLocks noGrp="1"/>
          </p:cNvSpPr>
          <p:nvPr>
            <p:ph type="ftr" sz="quarter" idx="11"/>
          </p:nvPr>
        </p:nvSpPr>
        <p:spPr/>
        <p:txBody>
          <a:bodyPr/>
          <a:lstStyle>
            <a:extLst/>
          </a:lstStyle>
          <a:p>
            <a:endParaRPr lang="ko-KR" altLang="en-US"/>
          </a:p>
        </p:txBody>
      </p:sp>
      <p:sp>
        <p:nvSpPr>
          <p:cNvPr id="7" name="슬라이드 번호 개체 틀 6"/>
          <p:cNvSpPr>
            <a:spLocks noGrp="1"/>
          </p:cNvSpPr>
          <p:nvPr>
            <p:ph type="sldNum" sz="quarter" idx="12"/>
          </p:nvPr>
        </p:nvSpPr>
        <p:spPr/>
        <p:txBody>
          <a:bodyPr/>
          <a:lstStyle>
            <a:extLst/>
          </a:lstStyle>
          <a:p>
            <a:fld id="{7AAF201D-7C0E-4AD6-8B43-99BCC13D2529}"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spTree>
      <p:nvGrpSpPr>
        <p:cNvPr id="1" name=""/>
        <p:cNvGrpSpPr/>
        <p:nvPr/>
      </p:nvGrpSpPr>
      <p:grpSpPr>
        <a:xfrm>
          <a:off x="0" y="0"/>
          <a:ext cx="0" cy="0"/>
          <a:chOff x="0" y="0"/>
          <a:chExt cx="0" cy="0"/>
        </a:xfrm>
      </p:grpSpPr>
      <p:sp>
        <p:nvSpPr>
          <p:cNvPr id="25" name="직사각형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제목 1"/>
          <p:cNvSpPr>
            <a:spLocks noGrp="1"/>
          </p:cNvSpPr>
          <p:nvPr>
            <p:ph type="title"/>
          </p:nvPr>
        </p:nvSpPr>
        <p:spPr>
          <a:xfrm>
            <a:off x="504824" y="512064"/>
            <a:ext cx="7772400" cy="914400"/>
          </a:xfrm>
        </p:spPr>
        <p:txBody>
          <a:bodyPr anchor="t"/>
          <a:lstStyle>
            <a:lvl1pPr>
              <a:defRPr sz="4000"/>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extLst/>
          </a:lstStyle>
          <a:p>
            <a:fld id="{63420716-10D9-4316-8922-FD91629D25DF}" type="datetimeFigureOut">
              <a:rPr lang="ko-KR" altLang="en-US" smtClean="0"/>
              <a:pPr/>
              <a:t>2010-03-18</a:t>
            </a:fld>
            <a:endParaRPr lang="ko-KR" altLang="en-US"/>
          </a:p>
        </p:txBody>
      </p:sp>
      <p:sp>
        <p:nvSpPr>
          <p:cNvPr id="8" name="바닥글 개체 틀 7"/>
          <p:cNvSpPr>
            <a:spLocks noGrp="1"/>
          </p:cNvSpPr>
          <p:nvPr>
            <p:ph type="ftr" sz="quarter" idx="11"/>
          </p:nvPr>
        </p:nvSpPr>
        <p:spPr/>
        <p:txBody>
          <a:bodyPr/>
          <a:lstStyle>
            <a:extLst/>
          </a:lstStyle>
          <a:p>
            <a:endParaRPr lang="ko-KR" altLang="en-US"/>
          </a:p>
        </p:txBody>
      </p:sp>
      <p:sp>
        <p:nvSpPr>
          <p:cNvPr id="9" name="슬라이드 번호 개체 틀 8"/>
          <p:cNvSpPr>
            <a:spLocks noGrp="1"/>
          </p:cNvSpPr>
          <p:nvPr>
            <p:ph type="sldNum" sz="quarter" idx="12"/>
          </p:nvPr>
        </p:nvSpPr>
        <p:spPr/>
        <p:txBody>
          <a:bodyPr/>
          <a:lstStyle>
            <a:extLst/>
          </a:lstStyle>
          <a:p>
            <a:fld id="{7AAF201D-7C0E-4AD6-8B43-99BCC13D2529}" type="slidenum">
              <a:rPr lang="ko-KR" altLang="en-US" smtClean="0"/>
              <a:pPr/>
              <a:t>‹#›</a:t>
            </a:fld>
            <a:endParaRPr lang="ko-KR" altLang="en-US"/>
          </a:p>
        </p:txBody>
      </p:sp>
      <p:sp>
        <p:nvSpPr>
          <p:cNvPr id="16" name="직사각형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직사각형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직사각형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직사각형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직사각형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직사각형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직사각형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직사각형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직사각형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914400" y="512064"/>
            <a:ext cx="7772400" cy="914400"/>
          </a:xfrm>
        </p:spPr>
        <p:txBody>
          <a:bodyPr/>
          <a:lstStyle>
            <a:lvl1pPr>
              <a:defRPr sz="4000" cap="none" baseline="0"/>
            </a:lvl1pPr>
            <a:extLst/>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extLst/>
          </a:lstStyle>
          <a:p>
            <a:fld id="{63420716-10D9-4316-8922-FD91629D25DF}" type="datetimeFigureOut">
              <a:rPr lang="ko-KR" altLang="en-US" smtClean="0"/>
              <a:pPr/>
              <a:t>2010-03-18</a:t>
            </a:fld>
            <a:endParaRPr lang="ko-KR" altLang="en-US"/>
          </a:p>
        </p:txBody>
      </p:sp>
      <p:sp>
        <p:nvSpPr>
          <p:cNvPr id="4" name="바닥글 개체 틀 3"/>
          <p:cNvSpPr>
            <a:spLocks noGrp="1"/>
          </p:cNvSpPr>
          <p:nvPr>
            <p:ph type="ftr" sz="quarter" idx="11"/>
          </p:nvPr>
        </p:nvSpPr>
        <p:spPr/>
        <p:txBody>
          <a:bodyPr/>
          <a:lstStyle>
            <a:extLst/>
          </a:lstStyle>
          <a:p>
            <a:endParaRPr lang="ko-KR" altLang="en-US"/>
          </a:p>
        </p:txBody>
      </p:sp>
      <p:sp>
        <p:nvSpPr>
          <p:cNvPr id="5" name="슬라이드 번호 개체 틀 4"/>
          <p:cNvSpPr>
            <a:spLocks noGrp="1"/>
          </p:cNvSpPr>
          <p:nvPr>
            <p:ph type="sldNum" sz="quarter" idx="12"/>
          </p:nvPr>
        </p:nvSpPr>
        <p:spPr/>
        <p:txBody>
          <a:bodyPr/>
          <a:lstStyle>
            <a:extLst/>
          </a:lstStyle>
          <a:p>
            <a:fld id="{7AAF201D-7C0E-4AD6-8B43-99BCC13D2529}"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extLst/>
          </a:lstStyle>
          <a:p>
            <a:fld id="{63420716-10D9-4316-8922-FD91629D25DF}" type="datetimeFigureOut">
              <a:rPr lang="ko-KR" altLang="en-US" smtClean="0"/>
              <a:pPr/>
              <a:t>2010-03-18</a:t>
            </a:fld>
            <a:endParaRPr lang="ko-KR" altLang="en-US"/>
          </a:p>
        </p:txBody>
      </p:sp>
      <p:sp>
        <p:nvSpPr>
          <p:cNvPr id="3" name="바닥글 개체 틀 2"/>
          <p:cNvSpPr>
            <a:spLocks noGrp="1"/>
          </p:cNvSpPr>
          <p:nvPr>
            <p:ph type="ftr" sz="quarter" idx="11"/>
          </p:nvPr>
        </p:nvSpPr>
        <p:spPr/>
        <p:txBody>
          <a:bodyPr/>
          <a:lstStyle>
            <a:extLst/>
          </a:lstStyle>
          <a:p>
            <a:endParaRPr lang="ko-KR" altLang="en-US"/>
          </a:p>
        </p:txBody>
      </p:sp>
      <p:sp>
        <p:nvSpPr>
          <p:cNvPr id="4" name="슬라이드 번호 개체 틀 3"/>
          <p:cNvSpPr>
            <a:spLocks noGrp="1"/>
          </p:cNvSpPr>
          <p:nvPr>
            <p:ph type="sldNum" sz="quarter" idx="12"/>
          </p:nvPr>
        </p:nvSpPr>
        <p:spPr/>
        <p:txBody>
          <a:bodyPr/>
          <a:lstStyle>
            <a:extLst/>
          </a:lstStyle>
          <a:p>
            <a:fld id="{7AAF201D-7C0E-4AD6-8B43-99BCC13D2529}"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85800" y="273050"/>
            <a:ext cx="8229600" cy="1162050"/>
          </a:xfrm>
        </p:spPr>
        <p:txBody>
          <a:bodyPr anchor="ctr"/>
          <a:lstStyle>
            <a:lvl1pPr algn="l">
              <a:buNone/>
              <a:defRPr sz="3600" b="0"/>
            </a:lvl1pPr>
            <a:extLst/>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fld id="{63420716-10D9-4316-8922-FD91629D25DF}" type="datetimeFigureOut">
              <a:rPr lang="ko-KR" altLang="en-US" smtClean="0"/>
              <a:pPr/>
              <a:t>2010-03-18</a:t>
            </a:fld>
            <a:endParaRPr lang="ko-KR" altLang="en-US"/>
          </a:p>
        </p:txBody>
      </p:sp>
      <p:sp>
        <p:nvSpPr>
          <p:cNvPr id="6" name="바닥글 개체 틀 5"/>
          <p:cNvSpPr>
            <a:spLocks noGrp="1"/>
          </p:cNvSpPr>
          <p:nvPr>
            <p:ph type="ftr" sz="quarter" idx="11"/>
          </p:nvPr>
        </p:nvSpPr>
        <p:spPr/>
        <p:txBody>
          <a:bodyPr/>
          <a:lstStyle>
            <a:extLst/>
          </a:lstStyle>
          <a:p>
            <a:endParaRPr lang="ko-KR" altLang="en-US"/>
          </a:p>
        </p:txBody>
      </p:sp>
      <p:sp>
        <p:nvSpPr>
          <p:cNvPr id="7" name="슬라이드 번호 개체 틀 6"/>
          <p:cNvSpPr>
            <a:spLocks noGrp="1"/>
          </p:cNvSpPr>
          <p:nvPr>
            <p:ph type="sldNum" sz="quarter" idx="12"/>
          </p:nvPr>
        </p:nvSpPr>
        <p:spPr/>
        <p:txBody>
          <a:bodyPr/>
          <a:lstStyle>
            <a:extLst/>
          </a:lstStyle>
          <a:p>
            <a:fld id="{7AAF201D-7C0E-4AD6-8B43-99BCC13D2529}"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8" name="직사각형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직선 연결선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그룹 9"/>
          <p:cNvGrpSpPr/>
          <p:nvPr/>
        </p:nvGrpSpPr>
        <p:grpSpPr>
          <a:xfrm rot="5400000">
            <a:off x="8514581" y="1219200"/>
            <a:ext cx="132763" cy="128466"/>
            <a:chOff x="6668087" y="1297746"/>
            <a:chExt cx="161840" cy="156602"/>
          </a:xfrm>
        </p:grpSpPr>
        <p:cxnSp>
          <p:nvCxnSpPr>
            <p:cNvPr id="15" name="직선 연결선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직선 연결선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직선 연결선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제목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ko-KR" altLang="en-US" smtClean="0"/>
              <a:t>마스터 제목 스타일 편집</a:t>
            </a:r>
            <a:endParaRPr kumimoji="0" lang="en-US"/>
          </a:p>
        </p:txBody>
      </p:sp>
      <p:sp>
        <p:nvSpPr>
          <p:cNvPr id="3" name="그림 개체 틀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ko-KR" altLang="en-US" smtClean="0"/>
              <a:t>그림을 추가하려면 아이콘을 클릭하십시오</a:t>
            </a:r>
            <a:endParaRPr kumimoji="0" lang="en-US"/>
          </a:p>
        </p:txBody>
      </p:sp>
      <p:sp>
        <p:nvSpPr>
          <p:cNvPr id="4" name="텍스트 개체 틀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ko-KR" altLang="en-US" smtClean="0"/>
              <a:t>마스터 텍스트 스타일을 편집합니다</a:t>
            </a:r>
          </a:p>
        </p:txBody>
      </p:sp>
      <p:grpSp>
        <p:nvGrpSpPr>
          <p:cNvPr id="14" name="그룹 13"/>
          <p:cNvGrpSpPr/>
          <p:nvPr/>
        </p:nvGrpSpPr>
        <p:grpSpPr>
          <a:xfrm rot="5400000">
            <a:off x="8666981" y="1371600"/>
            <a:ext cx="132763" cy="128466"/>
            <a:chOff x="6668087" y="1297746"/>
            <a:chExt cx="161840" cy="156602"/>
          </a:xfrm>
        </p:grpSpPr>
        <p:cxnSp>
          <p:nvCxnSpPr>
            <p:cNvPr id="11" name="직선 연결선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직선 연결선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직선 연결선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그룹 17"/>
          <p:cNvGrpSpPr/>
          <p:nvPr/>
        </p:nvGrpSpPr>
        <p:grpSpPr>
          <a:xfrm rot="5400000">
            <a:off x="8320088" y="1474763"/>
            <a:ext cx="132763" cy="128466"/>
            <a:chOff x="6668087" y="1297746"/>
            <a:chExt cx="161840" cy="156602"/>
          </a:xfrm>
        </p:grpSpPr>
        <p:cxnSp>
          <p:nvCxnSpPr>
            <p:cNvPr id="19" name="직선 연결선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직선 연결선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직선 연결선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날짜 개체 틀 4"/>
          <p:cNvSpPr>
            <a:spLocks noGrp="1"/>
          </p:cNvSpPr>
          <p:nvPr>
            <p:ph type="dt" sz="half" idx="10"/>
          </p:nvPr>
        </p:nvSpPr>
        <p:spPr>
          <a:xfrm>
            <a:off x="6477000" y="55499"/>
            <a:ext cx="2133600" cy="365125"/>
          </a:xfrm>
        </p:spPr>
        <p:txBody>
          <a:bodyPr/>
          <a:lstStyle>
            <a:extLst/>
          </a:lstStyle>
          <a:p>
            <a:fld id="{63420716-10D9-4316-8922-FD91629D25DF}" type="datetimeFigureOut">
              <a:rPr lang="ko-KR" altLang="en-US" smtClean="0"/>
              <a:pPr/>
              <a:t>2010-03-18</a:t>
            </a:fld>
            <a:endParaRPr lang="ko-KR" altLang="en-US"/>
          </a:p>
        </p:txBody>
      </p:sp>
      <p:sp>
        <p:nvSpPr>
          <p:cNvPr id="6" name="바닥글 개체 틀 5"/>
          <p:cNvSpPr>
            <a:spLocks noGrp="1"/>
          </p:cNvSpPr>
          <p:nvPr>
            <p:ph type="ftr" sz="quarter" idx="11"/>
          </p:nvPr>
        </p:nvSpPr>
        <p:spPr>
          <a:xfrm>
            <a:off x="914400" y="55499"/>
            <a:ext cx="5562600" cy="365125"/>
          </a:xfrm>
        </p:spPr>
        <p:txBody>
          <a:bodyPr/>
          <a:lstStyle>
            <a:extLst/>
          </a:lstStyle>
          <a:p>
            <a:endParaRPr lang="ko-KR" altLang="en-US"/>
          </a:p>
        </p:txBody>
      </p:sp>
      <p:sp>
        <p:nvSpPr>
          <p:cNvPr id="7" name="슬라이드 번호 개체 틀 6"/>
          <p:cNvSpPr>
            <a:spLocks noGrp="1"/>
          </p:cNvSpPr>
          <p:nvPr>
            <p:ph type="sldNum" sz="quarter" idx="12"/>
          </p:nvPr>
        </p:nvSpPr>
        <p:spPr>
          <a:xfrm>
            <a:off x="8610600" y="55499"/>
            <a:ext cx="457200" cy="365125"/>
          </a:xfrm>
        </p:spPr>
        <p:txBody>
          <a:bodyPr/>
          <a:lstStyle>
            <a:extLst/>
          </a:lstStyle>
          <a:p>
            <a:fld id="{7AAF201D-7C0E-4AD6-8B43-99BCC13D2529}"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직사각형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직사각형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직사각형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직사각형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직사각형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직사각형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직사각형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직사각형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직사각형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제목 개체 틀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ko-KR" altLang="en-US" smtClean="0"/>
              <a:t>마스터 제목 스타일 편집</a:t>
            </a:r>
            <a:endParaRPr kumimoji="0" lang="en-US"/>
          </a:p>
        </p:txBody>
      </p:sp>
      <p:sp>
        <p:nvSpPr>
          <p:cNvPr id="13" name="텍스트 개체 틀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4" name="날짜 개체 틀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3420716-10D9-4316-8922-FD91629D25DF}" type="datetimeFigureOut">
              <a:rPr lang="ko-KR" altLang="en-US" smtClean="0"/>
              <a:pPr/>
              <a:t>2010-03-18</a:t>
            </a:fld>
            <a:endParaRPr lang="ko-KR" altLang="en-US"/>
          </a:p>
        </p:txBody>
      </p:sp>
      <p:sp>
        <p:nvSpPr>
          <p:cNvPr id="3" name="바닥글 개체 틀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ko-KR" altLang="en-US"/>
          </a:p>
        </p:txBody>
      </p:sp>
      <p:sp>
        <p:nvSpPr>
          <p:cNvPr id="23" name="슬라이드 번호 개체 틀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AAF201D-7C0E-4AD6-8B43-99BCC13D2529}" type="slidenum">
              <a:rPr lang="ko-KR" altLang="en-US" smtClean="0"/>
              <a:pPr/>
              <a:t>‹#›</a:t>
            </a:fld>
            <a:endParaRPr lang="ko-KR"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1"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1"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1"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1"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1"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1"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1"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1"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1"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1"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4454292"/>
            <a:ext cx="7772400" cy="1975104"/>
          </a:xfrm>
        </p:spPr>
        <p:txBody>
          <a:bodyPr/>
          <a:lstStyle/>
          <a:p>
            <a:pPr fontAlgn="auto">
              <a:spcAft>
                <a:spcPts val="0"/>
              </a:spcAft>
              <a:defRPr/>
            </a:pPr>
            <a:r>
              <a:rPr lang="en-US" altLang="ko-KR" sz="5400" dirty="0" smtClean="0">
                <a:solidFill>
                  <a:schemeClr val="tx2">
                    <a:satMod val="200000"/>
                  </a:schemeClr>
                </a:solidFill>
              </a:rPr>
              <a:t>ENERGY HARVESTING &amp; storage</a:t>
            </a:r>
            <a:endParaRPr lang="ko-KR" altLang="en-US" sz="5400" dirty="0">
              <a:solidFill>
                <a:schemeClr val="tx2">
                  <a:satMod val="200000"/>
                </a:schemeClr>
              </a:solidFill>
            </a:endParaRPr>
          </a:p>
        </p:txBody>
      </p:sp>
      <p:sp>
        <p:nvSpPr>
          <p:cNvPr id="15362" name="부제목 2"/>
          <p:cNvSpPr>
            <a:spLocks noGrp="1"/>
          </p:cNvSpPr>
          <p:nvPr>
            <p:ph type="subTitle" idx="1"/>
          </p:nvPr>
        </p:nvSpPr>
        <p:spPr>
          <a:xfrm>
            <a:off x="914400" y="2714620"/>
            <a:ext cx="7772400" cy="1508125"/>
          </a:xfrm>
        </p:spPr>
        <p:txBody>
          <a:bodyPr>
            <a:normAutofit fontScale="92500" lnSpcReduction="20000"/>
          </a:bodyPr>
          <a:lstStyle/>
          <a:p>
            <a:pPr marL="457200" indent="-457200">
              <a:spcBef>
                <a:spcPct val="0"/>
              </a:spcBef>
              <a:buAutoNum type="arabicPeriod"/>
            </a:pPr>
            <a:r>
              <a:rPr lang="en-US" altLang="ko-KR" sz="2500" dirty="0" smtClean="0"/>
              <a:t>Comparison of Energy Harvesting Systems for Wireless  Sensor Networks</a:t>
            </a:r>
            <a:br>
              <a:rPr lang="en-US" altLang="ko-KR" sz="2500" dirty="0" smtClean="0"/>
            </a:br>
            <a:endParaRPr lang="en-US" altLang="ko-KR" sz="2500" dirty="0" smtClean="0"/>
          </a:p>
          <a:p>
            <a:pPr marL="457200" indent="-457200">
              <a:spcBef>
                <a:spcPct val="0"/>
              </a:spcBef>
              <a:buAutoNum type="arabicPeriod"/>
            </a:pPr>
            <a:r>
              <a:rPr lang="en-US" altLang="ko-KR" sz="2500" dirty="0" smtClean="0"/>
              <a:t>A Quantitative Investigation of Inertial Power Harvesting for Human-powered Devices</a:t>
            </a:r>
          </a:p>
        </p:txBody>
      </p:sp>
      <p:sp>
        <p:nvSpPr>
          <p:cNvPr id="15363" name="TextBox 3"/>
          <p:cNvSpPr txBox="1">
            <a:spLocks noChangeArrowheads="1"/>
          </p:cNvSpPr>
          <p:nvPr/>
        </p:nvSpPr>
        <p:spPr bwMode="auto">
          <a:xfrm>
            <a:off x="3563938" y="357188"/>
            <a:ext cx="4937125" cy="400110"/>
          </a:xfrm>
          <a:prstGeom prst="rect">
            <a:avLst/>
          </a:prstGeom>
          <a:noFill/>
          <a:ln w="9525">
            <a:noFill/>
            <a:miter lim="800000"/>
            <a:headEnd/>
            <a:tailEnd/>
          </a:ln>
        </p:spPr>
        <p:txBody>
          <a:bodyPr>
            <a:spAutoFit/>
          </a:bodyPr>
          <a:lstStyle/>
          <a:p>
            <a:pPr algn="r"/>
            <a:endParaRPr kumimoji="0" lang="ko-KR" altLang="en-US" sz="2000" dirty="0">
              <a:latin typeface="Corbel" pitchFamily="34" charset="0"/>
              <a:ea typeface="맑은 고딕" pitchFamily="50" charset="-127"/>
            </a:endParaRPr>
          </a:p>
        </p:txBody>
      </p:sp>
      <p:sp>
        <p:nvSpPr>
          <p:cNvPr id="5" name="TextBox 4"/>
          <p:cNvSpPr txBox="1"/>
          <p:nvPr/>
        </p:nvSpPr>
        <p:spPr>
          <a:xfrm>
            <a:off x="6716033" y="6072206"/>
            <a:ext cx="1642181" cy="461665"/>
          </a:xfrm>
          <a:prstGeom prst="rect">
            <a:avLst/>
          </a:prstGeom>
          <a:noFill/>
        </p:spPr>
        <p:txBody>
          <a:bodyPr wrap="none" rtlCol="0">
            <a:spAutoFit/>
          </a:bodyPr>
          <a:lstStyle/>
          <a:p>
            <a:r>
              <a:rPr lang="en-US" altLang="ko-KR" sz="2400" b="1" dirty="0" err="1" smtClean="0"/>
              <a:t>Hyeon</a:t>
            </a:r>
            <a:r>
              <a:rPr lang="en-US" altLang="ko-KR" sz="2400" b="1" dirty="0" smtClean="0"/>
              <a:t> </a:t>
            </a:r>
            <a:r>
              <a:rPr lang="en-US" altLang="ko-KR" sz="2400" b="1" dirty="0" err="1" smtClean="0"/>
              <a:t>Joo</a:t>
            </a:r>
            <a:r>
              <a:rPr lang="en-US" altLang="ko-KR" sz="2400" b="1" dirty="0" smtClean="0"/>
              <a:t> </a:t>
            </a:r>
            <a:endParaRPr lang="ko-KR" altLang="en-US" sz="2400" b="1" dirty="0"/>
          </a:p>
        </p:txBody>
      </p:sp>
      <p:graphicFrame>
        <p:nvGraphicFramePr>
          <p:cNvPr id="6" name="개체 5"/>
          <p:cNvGraphicFramePr>
            <a:graphicFrameLocks noChangeAspect="1"/>
          </p:cNvGraphicFramePr>
          <p:nvPr/>
        </p:nvGraphicFramePr>
        <p:xfrm>
          <a:off x="4470400" y="2806700"/>
          <a:ext cx="914400" cy="198438"/>
        </p:xfrm>
        <a:graphic>
          <a:graphicData uri="http://schemas.openxmlformats.org/presentationml/2006/ole">
            <p:oleObj spid="_x0000_s7170" name="Equation" r:id="rId4" imgW="914400" imgH="198720" progId="Equation.DSMT4">
              <p:embed/>
            </p:oleObj>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Vibration</a:t>
            </a:r>
            <a:endParaRPr lang="ko-KR" altLang="en-US" dirty="0"/>
          </a:p>
        </p:txBody>
      </p:sp>
      <p:pic>
        <p:nvPicPr>
          <p:cNvPr id="1026" name="Picture 2"/>
          <p:cNvPicPr>
            <a:picLocks noGrp="1" noChangeAspect="1" noChangeArrowheads="1"/>
          </p:cNvPicPr>
          <p:nvPr>
            <p:ph idx="1"/>
          </p:nvPr>
        </p:nvPicPr>
        <p:blipFill>
          <a:blip r:embed="rId3" cstate="print"/>
          <a:srcRect l="5116" r="7904"/>
          <a:stretch>
            <a:fillRect/>
          </a:stretch>
        </p:blipFill>
        <p:spPr bwMode="auto">
          <a:xfrm>
            <a:off x="857224" y="2000240"/>
            <a:ext cx="4857784" cy="3857652"/>
          </a:xfrm>
          <a:prstGeom prst="rect">
            <a:avLst/>
          </a:prstGeom>
          <a:noFill/>
          <a:ln w="9525">
            <a:noFill/>
            <a:miter lim="800000"/>
            <a:headEnd/>
            <a:tailEnd/>
          </a:ln>
        </p:spPr>
      </p:pic>
      <p:sp>
        <p:nvSpPr>
          <p:cNvPr id="5" name="TextBox 4"/>
          <p:cNvSpPr txBox="1"/>
          <p:nvPr/>
        </p:nvSpPr>
        <p:spPr>
          <a:xfrm>
            <a:off x="5857884" y="3083668"/>
            <a:ext cx="3281604" cy="1631216"/>
          </a:xfrm>
          <a:prstGeom prst="rect">
            <a:avLst/>
          </a:prstGeom>
          <a:noFill/>
        </p:spPr>
        <p:txBody>
          <a:bodyPr wrap="none" rtlCol="0">
            <a:spAutoFit/>
          </a:bodyPr>
          <a:lstStyle/>
          <a:p>
            <a:r>
              <a:rPr lang="en-US" altLang="ko-KR" sz="2000" b="1" dirty="0" smtClean="0"/>
              <a:t>m:       seismic mass</a:t>
            </a:r>
          </a:p>
          <a:p>
            <a:r>
              <a:rPr lang="en-US" altLang="ko-KR" sz="2000" b="1" dirty="0" smtClean="0"/>
              <a:t>k:        spring of stiffness</a:t>
            </a:r>
          </a:p>
          <a:p>
            <a:r>
              <a:rPr lang="en-US" altLang="ko-KR" sz="2000" b="1" dirty="0" smtClean="0"/>
              <a:t>u(t):   Position of case</a:t>
            </a:r>
          </a:p>
          <a:p>
            <a:r>
              <a:rPr lang="en-US" altLang="ko-KR" sz="2000" b="1" dirty="0" smtClean="0"/>
              <a:t>x(t):   Position of the seismic</a:t>
            </a:r>
          </a:p>
          <a:p>
            <a:r>
              <a:rPr lang="en-US" altLang="ko-KR" sz="2000" b="1" dirty="0" smtClean="0"/>
              <a:t>b:        Damping coefficient</a:t>
            </a:r>
            <a:endParaRPr lang="ko-KR" altLang="en-US"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Vibration</a:t>
            </a:r>
            <a:endParaRPr lang="ko-KR" altLang="en-US" dirty="0"/>
          </a:p>
        </p:txBody>
      </p:sp>
      <p:pic>
        <p:nvPicPr>
          <p:cNvPr id="1026" name="Picture 2"/>
          <p:cNvPicPr>
            <a:picLocks noGrp="1" noChangeAspect="1" noChangeArrowheads="1"/>
          </p:cNvPicPr>
          <p:nvPr>
            <p:ph idx="1"/>
          </p:nvPr>
        </p:nvPicPr>
        <p:blipFill>
          <a:blip r:embed="rId3" cstate="print"/>
          <a:srcRect l="5116" r="7904"/>
          <a:stretch>
            <a:fillRect/>
          </a:stretch>
        </p:blipFill>
        <p:spPr bwMode="auto">
          <a:xfrm>
            <a:off x="785786" y="1643050"/>
            <a:ext cx="2928958" cy="2325937"/>
          </a:xfrm>
          <a:prstGeom prst="rect">
            <a:avLst/>
          </a:prstGeom>
          <a:noFill/>
          <a:ln w="9525">
            <a:noFill/>
            <a:miter lim="800000"/>
            <a:headEnd/>
            <a:tailEnd/>
          </a:ln>
        </p:spPr>
      </p:pic>
      <p:sp>
        <p:nvSpPr>
          <p:cNvPr id="5" name="TextBox 4"/>
          <p:cNvSpPr txBox="1"/>
          <p:nvPr/>
        </p:nvSpPr>
        <p:spPr>
          <a:xfrm>
            <a:off x="4429124" y="1643050"/>
            <a:ext cx="3281604" cy="1631216"/>
          </a:xfrm>
          <a:prstGeom prst="rect">
            <a:avLst/>
          </a:prstGeom>
          <a:noFill/>
        </p:spPr>
        <p:txBody>
          <a:bodyPr wrap="none" rtlCol="0">
            <a:spAutoFit/>
          </a:bodyPr>
          <a:lstStyle/>
          <a:p>
            <a:r>
              <a:rPr lang="en-US" altLang="ko-KR" sz="2000" b="1" dirty="0" smtClean="0"/>
              <a:t>m:       seismic mass</a:t>
            </a:r>
          </a:p>
          <a:p>
            <a:r>
              <a:rPr lang="en-US" altLang="ko-KR" sz="2000" b="1" dirty="0" smtClean="0"/>
              <a:t>k:        spring of stiffness</a:t>
            </a:r>
          </a:p>
          <a:p>
            <a:r>
              <a:rPr lang="en-US" altLang="ko-KR" sz="2000" b="1" dirty="0" smtClean="0"/>
              <a:t>u(t):   Position of case</a:t>
            </a:r>
          </a:p>
          <a:p>
            <a:r>
              <a:rPr lang="en-US" altLang="ko-KR" sz="2000" b="1" dirty="0" smtClean="0"/>
              <a:t>x(t):   Position of the seismic</a:t>
            </a:r>
          </a:p>
          <a:p>
            <a:r>
              <a:rPr lang="en-US" altLang="ko-KR" sz="2000" b="1" dirty="0" smtClean="0"/>
              <a:t>b:        Damping coefficient</a:t>
            </a:r>
            <a:endParaRPr lang="ko-KR" altLang="en-US" sz="2000" b="1" dirty="0"/>
          </a:p>
        </p:txBody>
      </p:sp>
      <p:sp>
        <p:nvSpPr>
          <p:cNvPr id="6" name="TextBox 5"/>
          <p:cNvSpPr txBox="1"/>
          <p:nvPr/>
        </p:nvSpPr>
        <p:spPr>
          <a:xfrm>
            <a:off x="714348" y="4500570"/>
            <a:ext cx="5929354" cy="584775"/>
          </a:xfrm>
          <a:prstGeom prst="rect">
            <a:avLst/>
          </a:prstGeom>
          <a:noFill/>
        </p:spPr>
        <p:txBody>
          <a:bodyPr wrap="square" rtlCol="0">
            <a:spAutoFit/>
          </a:bodyPr>
          <a:lstStyle/>
          <a:p>
            <a:r>
              <a:rPr lang="en-US" altLang="ko-KR" sz="3200" b="1" dirty="0" err="1" smtClean="0"/>
              <a:t>Mx</a:t>
            </a:r>
            <a:r>
              <a:rPr lang="en-US" altLang="ko-KR" sz="3200" b="1" dirty="0" smtClean="0"/>
              <a:t>’’(t) + </a:t>
            </a:r>
            <a:r>
              <a:rPr lang="en-US" altLang="ko-KR" sz="3200" b="1" dirty="0" err="1" smtClean="0"/>
              <a:t>Bx</a:t>
            </a:r>
            <a:r>
              <a:rPr lang="en-US" altLang="ko-KR" sz="3200" b="1" dirty="0" smtClean="0"/>
              <a:t>’(t) + </a:t>
            </a:r>
            <a:r>
              <a:rPr lang="en-US" altLang="ko-KR" sz="3200" b="1" dirty="0" err="1" smtClean="0"/>
              <a:t>Kx</a:t>
            </a:r>
            <a:r>
              <a:rPr lang="en-US" altLang="ko-KR" sz="3200" b="1" dirty="0" smtClean="0"/>
              <a:t>(t) = - Mu’’(t)</a:t>
            </a:r>
            <a:endParaRPr lang="ko-KR" altLang="en-US"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Vibration</a:t>
            </a:r>
            <a:endParaRPr lang="ko-KR" altLang="en-US" dirty="0"/>
          </a:p>
        </p:txBody>
      </p:sp>
      <p:pic>
        <p:nvPicPr>
          <p:cNvPr id="1026" name="Picture 2"/>
          <p:cNvPicPr>
            <a:picLocks noGrp="1" noChangeAspect="1" noChangeArrowheads="1"/>
          </p:cNvPicPr>
          <p:nvPr>
            <p:ph idx="1"/>
          </p:nvPr>
        </p:nvPicPr>
        <p:blipFill>
          <a:blip r:embed="rId4" cstate="print"/>
          <a:srcRect l="5116" r="7904"/>
          <a:stretch>
            <a:fillRect/>
          </a:stretch>
        </p:blipFill>
        <p:spPr bwMode="auto">
          <a:xfrm>
            <a:off x="785786" y="1643050"/>
            <a:ext cx="2928958" cy="2325937"/>
          </a:xfrm>
          <a:prstGeom prst="rect">
            <a:avLst/>
          </a:prstGeom>
          <a:noFill/>
          <a:ln w="9525">
            <a:noFill/>
            <a:miter lim="800000"/>
            <a:headEnd/>
            <a:tailEnd/>
          </a:ln>
        </p:spPr>
      </p:pic>
      <p:sp>
        <p:nvSpPr>
          <p:cNvPr id="5" name="TextBox 4"/>
          <p:cNvSpPr txBox="1"/>
          <p:nvPr/>
        </p:nvSpPr>
        <p:spPr>
          <a:xfrm>
            <a:off x="4429124" y="1643050"/>
            <a:ext cx="3281604" cy="1631216"/>
          </a:xfrm>
          <a:prstGeom prst="rect">
            <a:avLst/>
          </a:prstGeom>
          <a:noFill/>
        </p:spPr>
        <p:txBody>
          <a:bodyPr wrap="none" rtlCol="0">
            <a:spAutoFit/>
          </a:bodyPr>
          <a:lstStyle/>
          <a:p>
            <a:r>
              <a:rPr lang="en-US" altLang="ko-KR" sz="2000" b="1" dirty="0" smtClean="0"/>
              <a:t>m:       seismic mass</a:t>
            </a:r>
          </a:p>
          <a:p>
            <a:r>
              <a:rPr lang="en-US" altLang="ko-KR" sz="2000" b="1" dirty="0" smtClean="0"/>
              <a:t>k:        spring of stiffness</a:t>
            </a:r>
          </a:p>
          <a:p>
            <a:r>
              <a:rPr lang="en-US" altLang="ko-KR" sz="2000" b="1" dirty="0" smtClean="0"/>
              <a:t>u(t):   Position of case</a:t>
            </a:r>
          </a:p>
          <a:p>
            <a:r>
              <a:rPr lang="en-US" altLang="ko-KR" sz="2000" b="1" dirty="0" smtClean="0"/>
              <a:t>x(t):   Position of the seismic</a:t>
            </a:r>
          </a:p>
          <a:p>
            <a:r>
              <a:rPr lang="en-US" altLang="ko-KR" sz="2000" b="1" dirty="0" smtClean="0"/>
              <a:t>b:        Damping coefficient</a:t>
            </a:r>
            <a:endParaRPr lang="ko-KR" altLang="en-US" sz="2000" b="1"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6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61" name="Rectangle 13"/>
          <p:cNvSpPr>
            <a:spLocks noChangeArrowheads="1"/>
          </p:cNvSpPr>
          <p:nvPr/>
        </p:nvSpPr>
        <p:spPr bwMode="auto">
          <a:xfrm>
            <a:off x="0" y="12573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graphicFrame>
        <p:nvGraphicFramePr>
          <p:cNvPr id="1029" name="Object 5"/>
          <p:cNvGraphicFramePr>
            <a:graphicFrameLocks noChangeAspect="1"/>
          </p:cNvGraphicFramePr>
          <p:nvPr/>
        </p:nvGraphicFramePr>
        <p:xfrm>
          <a:off x="857224" y="4286256"/>
          <a:ext cx="6040013" cy="1571636"/>
        </p:xfrm>
        <a:graphic>
          <a:graphicData uri="http://schemas.openxmlformats.org/presentationml/2006/ole">
            <p:oleObj spid="_x0000_s1029" name="Equation" r:id="rId5" imgW="2489040" imgH="64764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Vibration</a:t>
            </a:r>
            <a:endParaRPr lang="ko-KR" alt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6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TextBox 13"/>
          <p:cNvSpPr txBox="1"/>
          <p:nvPr/>
        </p:nvSpPr>
        <p:spPr>
          <a:xfrm>
            <a:off x="857224" y="1428736"/>
            <a:ext cx="4929222" cy="461665"/>
          </a:xfrm>
          <a:prstGeom prst="rect">
            <a:avLst/>
          </a:prstGeom>
          <a:noFill/>
        </p:spPr>
        <p:txBody>
          <a:bodyPr wrap="square" rtlCol="0">
            <a:spAutoFit/>
          </a:bodyPr>
          <a:lstStyle/>
          <a:p>
            <a:r>
              <a:rPr lang="en-US" altLang="ko-KR" sz="2400" b="1" dirty="0" err="1" smtClean="0"/>
              <a:t>mx</a:t>
            </a:r>
            <a:r>
              <a:rPr lang="en-US" altLang="ko-KR" sz="2400" b="1" dirty="0" smtClean="0"/>
              <a:t>’’(t) + </a:t>
            </a:r>
            <a:r>
              <a:rPr lang="en-US" altLang="ko-KR" sz="2400" b="1" dirty="0" err="1" smtClean="0"/>
              <a:t>bx</a:t>
            </a:r>
            <a:r>
              <a:rPr lang="en-US" altLang="ko-KR" sz="2400" b="1" dirty="0" smtClean="0"/>
              <a:t>’(t) + </a:t>
            </a:r>
            <a:r>
              <a:rPr lang="en-US" altLang="ko-KR" sz="2400" b="1" dirty="0" err="1" smtClean="0"/>
              <a:t>kx</a:t>
            </a:r>
            <a:r>
              <a:rPr lang="en-US" altLang="ko-KR" sz="2400" b="1" dirty="0" smtClean="0"/>
              <a:t>(t) = - mu’’(t)</a:t>
            </a:r>
            <a:endParaRPr lang="ko-KR" altLang="en-US" sz="2400" b="1" dirty="0"/>
          </a:p>
        </p:txBody>
      </p:sp>
      <p:graphicFrame>
        <p:nvGraphicFramePr>
          <p:cNvPr id="2053" name="Object 5"/>
          <p:cNvGraphicFramePr>
            <a:graphicFrameLocks noChangeAspect="1"/>
          </p:cNvGraphicFramePr>
          <p:nvPr/>
        </p:nvGraphicFramePr>
        <p:xfrm>
          <a:off x="857224" y="2214554"/>
          <a:ext cx="3744848" cy="3803668"/>
        </p:xfrm>
        <a:graphic>
          <a:graphicData uri="http://schemas.openxmlformats.org/presentationml/2006/ole">
            <p:oleObj spid="_x0000_s2053" name="Equation" r:id="rId4" imgW="2425680" imgH="2463480" progId="Equation.DSMT4">
              <p:embed/>
            </p:oleObj>
          </a:graphicData>
        </a:graphic>
      </p:graphicFrame>
      <p:graphicFrame>
        <p:nvGraphicFramePr>
          <p:cNvPr id="6" name="Object 10"/>
          <p:cNvGraphicFramePr>
            <a:graphicFrameLocks noChangeAspect="1"/>
          </p:cNvGraphicFramePr>
          <p:nvPr/>
        </p:nvGraphicFramePr>
        <p:xfrm>
          <a:off x="4857752" y="5072074"/>
          <a:ext cx="3786188" cy="985105"/>
        </p:xfrm>
        <a:graphic>
          <a:graphicData uri="http://schemas.openxmlformats.org/presentationml/2006/ole">
            <p:oleObj spid="_x0000_s2058" name="Equation" r:id="rId5" imgW="2489040" imgH="647640" progId="Equation.DSMT4">
              <p:embed/>
            </p:oleObj>
          </a:graphicData>
        </a:graphic>
      </p:graphicFrame>
      <p:graphicFrame>
        <p:nvGraphicFramePr>
          <p:cNvPr id="2059" name="Object 11"/>
          <p:cNvGraphicFramePr>
            <a:graphicFrameLocks noChangeAspect="1"/>
          </p:cNvGraphicFramePr>
          <p:nvPr/>
        </p:nvGraphicFramePr>
        <p:xfrm>
          <a:off x="5143504" y="2285992"/>
          <a:ext cx="2928958" cy="2484564"/>
        </p:xfrm>
        <a:graphic>
          <a:graphicData uri="http://schemas.openxmlformats.org/presentationml/2006/ole">
            <p:oleObj spid="_x0000_s2059" name="Equation" r:id="rId6" imgW="1841400" imgH="156204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Vibration</a:t>
            </a:r>
            <a:endParaRPr lang="ko-KR" altLang="en-US" dirty="0"/>
          </a:p>
        </p:txBody>
      </p:sp>
      <p:pic>
        <p:nvPicPr>
          <p:cNvPr id="4099" name="Picture 3"/>
          <p:cNvPicPr>
            <a:picLocks noChangeAspect="1" noChangeArrowheads="1"/>
          </p:cNvPicPr>
          <p:nvPr/>
        </p:nvPicPr>
        <p:blipFill>
          <a:blip r:embed="rId4" cstate="print"/>
          <a:srcRect/>
          <a:stretch>
            <a:fillRect/>
          </a:stretch>
        </p:blipFill>
        <p:spPr bwMode="auto">
          <a:xfrm>
            <a:off x="928663" y="1714488"/>
            <a:ext cx="4494328" cy="3929090"/>
          </a:xfrm>
          <a:prstGeom prst="rect">
            <a:avLst/>
          </a:prstGeom>
          <a:noFill/>
          <a:ln w="9525">
            <a:noFill/>
            <a:miter lim="800000"/>
            <a:headEnd/>
            <a:tailEnd/>
          </a:ln>
        </p:spPr>
      </p:pic>
      <p:sp>
        <p:nvSpPr>
          <p:cNvPr id="6" name="TextBox 5"/>
          <p:cNvSpPr txBox="1"/>
          <p:nvPr/>
        </p:nvSpPr>
        <p:spPr>
          <a:xfrm>
            <a:off x="5929322" y="2500306"/>
            <a:ext cx="2023311" cy="400110"/>
          </a:xfrm>
          <a:prstGeom prst="rect">
            <a:avLst/>
          </a:prstGeom>
          <a:noFill/>
        </p:spPr>
        <p:txBody>
          <a:bodyPr wrap="none" rtlCol="0">
            <a:spAutoFit/>
          </a:bodyPr>
          <a:lstStyle/>
          <a:p>
            <a:r>
              <a:rPr lang="en-US" altLang="ko-KR" sz="2000" b="1" dirty="0" err="1" smtClean="0"/>
              <a:t>ω</a:t>
            </a:r>
            <a:r>
              <a:rPr lang="en-US" altLang="ko-KR" sz="1400" b="1" dirty="0" err="1" smtClean="0"/>
              <a:t>n</a:t>
            </a:r>
            <a:r>
              <a:rPr lang="en-US" altLang="ko-KR" sz="1200" b="1" dirty="0" smtClean="0"/>
              <a:t>  </a:t>
            </a:r>
            <a:r>
              <a:rPr lang="en-US" altLang="ko-KR" sz="2000" b="1" dirty="0" smtClean="0"/>
              <a:t> : natural freq</a:t>
            </a:r>
          </a:p>
        </p:txBody>
      </p:sp>
      <p:graphicFrame>
        <p:nvGraphicFramePr>
          <p:cNvPr id="4101" name="Object 5"/>
          <p:cNvGraphicFramePr>
            <a:graphicFrameLocks noChangeAspect="1"/>
          </p:cNvGraphicFramePr>
          <p:nvPr/>
        </p:nvGraphicFramePr>
        <p:xfrm>
          <a:off x="5857884" y="4429132"/>
          <a:ext cx="2887881" cy="1571636"/>
        </p:xfrm>
        <a:graphic>
          <a:graphicData uri="http://schemas.openxmlformats.org/presentationml/2006/ole">
            <p:oleObj spid="_x0000_s4101" name="Equation" r:id="rId5" imgW="1866600" imgH="1015920" progId="Equation.DSMT4">
              <p:embed/>
            </p:oleObj>
          </a:graphicData>
        </a:graphic>
      </p:graphicFrame>
      <p:graphicFrame>
        <p:nvGraphicFramePr>
          <p:cNvPr id="4102" name="Object 6"/>
          <p:cNvGraphicFramePr>
            <a:graphicFrameLocks noChangeAspect="1"/>
          </p:cNvGraphicFramePr>
          <p:nvPr/>
        </p:nvGraphicFramePr>
        <p:xfrm>
          <a:off x="5929322" y="2928934"/>
          <a:ext cx="500066" cy="500066"/>
        </p:xfrm>
        <a:graphic>
          <a:graphicData uri="http://schemas.openxmlformats.org/presentationml/2006/ole">
            <p:oleObj spid="_x0000_s4102" name="Equation" r:id="rId6" imgW="203040" imgH="203040" progId="Equation.DSMT4">
              <p:embed/>
            </p:oleObj>
          </a:graphicData>
        </a:graphic>
      </p:graphicFrame>
      <p:sp>
        <p:nvSpPr>
          <p:cNvPr id="10" name="TextBox 9"/>
          <p:cNvSpPr txBox="1"/>
          <p:nvPr/>
        </p:nvSpPr>
        <p:spPr>
          <a:xfrm>
            <a:off x="5929322" y="3000372"/>
            <a:ext cx="2430474" cy="400110"/>
          </a:xfrm>
          <a:prstGeom prst="rect">
            <a:avLst/>
          </a:prstGeom>
          <a:noFill/>
        </p:spPr>
        <p:txBody>
          <a:bodyPr wrap="none" rtlCol="0">
            <a:spAutoFit/>
          </a:bodyPr>
          <a:lstStyle/>
          <a:p>
            <a:r>
              <a:rPr lang="en-US" altLang="ko-KR" sz="2000" b="1" dirty="0" smtClean="0"/>
              <a:t>        : damping factor</a:t>
            </a:r>
          </a:p>
        </p:txBody>
      </p:sp>
      <p:sp>
        <p:nvSpPr>
          <p:cNvPr id="11" name="TextBox 10"/>
          <p:cNvSpPr txBox="1"/>
          <p:nvPr/>
        </p:nvSpPr>
        <p:spPr>
          <a:xfrm>
            <a:off x="5857884" y="3578370"/>
            <a:ext cx="2592376" cy="707886"/>
          </a:xfrm>
          <a:prstGeom prst="rect">
            <a:avLst/>
          </a:prstGeom>
          <a:noFill/>
        </p:spPr>
        <p:txBody>
          <a:bodyPr wrap="none" rtlCol="0">
            <a:spAutoFit/>
          </a:bodyPr>
          <a:lstStyle/>
          <a:p>
            <a:r>
              <a:rPr lang="en-US" altLang="ko-KR" sz="2000" b="1" dirty="0" smtClean="0"/>
              <a:t>ω =</a:t>
            </a:r>
            <a:r>
              <a:rPr lang="en-US" altLang="ko-KR" sz="2000" b="1" dirty="0" err="1" smtClean="0"/>
              <a:t>ω</a:t>
            </a:r>
            <a:r>
              <a:rPr lang="en-US" altLang="ko-KR" sz="1400" b="1" dirty="0" err="1" smtClean="0"/>
              <a:t>n</a:t>
            </a:r>
            <a:r>
              <a:rPr lang="en-US" altLang="ko-KR" sz="1200" b="1" dirty="0" smtClean="0"/>
              <a:t>  </a:t>
            </a:r>
            <a:r>
              <a:rPr lang="en-US" altLang="ko-KR" sz="2000" b="1" dirty="0" smtClean="0"/>
              <a:t> =&gt; peak power</a:t>
            </a:r>
          </a:p>
          <a:p>
            <a:r>
              <a:rPr lang="en-US" altLang="ko-KR" sz="2000" b="1" dirty="0" smtClean="0"/>
              <a:t>	    (resonant)</a:t>
            </a:r>
          </a:p>
        </p:txBody>
      </p:sp>
      <p:sp>
        <p:nvSpPr>
          <p:cNvPr id="12" name="TextBox 11"/>
          <p:cNvSpPr txBox="1"/>
          <p:nvPr/>
        </p:nvSpPr>
        <p:spPr>
          <a:xfrm>
            <a:off x="5971510" y="2143116"/>
            <a:ext cx="2202847" cy="400110"/>
          </a:xfrm>
          <a:prstGeom prst="rect">
            <a:avLst/>
          </a:prstGeom>
          <a:noFill/>
        </p:spPr>
        <p:txBody>
          <a:bodyPr wrap="none" rtlCol="0">
            <a:spAutoFit/>
          </a:bodyPr>
          <a:lstStyle/>
          <a:p>
            <a:r>
              <a:rPr lang="en-US" altLang="ko-KR" sz="2000" b="1" dirty="0" smtClean="0"/>
              <a:t>ω</a:t>
            </a:r>
            <a:r>
              <a:rPr lang="en-US" altLang="ko-KR" sz="1200" b="1" dirty="0" smtClean="0"/>
              <a:t> </a:t>
            </a:r>
            <a:r>
              <a:rPr lang="en-US" altLang="ko-KR" sz="2000" b="1" dirty="0" smtClean="0"/>
              <a:t>   : vibration freq</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Vibration</a:t>
            </a:r>
            <a:endParaRPr lang="ko-KR" altLang="en-US" dirty="0"/>
          </a:p>
        </p:txBody>
      </p:sp>
      <p:pic>
        <p:nvPicPr>
          <p:cNvPr id="4099" name="Picture 3"/>
          <p:cNvPicPr>
            <a:picLocks noChangeAspect="1" noChangeArrowheads="1"/>
          </p:cNvPicPr>
          <p:nvPr/>
        </p:nvPicPr>
        <p:blipFill>
          <a:blip r:embed="rId4" cstate="print"/>
          <a:srcRect/>
          <a:stretch>
            <a:fillRect/>
          </a:stretch>
        </p:blipFill>
        <p:spPr bwMode="auto">
          <a:xfrm>
            <a:off x="928663" y="1714488"/>
            <a:ext cx="4494328" cy="3929090"/>
          </a:xfrm>
          <a:prstGeom prst="rect">
            <a:avLst/>
          </a:prstGeom>
          <a:noFill/>
          <a:ln w="9525">
            <a:noFill/>
            <a:miter lim="800000"/>
            <a:headEnd/>
            <a:tailEnd/>
          </a:ln>
        </p:spPr>
      </p:pic>
      <p:grpSp>
        <p:nvGrpSpPr>
          <p:cNvPr id="13" name="그룹 12"/>
          <p:cNvGrpSpPr/>
          <p:nvPr/>
        </p:nvGrpSpPr>
        <p:grpSpPr>
          <a:xfrm>
            <a:off x="5929322" y="1571612"/>
            <a:ext cx="2501912" cy="1285884"/>
            <a:chOff x="5929322" y="2143116"/>
            <a:chExt cx="2501912" cy="1285884"/>
          </a:xfrm>
        </p:grpSpPr>
        <p:sp>
          <p:nvSpPr>
            <p:cNvPr id="6" name="TextBox 5"/>
            <p:cNvSpPr txBox="1"/>
            <p:nvPr/>
          </p:nvSpPr>
          <p:spPr>
            <a:xfrm>
              <a:off x="5929322" y="2500306"/>
              <a:ext cx="2023311" cy="400110"/>
            </a:xfrm>
            <a:prstGeom prst="rect">
              <a:avLst/>
            </a:prstGeom>
            <a:noFill/>
          </p:spPr>
          <p:txBody>
            <a:bodyPr wrap="none" rtlCol="0">
              <a:spAutoFit/>
            </a:bodyPr>
            <a:lstStyle/>
            <a:p>
              <a:r>
                <a:rPr lang="en-US" altLang="ko-KR" sz="2000" b="1" dirty="0" err="1" smtClean="0"/>
                <a:t>ω</a:t>
              </a:r>
              <a:r>
                <a:rPr lang="en-US" altLang="ko-KR" sz="1400" b="1" dirty="0" err="1" smtClean="0"/>
                <a:t>n</a:t>
              </a:r>
              <a:r>
                <a:rPr lang="en-US" altLang="ko-KR" sz="1200" b="1" dirty="0" smtClean="0"/>
                <a:t>  </a:t>
              </a:r>
              <a:r>
                <a:rPr lang="en-US" altLang="ko-KR" sz="2000" b="1" dirty="0" smtClean="0"/>
                <a:t> : natural freq</a:t>
              </a:r>
            </a:p>
          </p:txBody>
        </p:sp>
        <p:graphicFrame>
          <p:nvGraphicFramePr>
            <p:cNvPr id="4102" name="Object 6"/>
            <p:cNvGraphicFramePr>
              <a:graphicFrameLocks noChangeAspect="1"/>
            </p:cNvGraphicFramePr>
            <p:nvPr/>
          </p:nvGraphicFramePr>
          <p:xfrm>
            <a:off x="5929322" y="2928934"/>
            <a:ext cx="500066" cy="500066"/>
          </p:xfrm>
          <a:graphic>
            <a:graphicData uri="http://schemas.openxmlformats.org/presentationml/2006/ole">
              <p:oleObj spid="_x0000_s5123" name="Equation" r:id="rId5" imgW="203040" imgH="203040" progId="Equation.DSMT4">
                <p:embed/>
              </p:oleObj>
            </a:graphicData>
          </a:graphic>
        </p:graphicFrame>
        <p:sp>
          <p:nvSpPr>
            <p:cNvPr id="10" name="TextBox 9"/>
            <p:cNvSpPr txBox="1"/>
            <p:nvPr/>
          </p:nvSpPr>
          <p:spPr>
            <a:xfrm>
              <a:off x="6357950" y="3000372"/>
              <a:ext cx="2073284" cy="400110"/>
            </a:xfrm>
            <a:prstGeom prst="rect">
              <a:avLst/>
            </a:prstGeom>
            <a:noFill/>
          </p:spPr>
          <p:txBody>
            <a:bodyPr wrap="square" rtlCol="0">
              <a:spAutoFit/>
            </a:bodyPr>
            <a:lstStyle/>
            <a:p>
              <a:r>
                <a:rPr lang="en-US" altLang="ko-KR" sz="2000" b="1" dirty="0" smtClean="0"/>
                <a:t>: damping factor</a:t>
              </a:r>
            </a:p>
          </p:txBody>
        </p:sp>
        <p:sp>
          <p:nvSpPr>
            <p:cNvPr id="12" name="TextBox 11"/>
            <p:cNvSpPr txBox="1"/>
            <p:nvPr/>
          </p:nvSpPr>
          <p:spPr>
            <a:xfrm>
              <a:off x="5971510" y="2143116"/>
              <a:ext cx="2202847" cy="400110"/>
            </a:xfrm>
            <a:prstGeom prst="rect">
              <a:avLst/>
            </a:prstGeom>
            <a:noFill/>
          </p:spPr>
          <p:txBody>
            <a:bodyPr wrap="none" rtlCol="0">
              <a:spAutoFit/>
            </a:bodyPr>
            <a:lstStyle/>
            <a:p>
              <a:r>
                <a:rPr lang="en-US" altLang="ko-KR" sz="2000" b="1" dirty="0" smtClean="0"/>
                <a:t>ω</a:t>
              </a:r>
              <a:r>
                <a:rPr lang="en-US" altLang="ko-KR" sz="1200" b="1" dirty="0" smtClean="0"/>
                <a:t> </a:t>
              </a:r>
              <a:r>
                <a:rPr lang="en-US" altLang="ko-KR" sz="2000" b="1" dirty="0" smtClean="0"/>
                <a:t>   : vibration freq</a:t>
              </a:r>
            </a:p>
          </p:txBody>
        </p:sp>
      </p:grpSp>
      <p:sp>
        <p:nvSpPr>
          <p:cNvPr id="15" name="TextBox 14"/>
          <p:cNvSpPr txBox="1"/>
          <p:nvPr/>
        </p:nvSpPr>
        <p:spPr>
          <a:xfrm>
            <a:off x="5786446" y="3429000"/>
            <a:ext cx="3235309" cy="1015663"/>
          </a:xfrm>
          <a:prstGeom prst="rect">
            <a:avLst/>
          </a:prstGeom>
          <a:noFill/>
        </p:spPr>
        <p:txBody>
          <a:bodyPr wrap="none" rtlCol="0">
            <a:spAutoFit/>
          </a:bodyPr>
          <a:lstStyle/>
          <a:p>
            <a:r>
              <a:rPr lang="en-US" altLang="ko-KR" sz="2000" dirty="0" smtClean="0"/>
              <a:t>Increase the damping factor</a:t>
            </a:r>
          </a:p>
          <a:p>
            <a:pPr>
              <a:buFont typeface="Symbol"/>
              <a:buChar char="Þ"/>
            </a:pPr>
            <a:r>
              <a:rPr lang="en-US" altLang="ko-KR" sz="2000" dirty="0" smtClean="0"/>
              <a:t>Reducing the peak power,</a:t>
            </a:r>
          </a:p>
          <a:p>
            <a:pPr>
              <a:buFont typeface="Symbol"/>
              <a:buChar char="Þ"/>
            </a:pPr>
            <a:r>
              <a:rPr lang="en-US" altLang="ko-KR" sz="2000" dirty="0" smtClean="0"/>
              <a:t> but increase </a:t>
            </a:r>
            <a:r>
              <a:rPr lang="en-US" altLang="ko-KR" sz="2000" dirty="0" err="1" smtClean="0"/>
              <a:t>bw</a:t>
            </a:r>
            <a:endParaRPr lang="ko-KR" altLang="en-US" sz="2000" dirty="0"/>
          </a:p>
        </p:txBody>
      </p:sp>
      <p:graphicFrame>
        <p:nvGraphicFramePr>
          <p:cNvPr id="16" name="개체 15"/>
          <p:cNvGraphicFramePr>
            <a:graphicFrameLocks noChangeAspect="1"/>
          </p:cNvGraphicFramePr>
          <p:nvPr/>
        </p:nvGraphicFramePr>
        <p:xfrm>
          <a:off x="4546600" y="2684463"/>
          <a:ext cx="762000" cy="444500"/>
        </p:xfrm>
        <a:graphic>
          <a:graphicData uri="http://schemas.openxmlformats.org/presentationml/2006/ole">
            <p:oleObj spid="_x0000_s5124" name="Equation" r:id="rId6" imgW="761760" imgH="444240" progId="Equation.DSMT4">
              <p:embed/>
            </p:oleObj>
          </a:graphicData>
        </a:graphic>
      </p:graphicFrame>
      <p:graphicFrame>
        <p:nvGraphicFramePr>
          <p:cNvPr id="5125" name="Object 5"/>
          <p:cNvGraphicFramePr>
            <a:graphicFrameLocks noChangeAspect="1"/>
          </p:cNvGraphicFramePr>
          <p:nvPr/>
        </p:nvGraphicFramePr>
        <p:xfrm>
          <a:off x="6000760" y="4714884"/>
          <a:ext cx="2204373" cy="1285884"/>
        </p:xfrm>
        <a:graphic>
          <a:graphicData uri="http://schemas.openxmlformats.org/presentationml/2006/ole">
            <p:oleObj spid="_x0000_s5125" name="Equation" r:id="rId7" imgW="761760" imgH="44424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Vibration</a:t>
            </a:r>
            <a:endParaRPr lang="ko-KR" altLang="en-US" dirty="0"/>
          </a:p>
        </p:txBody>
      </p:sp>
      <p:pic>
        <p:nvPicPr>
          <p:cNvPr id="4099" name="Picture 3"/>
          <p:cNvPicPr>
            <a:picLocks noChangeAspect="1" noChangeArrowheads="1"/>
          </p:cNvPicPr>
          <p:nvPr/>
        </p:nvPicPr>
        <p:blipFill>
          <a:blip r:embed="rId4" cstate="print"/>
          <a:srcRect/>
          <a:stretch>
            <a:fillRect/>
          </a:stretch>
        </p:blipFill>
        <p:spPr bwMode="auto">
          <a:xfrm>
            <a:off x="928663" y="1714488"/>
            <a:ext cx="4494328" cy="3929090"/>
          </a:xfrm>
          <a:prstGeom prst="rect">
            <a:avLst/>
          </a:prstGeom>
          <a:noFill/>
          <a:ln w="9525">
            <a:noFill/>
            <a:miter lim="800000"/>
            <a:headEnd/>
            <a:tailEnd/>
          </a:ln>
        </p:spPr>
      </p:pic>
      <p:grpSp>
        <p:nvGrpSpPr>
          <p:cNvPr id="3" name="그룹 12"/>
          <p:cNvGrpSpPr/>
          <p:nvPr/>
        </p:nvGrpSpPr>
        <p:grpSpPr>
          <a:xfrm>
            <a:off x="5929322" y="1571612"/>
            <a:ext cx="2501912" cy="1285884"/>
            <a:chOff x="5929322" y="2143116"/>
            <a:chExt cx="2501912" cy="1285884"/>
          </a:xfrm>
        </p:grpSpPr>
        <p:sp>
          <p:nvSpPr>
            <p:cNvPr id="6" name="TextBox 5"/>
            <p:cNvSpPr txBox="1"/>
            <p:nvPr/>
          </p:nvSpPr>
          <p:spPr>
            <a:xfrm>
              <a:off x="5929322" y="2500306"/>
              <a:ext cx="2023311" cy="400110"/>
            </a:xfrm>
            <a:prstGeom prst="rect">
              <a:avLst/>
            </a:prstGeom>
            <a:noFill/>
          </p:spPr>
          <p:txBody>
            <a:bodyPr wrap="none" rtlCol="0">
              <a:spAutoFit/>
            </a:bodyPr>
            <a:lstStyle/>
            <a:p>
              <a:r>
                <a:rPr lang="en-US" altLang="ko-KR" sz="2000" b="1" dirty="0" err="1" smtClean="0"/>
                <a:t>ω</a:t>
              </a:r>
              <a:r>
                <a:rPr lang="en-US" altLang="ko-KR" sz="1400" b="1" dirty="0" err="1" smtClean="0"/>
                <a:t>n</a:t>
              </a:r>
              <a:r>
                <a:rPr lang="en-US" altLang="ko-KR" sz="1200" b="1" dirty="0" smtClean="0"/>
                <a:t>  </a:t>
              </a:r>
              <a:r>
                <a:rPr lang="en-US" altLang="ko-KR" sz="2000" b="1" dirty="0" smtClean="0"/>
                <a:t> : natural freq</a:t>
              </a:r>
            </a:p>
          </p:txBody>
        </p:sp>
        <p:graphicFrame>
          <p:nvGraphicFramePr>
            <p:cNvPr id="4102" name="Object 6"/>
            <p:cNvGraphicFramePr>
              <a:graphicFrameLocks noChangeAspect="1"/>
            </p:cNvGraphicFramePr>
            <p:nvPr/>
          </p:nvGraphicFramePr>
          <p:xfrm>
            <a:off x="5929322" y="2928934"/>
            <a:ext cx="500066" cy="500066"/>
          </p:xfrm>
          <a:graphic>
            <a:graphicData uri="http://schemas.openxmlformats.org/presentationml/2006/ole">
              <p:oleObj spid="_x0000_s6146" name="Equation" r:id="rId5" imgW="203040" imgH="203040" progId="Equation.DSMT4">
                <p:embed/>
              </p:oleObj>
            </a:graphicData>
          </a:graphic>
        </p:graphicFrame>
        <p:sp>
          <p:nvSpPr>
            <p:cNvPr id="10" name="TextBox 9"/>
            <p:cNvSpPr txBox="1"/>
            <p:nvPr/>
          </p:nvSpPr>
          <p:spPr>
            <a:xfrm>
              <a:off x="6357950" y="3000372"/>
              <a:ext cx="2073284" cy="400110"/>
            </a:xfrm>
            <a:prstGeom prst="rect">
              <a:avLst/>
            </a:prstGeom>
            <a:noFill/>
          </p:spPr>
          <p:txBody>
            <a:bodyPr wrap="square" rtlCol="0">
              <a:spAutoFit/>
            </a:bodyPr>
            <a:lstStyle/>
            <a:p>
              <a:r>
                <a:rPr lang="en-US" altLang="ko-KR" sz="2000" b="1" dirty="0" smtClean="0"/>
                <a:t>: damping factor</a:t>
              </a:r>
            </a:p>
          </p:txBody>
        </p:sp>
        <p:sp>
          <p:nvSpPr>
            <p:cNvPr id="12" name="TextBox 11"/>
            <p:cNvSpPr txBox="1"/>
            <p:nvPr/>
          </p:nvSpPr>
          <p:spPr>
            <a:xfrm>
              <a:off x="5971510" y="2143116"/>
              <a:ext cx="2202847" cy="400110"/>
            </a:xfrm>
            <a:prstGeom prst="rect">
              <a:avLst/>
            </a:prstGeom>
            <a:noFill/>
          </p:spPr>
          <p:txBody>
            <a:bodyPr wrap="none" rtlCol="0">
              <a:spAutoFit/>
            </a:bodyPr>
            <a:lstStyle/>
            <a:p>
              <a:r>
                <a:rPr lang="en-US" altLang="ko-KR" sz="2000" b="1" dirty="0" smtClean="0"/>
                <a:t>ω</a:t>
              </a:r>
              <a:r>
                <a:rPr lang="en-US" altLang="ko-KR" sz="1200" b="1" dirty="0" smtClean="0"/>
                <a:t> </a:t>
              </a:r>
              <a:r>
                <a:rPr lang="en-US" altLang="ko-KR" sz="2000" b="1" dirty="0" smtClean="0"/>
                <a:t>   : vibration freq</a:t>
              </a:r>
            </a:p>
          </p:txBody>
        </p:sp>
      </p:grpSp>
      <p:sp>
        <p:nvSpPr>
          <p:cNvPr id="15" name="TextBox 14"/>
          <p:cNvSpPr txBox="1"/>
          <p:nvPr/>
        </p:nvSpPr>
        <p:spPr>
          <a:xfrm>
            <a:off x="5786446" y="3429000"/>
            <a:ext cx="3157852" cy="1015663"/>
          </a:xfrm>
          <a:prstGeom prst="rect">
            <a:avLst/>
          </a:prstGeom>
          <a:noFill/>
        </p:spPr>
        <p:txBody>
          <a:bodyPr wrap="none" rtlCol="0">
            <a:spAutoFit/>
          </a:bodyPr>
          <a:lstStyle/>
          <a:p>
            <a:r>
              <a:rPr lang="en-US" altLang="ko-KR" sz="2000" dirty="0" smtClean="0"/>
              <a:t>Thus,</a:t>
            </a:r>
          </a:p>
          <a:p>
            <a:pPr marL="457200" indent="-457200">
              <a:buAutoNum type="arabicParenR"/>
            </a:pPr>
            <a:r>
              <a:rPr lang="en-US" altLang="ko-KR" sz="2000" dirty="0" smtClean="0"/>
              <a:t>fixed freq =&gt; low </a:t>
            </a:r>
            <a:r>
              <a:rPr lang="en-US" altLang="ko-KR" sz="2000" dirty="0" err="1" smtClean="0"/>
              <a:t>d.f</a:t>
            </a:r>
            <a:r>
              <a:rPr lang="en-US" altLang="ko-KR" sz="2000" dirty="0" smtClean="0"/>
              <a:t>.</a:t>
            </a:r>
          </a:p>
          <a:p>
            <a:pPr marL="457200" indent="-457200">
              <a:buAutoNum type="arabicParenR"/>
            </a:pPr>
            <a:r>
              <a:rPr lang="en-US" altLang="ko-KR" sz="2000" dirty="0" smtClean="0"/>
              <a:t>Various freq =&gt; high </a:t>
            </a:r>
            <a:r>
              <a:rPr lang="en-US" altLang="ko-KR" sz="2000" dirty="0" err="1" smtClean="0"/>
              <a:t>d.f</a:t>
            </a:r>
            <a:r>
              <a:rPr lang="en-US" altLang="ko-KR" sz="2000" dirty="0" smtClean="0"/>
              <a:t>.</a:t>
            </a:r>
            <a:endParaRPr lang="ko-KR" altLang="en-US" sz="2000" dirty="0"/>
          </a:p>
        </p:txBody>
      </p:sp>
      <p:graphicFrame>
        <p:nvGraphicFramePr>
          <p:cNvPr id="16" name="개체 15"/>
          <p:cNvGraphicFramePr>
            <a:graphicFrameLocks noChangeAspect="1"/>
          </p:cNvGraphicFramePr>
          <p:nvPr/>
        </p:nvGraphicFramePr>
        <p:xfrm>
          <a:off x="4546600" y="2684463"/>
          <a:ext cx="762000" cy="444500"/>
        </p:xfrm>
        <a:graphic>
          <a:graphicData uri="http://schemas.openxmlformats.org/presentationml/2006/ole">
            <p:oleObj spid="_x0000_s6147" name="Equation" r:id="rId6" imgW="761760" imgH="444240" progId="Equation.DSMT4">
              <p:embed/>
            </p:oleObj>
          </a:graphicData>
        </a:graphic>
      </p:graphicFrame>
      <p:graphicFrame>
        <p:nvGraphicFramePr>
          <p:cNvPr id="5125" name="Object 5"/>
          <p:cNvGraphicFramePr>
            <a:graphicFrameLocks noChangeAspect="1"/>
          </p:cNvGraphicFramePr>
          <p:nvPr/>
        </p:nvGraphicFramePr>
        <p:xfrm>
          <a:off x="6000760" y="4857760"/>
          <a:ext cx="2204373" cy="1285884"/>
        </p:xfrm>
        <a:graphic>
          <a:graphicData uri="http://schemas.openxmlformats.org/presentationml/2006/ole">
            <p:oleObj spid="_x0000_s6148" name="Equation" r:id="rId7" imgW="761760" imgH="44424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Vibration</a:t>
            </a:r>
            <a:endParaRPr lang="ko-KR" altLang="en-US" dirty="0"/>
          </a:p>
        </p:txBody>
      </p:sp>
      <p:sp>
        <p:nvSpPr>
          <p:cNvPr id="3" name="내용 개체 틀 2"/>
          <p:cNvSpPr>
            <a:spLocks noGrp="1"/>
          </p:cNvSpPr>
          <p:nvPr>
            <p:ph idx="1"/>
          </p:nvPr>
        </p:nvSpPr>
        <p:spPr>
          <a:xfrm>
            <a:off x="4357686" y="1783560"/>
            <a:ext cx="4329114" cy="4572000"/>
          </a:xfrm>
        </p:spPr>
        <p:txBody>
          <a:bodyPr/>
          <a:lstStyle/>
          <a:p>
            <a:r>
              <a:rPr lang="en-US" altLang="ko-KR" dirty="0" smtClean="0"/>
              <a:t>Harvested energy is proportional to the m</a:t>
            </a:r>
          </a:p>
          <a:p>
            <a:endParaRPr lang="en-US" altLang="ko-KR" dirty="0" smtClean="0"/>
          </a:p>
          <a:p>
            <a:endParaRPr lang="ko-KR" altLang="en-US" dirty="0"/>
          </a:p>
        </p:txBody>
      </p:sp>
      <p:graphicFrame>
        <p:nvGraphicFramePr>
          <p:cNvPr id="10243" name="Object 3"/>
          <p:cNvGraphicFramePr>
            <a:graphicFrameLocks noChangeAspect="1"/>
          </p:cNvGraphicFramePr>
          <p:nvPr/>
        </p:nvGraphicFramePr>
        <p:xfrm>
          <a:off x="857224" y="1428736"/>
          <a:ext cx="3011674" cy="5216096"/>
        </p:xfrm>
        <a:graphic>
          <a:graphicData uri="http://schemas.openxmlformats.org/presentationml/2006/ole">
            <p:oleObj spid="_x0000_s10243" name="Equation" r:id="rId4" imgW="1231560" imgH="213336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Vibration</a:t>
            </a:r>
            <a:endParaRPr lang="ko-KR" altLang="en-US" dirty="0"/>
          </a:p>
        </p:txBody>
      </p:sp>
      <p:sp>
        <p:nvSpPr>
          <p:cNvPr id="3" name="내용 개체 틀 2"/>
          <p:cNvSpPr>
            <a:spLocks noGrp="1"/>
          </p:cNvSpPr>
          <p:nvPr>
            <p:ph idx="1"/>
          </p:nvPr>
        </p:nvSpPr>
        <p:spPr/>
        <p:txBody>
          <a:bodyPr/>
          <a:lstStyle/>
          <a:p>
            <a:r>
              <a:rPr lang="en-US" altLang="ko-KR" b="1" dirty="0" smtClean="0"/>
              <a:t>Piezoelectric conversion (pressure)</a:t>
            </a:r>
          </a:p>
          <a:p>
            <a:pPr lvl="1"/>
            <a:r>
              <a:rPr lang="en-US" altLang="ko-KR" dirty="0" smtClean="0"/>
              <a:t>Commonly used material: PZT, BaTiO</a:t>
            </a:r>
            <a:r>
              <a:rPr lang="en-US" altLang="ko-KR" sz="1600" dirty="0" smtClean="0"/>
              <a:t>3</a:t>
            </a:r>
            <a:r>
              <a:rPr lang="en-US" altLang="ko-KR" dirty="0" smtClean="0"/>
              <a:t>, PVDF</a:t>
            </a:r>
          </a:p>
          <a:p>
            <a:r>
              <a:rPr lang="en-US" altLang="ko-KR" b="1" dirty="0" smtClean="0"/>
              <a:t>Electrostatic conversion</a:t>
            </a:r>
          </a:p>
          <a:p>
            <a:pPr lvl="1"/>
            <a:r>
              <a:rPr lang="en-US" altLang="ko-KR" dirty="0" smtClean="0"/>
              <a:t>The formation of a parallel plate capacitor</a:t>
            </a:r>
          </a:p>
          <a:p>
            <a:r>
              <a:rPr lang="en-US" altLang="ko-KR" b="1" dirty="0" smtClean="0"/>
              <a:t>Electromagnetic conversion</a:t>
            </a:r>
          </a:p>
          <a:p>
            <a:pPr lvl="1"/>
            <a:r>
              <a:rPr lang="en-US" altLang="ko-KR" dirty="0" smtClean="0"/>
              <a:t>Magnetic and coil</a:t>
            </a:r>
            <a:endParaRPr lang="ko-KR" altLang="en-US" dirty="0"/>
          </a:p>
        </p:txBody>
      </p:sp>
      <p:graphicFrame>
        <p:nvGraphicFramePr>
          <p:cNvPr id="11267" name="Object 3"/>
          <p:cNvGraphicFramePr>
            <a:graphicFrameLocks noChangeAspect="1"/>
          </p:cNvGraphicFramePr>
          <p:nvPr/>
        </p:nvGraphicFramePr>
        <p:xfrm>
          <a:off x="7479450" y="3214686"/>
          <a:ext cx="1664550" cy="714380"/>
        </p:xfrm>
        <a:graphic>
          <a:graphicData uri="http://schemas.openxmlformats.org/presentationml/2006/ole">
            <p:oleObj spid="_x0000_s11267" name="Equation" r:id="rId4" imgW="647640" imgH="39348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Intermittent mechanical conv.</a:t>
            </a:r>
            <a:endParaRPr lang="ko-KR" altLang="en-US" dirty="0"/>
          </a:p>
        </p:txBody>
      </p:sp>
      <p:sp>
        <p:nvSpPr>
          <p:cNvPr id="3" name="내용 개체 틀 2"/>
          <p:cNvSpPr>
            <a:spLocks noGrp="1"/>
          </p:cNvSpPr>
          <p:nvPr>
            <p:ph idx="1"/>
          </p:nvPr>
        </p:nvSpPr>
        <p:spPr/>
        <p:txBody>
          <a:bodyPr/>
          <a:lstStyle/>
          <a:p>
            <a:r>
              <a:rPr lang="en-US" altLang="ko-KR" dirty="0" smtClean="0"/>
              <a:t>Piezoelectric conversion</a:t>
            </a:r>
          </a:p>
          <a:p>
            <a:endParaRPr lang="en-US" altLang="ko-KR" dirty="0" smtClean="0"/>
          </a:p>
          <a:p>
            <a:r>
              <a:rPr lang="en-US" altLang="ko-KR" dirty="0" smtClean="0"/>
              <a:t>Electro-active polymers(EAP) conversion</a:t>
            </a:r>
          </a:p>
          <a:p>
            <a:endParaRPr lang="en-US" altLang="ko-KR" dirty="0" smtClean="0"/>
          </a:p>
          <a:p>
            <a:r>
              <a:rPr lang="en-US" altLang="ko-KR" dirty="0" smtClean="0"/>
              <a:t>Electromagnetic conversion</a:t>
            </a:r>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OUTLINE</a:t>
            </a:r>
            <a:endParaRPr lang="ko-KR" altLang="en-US" dirty="0"/>
          </a:p>
        </p:txBody>
      </p:sp>
      <p:sp>
        <p:nvSpPr>
          <p:cNvPr id="3" name="내용 개체 틀 2"/>
          <p:cNvSpPr>
            <a:spLocks noGrp="1"/>
          </p:cNvSpPr>
          <p:nvPr>
            <p:ph idx="1"/>
          </p:nvPr>
        </p:nvSpPr>
        <p:spPr/>
        <p:txBody>
          <a:bodyPr/>
          <a:lstStyle/>
          <a:p>
            <a:endParaRPr lang="en-US" altLang="ko-KR" dirty="0" smtClean="0"/>
          </a:p>
          <a:p>
            <a:r>
              <a:rPr lang="en-US" altLang="ko-KR" dirty="0" smtClean="0"/>
              <a:t>Power </a:t>
            </a:r>
            <a:r>
              <a:rPr lang="en-US" altLang="ko-KR" dirty="0" smtClean="0"/>
              <a:t>requirement</a:t>
            </a:r>
          </a:p>
          <a:p>
            <a:r>
              <a:rPr lang="en-US" altLang="ko-KR" dirty="0" smtClean="0"/>
              <a:t>Suitable scavenging energy source</a:t>
            </a:r>
          </a:p>
          <a:p>
            <a:r>
              <a:rPr lang="en-US" altLang="ko-KR" dirty="0" smtClean="0"/>
              <a:t>Energy conversion device</a:t>
            </a:r>
          </a:p>
          <a:p>
            <a:pPr lvl="1"/>
            <a:r>
              <a:rPr lang="en-US" altLang="ko-KR" dirty="0" smtClean="0"/>
              <a:t>Vibration</a:t>
            </a:r>
            <a:endParaRPr lang="en-US" altLang="ko-K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r>
              <a:rPr lang="en-US" altLang="ko-KR" dirty="0" smtClean="0"/>
              <a:t>Any </a:t>
            </a:r>
            <a:r>
              <a:rPr lang="en-US" altLang="ko-KR" dirty="0" smtClean="0"/>
              <a:t>Questions?</a:t>
            </a:r>
            <a:endParaRPr lang="ko-KR" altLang="en-US" dirty="0"/>
          </a:p>
        </p:txBody>
      </p:sp>
      <p:sp>
        <p:nvSpPr>
          <p:cNvPr id="5" name="부제목 4"/>
          <p:cNvSpPr>
            <a:spLocks noGrp="1"/>
          </p:cNvSpPr>
          <p:nvPr>
            <p:ph type="subTitle" idx="1"/>
          </p:nvPr>
        </p:nvSpPr>
        <p:spPr/>
        <p:txBody>
          <a:bodyPr/>
          <a:lstStyle/>
          <a:p>
            <a:endParaRPr lang="ko-KR"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OUTLINE</a:t>
            </a:r>
            <a:endParaRPr lang="ko-KR" altLang="en-US" dirty="0"/>
          </a:p>
        </p:txBody>
      </p:sp>
      <p:sp>
        <p:nvSpPr>
          <p:cNvPr id="3" name="내용 개체 틀 2"/>
          <p:cNvSpPr>
            <a:spLocks noGrp="1"/>
          </p:cNvSpPr>
          <p:nvPr>
            <p:ph idx="1"/>
          </p:nvPr>
        </p:nvSpPr>
        <p:spPr/>
        <p:txBody>
          <a:bodyPr/>
          <a:lstStyle/>
          <a:p>
            <a:r>
              <a:rPr lang="en-US" altLang="ko-KR" dirty="0" smtClean="0"/>
              <a:t>Motivation</a:t>
            </a:r>
          </a:p>
          <a:p>
            <a:r>
              <a:rPr lang="en-US" altLang="ko-KR" dirty="0" smtClean="0"/>
              <a:t>Mobile device</a:t>
            </a:r>
          </a:p>
          <a:p>
            <a:r>
              <a:rPr lang="en-US" altLang="ko-KR" dirty="0" smtClean="0"/>
              <a:t>Energy harvesting model</a:t>
            </a:r>
          </a:p>
          <a:p>
            <a:r>
              <a:rPr lang="en-US" altLang="ko-KR" dirty="0" smtClean="0"/>
              <a:t>Data Analysis </a:t>
            </a:r>
          </a:p>
          <a:p>
            <a:r>
              <a:rPr lang="en-US" altLang="ko-KR" dirty="0" smtClean="0"/>
              <a:t>Power Estimation</a:t>
            </a:r>
          </a:p>
          <a:p>
            <a:endParaRPr lang="en-US" altLang="ko-K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dirty="0"/>
          </a:p>
        </p:txBody>
      </p:sp>
      <p:sp>
        <p:nvSpPr>
          <p:cNvPr id="3" name="내용 개체 틀 2"/>
          <p:cNvSpPr>
            <a:spLocks noGrp="1"/>
          </p:cNvSpPr>
          <p:nvPr>
            <p:ph idx="1"/>
          </p:nvPr>
        </p:nvSpPr>
        <p:spPr/>
        <p:txBody>
          <a:bodyPr/>
          <a:lstStyle/>
          <a:p>
            <a:r>
              <a:rPr lang="en-US" altLang="ko-KR" dirty="0" smtClean="0"/>
              <a:t>Human motion energy harvesting</a:t>
            </a:r>
          </a:p>
          <a:p>
            <a:r>
              <a:rPr lang="en-US" altLang="ko-KR" dirty="0" smtClean="0"/>
              <a:t>Electronic devices</a:t>
            </a:r>
          </a:p>
          <a:p>
            <a:r>
              <a:rPr lang="en-US" altLang="ko-KR" dirty="0" smtClean="0"/>
              <a:t>Realistic experiment</a:t>
            </a:r>
          </a:p>
          <a:p>
            <a:r>
              <a:rPr lang="en-US" altLang="ko-KR" dirty="0" smtClean="0"/>
              <a:t>6 different parts of body</a:t>
            </a:r>
          </a:p>
          <a:p>
            <a:endParaRPr lang="ko-KR"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Mobile devices</a:t>
            </a:r>
            <a:br>
              <a:rPr lang="en-US" altLang="ko-KR" dirty="0" smtClean="0"/>
            </a:br>
            <a:endParaRPr lang="ko-KR" altLang="en-US" dirty="0"/>
          </a:p>
        </p:txBody>
      </p:sp>
      <p:pic>
        <p:nvPicPr>
          <p:cNvPr id="12290" name="Picture 2"/>
          <p:cNvPicPr>
            <a:picLocks noChangeAspect="1" noChangeArrowheads="1"/>
          </p:cNvPicPr>
          <p:nvPr/>
        </p:nvPicPr>
        <p:blipFill>
          <a:blip r:embed="rId3" cstate="print"/>
          <a:srcRect/>
          <a:stretch>
            <a:fillRect/>
          </a:stretch>
        </p:blipFill>
        <p:spPr bwMode="auto">
          <a:xfrm>
            <a:off x="1985981" y="1285860"/>
            <a:ext cx="5229225" cy="5153025"/>
          </a:xfrm>
          <a:prstGeom prst="rect">
            <a:avLst/>
          </a:prstGeom>
          <a:noFill/>
          <a:ln w="9525">
            <a:noFill/>
            <a:miter lim="800000"/>
            <a:headEnd/>
            <a:tailEnd/>
          </a:ln>
        </p:spPr>
      </p:pic>
      <p:sp>
        <p:nvSpPr>
          <p:cNvPr id="5" name="직사각형 4"/>
          <p:cNvSpPr/>
          <p:nvPr/>
        </p:nvSpPr>
        <p:spPr>
          <a:xfrm>
            <a:off x="3695798" y="3244334"/>
            <a:ext cx="1752403" cy="369332"/>
          </a:xfrm>
          <a:prstGeom prst="rect">
            <a:avLst/>
          </a:prstGeom>
        </p:spPr>
        <p:txBody>
          <a:bodyPr wrap="none">
            <a:spAutoFit/>
          </a:bodyPr>
          <a:lstStyle/>
          <a:p>
            <a:r>
              <a:rPr lang="en-US" altLang="ko-KR" dirty="0" smtClean="0"/>
              <a:t>Wearable device</a:t>
            </a:r>
          </a:p>
        </p:txBody>
      </p:sp>
      <p:sp>
        <p:nvSpPr>
          <p:cNvPr id="6" name="직사각형 5"/>
          <p:cNvSpPr/>
          <p:nvPr/>
        </p:nvSpPr>
        <p:spPr>
          <a:xfrm>
            <a:off x="3695798" y="3244334"/>
            <a:ext cx="1752403" cy="369332"/>
          </a:xfrm>
          <a:prstGeom prst="rect">
            <a:avLst/>
          </a:prstGeom>
        </p:spPr>
        <p:txBody>
          <a:bodyPr wrap="none">
            <a:spAutoFit/>
          </a:bodyPr>
          <a:lstStyle/>
          <a:p>
            <a:r>
              <a:rPr lang="en-US" altLang="ko-KR" dirty="0" smtClean="0"/>
              <a:t>Wearable device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Energy harvesting model</a:t>
            </a:r>
            <a:br>
              <a:rPr lang="en-US" altLang="ko-KR" dirty="0" smtClean="0"/>
            </a:br>
            <a:endParaRPr lang="ko-KR" altLang="en-US" dirty="0"/>
          </a:p>
        </p:txBody>
      </p:sp>
      <p:pic>
        <p:nvPicPr>
          <p:cNvPr id="13314" name="Picture 2"/>
          <p:cNvPicPr>
            <a:picLocks noGrp="1" noChangeAspect="1" noChangeArrowheads="1"/>
          </p:cNvPicPr>
          <p:nvPr>
            <p:ph idx="1"/>
          </p:nvPr>
        </p:nvPicPr>
        <p:blipFill>
          <a:blip r:embed="rId3" cstate="print"/>
          <a:srcRect/>
          <a:stretch>
            <a:fillRect/>
          </a:stretch>
        </p:blipFill>
        <p:spPr bwMode="auto">
          <a:xfrm>
            <a:off x="1142976" y="2143116"/>
            <a:ext cx="2524125" cy="3162300"/>
          </a:xfrm>
          <a:prstGeom prst="rect">
            <a:avLst/>
          </a:prstGeom>
          <a:noFill/>
          <a:ln w="9525">
            <a:noFill/>
            <a:miter lim="800000"/>
            <a:headEnd/>
            <a:tailEnd/>
          </a:ln>
        </p:spPr>
      </p:pic>
      <p:sp>
        <p:nvSpPr>
          <p:cNvPr id="5" name="TextBox 4"/>
          <p:cNvSpPr txBox="1"/>
          <p:nvPr/>
        </p:nvSpPr>
        <p:spPr>
          <a:xfrm>
            <a:off x="4643438" y="2786058"/>
            <a:ext cx="2895344" cy="2031325"/>
          </a:xfrm>
          <a:prstGeom prst="rect">
            <a:avLst/>
          </a:prstGeom>
          <a:noFill/>
        </p:spPr>
        <p:txBody>
          <a:bodyPr wrap="none" rtlCol="0">
            <a:spAutoFit/>
          </a:bodyPr>
          <a:lstStyle/>
          <a:p>
            <a:r>
              <a:rPr lang="en-US" altLang="ko-KR" dirty="0" smtClean="0"/>
              <a:t>k: spring constant</a:t>
            </a:r>
          </a:p>
          <a:p>
            <a:r>
              <a:rPr lang="en-US" altLang="ko-KR" dirty="0" smtClean="0"/>
              <a:t>m:proof mass</a:t>
            </a:r>
          </a:p>
          <a:p>
            <a:r>
              <a:rPr lang="en-US" altLang="ko-KR" dirty="0" smtClean="0"/>
              <a:t>d: damping coefficient</a:t>
            </a:r>
          </a:p>
          <a:p>
            <a:r>
              <a:rPr lang="en-US" altLang="ko-KR" dirty="0" smtClean="0"/>
              <a:t>y(t): generator displacement</a:t>
            </a:r>
          </a:p>
          <a:p>
            <a:r>
              <a:rPr lang="en-US" altLang="ko-KR" dirty="0" smtClean="0"/>
              <a:t>z(t): generator’s motion</a:t>
            </a:r>
          </a:p>
          <a:p>
            <a:r>
              <a:rPr lang="en-US" altLang="ko-KR" dirty="0" err="1" smtClean="0"/>
              <a:t>Zmax</a:t>
            </a:r>
            <a:r>
              <a:rPr lang="en-US" altLang="ko-KR" dirty="0" smtClean="0"/>
              <a:t>: interval travel limit </a:t>
            </a:r>
          </a:p>
          <a:p>
            <a:endParaRPr lang="ko-KR"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Energy harvesting model</a:t>
            </a:r>
            <a:endParaRPr lang="ko-KR" altLang="en-US" dirty="0"/>
          </a:p>
        </p:txBody>
      </p:sp>
      <p:sp>
        <p:nvSpPr>
          <p:cNvPr id="3" name="내용 개체 틀 2"/>
          <p:cNvSpPr>
            <a:spLocks noGrp="1"/>
          </p:cNvSpPr>
          <p:nvPr>
            <p:ph idx="1"/>
          </p:nvPr>
        </p:nvSpPr>
        <p:spPr>
          <a:xfrm>
            <a:off x="6143636" y="1783560"/>
            <a:ext cx="2543164" cy="4572000"/>
          </a:xfrm>
        </p:spPr>
        <p:txBody>
          <a:bodyPr>
            <a:normAutofit/>
          </a:bodyPr>
          <a:lstStyle/>
          <a:p>
            <a:r>
              <a:rPr lang="en-US" altLang="ko-KR" sz="2400" dirty="0" smtClean="0"/>
              <a:t>Loggers: 1</a:t>
            </a:r>
            <a:r>
              <a:rPr lang="en-US" altLang="ko-KR" sz="1800" dirty="0" smtClean="0"/>
              <a:t>GB SD</a:t>
            </a:r>
          </a:p>
          <a:p>
            <a:pPr marL="411480" lvl="1" indent="-342900">
              <a:spcBef>
                <a:spcPts val="700"/>
              </a:spcBef>
              <a:buClr>
                <a:schemeClr val="tx2"/>
              </a:buClr>
              <a:buSzPct val="95000"/>
              <a:buNone/>
            </a:pPr>
            <a:r>
              <a:rPr lang="en-US" altLang="ko-KR" sz="2000" dirty="0" smtClean="0"/>
              <a:t>		              80HZ</a:t>
            </a:r>
            <a:endParaRPr lang="en-US" altLang="ko-KR" sz="1800" dirty="0" smtClean="0"/>
          </a:p>
          <a:p>
            <a:pPr>
              <a:buNone/>
            </a:pPr>
            <a:r>
              <a:rPr lang="en-US" altLang="ko-KR" sz="2400" dirty="0" smtClean="0"/>
              <a:t> </a:t>
            </a:r>
          </a:p>
        </p:txBody>
      </p:sp>
      <p:pic>
        <p:nvPicPr>
          <p:cNvPr id="14338" name="Picture 2"/>
          <p:cNvPicPr>
            <a:picLocks noChangeAspect="1" noChangeArrowheads="1"/>
          </p:cNvPicPr>
          <p:nvPr/>
        </p:nvPicPr>
        <p:blipFill>
          <a:blip r:embed="rId3" cstate="print"/>
          <a:srcRect/>
          <a:stretch>
            <a:fillRect/>
          </a:stretch>
        </p:blipFill>
        <p:spPr bwMode="auto">
          <a:xfrm>
            <a:off x="928662" y="1857364"/>
            <a:ext cx="4943475" cy="356235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 Analysis </a:t>
            </a:r>
            <a:br>
              <a:rPr lang="en-US" altLang="ko-KR" dirty="0" smtClean="0"/>
            </a:br>
            <a:endParaRPr lang="ko-KR" altLang="en-US" dirty="0"/>
          </a:p>
        </p:txBody>
      </p:sp>
      <p:sp>
        <p:nvSpPr>
          <p:cNvPr id="3" name="내용 개체 틀 2"/>
          <p:cNvSpPr>
            <a:spLocks noGrp="1"/>
          </p:cNvSpPr>
          <p:nvPr>
            <p:ph idx="1"/>
          </p:nvPr>
        </p:nvSpPr>
        <p:spPr/>
        <p:txBody>
          <a:bodyPr/>
          <a:lstStyle/>
          <a:p>
            <a:r>
              <a:rPr lang="en-US" altLang="ko-KR" dirty="0" smtClean="0"/>
              <a:t>3-aixs accelerometers (X,Y,Z)</a:t>
            </a:r>
          </a:p>
          <a:p>
            <a:r>
              <a:rPr lang="en-US" altLang="ko-KR" dirty="0" smtClean="0"/>
              <a:t>Harvest energy from daily human activities using free motion</a:t>
            </a:r>
          </a:p>
          <a:p>
            <a:r>
              <a:rPr lang="en-US" altLang="ko-KR" dirty="0" smtClean="0"/>
              <a:t>Only kinetic energy from human body</a:t>
            </a:r>
          </a:p>
          <a:p>
            <a:r>
              <a:rPr lang="en-US" altLang="ko-KR" dirty="0" smtClean="0"/>
              <a:t>Zero-gravity for accuracy</a:t>
            </a:r>
          </a:p>
          <a:p>
            <a:r>
              <a:rPr lang="en-US" altLang="ko-KR" dirty="0" smtClean="0"/>
              <a:t>High-passed filtered with 0.05Hz </a:t>
            </a:r>
            <a:r>
              <a:rPr lang="en-US" altLang="ko-KR" dirty="0" err="1" smtClean="0"/>
              <a:t>cuffoff</a:t>
            </a:r>
            <a:endParaRPr lang="ko-KR"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 Analysis</a:t>
            </a:r>
            <a:endParaRPr lang="ko-KR" altLang="en-US" dirty="0"/>
          </a:p>
        </p:txBody>
      </p:sp>
      <p:pic>
        <p:nvPicPr>
          <p:cNvPr id="15362" name="Picture 2"/>
          <p:cNvPicPr>
            <a:picLocks noChangeAspect="1" noChangeArrowheads="1"/>
          </p:cNvPicPr>
          <p:nvPr/>
        </p:nvPicPr>
        <p:blipFill>
          <a:blip r:embed="rId3" cstate="print"/>
          <a:srcRect/>
          <a:stretch>
            <a:fillRect/>
          </a:stretch>
        </p:blipFill>
        <p:spPr bwMode="auto">
          <a:xfrm>
            <a:off x="857224" y="1500174"/>
            <a:ext cx="7802328" cy="4214842"/>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 Analysis</a:t>
            </a:r>
            <a:endParaRPr lang="ko-KR" altLang="en-US" dirty="0"/>
          </a:p>
        </p:txBody>
      </p:sp>
      <p:pic>
        <p:nvPicPr>
          <p:cNvPr id="16386" name="Picture 2"/>
          <p:cNvPicPr>
            <a:picLocks noChangeAspect="1" noChangeArrowheads="1"/>
          </p:cNvPicPr>
          <p:nvPr/>
        </p:nvPicPr>
        <p:blipFill>
          <a:blip r:embed="rId3" cstate="print"/>
          <a:srcRect/>
          <a:stretch>
            <a:fillRect/>
          </a:stretch>
        </p:blipFill>
        <p:spPr bwMode="auto">
          <a:xfrm>
            <a:off x="71469" y="1643050"/>
            <a:ext cx="9001125" cy="4657725"/>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 Analysis</a:t>
            </a:r>
            <a:endParaRPr lang="ko-KR" altLang="en-US" dirty="0"/>
          </a:p>
        </p:txBody>
      </p:sp>
      <p:graphicFrame>
        <p:nvGraphicFramePr>
          <p:cNvPr id="18435" name="Object 3"/>
          <p:cNvGraphicFramePr>
            <a:graphicFrameLocks noChangeAspect="1"/>
          </p:cNvGraphicFramePr>
          <p:nvPr/>
        </p:nvGraphicFramePr>
        <p:xfrm>
          <a:off x="928662" y="2000240"/>
          <a:ext cx="6762798" cy="3429024"/>
        </p:xfrm>
        <a:graphic>
          <a:graphicData uri="http://schemas.openxmlformats.org/presentationml/2006/ole">
            <p:oleObj spid="_x0000_s18435" name="Equation" r:id="rId4" imgW="2705040" imgH="137160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r>
              <a:rPr lang="en-US" altLang="ko-KR" dirty="0" smtClean="0"/>
              <a:t>Power requirement</a:t>
            </a:r>
            <a:br>
              <a:rPr lang="en-US" altLang="ko-KR" dirty="0" smtClean="0"/>
            </a:br>
            <a:endParaRPr lang="ko-KR" altLang="en-US" dirty="0"/>
          </a:p>
        </p:txBody>
      </p:sp>
      <p:sp>
        <p:nvSpPr>
          <p:cNvPr id="5" name="부제목 4"/>
          <p:cNvSpPr>
            <a:spLocks noGrp="1"/>
          </p:cNvSpPr>
          <p:nvPr>
            <p:ph type="subTitle" idx="1"/>
          </p:nvPr>
        </p:nvSpPr>
        <p:spPr/>
        <p:txBody>
          <a:bodyPr/>
          <a:lstStyle/>
          <a:p>
            <a:endParaRPr lang="ko-KR"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r>
              <a:rPr lang="en-US" altLang="ko-KR" dirty="0" smtClean="0"/>
              <a:t>Any questions?</a:t>
            </a:r>
            <a:endParaRPr lang="ko-KR" altLang="en-US" dirty="0"/>
          </a:p>
        </p:txBody>
      </p:sp>
      <p:sp>
        <p:nvSpPr>
          <p:cNvPr id="5" name="부제목 4"/>
          <p:cNvSpPr>
            <a:spLocks noGrp="1"/>
          </p:cNvSpPr>
          <p:nvPr>
            <p:ph type="subTitle" idx="1"/>
          </p:nvPr>
        </p:nvSpPr>
        <p:spPr/>
        <p:txBody>
          <a:bodyPr/>
          <a:lstStyle/>
          <a:p>
            <a:endParaRPr lang="ko-KR"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Power requirement</a:t>
            </a:r>
            <a:endParaRPr lang="ko-KR" altLang="en-US" dirty="0"/>
          </a:p>
        </p:txBody>
      </p:sp>
      <p:pic>
        <p:nvPicPr>
          <p:cNvPr id="8194" name="Picture 2"/>
          <p:cNvPicPr>
            <a:picLocks noChangeAspect="1" noChangeArrowheads="1"/>
          </p:cNvPicPr>
          <p:nvPr/>
        </p:nvPicPr>
        <p:blipFill>
          <a:blip r:embed="rId3" cstate="print"/>
          <a:srcRect/>
          <a:stretch>
            <a:fillRect/>
          </a:stretch>
        </p:blipFill>
        <p:spPr bwMode="auto">
          <a:xfrm>
            <a:off x="857223" y="2071678"/>
            <a:ext cx="5447227" cy="37147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Power requirement</a:t>
            </a:r>
            <a:endParaRPr lang="ko-KR" altLang="en-US" dirty="0"/>
          </a:p>
        </p:txBody>
      </p:sp>
      <p:pic>
        <p:nvPicPr>
          <p:cNvPr id="8194" name="Picture 2"/>
          <p:cNvPicPr>
            <a:picLocks noChangeAspect="1" noChangeArrowheads="1"/>
          </p:cNvPicPr>
          <p:nvPr/>
        </p:nvPicPr>
        <p:blipFill>
          <a:blip r:embed="rId3" cstate="print"/>
          <a:srcRect/>
          <a:stretch>
            <a:fillRect/>
          </a:stretch>
        </p:blipFill>
        <p:spPr bwMode="auto">
          <a:xfrm>
            <a:off x="857223" y="2071678"/>
            <a:ext cx="5447227" cy="3714776"/>
          </a:xfrm>
          <a:prstGeom prst="rect">
            <a:avLst/>
          </a:prstGeom>
          <a:noFill/>
          <a:ln w="9525">
            <a:noFill/>
            <a:miter lim="800000"/>
            <a:headEnd/>
            <a:tailEnd/>
          </a:ln>
        </p:spPr>
      </p:pic>
      <p:sp>
        <p:nvSpPr>
          <p:cNvPr id="4" name="직사각형 3"/>
          <p:cNvSpPr/>
          <p:nvPr/>
        </p:nvSpPr>
        <p:spPr>
          <a:xfrm>
            <a:off x="5072066" y="3071810"/>
            <a:ext cx="1143008" cy="428628"/>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직사각형 4"/>
          <p:cNvSpPr/>
          <p:nvPr/>
        </p:nvSpPr>
        <p:spPr>
          <a:xfrm>
            <a:off x="5072066" y="3786190"/>
            <a:ext cx="1143008" cy="500066"/>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p:cNvSpPr txBox="1"/>
          <p:nvPr/>
        </p:nvSpPr>
        <p:spPr>
          <a:xfrm>
            <a:off x="6429356" y="2940792"/>
            <a:ext cx="2428924" cy="1631216"/>
          </a:xfrm>
          <a:prstGeom prst="rect">
            <a:avLst/>
          </a:prstGeom>
          <a:noFill/>
        </p:spPr>
        <p:txBody>
          <a:bodyPr wrap="square" rtlCol="0">
            <a:spAutoFit/>
          </a:bodyPr>
          <a:lstStyle/>
          <a:p>
            <a:r>
              <a:rPr lang="en-US" altLang="ko-KR" sz="2000" b="1" i="1" dirty="0" smtClean="0">
                <a:solidFill>
                  <a:srgbClr val="FFFF00"/>
                </a:solidFill>
              </a:rPr>
              <a:t>Actuator </a:t>
            </a:r>
            <a:r>
              <a:rPr lang="en-US" altLang="ko-KR" sz="2000" b="1" dirty="0" smtClean="0"/>
              <a:t>and </a:t>
            </a:r>
            <a:r>
              <a:rPr lang="en-US" altLang="ko-KR" sz="2000" b="1" i="1" dirty="0" smtClean="0">
                <a:solidFill>
                  <a:srgbClr val="FFFF00"/>
                </a:solidFill>
              </a:rPr>
              <a:t>Communication </a:t>
            </a:r>
            <a:r>
              <a:rPr lang="en-US" altLang="ko-KR" sz="2000" b="1" dirty="0" smtClean="0"/>
              <a:t>consumes a large proportion of total power</a:t>
            </a:r>
            <a:endParaRPr lang="ko-KR" altLang="en-US"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r>
              <a:rPr lang="en-US" altLang="ko-KR" dirty="0" smtClean="0"/>
              <a:t>Suitable scavenging </a:t>
            </a:r>
            <a:br>
              <a:rPr lang="en-US" altLang="ko-KR" dirty="0" smtClean="0"/>
            </a:br>
            <a:r>
              <a:rPr lang="en-US" altLang="ko-KR" dirty="0" smtClean="0"/>
              <a:t>energy source</a:t>
            </a:r>
            <a:br>
              <a:rPr lang="en-US" altLang="ko-KR" dirty="0" smtClean="0"/>
            </a:br>
            <a:endParaRPr lang="ko-KR" altLang="en-US" dirty="0"/>
          </a:p>
        </p:txBody>
      </p:sp>
      <p:sp>
        <p:nvSpPr>
          <p:cNvPr id="5" name="부제목 4"/>
          <p:cNvSpPr>
            <a:spLocks noGrp="1"/>
          </p:cNvSpPr>
          <p:nvPr>
            <p:ph type="subTitle" idx="1"/>
          </p:nvPr>
        </p:nvSpPr>
        <p:spPr/>
        <p:txBody>
          <a:bodyPr/>
          <a:lstStyle/>
          <a:p>
            <a:endParaRPr lang="ko-KR"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Mechanical energy source</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Steady state mechanical source</a:t>
            </a:r>
          </a:p>
          <a:p>
            <a:pPr lvl="1"/>
            <a:r>
              <a:rPr lang="en-US" altLang="ko-KR" dirty="0" smtClean="0"/>
              <a:t>Steady state: wind, flow, current..</a:t>
            </a:r>
          </a:p>
          <a:p>
            <a:r>
              <a:rPr lang="en-US" altLang="ko-KR" dirty="0" smtClean="0"/>
              <a:t>Intermittent mechanical source</a:t>
            </a:r>
          </a:p>
          <a:p>
            <a:pPr lvl="1"/>
            <a:r>
              <a:rPr lang="en-US" altLang="ko-KR" dirty="0" smtClean="0"/>
              <a:t>Human activity(walking, typing.. 5.88J/2steps )</a:t>
            </a:r>
          </a:p>
          <a:p>
            <a:pPr lvl="1"/>
            <a:r>
              <a:rPr lang="en-US" altLang="ko-KR" dirty="0" smtClean="0"/>
              <a:t>Vehicles passing</a:t>
            </a:r>
          </a:p>
          <a:p>
            <a:r>
              <a:rPr lang="en-US" altLang="ko-KR" dirty="0" smtClean="0"/>
              <a:t>Vibration</a:t>
            </a:r>
          </a:p>
          <a:p>
            <a:pPr lvl="1"/>
            <a:r>
              <a:rPr lang="en-US" altLang="ko-KR" dirty="0" smtClean="0"/>
              <a:t>Energy depends on the amplitude and its freq.</a:t>
            </a:r>
          </a:p>
          <a:p>
            <a:pPr lvl="1"/>
            <a:r>
              <a:rPr lang="en-US" altLang="ko-KR" dirty="0" smtClean="0"/>
              <a:t>Mass of harvesting device relative to the vibrating mass</a:t>
            </a:r>
            <a:br>
              <a:rPr lang="en-US" altLang="ko-KR" dirty="0" smtClean="0"/>
            </a:br>
            <a:endParaRPr lang="en-US" altLang="ko-KR" dirty="0" smtClean="0"/>
          </a:p>
          <a:p>
            <a:endParaRPr lang="ko-KR"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Mechanical energy source</a:t>
            </a:r>
            <a:endParaRPr lang="ko-KR" altLang="en-US" dirty="0"/>
          </a:p>
        </p:txBody>
      </p:sp>
      <p:pic>
        <p:nvPicPr>
          <p:cNvPr id="9219" name="Picture 3"/>
          <p:cNvPicPr>
            <a:picLocks noChangeAspect="1" noChangeArrowheads="1"/>
          </p:cNvPicPr>
          <p:nvPr/>
        </p:nvPicPr>
        <p:blipFill>
          <a:blip r:embed="rId3" cstate="print"/>
          <a:srcRect/>
          <a:stretch>
            <a:fillRect/>
          </a:stretch>
        </p:blipFill>
        <p:spPr bwMode="auto">
          <a:xfrm>
            <a:off x="1285852" y="2143116"/>
            <a:ext cx="3095625" cy="2552700"/>
          </a:xfrm>
          <a:prstGeom prst="rect">
            <a:avLst/>
          </a:prstGeom>
          <a:noFill/>
          <a:ln w="9525">
            <a:noFill/>
            <a:miter lim="800000"/>
            <a:headEnd/>
            <a:tailEnd/>
          </a:ln>
        </p:spPr>
      </p:pic>
      <p:pic>
        <p:nvPicPr>
          <p:cNvPr id="9220" name="Picture 4"/>
          <p:cNvPicPr>
            <a:picLocks noChangeAspect="1" noChangeArrowheads="1"/>
          </p:cNvPicPr>
          <p:nvPr/>
        </p:nvPicPr>
        <p:blipFill>
          <a:blip r:embed="rId4" cstate="print"/>
          <a:srcRect/>
          <a:stretch>
            <a:fillRect/>
          </a:stretch>
        </p:blipFill>
        <p:spPr bwMode="auto">
          <a:xfrm>
            <a:off x="4857752" y="2143116"/>
            <a:ext cx="3152775" cy="2581275"/>
          </a:xfrm>
          <a:prstGeom prst="rect">
            <a:avLst/>
          </a:prstGeom>
          <a:noFill/>
          <a:ln w="9525">
            <a:noFill/>
            <a:miter lim="800000"/>
            <a:headEnd/>
            <a:tailEnd/>
          </a:ln>
        </p:spPr>
      </p:pic>
      <p:sp>
        <p:nvSpPr>
          <p:cNvPr id="7" name="TextBox 6"/>
          <p:cNvSpPr txBox="1"/>
          <p:nvPr/>
        </p:nvSpPr>
        <p:spPr>
          <a:xfrm>
            <a:off x="2143108" y="5143512"/>
            <a:ext cx="5214974" cy="1200329"/>
          </a:xfrm>
          <a:prstGeom prst="rect">
            <a:avLst/>
          </a:prstGeom>
          <a:noFill/>
        </p:spPr>
        <p:txBody>
          <a:bodyPr wrap="square" rtlCol="0">
            <a:spAutoFit/>
          </a:bodyPr>
          <a:lstStyle/>
          <a:p>
            <a:r>
              <a:rPr lang="en-US" altLang="ko-KR" sz="2400" b="1" dirty="0" smtClean="0"/>
              <a:t>Typically vibration is made up of a number of fundamental freq. and their harmonic</a:t>
            </a:r>
            <a:endParaRPr lang="ko-KR" altLang="en-U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r>
              <a:rPr lang="en-US" altLang="ko-KR" dirty="0" smtClean="0"/>
              <a:t>Energy conversion devices</a:t>
            </a:r>
            <a:endParaRPr lang="ko-KR" altLang="en-US" dirty="0"/>
          </a:p>
        </p:txBody>
      </p:sp>
      <p:sp>
        <p:nvSpPr>
          <p:cNvPr id="5" name="부제목 4"/>
          <p:cNvSpPr>
            <a:spLocks noGrp="1"/>
          </p:cNvSpPr>
          <p:nvPr>
            <p:ph type="subTitle" idx="1"/>
          </p:nvPr>
        </p:nvSpPr>
        <p:spPr/>
        <p:txBody>
          <a:bodyPr/>
          <a:lstStyle/>
          <a:p>
            <a:endParaRPr lang="ko-KR"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메트로">
  <a:themeElements>
    <a:clrScheme name="메트로">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메트로">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메트로">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459</TotalTime>
  <Words>1043</Words>
  <Application>Microsoft Office PowerPoint</Application>
  <PresentationFormat>On-screen Show (4:3)</PresentationFormat>
  <Paragraphs>192</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메트로</vt:lpstr>
      <vt:lpstr>Equation</vt:lpstr>
      <vt:lpstr>ENERGY HARVESTING &amp; storage</vt:lpstr>
      <vt:lpstr>OUTLINE</vt:lpstr>
      <vt:lpstr>Power requirement </vt:lpstr>
      <vt:lpstr>Power requirement</vt:lpstr>
      <vt:lpstr>Power requirement</vt:lpstr>
      <vt:lpstr>Suitable scavenging  energy source </vt:lpstr>
      <vt:lpstr>Mechanical energy source</vt:lpstr>
      <vt:lpstr>Mechanical energy source</vt:lpstr>
      <vt:lpstr>Energy conversion devices</vt:lpstr>
      <vt:lpstr>Vibration</vt:lpstr>
      <vt:lpstr>Vibration</vt:lpstr>
      <vt:lpstr>Vibration</vt:lpstr>
      <vt:lpstr>Vibration</vt:lpstr>
      <vt:lpstr>Vibration</vt:lpstr>
      <vt:lpstr>Vibration</vt:lpstr>
      <vt:lpstr>Vibration</vt:lpstr>
      <vt:lpstr>Vibration</vt:lpstr>
      <vt:lpstr>Vibration</vt:lpstr>
      <vt:lpstr>Intermittent mechanical conv.</vt:lpstr>
      <vt:lpstr>Any Questions?</vt:lpstr>
      <vt:lpstr>OUTLINE</vt:lpstr>
      <vt:lpstr>Motivation</vt:lpstr>
      <vt:lpstr>Mobile devices </vt:lpstr>
      <vt:lpstr>Energy harvesting model </vt:lpstr>
      <vt:lpstr>Energy harvesting model</vt:lpstr>
      <vt:lpstr>Data Analysis  </vt:lpstr>
      <vt:lpstr>Data Analysis</vt:lpstr>
      <vt:lpstr>Data Analysis</vt:lpstr>
      <vt:lpstr>Data Analysis</vt:lpstr>
      <vt:lpstr>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HARVESTING &amp; storage</dc:title>
  <dc:creator>THEJOO</dc:creator>
  <cp:lastModifiedBy>thejoo</cp:lastModifiedBy>
  <cp:revision>93</cp:revision>
  <dcterms:created xsi:type="dcterms:W3CDTF">2010-03-18T06:40:27Z</dcterms:created>
  <dcterms:modified xsi:type="dcterms:W3CDTF">2010-03-18T19:04:13Z</dcterms:modified>
</cp:coreProperties>
</file>