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9"/>
  </p:notesMasterIdLst>
  <p:sldIdLst>
    <p:sldId id="279" r:id="rId2"/>
    <p:sldId id="290" r:id="rId3"/>
    <p:sldId id="321" r:id="rId4"/>
    <p:sldId id="340" r:id="rId5"/>
    <p:sldId id="341" r:id="rId6"/>
    <p:sldId id="325" r:id="rId7"/>
    <p:sldId id="326" r:id="rId8"/>
    <p:sldId id="327" r:id="rId9"/>
    <p:sldId id="328" r:id="rId10"/>
    <p:sldId id="329" r:id="rId11"/>
    <p:sldId id="343" r:id="rId12"/>
    <p:sldId id="344" r:id="rId13"/>
    <p:sldId id="337" r:id="rId14"/>
    <p:sldId id="330" r:id="rId15"/>
    <p:sldId id="332" r:id="rId16"/>
    <p:sldId id="346" r:id="rId17"/>
    <p:sldId id="345" r:id="rId18"/>
    <p:sldId id="350" r:id="rId19"/>
    <p:sldId id="347" r:id="rId20"/>
    <p:sldId id="348" r:id="rId21"/>
    <p:sldId id="349" r:id="rId22"/>
    <p:sldId id="335" r:id="rId23"/>
    <p:sldId id="334" r:id="rId24"/>
    <p:sldId id="336" r:id="rId25"/>
    <p:sldId id="342" r:id="rId26"/>
    <p:sldId id="351" r:id="rId27"/>
    <p:sldId id="29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46" autoAdjust="0"/>
    <p:restoredTop sz="94600" autoAdjust="0"/>
  </p:normalViewPr>
  <p:slideViewPr>
    <p:cSldViewPr>
      <p:cViewPr varScale="1">
        <p:scale>
          <a:sx n="59" d="100"/>
          <a:sy n="59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71C282-2AF6-F048-B90D-F39B56E340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0D17-BFD9-4248-AE21-1F08822A8F75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C2D81-A071-B947-B930-4A9CE1A78296}" type="slidenum">
              <a:rPr lang="en-US"/>
              <a:pPr/>
              <a:t>10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57B7-3712-48DA-8BE7-E90CB7A1C1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57B7-3712-48DA-8BE7-E90CB7A1C1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77A12-AD76-944E-9058-338DC758C2A8}" type="slidenum">
              <a:rPr lang="en-US"/>
              <a:pPr/>
              <a:t>13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D2787-36A2-554F-AF67-81F50003F356}" type="slidenum">
              <a:rPr lang="en-US"/>
              <a:pPr/>
              <a:t>14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7B569-C15C-954E-8BB2-D16BE534D5E7}" type="slidenum">
              <a:rPr lang="en-US"/>
              <a:pPr/>
              <a:t>15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E4E-1FAA-4F23-B823-51C77C7C40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E4E-1FAA-4F23-B823-51C77C7C40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C282-2AF6-F048-B90D-F39B56E340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E4E-1FAA-4F23-B823-51C77C7C40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BFD51-2D10-CC4F-B341-2BFB123CFD2A}" type="slidenum">
              <a:rPr lang="en-US"/>
              <a:pPr/>
              <a:t>2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E4E-1FAA-4F23-B823-51C77C7C40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EE4E-1FAA-4F23-B823-51C77C7C40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3E218-308C-CD4C-B1E8-B88F615B5DA5}" type="slidenum">
              <a:rPr lang="en-US"/>
              <a:pPr/>
              <a:t>22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F901C-210C-3647-BAC2-A3F132BE9E88}" type="slidenum">
              <a:rPr lang="en-US"/>
              <a:pPr/>
              <a:t>23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4335-2303-E240-9711-E04EFA8233EC}" type="slidenum">
              <a:rPr lang="en-US"/>
              <a:pPr/>
              <a:t>24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C282-2AF6-F048-B90D-F39B56E340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C282-2AF6-F048-B90D-F39B56E340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D4326-93C2-AE45-B8B5-1C9C65E042AD}" type="slidenum">
              <a:rPr lang="en-US"/>
              <a:pPr/>
              <a:t>27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F9117-E6AF-9643-86C6-7F77E15CF1F7}" type="slidenum">
              <a:rPr lang="en-US"/>
              <a:pPr/>
              <a:t>3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C282-2AF6-F048-B90D-F39B56E340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C282-2AF6-F048-B90D-F39B56E340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6672-50F9-F14C-81CE-FCBCC7A1C23F}" type="slidenum">
              <a:rPr lang="en-US"/>
              <a:pPr/>
              <a:t>6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C2E89-51B4-C249-B4E2-D2BC35F4A661}" type="slidenum">
              <a:rPr lang="en-US"/>
              <a:pPr/>
              <a:t>7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Do sound visualization work tool here.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E6A52-4E24-CC4F-8607-BB5433CAC98A}" type="slidenum">
              <a:rPr lang="en-US"/>
              <a:pPr/>
              <a:t>8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B2648-2010-EB4C-B220-DAF627AAEBAB}" type="slidenum">
              <a:rPr lang="en-US"/>
              <a:pPr/>
              <a:t>9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87513" y="3635375"/>
            <a:ext cx="7227887" cy="631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260850"/>
            <a:ext cx="6084887" cy="609600"/>
          </a:xfrm>
        </p:spPr>
        <p:txBody>
          <a:bodyPr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9D78DA-B2F4-764D-B4CF-ACB17B404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5995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5995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F401D0-5858-854D-AF3C-70E019334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97338" cy="501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629400"/>
            <a:ext cx="2663825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91513" y="6616700"/>
            <a:ext cx="606425" cy="152400"/>
          </a:xfrm>
        </p:spPr>
        <p:txBody>
          <a:bodyPr/>
          <a:lstStyle>
            <a:lvl1pPr>
              <a:defRPr smtClean="0"/>
            </a:lvl1pPr>
          </a:lstStyle>
          <a:p>
            <a:fld id="{7A159D69-C016-E845-BC75-60519EC15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03338"/>
            <a:ext cx="4097338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4613"/>
            <a:ext cx="4097338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48000" y="6629400"/>
            <a:ext cx="2663825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91513" y="6616700"/>
            <a:ext cx="606425" cy="152400"/>
          </a:xfrm>
        </p:spPr>
        <p:txBody>
          <a:bodyPr/>
          <a:lstStyle>
            <a:lvl1pPr>
              <a:defRPr smtClean="0"/>
            </a:lvl1pPr>
          </a:lstStyle>
          <a:p>
            <a:fld id="{A71A331C-B6A6-8647-8FDF-57EF5AD82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3B7303A-8000-4E26-9A85-D5FD3F3315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D18193-BCBC-9D47-9C11-A576DB59A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4F0FF3-659F-BA40-8EF5-34BCCECDF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97338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933B40-8FD8-1F40-B75C-A088CC0D7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CCD1A-68FB-F24F-8EF8-4DB1C445C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1D14BB-F665-7D41-A4F5-039A8DCF1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B58054-1E63-5B4A-8FFC-BAD419539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6F00D0-723E-4940-AA50-4C7A51C7A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C17212-BC24-B14E-AE4D-CD157DC10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303338"/>
            <a:ext cx="83470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9400"/>
            <a:ext cx="2663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7341E9FF-A61C-034F-A873-929966F13C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png"/><Relationship Id="rId2" Type="http://schemas.openxmlformats.org/officeDocument/2006/relationships/video" Target="file:///C:\Documents%20and%20Settings\Owner.GuzGateway\My%20Documents\Documents\PowerPoint\Jam'aaJerusalem-smaller.avi" TargetMode="External"/><Relationship Id="rId1" Type="http://schemas.openxmlformats.org/officeDocument/2006/relationships/video" Target="file:///C:\Documents%20and%20Settings\Owner.GuzGateway\My%20Documents\Documents\PowerPoint\polyrhythm.avi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Computing with Digital Media:</a:t>
            </a:r>
            <a:br>
              <a:rPr lang="en-US" b="1" dirty="0" smtClean="0"/>
            </a:br>
            <a:r>
              <a:rPr lang="en-US" b="1" dirty="0" smtClean="0"/>
              <a:t>A Study of Humans and Technology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495800"/>
            <a:ext cx="6694487" cy="609600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</a:rPr>
              <a:t>Mark </a:t>
            </a:r>
            <a:r>
              <a:rPr lang="en-US" sz="2400" b="1" dirty="0" err="1" smtClean="0">
                <a:solidFill>
                  <a:srgbClr val="0000FF"/>
                </a:solidFill>
              </a:rPr>
              <a:t>Guzdial</a:t>
            </a:r>
            <a:r>
              <a:rPr lang="en-US" sz="2400" b="1" dirty="0" smtClean="0">
                <a:solidFill>
                  <a:srgbClr val="0000FF"/>
                </a:solidFill>
              </a:rPr>
              <a:t>, School of Interactive Computing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Nyquist Theorem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 need twice as many samples as the maximum frequency in order to represent (and recreate, later) the original sound. </a:t>
            </a:r>
          </a:p>
          <a:p>
            <a:pPr>
              <a:lnSpc>
                <a:spcPct val="90000"/>
              </a:lnSpc>
            </a:pPr>
            <a:r>
              <a:rPr lang="en-US" sz="2800"/>
              <a:t>The number of samples recorded per second is the </a:t>
            </a:r>
            <a:r>
              <a:rPr lang="en-US" sz="2800" i="1"/>
              <a:t>sampling rate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If we capture 8000 samples per second, the highest frequency we can capture is 4000 Hz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That’s how phones work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we capture more than 44,000 samples per second, we capture everything that we can hear (max 22,000 Hz)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CD quality is 44,100 samples per second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Digitizing sound in the computer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Each sample is stored as a number (two bytes)</a:t>
            </a:r>
          </a:p>
          <a:p>
            <a:pPr>
              <a:lnSpc>
                <a:spcPct val="90000"/>
              </a:lnSpc>
            </a:pPr>
            <a:r>
              <a:rPr lang="en-US" sz="2600"/>
              <a:t>What’s the range of available combinations?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16 bits, 2</a:t>
            </a:r>
            <a:r>
              <a:rPr lang="en-US" sz="1800" baseline="30000"/>
              <a:t>16 </a:t>
            </a:r>
            <a:r>
              <a:rPr lang="en-US" sz="1800"/>
              <a:t> = 65,536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we want both positive and negative values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To indicate compressions and rarefactions.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What if we use one bit to indicate positive (0) or negative (1)?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That leaves us with 15 bits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15 bits, 2</a:t>
            </a:r>
            <a:r>
              <a:rPr lang="en-US" sz="1800" baseline="30000"/>
              <a:t>15 </a:t>
            </a:r>
            <a:r>
              <a:rPr lang="en-US" sz="1800"/>
              <a:t> = 32,768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One of those combinations will stand for zero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We’ll use a “positive” one, so that’s one less pattern for positives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+/- 32K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sample can be between -32,768 and 32,767</a:t>
            </a:r>
          </a:p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6149975" cy="1004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Why such a bizarre number?</a:t>
            </a:r>
          </a:p>
          <a:p>
            <a:pPr>
              <a:spcBef>
                <a:spcPct val="50000"/>
              </a:spcBef>
            </a:pPr>
            <a:r>
              <a:rPr lang="en-US"/>
              <a:t>Because 32,768 + 32,767 + 1 = 2</a:t>
            </a:r>
            <a:r>
              <a:rPr lang="en-US" baseline="30000"/>
              <a:t>16</a:t>
            </a: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638800" y="4267200"/>
            <a:ext cx="290988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i.e. 16 bits, or 2 bytes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5334000" y="3810000"/>
            <a:ext cx="11430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43000" y="4267200"/>
            <a:ext cx="58578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&lt; 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14600" y="4343400"/>
            <a:ext cx="58578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&gt; 0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038600" y="4419600"/>
            <a:ext cx="33655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4191000" y="3962400"/>
            <a:ext cx="3810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2895600" y="3886200"/>
            <a:ext cx="8382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1447800" y="3886200"/>
            <a:ext cx="8382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MP3 work?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2.5 minute song is 13,230,000 samples</a:t>
            </a:r>
          </a:p>
          <a:p>
            <a:pPr lvl="1"/>
            <a:r>
              <a:rPr lang="en-US"/>
              <a:t>16 megabytes</a:t>
            </a:r>
          </a:p>
          <a:p>
            <a:r>
              <a:rPr lang="en-US"/>
              <a:t>How do we get all that audio data into a 3 megabyte MP3?</a:t>
            </a:r>
          </a:p>
          <a:p>
            <a:pPr lvl="1"/>
            <a:r>
              <a:rPr lang="en-US"/>
              <a:t>It’s not just compressed data.</a:t>
            </a:r>
          </a:p>
          <a:p>
            <a:pPr lvl="1"/>
            <a:r>
              <a:rPr lang="en-US"/>
              <a:t>It’s compressed sounds for </a:t>
            </a:r>
            <a:r>
              <a:rPr lang="en-US" b="1" i="1"/>
              <a:t>people</a:t>
            </a:r>
            <a:endParaRPr lang="en-US"/>
          </a:p>
          <a:p>
            <a:pPr lvl="2"/>
            <a:r>
              <a:rPr lang="en-US"/>
              <a:t>You can never hear low violin over a tuba.</a:t>
            </a:r>
          </a:p>
          <a:p>
            <a:pPr lvl="2"/>
            <a:r>
              <a:rPr lang="en-US"/>
              <a:t>You can’t hear something soft right after something loud.</a:t>
            </a:r>
          </a:p>
          <a:p>
            <a:pPr lvl="2"/>
            <a:r>
              <a:rPr lang="en-US"/>
              <a:t>If a human can’t hear it, throw it away.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52400"/>
            <a:ext cx="5545137" cy="758825"/>
          </a:xfrm>
        </p:spPr>
        <p:txBody>
          <a:bodyPr/>
          <a:lstStyle/>
          <a:p>
            <a:r>
              <a:rPr lang="en-US"/>
              <a:t>We perceive light different from how it actually is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Color is continuous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Visible light is wavelengths </a:t>
            </a:r>
            <a:br>
              <a:rPr lang="en-US" sz="2400"/>
            </a:br>
            <a:r>
              <a:rPr lang="en-US" sz="2400"/>
              <a:t>between 370 and 730 nm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That’s 0.00000037 and 0.00000073 </a:t>
            </a:r>
            <a:br>
              <a:rPr lang="en-US" sz="2000"/>
            </a:br>
            <a:r>
              <a:rPr lang="en-US" sz="2000"/>
              <a:t>meters</a:t>
            </a:r>
          </a:p>
          <a:p>
            <a:pPr>
              <a:lnSpc>
                <a:spcPct val="90000"/>
              </a:lnSpc>
            </a:pPr>
            <a:r>
              <a:rPr lang="en-US" sz="2800"/>
              <a:t>But we </a:t>
            </a:r>
            <a:r>
              <a:rPr lang="en-US" sz="2800" i="1"/>
              <a:t>perceive </a:t>
            </a:r>
            <a:r>
              <a:rPr lang="en-US" sz="2800"/>
              <a:t>light with color sensors that peak around 425 nm (blue), 550 nm (green), and 560 nm (red).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Our brain figures out which color is which by figuring out how much of each kind of sensor is responding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Dogs and other simpler animals have only two kinds of sensors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They </a:t>
            </a:r>
            <a:r>
              <a:rPr lang="en-US" sz="1800" i="1"/>
              <a:t>do</a:t>
            </a:r>
            <a:r>
              <a:rPr lang="en-US" sz="1800"/>
              <a:t> see color. Just </a:t>
            </a:r>
            <a:r>
              <a:rPr lang="en-US" sz="1800" i="1"/>
              <a:t>less</a:t>
            </a:r>
            <a:r>
              <a:rPr lang="en-US" sz="1800"/>
              <a:t> color.</a:t>
            </a: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838200"/>
            <a:ext cx="388620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648200" cy="758825"/>
          </a:xfrm>
        </p:spPr>
        <p:txBody>
          <a:bodyPr/>
          <a:lstStyle/>
          <a:p>
            <a:r>
              <a:rPr lang="en-US"/>
              <a:t>RGB: Three</a:t>
            </a:r>
            <a:br>
              <a:rPr lang="en-US"/>
            </a:br>
            <a:r>
              <a:rPr lang="en-US"/>
              <a:t>dimensions of color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RGB, each color has </a:t>
            </a:r>
            <a:r>
              <a:rPr lang="en-US" sz="2400" u="sng" dirty="0"/>
              <a:t>three</a:t>
            </a:r>
            <a:r>
              <a:rPr lang="en-US" sz="2400" dirty="0"/>
              <a:t> component colors: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Amount of red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Amount of green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Amount of blue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Each does appear as a separate dot on most devices, but our eye blends them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color channel is encoded in a single byte.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value between 0 and 255</a:t>
            </a:r>
            <a:endParaRPr lang="en-US" sz="2000" dirty="0"/>
          </a:p>
        </p:txBody>
      </p:sp>
      <p:pic>
        <p:nvPicPr>
          <p:cNvPr id="423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810000"/>
            <a:ext cx="2971800" cy="2679700"/>
          </a:xfrm>
          <a:noFill/>
          <a:ln/>
        </p:spPr>
      </p:pic>
      <p:pic>
        <p:nvPicPr>
          <p:cNvPr id="423941" name="Picture 5"/>
          <p:cNvPicPr>
            <a:picLocks noChangeAspect="1" noChangeArrowheads="1"/>
          </p:cNvPicPr>
          <p:nvPr/>
        </p:nvPicPr>
        <p:blipFill>
          <a:blip r:embed="rId4"/>
          <a:srcRect l="2563" t="2971" r="5128" b="4950"/>
          <a:stretch>
            <a:fillRect/>
          </a:stretch>
        </p:blipFill>
        <p:spPr bwMode="auto">
          <a:xfrm>
            <a:off x="5105400" y="609600"/>
            <a:ext cx="3276600" cy="282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A visualization of a sound</a:t>
            </a:r>
            <a:br>
              <a:rPr lang="en-US" sz="3200" dirty="0" smtClean="0"/>
            </a:br>
            <a:r>
              <a:rPr lang="en-US" sz="3200" dirty="0" smtClean="0"/>
              <a:t>is a mapping from sample to pixel</a:t>
            </a:r>
            <a:endParaRPr lang="en-US" sz="3200" dirty="0"/>
          </a:p>
        </p:txBody>
      </p:sp>
      <p:pic>
        <p:nvPicPr>
          <p:cNvPr id="45062" name="Picture 6" descr="thisisatest-wmp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39963"/>
            <a:ext cx="4038600" cy="3368675"/>
          </a:xfrm>
          <a:noFill/>
          <a:ln/>
        </p:spPr>
      </p:pic>
      <p:pic>
        <p:nvPicPr>
          <p:cNvPr id="45063" name="Picture 7" descr="ExcelGraphedSound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95900" y="1981200"/>
            <a:ext cx="2741613" cy="1866900"/>
          </a:xfrm>
          <a:noFill/>
          <a:ln/>
        </p:spPr>
      </p:pic>
      <p:pic>
        <p:nvPicPr>
          <p:cNvPr id="45065" name="Picture 9" descr="CocoaSqueakScreenSnapz005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43450" y="4000500"/>
            <a:ext cx="3846513" cy="1866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Why care about media transformations?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Transformed digital media can be more easily transmitted</a:t>
            </a:r>
          </a:p>
          <a:p>
            <a:pPr lvl="1"/>
            <a:r>
              <a:rPr lang="en-US" sz="1800"/>
              <a:t>For example, transfer of binary files over email is usually accomplished by converting to text.</a:t>
            </a:r>
          </a:p>
          <a:p>
            <a:r>
              <a:rPr lang="en-US" sz="2600"/>
              <a:t>We can encode additional information to check for and even correct errors in transmission.</a:t>
            </a:r>
          </a:p>
          <a:p>
            <a:r>
              <a:rPr lang="en-US" sz="2600"/>
              <a:t>It may allow us to use the media in new contexts, like storing it in databases.</a:t>
            </a:r>
          </a:p>
          <a:p>
            <a:r>
              <a:rPr lang="en-US" sz="2600"/>
              <a:t>Some transformations of media are made easier when the media are in new formats.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sound to color:</a:t>
            </a:r>
          </a:p>
          <a:p>
            <a:pPr lvl="1"/>
            <a:r>
              <a:rPr lang="en-US" dirty="0" smtClean="0"/>
              <a:t>If sample &lt; -1000, red.</a:t>
            </a:r>
          </a:p>
          <a:p>
            <a:pPr lvl="1"/>
            <a:r>
              <a:rPr lang="en-US" dirty="0" smtClean="0"/>
              <a:t>If sample &gt; 1000, blue</a:t>
            </a:r>
          </a:p>
          <a:p>
            <a:pPr lvl="1"/>
            <a:r>
              <a:rPr lang="en-US" dirty="0" smtClean="0"/>
              <a:t>Else, green.</a:t>
            </a:r>
          </a:p>
          <a:p>
            <a:r>
              <a:rPr lang="en-US" dirty="0" smtClean="0"/>
              <a:t>From color to sound:</a:t>
            </a:r>
          </a:p>
          <a:p>
            <a:pPr lvl="1"/>
            <a:r>
              <a:rPr lang="en-US" dirty="0" smtClean="0"/>
              <a:t>Colors aren’t </a:t>
            </a:r>
            <a:r>
              <a:rPr lang="en-US" i="1" dirty="0" smtClean="0"/>
              <a:t>exact</a:t>
            </a:r>
            <a:r>
              <a:rPr lang="en-US" dirty="0" smtClean="0"/>
              <a:t> in JPEG</a:t>
            </a:r>
          </a:p>
          <a:p>
            <a:pPr lvl="1"/>
            <a:r>
              <a:rPr lang="en-US" dirty="0" smtClean="0"/>
              <a:t>If close to red, -1000</a:t>
            </a:r>
          </a:p>
          <a:p>
            <a:pPr lvl="1"/>
            <a:r>
              <a:rPr lang="en-US" dirty="0" smtClean="0"/>
              <a:t>If close to blue, 1000</a:t>
            </a:r>
          </a:p>
          <a:p>
            <a:pPr lvl="1"/>
            <a:r>
              <a:rPr lang="en-US" dirty="0" smtClean="0"/>
              <a:t>If close to green, 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52400"/>
            <a:ext cx="8229600" cy="758825"/>
          </a:xfrm>
        </p:spPr>
        <p:txBody>
          <a:bodyPr/>
          <a:lstStyle/>
          <a:p>
            <a:r>
              <a:rPr lang="en-US" sz="3200" dirty="0"/>
              <a:t>Any visualization of any kind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is </a:t>
            </a:r>
            <a:r>
              <a:rPr lang="en-US" sz="3200" dirty="0"/>
              <a:t>merely an encoding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line chart? A pie chart? A </a:t>
            </a:r>
            <a:r>
              <a:rPr lang="en-US" dirty="0" err="1"/>
              <a:t>scatterplot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are just lines and pixels set to correspond to some mapping of the data</a:t>
            </a:r>
          </a:p>
          <a:p>
            <a:pPr>
              <a:lnSpc>
                <a:spcPct val="90000"/>
              </a:lnSpc>
            </a:pPr>
            <a:r>
              <a:rPr lang="en-US" dirty="0"/>
              <a:t>Sometimes data is lost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Sometimes </a:t>
            </a:r>
            <a:r>
              <a:rPr lang="en-US" dirty="0"/>
              <a:t>data is not lost, even if it looks like a dramatic change.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</a:t>
            </a:r>
            <a:r>
              <a:rPr lang="en-US" dirty="0" smtClean="0"/>
              <a:t>reating </a:t>
            </a:r>
            <a:r>
              <a:rPr lang="en-US" dirty="0"/>
              <a:t>a negative of an image, then taking the negative of a negative to get back to the original.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and Story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/>
              <a:t>Importance of Computing as Medium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History: Computing-as-Medium led to the Personal Computer (and OOP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Media are Digitized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Media are Digitized for People, not Technology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Professional Media Choices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Balance between People and Technology Concerns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Media touches on most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All we’re doing is changing encodings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basic information isn’t changing at all here.</a:t>
            </a:r>
          </a:p>
          <a:p>
            <a:r>
              <a:rPr lang="en-US"/>
              <a:t>What’s changing is our encoding.</a:t>
            </a:r>
          </a:p>
          <a:p>
            <a:r>
              <a:rPr lang="en-US"/>
              <a:t>Different encodings afford us different capabilities.</a:t>
            </a:r>
          </a:p>
          <a:p>
            <a:pPr lvl="1"/>
            <a:r>
              <a:rPr lang="en-US"/>
              <a:t>If we go to numbers, we can use Excel.</a:t>
            </a:r>
          </a:p>
          <a:p>
            <a:pPr lvl="1"/>
            <a:r>
              <a:rPr lang="en-US"/>
              <a:t>If we go to lists, we can represent structure more easily.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Kurt Gödel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72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One of Time magazine’s 100 greatest thinkers of the 20</a:t>
            </a:r>
            <a:r>
              <a:rPr lang="en-US" sz="2200" baseline="30000" dirty="0"/>
              <a:t>th</a:t>
            </a:r>
            <a:r>
              <a:rPr lang="en-US" sz="2200" dirty="0"/>
              <a:t> century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Proved the “Incompleteness Theorem”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By mapping mathematical statements to numbers, he was able to show that there are true statements (numbers) that cannot be proven by any mathematical system.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Gödel numbers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In this way, he showed that no system of logic can prove all true statements.</a:t>
            </a:r>
          </a:p>
        </p:txBody>
      </p:sp>
      <p:pic>
        <p:nvPicPr>
          <p:cNvPr id="43014" name="Picture 6" descr="goedel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295400"/>
            <a:ext cx="2814638" cy="379095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Computing for Expression</a:t>
            </a:r>
          </a:p>
        </p:txBody>
      </p:sp>
      <p:pic>
        <p:nvPicPr>
          <p:cNvPr id="431111" name="Picture 7" descr="ACmikeSully640x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057900" cy="4829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implications</a:t>
            </a:r>
            <a:endParaRPr lang="en-US" dirty="0"/>
          </a:p>
        </p:txBody>
      </p:sp>
      <p:pic>
        <p:nvPicPr>
          <p:cNvPr id="429060" name="Picture 4" descr="TheIncredibles-Waterf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00150"/>
            <a:ext cx="6705600" cy="5027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23263" cy="847725"/>
          </a:xfrm>
        </p:spPr>
        <p:txBody>
          <a:bodyPr/>
          <a:lstStyle/>
          <a:p>
            <a:r>
              <a:rPr lang="en-US" dirty="0" smtClean="0"/>
              <a:t>AI implications</a:t>
            </a:r>
            <a:endParaRPr lang="en-US" dirty="0"/>
          </a:p>
        </p:txBody>
      </p:sp>
      <p:pic>
        <p:nvPicPr>
          <p:cNvPr id="433157" name="Picture 5" descr="facade screenca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57600"/>
            <a:ext cx="3732213" cy="2578100"/>
          </a:xfrm>
          <a:prstGeom prst="rect">
            <a:avLst/>
          </a:prstGeom>
          <a:noFill/>
        </p:spPr>
      </p:pic>
      <p:pic>
        <p:nvPicPr>
          <p:cNvPr id="433158" name="Picture 6" descr="facade screenca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3848100" cy="2705100"/>
          </a:xfrm>
          <a:prstGeom prst="rect">
            <a:avLst/>
          </a:prstGeom>
          <a:noFill/>
        </p:spPr>
      </p:pic>
      <p:pic>
        <p:nvPicPr>
          <p:cNvPr id="433159" name="Picture 7" descr="facade screenca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90600"/>
            <a:ext cx="3636963" cy="2540000"/>
          </a:xfrm>
          <a:prstGeom prst="rect">
            <a:avLst/>
          </a:prstGeom>
          <a:noFill/>
        </p:spPr>
      </p:pic>
      <p:pic>
        <p:nvPicPr>
          <p:cNvPr id="433160" name="Picture 8" descr="facade screencap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143000"/>
            <a:ext cx="3390900" cy="2605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implications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09800"/>
            <a:ext cx="4064000" cy="3009900"/>
          </a:xfrm>
          <a:prstGeom prst="rect">
            <a:avLst/>
          </a:prstGeom>
        </p:spPr>
      </p:pic>
      <p:pic>
        <p:nvPicPr>
          <p:cNvPr id="8" name="polyrhyth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76800" y="990600"/>
            <a:ext cx="3581400" cy="2686050"/>
          </a:xfrm>
          <a:prstGeom prst="rect">
            <a:avLst/>
          </a:prstGeom>
        </p:spPr>
      </p:pic>
      <p:pic>
        <p:nvPicPr>
          <p:cNvPr id="9" name="Jam'aaJerusalem-smaller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876800" y="40386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as a tool for manipulating digital media is an important application area.</a:t>
            </a:r>
          </a:p>
          <a:p>
            <a:pPr lvl="1"/>
            <a:r>
              <a:rPr lang="en-US" dirty="0" smtClean="0"/>
              <a:t>It has driven advances in computing technology, platforms, devices, and intelligent.</a:t>
            </a:r>
          </a:p>
          <a:p>
            <a:pPr lvl="1"/>
            <a:r>
              <a:rPr lang="en-US" dirty="0" smtClean="0"/>
              <a:t>It enables storytelling, part of what makes us human.</a:t>
            </a:r>
          </a:p>
          <a:p>
            <a:r>
              <a:rPr lang="en-US" dirty="0" smtClean="0"/>
              <a:t>Media are digitized on a computer the way </a:t>
            </a:r>
            <a:r>
              <a:rPr lang="en-US" smtClean="0"/>
              <a:t>they are</a:t>
            </a:r>
            <a:br>
              <a:rPr lang="en-US" smtClean="0"/>
            </a:br>
            <a:r>
              <a:rPr lang="en-US" smtClean="0"/>
              <a:t>because </a:t>
            </a:r>
            <a:r>
              <a:rPr lang="en-US" dirty="0" smtClean="0"/>
              <a:t>the media are to be consumed by humans.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as Medium (circa 1972)</a:t>
            </a:r>
          </a:p>
        </p:txBody>
      </p:sp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265613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6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3962400" cy="2589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3810000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Media </a:t>
            </a:r>
            <a:r>
              <a:rPr lang="en-US" dirty="0" smtClean="0"/>
              <a:t>for Good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4495800" cy="337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352800"/>
            <a:ext cx="3861816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58825"/>
          </a:xfrm>
        </p:spPr>
        <p:txBody>
          <a:bodyPr/>
          <a:lstStyle/>
          <a:p>
            <a:r>
              <a:rPr lang="en-US" dirty="0" smtClean="0"/>
              <a:t>Computational Media </a:t>
            </a:r>
            <a:br>
              <a:rPr lang="en-US" dirty="0" smtClean="0"/>
            </a:br>
            <a:r>
              <a:rPr lang="en-US" dirty="0" smtClean="0"/>
              <a:t>Supporting Human-</a:t>
            </a:r>
            <a:r>
              <a:rPr lang="en-US" dirty="0" err="1" smtClean="0"/>
              <a:t>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143000"/>
            <a:ext cx="2049397" cy="2805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2362200" cy="261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4267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Storytelling is part of what separates humans from other primates.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143000"/>
            <a:ext cx="2945765" cy="236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114800"/>
            <a:ext cx="275801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softwa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429000"/>
            <a:ext cx="2564274" cy="3095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digital media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needed to represent:</a:t>
            </a:r>
          </a:p>
          <a:p>
            <a:pPr lvl="1"/>
            <a:r>
              <a:rPr lang="en-US" dirty="0"/>
              <a:t>Text?</a:t>
            </a:r>
          </a:p>
          <a:p>
            <a:pPr lvl="1"/>
            <a:r>
              <a:rPr lang="en-US" dirty="0"/>
              <a:t>Images?</a:t>
            </a:r>
          </a:p>
          <a:p>
            <a:pPr lvl="1"/>
            <a:r>
              <a:rPr lang="en-US" dirty="0"/>
              <a:t>Animation?</a:t>
            </a:r>
          </a:p>
          <a:p>
            <a:pPr lvl="1"/>
            <a:r>
              <a:rPr lang="en-US" dirty="0"/>
              <a:t>Video?</a:t>
            </a:r>
          </a:p>
          <a:p>
            <a:pPr lvl="1"/>
            <a:r>
              <a:rPr lang="en-US" dirty="0"/>
              <a:t>Sound?</a:t>
            </a:r>
          </a:p>
          <a:p>
            <a:r>
              <a:rPr lang="en-US" dirty="0"/>
              <a:t>It’s not just about data,</a:t>
            </a:r>
            <a:br>
              <a:rPr lang="en-US" dirty="0"/>
            </a:br>
            <a:r>
              <a:rPr lang="en-US" dirty="0"/>
              <a:t>it’s about considering that </a:t>
            </a:r>
            <a:r>
              <a:rPr lang="en-US" b="1" i="1" dirty="0"/>
              <a:t>people</a:t>
            </a:r>
            <a:r>
              <a:rPr lang="en-US" dirty="0"/>
              <a:t> will receive the data…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758825"/>
          </a:xfrm>
        </p:spPr>
        <p:txBody>
          <a:bodyPr/>
          <a:lstStyle/>
          <a:p>
            <a:r>
              <a:rPr lang="en-US"/>
              <a:t>How sound works:</a:t>
            </a:r>
            <a:br>
              <a:rPr lang="en-US"/>
            </a:br>
            <a:r>
              <a:rPr lang="en-US"/>
              <a:t>Acoustics, the physics of sound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038600" cy="3886200"/>
          </a:xfrm>
        </p:spPr>
        <p:txBody>
          <a:bodyPr/>
          <a:lstStyle/>
          <a:p>
            <a:r>
              <a:rPr lang="en-US" sz="2400" dirty="0"/>
              <a:t>Sounds are waves of air pressure</a:t>
            </a:r>
          </a:p>
          <a:p>
            <a:pPr lvl="1"/>
            <a:r>
              <a:rPr lang="en-US" sz="2000" dirty="0"/>
              <a:t>Sound comes in cycles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frequency</a:t>
            </a:r>
            <a:r>
              <a:rPr lang="en-US" sz="2000" dirty="0"/>
              <a:t> of a wave is the number of cycles per second (cps), or </a:t>
            </a:r>
            <a:r>
              <a:rPr lang="en-US" sz="2000" i="1" dirty="0"/>
              <a:t>Hertz</a:t>
            </a:r>
          </a:p>
          <a:p>
            <a:pPr lvl="2"/>
            <a:r>
              <a:rPr lang="en-US" sz="1800" dirty="0"/>
              <a:t>(Complex sounds have more than one frequency in them.)</a:t>
            </a:r>
          </a:p>
          <a:p>
            <a:pPr lvl="1"/>
            <a:r>
              <a:rPr lang="en-US" sz="2000" dirty="0"/>
              <a:t>The amplitude is the maximum height of the wave </a:t>
            </a:r>
          </a:p>
        </p:txBody>
      </p:sp>
      <p:pic>
        <p:nvPicPr>
          <p:cNvPr id="411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1522413"/>
            <a:ext cx="4953000" cy="334962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229600" cy="758825"/>
          </a:xfrm>
        </p:spPr>
        <p:txBody>
          <a:bodyPr/>
          <a:lstStyle/>
          <a:p>
            <a:r>
              <a:rPr lang="en-US" sz="2800"/>
              <a:t>Volume and pitch:</a:t>
            </a:r>
            <a:br>
              <a:rPr lang="en-US" sz="2800"/>
            </a:br>
            <a:r>
              <a:rPr lang="en-US" sz="2800"/>
              <a:t>Psychoacoustics, the psychology of sound</a:t>
            </a: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Our </a:t>
            </a:r>
            <a:r>
              <a:rPr lang="en-US" sz="2800" dirty="0"/>
              <a:t>perception of pitch is related (logarithmically) to changes in frequency</a:t>
            </a:r>
          </a:p>
          <a:p>
            <a:pPr lvl="1"/>
            <a:r>
              <a:rPr lang="en-US" sz="2400" dirty="0"/>
              <a:t>Higher frequencies are perceived as higher pitches</a:t>
            </a:r>
          </a:p>
          <a:p>
            <a:pPr lvl="1"/>
            <a:r>
              <a:rPr lang="en-US" sz="2400" dirty="0"/>
              <a:t>We can hear between 5 Hz and 20,000 Hz (20 kHz)</a:t>
            </a:r>
          </a:p>
          <a:p>
            <a:pPr lvl="1"/>
            <a:r>
              <a:rPr lang="en-US" sz="2400" dirty="0"/>
              <a:t>A above middle C is 440 </a:t>
            </a:r>
            <a:r>
              <a:rPr lang="en-US" sz="2400" dirty="0" smtClean="0"/>
              <a:t>Hz</a:t>
            </a:r>
          </a:p>
          <a:p>
            <a:r>
              <a:rPr lang="en-US" sz="2800" dirty="0" smtClean="0"/>
              <a:t>Our perception of volume is related (logarithmically) to changes in amplitude</a:t>
            </a:r>
          </a:p>
          <a:p>
            <a:pPr lvl="1"/>
            <a:r>
              <a:rPr lang="en-US" sz="2400" dirty="0" smtClean="0"/>
              <a:t>If the amplitude doubles, it’s about a 3 decibel (dB) </a:t>
            </a:r>
            <a:r>
              <a:rPr lang="en-US" sz="2400" dirty="0" smtClean="0"/>
              <a:t>change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9375"/>
            <a:ext cx="5773738" cy="758825"/>
          </a:xfrm>
        </p:spPr>
        <p:txBody>
          <a:bodyPr/>
          <a:lstStyle/>
          <a:p>
            <a:r>
              <a:rPr lang="en-US"/>
              <a:t>Digitizing Sound: How do we get that into bytes?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303338"/>
            <a:ext cx="4095750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Remember in calculus, estimating the curve by creating rectangles?</a:t>
            </a:r>
          </a:p>
          <a:p>
            <a:pPr>
              <a:lnSpc>
                <a:spcPct val="90000"/>
              </a:lnSpc>
            </a:pPr>
            <a:r>
              <a:rPr lang="en-US" sz="2400"/>
              <a:t>We can do the same to estimate the sound curve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Analog-to-digital conversion (ADC) will give us the amplitude at an instant as a number: a </a:t>
            </a:r>
            <a:r>
              <a:rPr lang="en-US" sz="2000" i="1"/>
              <a:t>sample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How many samples do we need?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500188"/>
          <a:ext cx="4095750" cy="2627312"/>
        </p:xfrm>
        <a:graphic>
          <a:graphicData uri="http://schemas.openxmlformats.org/presentationml/2006/ole">
            <p:oleObj spid="_x0000_s415748" name="Worksheet" r:id="rId4" imgW="7824216" imgH="3950208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">
  <a:themeElements>
    <a:clrScheme name="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1096</Words>
  <PresentationFormat>On-screen Show (4:3)</PresentationFormat>
  <Paragraphs>184</Paragraphs>
  <Slides>27</Slides>
  <Notes>27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Powerpoint_Template</vt:lpstr>
      <vt:lpstr>Worksheet</vt:lpstr>
      <vt:lpstr>Computing with Digital Media: A Study of Humans and Technology</vt:lpstr>
      <vt:lpstr>Overview and Story</vt:lpstr>
      <vt:lpstr>Computer as Medium (circa 1972)</vt:lpstr>
      <vt:lpstr>Computational Media for Good</vt:lpstr>
      <vt:lpstr>Computational Media  Supporting Human-ness</vt:lpstr>
      <vt:lpstr>The challenge of digital media</vt:lpstr>
      <vt:lpstr>How sound works: Acoustics, the physics of sound</vt:lpstr>
      <vt:lpstr>Volume and pitch: Psychoacoustics, the psychology of sound</vt:lpstr>
      <vt:lpstr>Digitizing Sound: How do we get that into bytes?</vt:lpstr>
      <vt:lpstr>Nyquist Theorem</vt:lpstr>
      <vt:lpstr>Digitizing sound in the computer</vt:lpstr>
      <vt:lpstr>+/- 32K</vt:lpstr>
      <vt:lpstr>How does MP3 work?</vt:lpstr>
      <vt:lpstr>We perceive light different from how it actually is</vt:lpstr>
      <vt:lpstr>RGB: Three dimensions of color</vt:lpstr>
      <vt:lpstr>A visualization of a sound is a mapping from sample to pixel</vt:lpstr>
      <vt:lpstr>Why care about media transformations?</vt:lpstr>
      <vt:lpstr>A Mapping</vt:lpstr>
      <vt:lpstr>Any visualization of any kind  is merely an encoding</vt:lpstr>
      <vt:lpstr>All we’re doing is changing encodings</vt:lpstr>
      <vt:lpstr>Kurt Gödel</vt:lpstr>
      <vt:lpstr>Media Computing for Expression</vt:lpstr>
      <vt:lpstr>Platform implications</vt:lpstr>
      <vt:lpstr>AI implications</vt:lpstr>
      <vt:lpstr>Device implications</vt:lpstr>
      <vt:lpstr>Summary</vt:lpstr>
      <vt:lpstr>End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Wargus in GILA</dc:title>
  <cp:lastModifiedBy>Owner</cp:lastModifiedBy>
  <cp:revision>37</cp:revision>
  <dcterms:created xsi:type="dcterms:W3CDTF">2008-09-25T13:48:12Z</dcterms:created>
  <dcterms:modified xsi:type="dcterms:W3CDTF">2008-10-21T01:38:00Z</dcterms:modified>
</cp:coreProperties>
</file>