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aif" ContentType="audio/aif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avi" ContentType="video/avi"/>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2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 id="2147483652" r:id="rId4"/>
    <p:sldMasterId id="2147483653" r:id="rId5"/>
  </p:sldMasterIdLst>
  <p:notesMasterIdLst>
    <p:notesMasterId r:id="rId60"/>
  </p:notesMasterIdLst>
  <p:sldIdLst>
    <p:sldId id="256" r:id="rId6"/>
    <p:sldId id="462" r:id="rId7"/>
    <p:sldId id="458" r:id="rId8"/>
    <p:sldId id="423" r:id="rId9"/>
    <p:sldId id="426" r:id="rId10"/>
    <p:sldId id="424" r:id="rId11"/>
    <p:sldId id="427" r:id="rId12"/>
    <p:sldId id="428" r:id="rId13"/>
    <p:sldId id="429" r:id="rId14"/>
    <p:sldId id="465" r:id="rId15"/>
    <p:sldId id="448" r:id="rId16"/>
    <p:sldId id="449" r:id="rId17"/>
    <p:sldId id="450" r:id="rId18"/>
    <p:sldId id="455" r:id="rId19"/>
    <p:sldId id="459" r:id="rId20"/>
    <p:sldId id="452" r:id="rId21"/>
    <p:sldId id="453" r:id="rId22"/>
    <p:sldId id="456" r:id="rId23"/>
    <p:sldId id="460" r:id="rId24"/>
    <p:sldId id="461" r:id="rId25"/>
    <p:sldId id="454" r:id="rId26"/>
    <p:sldId id="466" r:id="rId27"/>
    <p:sldId id="435" r:id="rId28"/>
    <p:sldId id="436" r:id="rId29"/>
    <p:sldId id="437" r:id="rId30"/>
    <p:sldId id="439" r:id="rId31"/>
    <p:sldId id="440" r:id="rId32"/>
    <p:sldId id="444" r:id="rId33"/>
    <p:sldId id="446" r:id="rId34"/>
    <p:sldId id="467" r:id="rId35"/>
    <p:sldId id="389" r:id="rId36"/>
    <p:sldId id="267" r:id="rId37"/>
    <p:sldId id="270" r:id="rId38"/>
    <p:sldId id="349" r:id="rId39"/>
    <p:sldId id="274" r:id="rId40"/>
    <p:sldId id="468" r:id="rId41"/>
    <p:sldId id="402" r:id="rId42"/>
    <p:sldId id="481" r:id="rId43"/>
    <p:sldId id="381" r:id="rId44"/>
    <p:sldId id="447" r:id="rId45"/>
    <p:sldId id="303" r:id="rId46"/>
    <p:sldId id="386" r:id="rId47"/>
    <p:sldId id="469" r:id="rId48"/>
    <p:sldId id="470" r:id="rId49"/>
    <p:sldId id="479" r:id="rId50"/>
    <p:sldId id="480" r:id="rId51"/>
    <p:sldId id="478" r:id="rId52"/>
    <p:sldId id="471" r:id="rId53"/>
    <p:sldId id="472" r:id="rId54"/>
    <p:sldId id="473" r:id="rId55"/>
    <p:sldId id="474" r:id="rId56"/>
    <p:sldId id="475" r:id="rId57"/>
    <p:sldId id="476" r:id="rId58"/>
    <p:sldId id="477" r:id="rId59"/>
  </p:sldIdLst>
  <p:sldSz cx="9144000" cy="6858000" type="screen4x3"/>
  <p:notesSz cx="6858000" cy="9144000"/>
  <p:custDataLst>
    <p:tags r:id="rId61"/>
  </p:custDataLst>
  <p:defaultTextStyle>
    <a:defPPr>
      <a:defRPr lang="en-US"/>
    </a:defPPr>
    <a:lvl1pPr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1pPr>
    <a:lvl2pPr marL="4572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2pPr>
    <a:lvl3pPr marL="9144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3pPr>
    <a:lvl4pPr marL="13716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4pPr>
    <a:lvl5pPr marL="18288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5pPr>
    <a:lvl6pPr marL="22860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6pPr>
    <a:lvl7pPr marL="27432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7pPr>
    <a:lvl8pPr marL="32004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8pPr>
    <a:lvl9pPr marL="36576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FFCC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p:cViewPr varScale="1">
        <p:scale>
          <a:sx n="62" d="100"/>
          <a:sy n="62" d="100"/>
        </p:scale>
        <p:origin x="-11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9DA0E263-AB34-4985-9838-BC5AD7219CF3}" type="slidenum">
              <a:rPr lang="en-US"/>
              <a:pPr/>
              <a:t>‹#›</a:t>
            </a:fld>
            <a:endParaRPr lang="en-US"/>
          </a:p>
        </p:txBody>
      </p:sp>
    </p:spTree>
    <p:extLst>
      <p:ext uri="{BB962C8B-B14F-4D97-AF65-F5344CB8AC3E}">
        <p14:creationId xmlns:p14="http://schemas.microsoft.com/office/powerpoint/2010/main" val="43462793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B54FF0A-F8AF-4357-9D94-D6F63FF715EE}" type="slidenum">
              <a:rPr lang="en-US"/>
              <a:pPr/>
              <a:t>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B2648-2010-EB4C-B220-DAF627AAEBAB}" type="slidenum">
              <a:rPr lang="en-US"/>
              <a:pPr/>
              <a:t>10</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DE9F-2DF7-4D22-B73C-09CD77F0BC59}" type="slidenum">
              <a:rPr lang="en-US" smtClean="0"/>
              <a:t>15</a:t>
            </a:fld>
            <a:endParaRPr lang="en-US"/>
          </a:p>
        </p:txBody>
      </p:sp>
    </p:spTree>
    <p:extLst>
      <p:ext uri="{BB962C8B-B14F-4D97-AF65-F5344CB8AC3E}">
        <p14:creationId xmlns:p14="http://schemas.microsoft.com/office/powerpoint/2010/main" val="2004941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Is it simply that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better professors</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use clickers?</a:t>
            </a:r>
            <a:endParaRPr lang="en-US" smtClean="0">
              <a:latin typeface="Arial" pitchFamily="34" charset="0"/>
              <a:ea typeface="ＭＳ Ｐゴシック" pitchFamily="34" charset="-128"/>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4852" indent="-282635" eaLnBrk="0" hangingPunct="0">
              <a:defRPr sz="2400">
                <a:solidFill>
                  <a:schemeClr val="tx1"/>
                </a:solidFill>
                <a:latin typeface="Arial" pitchFamily="34" charset="0"/>
                <a:ea typeface="ＭＳ Ｐゴシック" pitchFamily="34" charset="-128"/>
              </a:defRPr>
            </a:lvl2pPr>
            <a:lvl3pPr marL="1130541" indent="-226108" eaLnBrk="0" hangingPunct="0">
              <a:defRPr sz="2400">
                <a:solidFill>
                  <a:schemeClr val="tx1"/>
                </a:solidFill>
                <a:latin typeface="Arial" pitchFamily="34" charset="0"/>
                <a:ea typeface="ＭＳ Ｐゴシック" pitchFamily="34" charset="-128"/>
              </a:defRPr>
            </a:lvl3pPr>
            <a:lvl4pPr marL="1582758" indent="-226108" eaLnBrk="0" hangingPunct="0">
              <a:defRPr sz="2400">
                <a:solidFill>
                  <a:schemeClr val="tx1"/>
                </a:solidFill>
                <a:latin typeface="Arial" pitchFamily="34" charset="0"/>
                <a:ea typeface="ＭＳ Ｐゴシック" pitchFamily="34" charset="-128"/>
              </a:defRPr>
            </a:lvl4pPr>
            <a:lvl5pPr marL="2034974" indent="-226108" eaLnBrk="0" hangingPunct="0">
              <a:defRPr sz="2400">
                <a:solidFill>
                  <a:schemeClr val="tx1"/>
                </a:solidFill>
                <a:latin typeface="Arial" pitchFamily="34" charset="0"/>
                <a:ea typeface="ＭＳ Ｐゴシック" pitchFamily="34" charset="-128"/>
              </a:defRPr>
            </a:lvl5pPr>
            <a:lvl6pPr marL="2487191" indent="-22610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39407" indent="-22610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1624" indent="-22610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3840" indent="-22610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CB5F55-6EE4-407B-A036-B25C3A5E2550}" type="slidenum">
              <a:rPr lang="en-US" sz="1200"/>
              <a:pPr eaLnBrk="1" hangingPunct="1"/>
              <a:t>16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D2787-36A2-554F-AF67-81F50003F356}" type="slidenum">
              <a:rPr lang="en-US"/>
              <a:pPr/>
              <a:t>23</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7B569-C15C-954E-8BB2-D16BE534D5E7}" type="slidenum">
              <a:rPr lang="en-US"/>
              <a:pPr/>
              <a:t>24</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dirty="0" smtClean="0"/>
              <a:t>Explore picture, clear red, explore picture, re-open,</a:t>
            </a:r>
            <a:r>
              <a:rPr lang="en-US" baseline="0" dirty="0" smtClean="0"/>
              <a:t> negate.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1BEE4E-1FAA-4F23-B823-51C77C7C40A3}"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1BEE4E-1FAA-4F23-B823-51C77C7C40A3}"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F901C-210C-3647-BAC2-A3F132BE9E88}" type="slidenum">
              <a:rPr lang="en-US"/>
              <a:pPr/>
              <a:t>28</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67B9128-561C-48BD-B6BE-2E42E7CCDC5A}" type="slidenum">
              <a:rPr lang="en-US" sz="1200">
                <a:solidFill>
                  <a:schemeClr val="tx1"/>
                </a:solidFill>
              </a:rPr>
              <a:pPr eaLnBrk="1" hangingPunct="1"/>
              <a:t>2</a:t>
            </a:fld>
            <a:endParaRPr lang="en-US" sz="1200">
              <a:solidFill>
                <a:schemeClr val="tx1"/>
              </a:solidFill>
            </a:endParaRPr>
          </a:p>
        </p:txBody>
      </p:sp>
      <p:sp>
        <p:nvSpPr>
          <p:cNvPr id="63491" name="Rectangle 1"/>
          <p:cNvSpPr>
            <a:spLocks noGrp="1" noRot="1" noChangeAspect="1" noChangeArrowheads="1" noTextEdit="1"/>
          </p:cNvSpPr>
          <p:nvPr>
            <p:ph type="sldImg"/>
          </p:nvPr>
        </p:nvSpPr>
        <p:spPr>
          <a:solidFill>
            <a:srgbClr val="FFFFFF"/>
          </a:solidFill>
          <a:ln/>
        </p:spPr>
      </p:sp>
      <p:sp>
        <p:nvSpPr>
          <p:cNvPr id="634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dirty="0" smtClean="0">
                <a:solidFill>
                  <a:srgbClr val="000000"/>
                </a:solidFill>
                <a:latin typeface="Lucida Grande" pitchFamily="-112" charset="0"/>
                <a:ea typeface="ＭＳ Ｐゴシック" pitchFamily="34" charset="-128"/>
                <a:sym typeface="Lucida Grande" pitchFamily="-112" charset="0"/>
              </a:rPr>
              <a:t>Why is this a problem?  We may not be talking to them right.  There is more than one audience for what we have to offer.</a:t>
            </a:r>
            <a:br>
              <a:rPr lang="en-US" sz="900" dirty="0" smtClean="0">
                <a:solidFill>
                  <a:srgbClr val="000000"/>
                </a:solidFill>
                <a:latin typeface="Lucida Grande" pitchFamily="-112" charset="0"/>
                <a:ea typeface="ＭＳ Ｐゴシック" pitchFamily="34" charset="-128"/>
                <a:sym typeface="Lucida Grande" pitchFamily="-112" charset="0"/>
              </a:rPr>
            </a:br>
            <a:r>
              <a:rPr lang="en-US" sz="900" dirty="0" smtClean="0">
                <a:solidFill>
                  <a:srgbClr val="000000"/>
                </a:solidFill>
                <a:latin typeface="Lucida Grande" pitchFamily="-112" charset="0"/>
                <a:ea typeface="ＭＳ Ｐゴシック" pitchFamily="34" charset="-128"/>
                <a:sym typeface="Lucida Grande" pitchFamily="-112" charset="0"/>
              </a:rPr>
              <a:t>Most of them don’t look like us.  Some people reject science: </a:t>
            </a:r>
            <a:r>
              <a:rPr lang="en-US" sz="900" dirty="0" err="1" smtClean="0">
                <a:solidFill>
                  <a:srgbClr val="000000"/>
                </a:solidFill>
                <a:latin typeface="Lucida Grande" pitchFamily="-112" charset="0"/>
                <a:ea typeface="ＭＳ Ｐゴシック" pitchFamily="34" charset="-128"/>
                <a:sym typeface="Lucida Grande" pitchFamily="-112" charset="0"/>
              </a:rPr>
              <a:t>Denialists</a:t>
            </a:r>
            <a:r>
              <a:rPr lang="en-US" sz="900" dirty="0" smtClean="0">
                <a:solidFill>
                  <a:srgbClr val="000000"/>
                </a:solidFill>
                <a:latin typeface="Lucida Grande" pitchFamily="-112" charset="0"/>
                <a:ea typeface="ＭＳ Ｐゴシック" pitchFamily="34" charset="-128"/>
                <a:sym typeface="Lucida Grande" pitchFamily="-112" charset="0"/>
              </a:rPr>
              <a:t>.</a:t>
            </a:r>
            <a:r>
              <a:rPr lang="en-US" sz="900" baseline="0" dirty="0" smtClean="0">
                <a:solidFill>
                  <a:srgbClr val="000000"/>
                </a:solidFill>
                <a:latin typeface="Lucida Grande" pitchFamily="-112" charset="0"/>
                <a:ea typeface="ＭＳ Ｐゴシック" pitchFamily="34" charset="-128"/>
                <a:sym typeface="Lucida Grande" pitchFamily="-112" charset="0"/>
              </a:rPr>
              <a:t> Global warming? Vaccines? There are no learning styles. </a:t>
            </a:r>
            <a:r>
              <a:rPr lang="en-US" sz="1200" b="0" i="1" kern="1200" dirty="0" smtClean="0">
                <a:solidFill>
                  <a:schemeClr val="tx1"/>
                </a:solidFill>
                <a:effectLst/>
                <a:latin typeface="Gill Sans" charset="0"/>
                <a:ea typeface="ＭＳ Ｐゴシック" charset="-128"/>
                <a:cs typeface="ＭＳ Ｐゴシック"/>
              </a:rPr>
              <a:t>Psychological Science in the Public Interest</a:t>
            </a:r>
            <a:endParaRPr lang="en-US" sz="900" dirty="0" smtClean="0">
              <a:solidFill>
                <a:srgbClr val="000000"/>
              </a:solidFill>
              <a:latin typeface="Lucida Grande" pitchFamily="-112" charset="0"/>
              <a:ea typeface="ＭＳ Ｐゴシック" pitchFamily="34" charset="-128"/>
              <a:sym typeface="Lucida Grande" pitchFamily="-11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525B33B-9F27-463B-A6FB-06AE1CDCFA4A}" type="slidenum">
              <a:rPr lang="en-US"/>
              <a:pPr/>
              <a:t>31</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514AB00-5E63-4BA7-A953-6CA27FC0758C}" type="slidenum">
              <a:rPr lang="en-US"/>
              <a:pPr/>
              <a:t>32</a:t>
            </a:fld>
            <a:endParaRPr lang="en-US"/>
          </a:p>
        </p:txBody>
      </p:sp>
      <p:sp>
        <p:nvSpPr>
          <p:cNvPr id="126979" name="Rectangle 1"/>
          <p:cNvSpPr>
            <a:spLocks noGrp="1" noRot="1" noChangeAspect="1" noChangeArrowheads="1" noTextEdit="1"/>
          </p:cNvSpPr>
          <p:nvPr>
            <p:ph type="sldImg"/>
          </p:nvPr>
        </p:nvSpPr>
        <p:spPr>
          <a:solidFill>
            <a:srgbClr val="FFFFFF"/>
          </a:solidFill>
          <a:ln/>
        </p:spPr>
      </p:sp>
      <p:sp>
        <p:nvSpPr>
          <p:cNvPr id="126980" name="Rectangle 2"/>
          <p:cNvSpPr>
            <a:spLocks noGrp="1" noChangeArrowheads="1"/>
          </p:cNvSpPr>
          <p:nvPr>
            <p:ph type="body" idx="1"/>
          </p:nvPr>
        </p:nvSpPr>
        <p:spPr>
          <a:noFill/>
          <a:ln/>
        </p:spPr>
        <p:txBody>
          <a:bodyPr/>
          <a:lstStyle/>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Actually, quite good pass rates, compared to many others in CS.</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Across campus, these are the pits.</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And the women are failing or withdrawing. in greater numbers than the men.</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This looks like C.P. Snow’s “Two Cultures”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64091C3-3A23-4C5B-8FDC-52E6DF065EEE}" type="slidenum">
              <a:rPr lang="en-US"/>
              <a:pPr/>
              <a:t>33</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59F7470-B0BD-4847-B188-ABB07E4F5314}" type="slidenum">
              <a:rPr lang="en-US"/>
              <a:pPr/>
              <a:t>34</a:t>
            </a:fld>
            <a:endParaRPr lang="en-US"/>
          </a:p>
        </p:txBody>
      </p:sp>
      <p:sp>
        <p:nvSpPr>
          <p:cNvPr id="137219" name="Slide Image Placeholder 1"/>
          <p:cNvSpPr>
            <a:spLocks noGrp="1" noRot="1" noChangeAspect="1" noTextEdit="1"/>
          </p:cNvSpPr>
          <p:nvPr>
            <p:ph type="sldImg"/>
          </p:nvPr>
        </p:nvSpPr>
        <p:spPr>
          <a:xfrm>
            <a:off x="1143000" y="685800"/>
            <a:ext cx="4573588" cy="3429000"/>
          </a:xfrm>
          <a:ln/>
        </p:spPr>
      </p:sp>
      <p:sp>
        <p:nvSpPr>
          <p:cNvPr id="137220" name="Notes Placeholder 2"/>
          <p:cNvSpPr>
            <a:spLocks noGrp="1"/>
          </p:cNvSpPr>
          <p:nvPr>
            <p:ph type="body" idx="1"/>
          </p:nvPr>
        </p:nvSpPr>
        <p:spPr>
          <a:noFill/>
          <a:ln/>
        </p:spPr>
        <p:txBody>
          <a:bodyPr lIns="91432" tIns="45716" rIns="91432" bIns="45716"/>
          <a:lstStyle/>
          <a:p>
            <a:pPr defTabSz="912813" eaLnBrk="1" hangingPunct="1"/>
            <a:endParaRPr lang="en-US" smtClean="0">
              <a:ea typeface="ＭＳ Ｐゴシック" pitchFamily="34" charset="-128"/>
            </a:endParaRPr>
          </a:p>
        </p:txBody>
      </p:sp>
      <p:sp>
        <p:nvSpPr>
          <p:cNvPr id="137221" name="Slide Number Placeholder 3"/>
          <p:cNvSpPr txBox="1">
            <a:spLocks noGrp="1"/>
          </p:cNvSpPr>
          <p:nvPr/>
        </p:nvSpPr>
        <p:spPr bwMode="auto">
          <a:xfrm>
            <a:off x="6172200" y="8685213"/>
            <a:ext cx="684213" cy="457200"/>
          </a:xfrm>
          <a:prstGeom prst="rect">
            <a:avLst/>
          </a:prstGeom>
          <a:noFill/>
          <a:ln w="9525">
            <a:noFill/>
            <a:miter lim="800000"/>
            <a:headEnd/>
            <a:tailEnd/>
          </a:ln>
        </p:spPr>
        <p:txBody>
          <a:bodyPr lIns="91432" tIns="45716" rIns="91432" bIns="45716" anchor="b"/>
          <a:lstStyle/>
          <a:p>
            <a:pPr algn="r" defTabSz="912813"/>
            <a:fld id="{BD8432E5-6AA4-4456-BE6F-A91AA6D9AE25}" type="slidenum">
              <a:rPr lang="en-US" sz="1200">
                <a:solidFill>
                  <a:schemeClr val="tx1"/>
                </a:solidFill>
                <a:latin typeface="Calibri" pitchFamily="34" charset="0"/>
              </a:rPr>
              <a:pPr algn="r" defTabSz="912813"/>
              <a:t>34</a:t>
            </a:fld>
            <a:endParaRPr lang="en-US" sz="1200">
              <a:solidFill>
                <a:schemeClr val="tx1"/>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1FBED0A-FED6-4C08-8965-D36E5737C999}" type="slidenum">
              <a:rPr lang="en-US"/>
              <a:pPr/>
              <a:t>35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Be sure to wonder, “But are they learning the same?”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00EDB1AF-743B-466F-913B-4BEEC3F219B6}" type="slidenum">
              <a:rPr lang="en-US" sz="1200">
                <a:solidFill>
                  <a:schemeClr val="tx1"/>
                </a:solidFill>
              </a:rPr>
              <a:pPr eaLnBrk="1" hangingPunct="1"/>
              <a:t>36</a:t>
            </a:fld>
            <a:endParaRPr lang="en-US" sz="1200">
              <a:solidFill>
                <a:schemeClr val="tx1"/>
              </a:solidFill>
            </a:endParaRPr>
          </a:p>
        </p:txBody>
      </p:sp>
      <p:sp>
        <p:nvSpPr>
          <p:cNvPr id="141315" name="Rectangle 1"/>
          <p:cNvSpPr>
            <a:spLocks noGrp="1" noRot="1" noChangeAspect="1" noChangeArrowheads="1" noTextEdit="1"/>
          </p:cNvSpPr>
          <p:nvPr>
            <p:ph type="sldImg"/>
          </p:nvPr>
        </p:nvSpPr>
        <p:spPr>
          <a:solidFill>
            <a:srgbClr val="FFFFFF"/>
          </a:solidFill>
          <a:ln/>
        </p:spPr>
      </p:sp>
      <p:sp>
        <p:nvSpPr>
          <p:cNvPr id="1413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FIX HAVE-&gt;HAD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3E9EB06-7D45-4DC1-88B4-46AC3AA17BF5}" type="slidenum">
              <a:rPr lang="en-US"/>
              <a:pPr/>
              <a:t>37</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C814B98-85B2-4D43-920D-424C33940223}" type="slidenum">
              <a:rPr lang="en-US"/>
              <a:pPr/>
              <a:t>41</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28A0C14-0306-4C7C-9236-35E7C6FED14A}" type="slidenum">
              <a:rPr lang="en-US"/>
              <a:pPr/>
              <a:t>42</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There are jobs out there. The classes are good. But students just don’t want to do this.</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ADDAA21-C539-4965-BB9B-F9341F6A6915}" type="slidenum">
              <a:rPr lang="en-US" sz="1200">
                <a:solidFill>
                  <a:schemeClr val="tx1"/>
                </a:solidFill>
              </a:rPr>
              <a:pPr eaLnBrk="1" hangingPunct="1"/>
              <a:t>3</a:t>
            </a:fld>
            <a:endParaRPr lang="en-US" sz="120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1D2945-BE09-420D-BEA5-A2F0B5604A40}" type="slidenum">
              <a:rPr lang="en-US" sz="1200">
                <a:solidFill>
                  <a:schemeClr val="tx1"/>
                </a:solidFill>
              </a:rPr>
              <a:pPr eaLnBrk="1" hangingPunct="1"/>
              <a:t>45</a:t>
            </a:fld>
            <a:endParaRPr lang="en-US" sz="1200">
              <a:solidFill>
                <a:schemeClr val="tx1"/>
              </a:solidFill>
            </a:endParaRPr>
          </a:p>
        </p:txBody>
      </p:sp>
      <p:sp>
        <p:nvSpPr>
          <p:cNvPr id="150531" name="Rectangle 1"/>
          <p:cNvSpPr>
            <a:spLocks noGrp="1" noRot="1" noChangeAspect="1" noChangeArrowheads="1" noTextEdit="1"/>
          </p:cNvSpPr>
          <p:nvPr>
            <p:ph type="sldImg"/>
          </p:nvPr>
        </p:nvSpPr>
        <p:spPr>
          <a:solidFill>
            <a:srgbClr val="FFFFFF"/>
          </a:solidFill>
          <a:ln/>
        </p:spPr>
      </p:sp>
      <p:sp>
        <p:nvSpPr>
          <p:cNvPr id="1505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How is it different?  The first “tree” that students use is an n-ary tree, a scene graph.  Why not start with a binary tree?  Because binary trees are irrelevant to media developers.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Java course, all non-majors, 90% success rate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FDDB111-36E2-4BA0-A7D1-96AB5E088ACC}" type="slidenum">
              <a:rPr lang="en-US" sz="1200">
                <a:solidFill>
                  <a:schemeClr val="tx1"/>
                </a:solidFill>
              </a:rPr>
              <a:pPr eaLnBrk="1" hangingPunct="1"/>
              <a:t>46</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7CEBA-3813-FD47-8E7A-32B612B152C8}" type="slidenum">
              <a:rPr lang="en-US"/>
              <a:pPr/>
              <a:t>47</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smtClean="0"/>
              <a:t>Graph</a:t>
            </a:r>
            <a:r>
              <a:rPr lang="en-US" baseline="0" dirty="0" smtClean="0"/>
              <a:t> shows # of students taking the various STEM AP tests since 1997.  CS is the sad red line at the bottom. Note that even the relatively new AP courses – statistics and environmental sciences – are doing much better than us.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It’s about changing definitions of computer science.</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78E2269-29E4-4496-A327-4DD1B64BB72D}" type="slidenum">
              <a:rPr lang="en-US" sz="1200">
                <a:solidFill>
                  <a:schemeClr val="tx1"/>
                </a:solidFill>
              </a:rPr>
              <a:pPr eaLnBrk="1" hangingPunct="1"/>
              <a:t>48</a:t>
            </a:fld>
            <a:endParaRPr lang="en-US"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BFD51-2D10-CC4F-B341-2BFB123CFD2A}" type="slidenum">
              <a:rPr lang="en-US"/>
              <a:pPr/>
              <a:t>4</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F9117-E6AF-9643-86C6-7F77E15CF1F7}" type="slidenum">
              <a:rPr lang="en-US"/>
              <a:pPr/>
              <a:t>6</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F6672-50F9-F14C-81CE-FCBCC7A1C23F}" type="slidenum">
              <a:rPr lang="en-US"/>
              <a:pPr/>
              <a:t>7</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C2E89-51B4-C249-B4E2-D2BC35F4A661}" type="slidenum">
              <a:rPr lang="en-US"/>
              <a:pPr/>
              <a:t>8</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xfrm>
            <a:off x="685800" y="4343400"/>
            <a:ext cx="5486400" cy="4114800"/>
          </a:xfrm>
        </p:spPr>
        <p:txBody>
          <a:bodyPr/>
          <a:lstStyle/>
          <a:p>
            <a:r>
              <a:rPr lang="en-US"/>
              <a:t>Do sound visualization work tool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E6A52-4E24-CC4F-8607-BB5433CAC98A}" type="slidenum">
              <a:rPr lang="en-US"/>
              <a:pPr/>
              <a:t>9</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3588" y="3635375"/>
            <a:ext cx="1808162" cy="1235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7513" y="3635375"/>
            <a:ext cx="5273675" cy="1235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8FF5E72-2AE0-4A26-B735-01F7D2411DCF}"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custDataLst>
              <p:tags r:id="rId1"/>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FFD96A4C-F2A4-4CFE-A695-DF426E651D48}"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A0B33AC9-53F4-4977-A515-E8F8A59A82DD}"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410051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303338"/>
            <a:ext cx="4100513"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9C4E7105-5DCA-41AB-B2EE-20868A0AD06B}"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B8041B13-0C60-4931-8895-7077E44ABCD9}"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C4DCC2B2-B70E-4D3D-AEEA-56BDEED1A727}"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4C043615-8E74-4456-A8A9-42E8D1EF634D}"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AF3CBCC6-DE50-4A21-855E-19E3D9BB052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23277F03-7DE3-42B4-8D54-60ED2FD30D43}"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F96EA530-5A90-42E2-8738-F5CA4844DCBE}"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90488"/>
            <a:ext cx="2106613"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17061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CD311E5-7CA0-4EF4-908A-C8768A1621C3}"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63" y="317500"/>
            <a:ext cx="8229600"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8463" y="1303338"/>
            <a:ext cx="4097337"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03338"/>
            <a:ext cx="4097338"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048000" y="6629400"/>
            <a:ext cx="2663825" cy="152400"/>
          </a:xfrm>
          <a:prstGeom prst="rect">
            <a:avLst/>
          </a:prstGeom>
        </p:spPr>
        <p:txBody>
          <a:bodyPr/>
          <a:lstStyle>
            <a:lvl1pPr>
              <a:defRPr/>
            </a:lvl1pPr>
          </a:lstStyle>
          <a:p>
            <a:r>
              <a:rPr lang="en-US"/>
              <a:t> </a:t>
            </a:r>
          </a:p>
        </p:txBody>
      </p:sp>
      <p:sp>
        <p:nvSpPr>
          <p:cNvPr id="6" name="Slide Number Placeholder 5"/>
          <p:cNvSpPr>
            <a:spLocks noGrp="1"/>
          </p:cNvSpPr>
          <p:nvPr>
            <p:ph type="sldNum" sz="quarter" idx="11"/>
          </p:nvPr>
        </p:nvSpPr>
        <p:spPr>
          <a:xfrm>
            <a:off x="8291513" y="6616700"/>
            <a:ext cx="606425" cy="152400"/>
          </a:xfrm>
        </p:spPr>
        <p:txBody>
          <a:bodyPr/>
          <a:lstStyle>
            <a:lvl1pPr>
              <a:defRPr smtClean="0"/>
            </a:lvl1pPr>
          </a:lstStyle>
          <a:p>
            <a:fld id="{7A159D69-C016-E845-BC75-60519EC15FF4}" type="slidenum">
              <a:rPr lang="en-US"/>
              <a:pPr/>
              <a:t>‹#›</a:t>
            </a:fld>
            <a:endParaRPr lang="en-US"/>
          </a:p>
        </p:txBody>
      </p:sp>
    </p:spTree>
    <p:extLst>
      <p:ext uri="{BB962C8B-B14F-4D97-AF65-F5344CB8AC3E}">
        <p14:creationId xmlns:p14="http://schemas.microsoft.com/office/powerpoint/2010/main" val="334322167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C3B7303A-8000-4E26-9A85-D5FD3F3315F3}" type="slidenum">
              <a:rPr lang="en-US"/>
              <a:pPr/>
              <a:t>‹#›</a:t>
            </a:fld>
            <a:endParaRPr lang="en-US"/>
          </a:p>
        </p:txBody>
      </p:sp>
      <p:sp>
        <p:nvSpPr>
          <p:cNvPr id="8" name="Date Placeholder 7"/>
          <p:cNvSpPr>
            <a:spLocks noGrp="1"/>
          </p:cNvSpPr>
          <p:nvPr>
            <p:ph type="dt" sz="half" idx="12"/>
          </p:nvPr>
        </p:nvSpPr>
        <p:spPr>
          <a:xfrm>
            <a:off x="457200" y="6245225"/>
            <a:ext cx="2133600" cy="47625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348580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DBDF9742-7608-4A5B-B0D9-09AF694B5779}"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923C3659-4D9F-415B-9B89-C02361A672EB}"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fld id="{73078815-D2B5-4099-96ED-5FD6AB9800C0}"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2"/>
          <p:cNvSpPr txBox="1">
            <a:spLocks noGrp="1" noChangeArrowheads="1"/>
          </p:cNvSpPr>
          <p:nvPr>
            <p:ph type="sldNum" sz="quarter" idx="10"/>
          </p:nvPr>
        </p:nvSpPr>
        <p:spPr>
          <a:ln/>
        </p:spPr>
        <p:txBody>
          <a:bodyPr/>
          <a:lstStyle>
            <a:lvl1pPr>
              <a:defRPr/>
            </a:lvl1pPr>
          </a:lstStyle>
          <a:p>
            <a:fld id="{B03F4E37-BF87-4890-81FD-6B4616DAA5E3}"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2"/>
          <p:cNvSpPr txBox="1">
            <a:spLocks noGrp="1" noChangeArrowheads="1"/>
          </p:cNvSpPr>
          <p:nvPr>
            <p:ph type="sldNum" sz="quarter" idx="10"/>
          </p:nvPr>
        </p:nvSpPr>
        <p:spPr>
          <a:ln/>
        </p:spPr>
        <p:txBody>
          <a:bodyPr/>
          <a:lstStyle>
            <a:lvl1pPr>
              <a:defRPr/>
            </a:lvl1pPr>
          </a:lstStyle>
          <a:p>
            <a:fld id="{6AB06611-8BFE-4C72-9105-4C5718ABCC4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2"/>
          <p:cNvSpPr txBox="1">
            <a:spLocks noGrp="1" noChangeArrowheads="1"/>
          </p:cNvSpPr>
          <p:nvPr>
            <p:ph type="sldNum" sz="quarter" idx="10"/>
          </p:nvPr>
        </p:nvSpPr>
        <p:spPr>
          <a:ln/>
        </p:spPr>
        <p:txBody>
          <a:bodyPr/>
          <a:lstStyle>
            <a:lvl1pPr>
              <a:defRPr/>
            </a:lvl1pPr>
          </a:lstStyle>
          <a:p>
            <a:fld id="{C9896D32-F80E-4D14-8984-D6763E5DB71D}"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fld id="{7DD50F9E-5164-4998-8A85-EF42BB113D63}"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fld id="{B2937FA8-3910-4D1B-9DB8-D9875D94AACD}"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fld id="{458A0D15-F961-4E4E-82AA-8F48092F81A2}"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834EC983-DA44-4C1D-B4EB-402B3772CE97}"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0"/>
            <a:ext cx="20589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45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09AA1DC7-161B-41FD-A04B-06E0077427F9}"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9413" y="1411288"/>
            <a:ext cx="4117975"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411288"/>
            <a:ext cx="4119562"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7513" y="4260850"/>
            <a:ext cx="2968625"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8538" y="4260850"/>
            <a:ext cx="2970212"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5" y="0"/>
            <a:ext cx="211137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0"/>
            <a:ext cx="6183312"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92598AE2-D4CE-4349-B0E5-4BC488C3AC3A}"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92FE8440-A761-417E-ACAD-8DC002C1F1B5}"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fld id="{583243FB-23DF-4078-AA84-6C02BB15A2D3}"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
          <p:cNvSpPr txBox="1">
            <a:spLocks noGrp="1" noChangeArrowheads="1"/>
          </p:cNvSpPr>
          <p:nvPr>
            <p:ph type="sldNum" sz="quarter" idx="10"/>
          </p:nvPr>
        </p:nvSpPr>
        <p:spPr>
          <a:ln/>
        </p:spPr>
        <p:txBody>
          <a:bodyPr/>
          <a:lstStyle>
            <a:lvl1pPr>
              <a:defRPr/>
            </a:lvl1pPr>
          </a:lstStyle>
          <a:p>
            <a:fld id="{B14AE50C-BFDB-49CB-A88C-C1B66B73C358}" type="slidenum">
              <a:rPr lang="en-US"/>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
          <p:cNvSpPr txBox="1">
            <a:spLocks noGrp="1" noChangeArrowheads="1"/>
          </p:cNvSpPr>
          <p:nvPr>
            <p:ph type="sldNum" sz="quarter" idx="10"/>
          </p:nvPr>
        </p:nvSpPr>
        <p:spPr>
          <a:ln/>
        </p:spPr>
        <p:txBody>
          <a:bodyPr/>
          <a:lstStyle>
            <a:lvl1pPr>
              <a:defRPr/>
            </a:lvl1pPr>
          </a:lstStyle>
          <a:p>
            <a:fld id="{4E7D2144-EBC3-4C88-BCF7-714C2C08A275}" type="slidenum">
              <a:rPr lang="en-US"/>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Box 1"/>
          <p:cNvSpPr txBox="1">
            <a:spLocks noGrp="1" noChangeArrowheads="1"/>
          </p:cNvSpPr>
          <p:nvPr>
            <p:ph type="sldNum" sz="quarter" idx="10"/>
          </p:nvPr>
        </p:nvSpPr>
        <p:spPr>
          <a:ln/>
        </p:spPr>
        <p:txBody>
          <a:bodyPr/>
          <a:lstStyle>
            <a:lvl1pPr>
              <a:defRPr/>
            </a:lvl1pPr>
          </a:lstStyle>
          <a:p>
            <a:fld id="{11358EA4-EC63-4AF0-8C66-5D63CFEEAFE9}" type="slidenum">
              <a:rPr lang="en-US"/>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fld id="{22F56EC7-51B7-48B8-B409-D6C9BD6494A6}" type="slidenum">
              <a:rPr lang="en-US"/>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1ECAC841-6458-4D88-AC4F-3DD4C3D08402}" type="slidenum">
              <a:rPr lang="en-US"/>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7CBC2B7D-169C-404E-A7D9-EBD426CEB439}" type="slidenum">
              <a:rPr lang="en-US"/>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726C8093-EFA5-48BD-934E-DA5F375095A5}" type="slidenum">
              <a:rPr lang="en-US"/>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FF071745-6674-4058-A5AE-302742CEA202}"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687513" y="3635375"/>
            <a:ext cx="7234237" cy="63182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1027" name="Rectangle 2"/>
          <p:cNvSpPr>
            <a:spLocks noGrp="1" noChangeArrowheads="1"/>
          </p:cNvSpPr>
          <p:nvPr>
            <p:ph type="body" idx="1"/>
          </p:nvPr>
        </p:nvSpPr>
        <p:spPr bwMode="auto">
          <a:xfrm>
            <a:off x="1687513" y="4260850"/>
            <a:ext cx="6091237" cy="609600"/>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l" rtl="0" eaLnBrk="0" fontAlgn="base" hangingPunct="0">
        <a:spcBef>
          <a:spcPct val="0"/>
        </a:spcBef>
        <a:spcAft>
          <a:spcPct val="0"/>
        </a:spcAft>
        <a:defRPr sz="32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200">
          <a:solidFill>
            <a:schemeClr val="tx1"/>
          </a:solidFill>
          <a:latin typeface="Lucida Grande" charset="0"/>
          <a:sym typeface="Lucida Grande" charset="0"/>
        </a:defRPr>
      </a:lvl6pPr>
      <a:lvl7pPr marL="914400" algn="l" rtl="0" fontAlgn="base">
        <a:spcBef>
          <a:spcPct val="0"/>
        </a:spcBef>
        <a:spcAft>
          <a:spcPct val="0"/>
        </a:spcAft>
        <a:defRPr sz="3200">
          <a:solidFill>
            <a:schemeClr val="tx1"/>
          </a:solidFill>
          <a:latin typeface="Lucida Grande" charset="0"/>
          <a:sym typeface="Lucida Grande" charset="0"/>
        </a:defRPr>
      </a:lvl7pPr>
      <a:lvl8pPr marL="1371600" algn="l" rtl="0" fontAlgn="base">
        <a:spcBef>
          <a:spcPct val="0"/>
        </a:spcBef>
        <a:spcAft>
          <a:spcPct val="0"/>
        </a:spcAft>
        <a:defRPr sz="3200">
          <a:solidFill>
            <a:schemeClr val="tx1"/>
          </a:solidFill>
          <a:latin typeface="Lucida Grande" charset="0"/>
          <a:sym typeface="Lucida Grande" charset="0"/>
        </a:defRPr>
      </a:lvl8pPr>
      <a:lvl9pPr marL="1828800" algn="l" rtl="0" fontAlgn="base">
        <a:spcBef>
          <a:spcPct val="0"/>
        </a:spcBef>
        <a:spcAft>
          <a:spcPct val="0"/>
        </a:spcAft>
        <a:defRPr sz="3200">
          <a:solidFill>
            <a:schemeClr val="tx1"/>
          </a:solidFill>
          <a:latin typeface="Lucida Grande" charset="0"/>
          <a:sym typeface="Lucida Grande" charset="0"/>
        </a:defRPr>
      </a:lvl9pPr>
    </p:titleStyle>
    <p:bodyStyle>
      <a:lvl1pPr marL="342900" indent="-342900" algn="l" rtl="0" eaLnBrk="0" fontAlgn="base" hangingPunct="0">
        <a:spcBef>
          <a:spcPts val="500"/>
        </a:spcBef>
        <a:spcAft>
          <a:spcPct val="0"/>
        </a:spcAft>
        <a:defRPr sz="2000">
          <a:solidFill>
            <a:schemeClr val="tx1"/>
          </a:solidFill>
          <a:latin typeface="+mn-lt"/>
          <a:ea typeface="ＭＳ Ｐゴシック" charset="-128"/>
          <a:cs typeface="ＭＳ Ｐゴシック"/>
          <a:sym typeface="Lucida Grande"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Franklin Gothic Book" charset="0"/>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Franklin Gothic Book" charset="0"/>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322263" y="90488"/>
            <a:ext cx="8235950" cy="1212850"/>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13315" name="Rectangle 2"/>
          <p:cNvSpPr>
            <a:spLocks noGrp="1" noChangeArrowheads="1"/>
          </p:cNvSpPr>
          <p:nvPr>
            <p:ph type="body" idx="1"/>
          </p:nvPr>
        </p:nvSpPr>
        <p:spPr bwMode="auto">
          <a:xfrm>
            <a:off x="398463" y="1303338"/>
            <a:ext cx="8353425" cy="5554662"/>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2051"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8DD4C09F-CF4C-4EEC-B669-037D77249D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21" r:id="rId12"/>
    <p:sldLayoutId id="2147483722" r:id="rId13"/>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0"/>
            <a:ext cx="8235950" cy="113347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4098" name="Text Box 2"/>
          <p:cNvSpPr txBox="1">
            <a:spLocks noGrp="1" noChangeArrowheads="1"/>
          </p:cNvSpPr>
          <p:nvPr>
            <p:ph type="sldNum" sz="quarter" idx="4"/>
          </p:nvPr>
        </p:nvSpPr>
        <p:spPr bwMode="auto">
          <a:xfrm>
            <a:off x="8539163" y="6515100"/>
            <a:ext cx="153987"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10E8B854-4523-4A40-AE36-52FC8192CDD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429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430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6002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574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5146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718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4290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862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322263" y="0"/>
            <a:ext cx="8235950" cy="139382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50179" name="Rectangle 2"/>
          <p:cNvSpPr>
            <a:spLocks noGrp="1" noChangeArrowheads="1"/>
          </p:cNvSpPr>
          <p:nvPr>
            <p:ph type="body" idx="1"/>
          </p:nvPr>
        </p:nvSpPr>
        <p:spPr bwMode="auto">
          <a:xfrm>
            <a:off x="379413" y="1411288"/>
            <a:ext cx="8389937" cy="5446712"/>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lnSpc>
          <a:spcPct val="90000"/>
        </a:lnSpc>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lnSpc>
          <a:spcPct val="90000"/>
        </a:lnSpc>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lnSpc>
          <a:spcPct val="90000"/>
        </a:lnSpc>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lnSpc>
          <a:spcPct val="90000"/>
        </a:lnSpc>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lnSpc>
          <a:spcPct val="90000"/>
        </a:lnSpc>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Text Box 1"/>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7EB66CE4-1185-44CF-B826-A1CDE2FABC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429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430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6002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574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5146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718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4290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862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tags" Target="../tags/tag31.xml"/><Relationship Id="rId7" Type="http://schemas.openxmlformats.org/officeDocument/2006/relationships/notesSlide" Target="../notesSlides/notesSlide10.xml"/><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slideLayout" Target="../slideLayouts/slideLayout23.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3.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7.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tags" Target="../tags/tag4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51.xml"/><Relationship Id="rId7" Type="http://schemas.openxmlformats.org/officeDocument/2006/relationships/slideLayout" Target="../slideLayouts/slideLayout2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image" Target="../media/image19.png"/><Relationship Id="rId4" Type="http://schemas.openxmlformats.org/officeDocument/2006/relationships/tags" Target="../tags/tag52.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7.xml"/><Relationship Id="rId7" Type="http://schemas.openxmlformats.org/officeDocument/2006/relationships/image" Target="../media/image20.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tags" Target="../tags/tag58.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tags" Target="../tags/tag6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3.jpeg"/><Relationship Id="rId5" Type="http://schemas.openxmlformats.org/officeDocument/2006/relationships/notesSlide" Target="../notesSlides/notesSlide18.xml"/><Relationship Id="rId4"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video" Target="../media/media2.avi"/><Relationship Id="rId13" Type="http://schemas.openxmlformats.org/officeDocument/2006/relationships/image" Target="../media/image25.png"/><Relationship Id="rId3" Type="http://schemas.openxmlformats.org/officeDocument/2006/relationships/tags" Target="../tags/tag70.xml"/><Relationship Id="rId7" Type="http://schemas.microsoft.com/office/2007/relationships/media" Target="../media/media2.avi"/><Relationship Id="rId12" Type="http://schemas.openxmlformats.org/officeDocument/2006/relationships/image" Target="../media/image2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1.xml"/><Relationship Id="rId11" Type="http://schemas.openxmlformats.org/officeDocument/2006/relationships/notesSlide" Target="../notesSlides/notesSlide19.xml"/><Relationship Id="rId5" Type="http://schemas.openxmlformats.org/officeDocument/2006/relationships/video" Target="../media/media1.avi"/><Relationship Id="rId10" Type="http://schemas.openxmlformats.org/officeDocument/2006/relationships/slideLayout" Target="../slideLayouts/slideLayout17.xml"/><Relationship Id="rId4" Type="http://schemas.microsoft.com/office/2007/relationships/media" Target="../media/media1.avi"/><Relationship Id="rId9" Type="http://schemas.openxmlformats.org/officeDocument/2006/relationships/tags" Target="../tags/tag72.xml"/><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vmlDrawing" Target="../drawings/vmlDrawing2.vml"/><Relationship Id="rId6" Type="http://schemas.openxmlformats.org/officeDocument/2006/relationships/tags" Target="../tags/tag79.xml"/><Relationship Id="rId11" Type="http://schemas.openxmlformats.org/officeDocument/2006/relationships/image" Target="../media/image27.png"/><Relationship Id="rId5" Type="http://schemas.openxmlformats.org/officeDocument/2006/relationships/tags" Target="../tags/tag78.xml"/><Relationship Id="rId10" Type="http://schemas.openxmlformats.org/officeDocument/2006/relationships/oleObject" Target="../embeddings/oleObject1.bin"/><Relationship Id="rId4" Type="http://schemas.openxmlformats.org/officeDocument/2006/relationships/tags" Target="../tags/tag77.xml"/><Relationship Id="rId9"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1.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3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29.jpeg"/><Relationship Id="rId5" Type="http://schemas.openxmlformats.org/officeDocument/2006/relationships/tags" Target="../tags/tag85.xml"/><Relationship Id="rId10" Type="http://schemas.openxmlformats.org/officeDocument/2006/relationships/image" Target="../media/image28.jpeg"/><Relationship Id="rId4" Type="http://schemas.openxmlformats.org/officeDocument/2006/relationships/tags" Target="../tags/tag84.xml"/><Relationship Id="rId9"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audio" Target="../media/media5.aif"/><Relationship Id="rId18" Type="http://schemas.openxmlformats.org/officeDocument/2006/relationships/notesSlide" Target="../notesSlides/notesSlide23.xml"/><Relationship Id="rId3" Type="http://schemas.openxmlformats.org/officeDocument/2006/relationships/tags" Target="../tags/tag90.xml"/><Relationship Id="rId21" Type="http://schemas.openxmlformats.org/officeDocument/2006/relationships/image" Target="../media/image34.jpeg"/><Relationship Id="rId7" Type="http://schemas.openxmlformats.org/officeDocument/2006/relationships/tags" Target="../tags/tag92.xml"/><Relationship Id="rId12" Type="http://schemas.microsoft.com/office/2007/relationships/media" Target="../media/media5.aif"/><Relationship Id="rId17" Type="http://schemas.openxmlformats.org/officeDocument/2006/relationships/slideLayout" Target="../slideLayouts/slideLayout53.xml"/><Relationship Id="rId2" Type="http://schemas.openxmlformats.org/officeDocument/2006/relationships/tags" Target="../tags/tag89.xml"/><Relationship Id="rId16" Type="http://schemas.openxmlformats.org/officeDocument/2006/relationships/tags" Target="../tags/tag97.xml"/><Relationship Id="rId20" Type="http://schemas.openxmlformats.org/officeDocument/2006/relationships/image" Target="../media/image33.jpeg"/><Relationship Id="rId1" Type="http://schemas.openxmlformats.org/officeDocument/2006/relationships/tags" Target="../tags/tag88.xml"/><Relationship Id="rId6" Type="http://schemas.openxmlformats.org/officeDocument/2006/relationships/tags" Target="../tags/tag91.xml"/><Relationship Id="rId11" Type="http://schemas.openxmlformats.org/officeDocument/2006/relationships/tags" Target="../tags/tag94.xml"/><Relationship Id="rId24" Type="http://schemas.openxmlformats.org/officeDocument/2006/relationships/image" Target="../media/image37.jpeg"/><Relationship Id="rId5" Type="http://schemas.openxmlformats.org/officeDocument/2006/relationships/audio" Target="../media/media3.wav"/><Relationship Id="rId15" Type="http://schemas.openxmlformats.org/officeDocument/2006/relationships/tags" Target="../tags/tag96.xml"/><Relationship Id="rId23" Type="http://schemas.openxmlformats.org/officeDocument/2006/relationships/image" Target="../media/image36.png"/><Relationship Id="rId10" Type="http://schemas.openxmlformats.org/officeDocument/2006/relationships/video" Target="../media/media4.avi"/><Relationship Id="rId19" Type="http://schemas.openxmlformats.org/officeDocument/2006/relationships/image" Target="../media/image32.png"/><Relationship Id="rId4" Type="http://schemas.microsoft.com/office/2007/relationships/media" Target="../media/media3.wav"/><Relationship Id="rId9" Type="http://schemas.microsoft.com/office/2007/relationships/media" Target="../media/media4.avi"/><Relationship Id="rId14" Type="http://schemas.openxmlformats.org/officeDocument/2006/relationships/tags" Target="../tags/tag95.xml"/><Relationship Id="rId22"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99.xml"/><Relationship Id="rId7" Type="http://schemas.openxmlformats.org/officeDocument/2006/relationships/slideLayout" Target="../slideLayouts/slideLayout26.xml"/><Relationship Id="rId2" Type="http://schemas.openxmlformats.org/officeDocument/2006/relationships/tags" Target="../tags/tag98.xml"/><Relationship Id="rId1" Type="http://schemas.openxmlformats.org/officeDocument/2006/relationships/vmlDrawing" Target="../drawings/vmlDrawing3.vml"/><Relationship Id="rId6" Type="http://schemas.openxmlformats.org/officeDocument/2006/relationships/tags" Target="../tags/tag102.xml"/><Relationship Id="rId5" Type="http://schemas.openxmlformats.org/officeDocument/2006/relationships/tags" Target="../tags/tag101.xml"/><Relationship Id="rId10" Type="http://schemas.openxmlformats.org/officeDocument/2006/relationships/image" Target="../media/image38.emf"/><Relationship Id="rId4" Type="http://schemas.openxmlformats.org/officeDocument/2006/relationships/tags" Target="../tags/tag100.xml"/><Relationship Id="rId9"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05.xml"/><Relationship Id="rId7" Type="http://schemas.openxmlformats.org/officeDocument/2006/relationships/slideLayout" Target="../slideLayouts/slideLayout1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41.wmf"/><Relationship Id="rId5" Type="http://schemas.openxmlformats.org/officeDocument/2006/relationships/tags" Target="../tags/tag107.xml"/><Relationship Id="rId10" Type="http://schemas.openxmlformats.org/officeDocument/2006/relationships/image" Target="../media/image40.png"/><Relationship Id="rId4" Type="http://schemas.openxmlformats.org/officeDocument/2006/relationships/tags" Target="../tags/tag106.xml"/><Relationship Id="rId9" Type="http://schemas.openxmlformats.org/officeDocument/2006/relationships/image" Target="../media/image39.wmf"/></Relationships>
</file>

<file path=ppt/slides/_rels/slide3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15.xml"/><Relationship Id="rId1" Type="http://schemas.openxmlformats.org/officeDocument/2006/relationships/tags" Target="../tags/tag109.xml"/></Relationships>
</file>

<file path=ppt/slides/_rels/slide39.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Layout" Target="../slideLayouts/slideLayout13.xml"/><Relationship Id="rId4" Type="http://schemas.openxmlformats.org/officeDocument/2006/relationships/tags" Target="../tags/tag113.xml"/></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hyperlink" Target="http://www.gacomputes.org" TargetMode="External"/><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44.png"/><Relationship Id="rId3" Type="http://schemas.openxmlformats.org/officeDocument/2006/relationships/tags" Target="../tags/tag121.xml"/><Relationship Id="rId7" Type="http://schemas.openxmlformats.org/officeDocument/2006/relationships/slideLayout" Target="../slideLayouts/slideLayout13.xml"/><Relationship Id="rId12" Type="http://schemas.openxmlformats.org/officeDocument/2006/relationships/image" Target="../media/image43.jpe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hyperlink" Target="http://www.mediacomputation.org/" TargetMode="External"/><Relationship Id="rId5" Type="http://schemas.openxmlformats.org/officeDocument/2006/relationships/tags" Target="../tags/tag123.xml"/><Relationship Id="rId15" Type="http://schemas.openxmlformats.org/officeDocument/2006/relationships/image" Target="../media/image46.jpeg"/><Relationship Id="rId10" Type="http://schemas.openxmlformats.org/officeDocument/2006/relationships/hyperlink" Target="http://home.cc.gatech.edu/csl" TargetMode="External"/><Relationship Id="rId4" Type="http://schemas.openxmlformats.org/officeDocument/2006/relationships/tags" Target="../tags/tag122.xml"/><Relationship Id="rId9" Type="http://schemas.openxmlformats.org/officeDocument/2006/relationships/hyperlink" Target="http://www.cc.gatech.edu/~mark.guzdial" TargetMode="External"/><Relationship Id="rId1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127.xml"/><Relationship Id="rId7" Type="http://schemas.openxmlformats.org/officeDocument/2006/relationships/image" Target="../media/image47.jpe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3.xml"/><Relationship Id="rId5" Type="http://schemas.openxmlformats.org/officeDocument/2006/relationships/tags" Target="../tags/tag129.xml"/><Relationship Id="rId4" Type="http://schemas.openxmlformats.org/officeDocument/2006/relationships/tags" Target="../tags/tag128.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31.xml"/><Relationship Id="rId7" Type="http://schemas.openxmlformats.org/officeDocument/2006/relationships/oleObject" Target="../embeddings/oleObject3.bin"/><Relationship Id="rId2" Type="http://schemas.openxmlformats.org/officeDocument/2006/relationships/tags" Target="../tags/tag130.xml"/><Relationship Id="rId1" Type="http://schemas.openxmlformats.org/officeDocument/2006/relationships/vmlDrawing" Target="../drawings/vmlDrawing4.vml"/><Relationship Id="rId6" Type="http://schemas.openxmlformats.org/officeDocument/2006/relationships/slideLayout" Target="../slideLayouts/slideLayout13.xml"/><Relationship Id="rId5" Type="http://schemas.openxmlformats.org/officeDocument/2006/relationships/tags" Target="../tags/tag133.xml"/><Relationship Id="rId4" Type="http://schemas.openxmlformats.org/officeDocument/2006/relationships/tags" Target="../tags/tag132.xml"/></Relationships>
</file>

<file path=ppt/slides/_rels/slide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7.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5.png"/><Relationship Id="rId5" Type="http://schemas.openxmlformats.org/officeDocument/2006/relationships/tags" Target="../tags/tag12.xml"/><Relationship Id="rId15" Type="http://schemas.openxmlformats.org/officeDocument/2006/relationships/image" Target="../media/image9.jpeg"/><Relationship Id="rId10" Type="http://schemas.openxmlformats.org/officeDocument/2006/relationships/notesSlide" Target="../notesSlides/notesSlide5.xml"/><Relationship Id="rId4" Type="http://schemas.openxmlformats.org/officeDocument/2006/relationships/tags" Target="../tags/tag11.xml"/><Relationship Id="rId9" Type="http://schemas.openxmlformats.org/officeDocument/2006/relationships/slideLayout" Target="../slideLayouts/slideLayout17.xml"/><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59.png"/><Relationship Id="rId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138.xml"/><Relationship Id="rId7" Type="http://schemas.openxmlformats.org/officeDocument/2006/relationships/slideLayout" Target="../slideLayouts/slideLayout13.xml"/><Relationship Id="rId2" Type="http://schemas.openxmlformats.org/officeDocument/2006/relationships/tags" Target="../tags/tag137.xml"/><Relationship Id="rId1" Type="http://schemas.openxmlformats.org/officeDocument/2006/relationships/vmlDrawing" Target="../drawings/vmlDrawing5.v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61.png"/><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46.xml"/><Relationship Id="rId7" Type="http://schemas.openxmlformats.org/officeDocument/2006/relationships/slideLayout" Target="../slideLayouts/slideLayout13.xml"/><Relationship Id="rId2" Type="http://schemas.openxmlformats.org/officeDocument/2006/relationships/tags" Target="../tags/tag145.xml"/><Relationship Id="rId1" Type="http://schemas.openxmlformats.org/officeDocument/2006/relationships/vmlDrawing" Target="../drawings/vmlDrawing6.v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image" Target="../media/image62.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51.xml"/><Relationship Id="rId7" Type="http://schemas.openxmlformats.org/officeDocument/2006/relationships/slideLayout" Target="../slideLayouts/slideLayout13.xml"/><Relationship Id="rId2" Type="http://schemas.openxmlformats.org/officeDocument/2006/relationships/tags" Target="../tags/tag150.xml"/><Relationship Id="rId1" Type="http://schemas.openxmlformats.org/officeDocument/2006/relationships/vmlDrawing" Target="../drawings/vmlDrawing7.v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xml"/><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2.w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8.xml"/><Relationship Id="rId5" Type="http://schemas.openxmlformats.org/officeDocument/2006/relationships/slideLayout" Target="../slideLayouts/slideLayout23.xml"/><Relationship Id="rId4"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custDataLst>
              <p:tags r:id="rId1"/>
            </p:custDataLst>
          </p:nvPr>
        </p:nvSpPr>
        <p:spPr>
          <a:xfrm>
            <a:off x="1676400" y="3505200"/>
            <a:ext cx="7234237" cy="631825"/>
          </a:xfrm>
        </p:spPr>
        <p:txBody>
          <a:bodyPr/>
          <a:lstStyle/>
          <a:p>
            <a:pPr eaLnBrk="1" hangingPunct="1"/>
            <a:r>
              <a:rPr lang="en-US" sz="2400" dirty="0"/>
              <a:t>Introducing computing with media, with a pedagogical side tour</a:t>
            </a:r>
            <a:endParaRPr lang="en-US" sz="2400" dirty="0" smtClean="0">
              <a:ea typeface="ＭＳ Ｐゴシック" pitchFamily="34" charset="-128"/>
            </a:endParaRPr>
          </a:p>
        </p:txBody>
      </p:sp>
      <p:sp>
        <p:nvSpPr>
          <p:cNvPr id="75779" name="Rectangle 2"/>
          <p:cNvSpPr>
            <a:spLocks noGrp="1" noChangeArrowheads="1"/>
          </p:cNvSpPr>
          <p:nvPr>
            <p:ph type="body" idx="1"/>
            <p:custDataLst>
              <p:tags r:id="rId2"/>
            </p:custDataLst>
          </p:nvPr>
        </p:nvSpPr>
        <p:spPr>
          <a:xfrm>
            <a:off x="1676400" y="4267200"/>
            <a:ext cx="6089650" cy="609600"/>
          </a:xfrm>
        </p:spPr>
        <p:txBody>
          <a:bodyPr/>
          <a:lstStyle/>
          <a:p>
            <a:pPr marL="0" indent="0" eaLnBrk="1" hangingPunct="1">
              <a:spcBef>
                <a:spcPct val="0"/>
              </a:spcBef>
            </a:pPr>
            <a:r>
              <a:rPr lang="en-US" smtClean="0">
                <a:solidFill>
                  <a:srgbClr val="3D618C"/>
                </a:solidFill>
                <a:ea typeface="ＭＳ Ｐゴシック" pitchFamily="34" charset="-128"/>
              </a:rPr>
              <a:t>Mark Guzdial</a:t>
            </a:r>
            <a:endParaRPr lang="en-US" smtClean="0">
              <a:ea typeface="ＭＳ Ｐゴシック" pitchFamily="34" charset="-128"/>
            </a:endParaRPr>
          </a:p>
          <a:p>
            <a:pPr marL="0" indent="0" eaLnBrk="1" hangingPunct="1">
              <a:spcBef>
                <a:spcPct val="0"/>
              </a:spcBef>
            </a:pPr>
            <a:r>
              <a:rPr lang="en-US" smtClean="0">
                <a:solidFill>
                  <a:srgbClr val="3D618C"/>
                </a:solidFill>
                <a:ea typeface="ＭＳ Ｐゴシック" pitchFamily="34" charset="-128"/>
              </a:rPr>
              <a:t>School of Interactive Computing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custDataLst>
              <p:tags r:id="rId2"/>
            </p:custDataLst>
          </p:nvPr>
        </p:nvSpPr>
        <p:spPr/>
        <p:txBody>
          <a:bodyPr/>
          <a:lstStyle/>
          <a:p>
            <a:r>
              <a:rPr lang="en-US"/>
              <a:t> </a:t>
            </a:r>
          </a:p>
        </p:txBody>
      </p:sp>
      <p:sp>
        <p:nvSpPr>
          <p:cNvPr id="415746" name="Rectangle 2"/>
          <p:cNvSpPr>
            <a:spLocks noGrp="1" noChangeArrowheads="1"/>
          </p:cNvSpPr>
          <p:nvPr>
            <p:ph type="title"/>
            <p:custDataLst>
              <p:tags r:id="rId3"/>
            </p:custDataLst>
          </p:nvPr>
        </p:nvSpPr>
        <p:spPr>
          <a:xfrm>
            <a:off x="381000" y="79375"/>
            <a:ext cx="5773738" cy="758825"/>
          </a:xfrm>
        </p:spPr>
        <p:txBody>
          <a:bodyPr/>
          <a:lstStyle/>
          <a:p>
            <a:r>
              <a:rPr lang="en-US"/>
              <a:t>Digitizing Sound: How do we get that into bytes?</a:t>
            </a:r>
          </a:p>
        </p:txBody>
      </p:sp>
      <p:sp>
        <p:nvSpPr>
          <p:cNvPr id="415747" name="Rectangle 3"/>
          <p:cNvSpPr>
            <a:spLocks noGrp="1" noChangeArrowheads="1"/>
          </p:cNvSpPr>
          <p:nvPr>
            <p:ph type="body" sz="half" idx="1"/>
            <p:custDataLst>
              <p:tags r:id="rId4"/>
            </p:custDataLst>
          </p:nvPr>
        </p:nvSpPr>
        <p:spPr>
          <a:xfrm>
            <a:off x="398463" y="1303338"/>
            <a:ext cx="4095750" cy="5010150"/>
          </a:xfrm>
        </p:spPr>
        <p:txBody>
          <a:bodyPr/>
          <a:lstStyle/>
          <a:p>
            <a:pPr>
              <a:lnSpc>
                <a:spcPct val="90000"/>
              </a:lnSpc>
            </a:pPr>
            <a:r>
              <a:rPr lang="en-US" sz="2400" dirty="0"/>
              <a:t>Remember in calculus, estimating the curve by creating rectangles?</a:t>
            </a:r>
          </a:p>
          <a:p>
            <a:pPr>
              <a:lnSpc>
                <a:spcPct val="90000"/>
              </a:lnSpc>
            </a:pPr>
            <a:r>
              <a:rPr lang="en-US" sz="2400" dirty="0"/>
              <a:t>We can do the same to estimate the sound curve</a:t>
            </a:r>
          </a:p>
          <a:p>
            <a:pPr lvl="1">
              <a:lnSpc>
                <a:spcPct val="90000"/>
              </a:lnSpc>
            </a:pPr>
            <a:r>
              <a:rPr lang="en-US" sz="2000" dirty="0"/>
              <a:t>Analog-to-digital conversion (ADC) will give us the amplitude at an instant as a number: a </a:t>
            </a:r>
            <a:r>
              <a:rPr lang="en-US" sz="2000" i="1" dirty="0" smtClean="0"/>
              <a:t>sample</a:t>
            </a:r>
          </a:p>
          <a:p>
            <a:pPr>
              <a:lnSpc>
                <a:spcPct val="90000"/>
              </a:lnSpc>
            </a:pPr>
            <a:r>
              <a:rPr lang="en-US" sz="2400" dirty="0" smtClean="0"/>
              <a:t>Each sample is a two-byte number (16 bits).</a:t>
            </a:r>
          </a:p>
          <a:p>
            <a:pPr lvl="1">
              <a:lnSpc>
                <a:spcPct val="90000"/>
              </a:lnSpc>
            </a:pPr>
            <a:r>
              <a:rPr lang="en-US" sz="2000" dirty="0" smtClean="0"/>
              <a:t>It’s </a:t>
            </a:r>
            <a:r>
              <a:rPr lang="en-US" sz="2000" i="1" dirty="0" smtClean="0"/>
              <a:t>signed</a:t>
            </a:r>
            <a:r>
              <a:rPr lang="en-US" sz="2000" dirty="0" smtClean="0"/>
              <a:t>: Positive and negative</a:t>
            </a:r>
          </a:p>
          <a:p>
            <a:pPr lvl="1">
              <a:lnSpc>
                <a:spcPct val="90000"/>
              </a:lnSpc>
            </a:pPr>
            <a:r>
              <a:rPr lang="en-US" sz="2000" dirty="0" smtClean="0"/>
              <a:t>So, </a:t>
            </a:r>
            <a:r>
              <a:rPr lang="en-US" sz="2000" dirty="0"/>
              <a:t>+/- 15 bits, 2</a:t>
            </a:r>
            <a:r>
              <a:rPr lang="en-US" sz="2000" baseline="30000" dirty="0"/>
              <a:t>15 </a:t>
            </a:r>
            <a:r>
              <a:rPr lang="en-US" sz="2000" dirty="0"/>
              <a:t> = </a:t>
            </a:r>
            <a:r>
              <a:rPr lang="en-US" sz="2000" dirty="0" smtClean="0"/>
              <a:t>32,768 (32K)</a:t>
            </a:r>
            <a:endParaRPr lang="en-US" sz="2000" dirty="0"/>
          </a:p>
        </p:txBody>
      </p:sp>
      <p:graphicFrame>
        <p:nvGraphicFramePr>
          <p:cNvPr id="415748" name="Object 4"/>
          <p:cNvGraphicFramePr>
            <a:graphicFrameLocks noGrp="1" noChangeAspect="1"/>
          </p:cNvGraphicFramePr>
          <p:nvPr>
            <p:ph sz="half" idx="2"/>
            <p:custDataLst>
              <p:tags r:id="rId5"/>
            </p:custDataLst>
          </p:nvPr>
        </p:nvGraphicFramePr>
        <p:xfrm>
          <a:off x="4572000" y="1500188"/>
          <a:ext cx="4095750" cy="2627312"/>
        </p:xfrm>
        <a:graphic>
          <a:graphicData uri="http://schemas.openxmlformats.org/presentationml/2006/ole">
            <mc:AlternateContent xmlns:mc="http://schemas.openxmlformats.org/markup-compatibility/2006">
              <mc:Choice xmlns:v="urn:schemas-microsoft-com:vml" Requires="v">
                <p:oleObj spid="_x0000_s157705" name="Worksheet" r:id="rId8" imgW="7824216" imgH="3950208" progId="Excel.Sheet.8">
                  <p:embed/>
                </p:oleObj>
              </mc:Choice>
              <mc:Fallback>
                <p:oleObj name="Worksheet" r:id="rId8" imgW="7824216" imgH="3950208"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1500188"/>
                        <a:ext cx="4095750" cy="2627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4876800" y="4572000"/>
            <a:ext cx="3429000"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What if values were </a:t>
            </a:r>
            <a:r>
              <a:rPr lang="en-US" i="1" dirty="0" smtClean="0"/>
              <a:t>only</a:t>
            </a:r>
            <a:r>
              <a:rPr lang="en-US" dirty="0" smtClean="0"/>
              <a:t> +/- 32K?</a:t>
            </a:r>
            <a:endParaRPr lang="en-US" dirty="0"/>
          </a:p>
        </p:txBody>
      </p:sp>
    </p:spTree>
    <p:extLst>
      <p:ext uri="{BB962C8B-B14F-4D97-AF65-F5344CB8AC3E}">
        <p14:creationId xmlns:p14="http://schemas.microsoft.com/office/powerpoint/2010/main" val="179006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sound</a:t>
            </a:r>
            <a:endParaRPr lang="en-US" dirty="0"/>
          </a:p>
        </p:txBody>
      </p:sp>
      <p:sp>
        <p:nvSpPr>
          <p:cNvPr id="3" name="Content Placeholder 2"/>
          <p:cNvSpPr>
            <a:spLocks noGrp="1"/>
          </p:cNvSpPr>
          <p:nvPr>
            <p:ph idx="1"/>
          </p:nvPr>
        </p:nvSpPr>
        <p:spPr/>
        <p:txBody>
          <a:bodyPr/>
          <a:lstStyle/>
          <a:p>
            <a:pPr marL="0" indent="0">
              <a:buNone/>
            </a:pPr>
            <a:r>
              <a:rPr lang="en-US" dirty="0" err="1"/>
              <a:t>def</a:t>
            </a:r>
            <a:r>
              <a:rPr lang="en-US" dirty="0"/>
              <a:t> maximize(sound):</a:t>
            </a:r>
          </a:p>
          <a:p>
            <a:pPr marL="0" indent="0">
              <a:buNone/>
            </a:pPr>
            <a:r>
              <a:rPr lang="en-US" dirty="0"/>
              <a:t>  for sample in </a:t>
            </a:r>
            <a:r>
              <a:rPr lang="en-US" dirty="0" err="1"/>
              <a:t>getSamples</a:t>
            </a:r>
            <a:r>
              <a:rPr lang="en-US" dirty="0"/>
              <a:t>(sound):</a:t>
            </a:r>
          </a:p>
          <a:p>
            <a:pPr marL="0" indent="0">
              <a:buNone/>
            </a:pPr>
            <a:r>
              <a:rPr lang="en-US" dirty="0"/>
              <a:t>    value = </a:t>
            </a:r>
            <a:r>
              <a:rPr lang="en-US" dirty="0" err="1"/>
              <a:t>getSampleValue</a:t>
            </a:r>
            <a:r>
              <a:rPr lang="en-US" dirty="0"/>
              <a:t>(sample)</a:t>
            </a:r>
          </a:p>
          <a:p>
            <a:pPr marL="0" indent="0">
              <a:buNone/>
            </a:pPr>
            <a:r>
              <a:rPr lang="en-US" dirty="0"/>
              <a:t>    if value &gt;= 0:</a:t>
            </a:r>
          </a:p>
          <a:p>
            <a:pPr marL="0" indent="0">
              <a:buNone/>
            </a:pPr>
            <a:r>
              <a:rPr lang="en-US" dirty="0"/>
              <a:t>      </a:t>
            </a:r>
            <a:r>
              <a:rPr lang="en-US" dirty="0" err="1"/>
              <a:t>setSampleValue</a:t>
            </a:r>
            <a:r>
              <a:rPr lang="en-US" dirty="0"/>
              <a:t>(sample,32767)</a:t>
            </a:r>
          </a:p>
          <a:p>
            <a:pPr marL="0" indent="0">
              <a:buNone/>
            </a:pPr>
            <a:r>
              <a:rPr lang="en-US" dirty="0"/>
              <a:t>    if value &lt; 0:</a:t>
            </a:r>
          </a:p>
          <a:p>
            <a:pPr marL="0" indent="0">
              <a:buNone/>
            </a:pPr>
            <a:r>
              <a:rPr lang="en-US" dirty="0"/>
              <a:t>      </a:t>
            </a:r>
            <a:r>
              <a:rPr lang="en-US" dirty="0" err="1"/>
              <a:t>setSampleValue</a:t>
            </a:r>
            <a:r>
              <a:rPr lang="en-US" dirty="0"/>
              <a:t>(sample,-32768)</a:t>
            </a:r>
          </a:p>
        </p:txBody>
      </p:sp>
      <p:sp>
        <p:nvSpPr>
          <p:cNvPr id="4" name="Slide Number Placeholder 3"/>
          <p:cNvSpPr>
            <a:spLocks noGrp="1"/>
          </p:cNvSpPr>
          <p:nvPr>
            <p:ph type="sldNum" sz="quarter" idx="10"/>
          </p:nvPr>
        </p:nvSpPr>
        <p:spPr/>
        <p:txBody>
          <a:bodyPr/>
          <a:lstStyle/>
          <a:p>
            <a:fld id="{FFD96A4C-F2A4-4CFE-A695-DF426E651D48}" type="slidenum">
              <a:rPr lang="en-US" smtClean="0"/>
              <a:pPr/>
              <a:t>11</a:t>
            </a:fld>
            <a:endParaRPr lang="en-US"/>
          </a:p>
        </p:txBody>
      </p:sp>
    </p:spTree>
    <p:extLst>
      <p:ext uri="{BB962C8B-B14F-4D97-AF65-F5344CB8AC3E}">
        <p14:creationId xmlns:p14="http://schemas.microsoft.com/office/powerpoint/2010/main" val="31864956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 Will we hear the words?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12</a:t>
            </a:fld>
            <a:endParaRPr lang="en-US"/>
          </a:p>
        </p:txBody>
      </p:sp>
    </p:spTree>
    <p:extLst>
      <p:ext uri="{BB962C8B-B14F-4D97-AF65-F5344CB8AC3E}">
        <p14:creationId xmlns:p14="http://schemas.microsoft.com/office/powerpoint/2010/main" val="41393017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Re-vote: Will we hear the words?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13</a:t>
            </a:fld>
            <a:endParaRPr lang="en-US"/>
          </a:p>
        </p:txBody>
      </p:sp>
    </p:spTree>
    <p:extLst>
      <p:ext uri="{BB962C8B-B14F-4D97-AF65-F5344CB8AC3E}">
        <p14:creationId xmlns:p14="http://schemas.microsoft.com/office/powerpoint/2010/main" val="27475123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notes on Pedagogy:</a:t>
            </a:r>
            <a:endParaRPr lang="en-US" dirty="0"/>
          </a:p>
        </p:txBody>
      </p:sp>
      <p:sp>
        <p:nvSpPr>
          <p:cNvPr id="3" name="Content Placeholder 2"/>
          <p:cNvSpPr>
            <a:spLocks noGrp="1"/>
          </p:cNvSpPr>
          <p:nvPr>
            <p:ph idx="1"/>
          </p:nvPr>
        </p:nvSpPr>
        <p:spPr/>
        <p:txBody>
          <a:bodyPr/>
          <a:lstStyle/>
          <a:p>
            <a:r>
              <a:rPr lang="en-US" dirty="0" smtClean="0"/>
              <a:t>Value of Peer Instruction</a:t>
            </a:r>
          </a:p>
          <a:p>
            <a:r>
              <a:rPr lang="en-US" dirty="0" smtClean="0"/>
              <a:t>The </a:t>
            </a:r>
            <a:r>
              <a:rPr lang="en-US" dirty="0" smtClean="0"/>
              <a:t>Problem with Demonstrations</a:t>
            </a:r>
          </a:p>
          <a:p>
            <a:r>
              <a:rPr lang="en-US" dirty="0" smtClean="0"/>
              <a:t>Value </a:t>
            </a:r>
            <a:r>
              <a:rPr lang="en-US" dirty="0" smtClean="0"/>
              <a:t>of Live Coding</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14</a:t>
            </a:fld>
            <a:endParaRPr lang="en-US"/>
          </a:p>
        </p:txBody>
      </p:sp>
    </p:spTree>
    <p:extLst>
      <p:ext uri="{BB962C8B-B14F-4D97-AF65-F5344CB8AC3E}">
        <p14:creationId xmlns:p14="http://schemas.microsoft.com/office/powerpoint/2010/main" val="25548420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44792" y="5562600"/>
            <a:ext cx="8560357" cy="338554"/>
          </a:xfrm>
          <a:prstGeom prst="rect">
            <a:avLst/>
          </a:prstGeom>
          <a:solidFill>
            <a:schemeClr val="accent3"/>
          </a:solidFill>
        </p:spPr>
        <p:txBody>
          <a:bodyPr wrap="none" rtlCol="0">
            <a:spAutoFit/>
          </a:bodyPr>
          <a:lstStyle/>
          <a:p>
            <a:r>
              <a:rPr lang="en-US" sz="1600" dirty="0" smtClean="0"/>
              <a:t>Simon,  et. al. Experience Report: Peer Instruction in Introductory Computing, SIGCSE 2010</a:t>
            </a:r>
            <a:endParaRPr lang="en-US" sz="1600" dirty="0"/>
          </a:p>
        </p:txBody>
      </p:sp>
      <p:sp>
        <p:nvSpPr>
          <p:cNvPr id="28" name="TextBox 27"/>
          <p:cNvSpPr txBox="1"/>
          <p:nvPr/>
        </p:nvSpPr>
        <p:spPr>
          <a:xfrm>
            <a:off x="1066800" y="1600200"/>
            <a:ext cx="6629400" cy="3416320"/>
          </a:xfrm>
          <a:prstGeom prst="rect">
            <a:avLst/>
          </a:prstGeom>
          <a:noFill/>
          <a:ln>
            <a:solidFill>
              <a:schemeClr val="tx1"/>
            </a:solidFill>
          </a:ln>
        </p:spPr>
        <p:txBody>
          <a:bodyPr wrap="square" rtlCol="0">
            <a:spAutoFit/>
          </a:bodyPr>
          <a:lstStyle/>
          <a:p>
            <a:pPr marL="457200" indent="-457200">
              <a:buAutoNum type="arabicParenR"/>
            </a:pPr>
            <a:r>
              <a:rPr lang="en-US" sz="2400" dirty="0" smtClean="0">
                <a:solidFill>
                  <a:schemeClr val="accent6">
                    <a:lumMod val="75000"/>
                  </a:schemeClr>
                </a:solidFill>
              </a:rPr>
              <a:t>Individual Vote</a:t>
            </a:r>
          </a:p>
          <a:p>
            <a:pPr marL="457200" indent="-457200">
              <a:buAutoNum type="arabicParenR"/>
            </a:pPr>
            <a:r>
              <a:rPr lang="en-US" sz="2400" dirty="0" smtClean="0">
                <a:solidFill>
                  <a:schemeClr val="accent6">
                    <a:lumMod val="75000"/>
                  </a:schemeClr>
                </a:solidFill>
              </a:rPr>
              <a:t>Group Discussion (fixed 3 person)</a:t>
            </a:r>
            <a:br>
              <a:rPr lang="en-US" sz="2400" dirty="0" smtClean="0">
                <a:solidFill>
                  <a:schemeClr val="accent6">
                    <a:lumMod val="75000"/>
                  </a:schemeClr>
                </a:solidFill>
              </a:rPr>
            </a:br>
            <a:r>
              <a:rPr lang="en-US" sz="2400" i="1" dirty="0" smtClean="0">
                <a:solidFill>
                  <a:schemeClr val="accent6">
                    <a:lumMod val="75000"/>
                  </a:schemeClr>
                </a:solidFill>
              </a:rPr>
              <a:t>Tutors actively engage groups in justifying/talking</a:t>
            </a:r>
          </a:p>
          <a:p>
            <a:pPr marL="457200" indent="-457200">
              <a:buAutoNum type="arabicParenR"/>
            </a:pPr>
            <a:r>
              <a:rPr lang="en-US" sz="2400" dirty="0" smtClean="0">
                <a:solidFill>
                  <a:schemeClr val="accent6">
                    <a:lumMod val="75000"/>
                  </a:schemeClr>
                </a:solidFill>
              </a:rPr>
              <a:t>Group Vote (consensus required)</a:t>
            </a:r>
          </a:p>
          <a:p>
            <a:pPr marL="457200" indent="-457200">
              <a:buAutoNum type="arabicParenR"/>
            </a:pPr>
            <a:r>
              <a:rPr lang="en-US" sz="2400" dirty="0" smtClean="0">
                <a:solidFill>
                  <a:schemeClr val="accent6">
                    <a:lumMod val="75000"/>
                  </a:schemeClr>
                </a:solidFill>
              </a:rPr>
              <a:t>Class-wide Discussion</a:t>
            </a:r>
            <a:r>
              <a:rPr lang="en-US" sz="2400" dirty="0">
                <a:solidFill>
                  <a:schemeClr val="accent6">
                    <a:lumMod val="75000"/>
                  </a:schemeClr>
                </a:solidFill>
              </a:rPr>
              <a:t/>
            </a:r>
            <a:br>
              <a:rPr lang="en-US" sz="2400" dirty="0">
                <a:solidFill>
                  <a:schemeClr val="accent6">
                    <a:lumMod val="75000"/>
                  </a:schemeClr>
                </a:solidFill>
              </a:rPr>
            </a:br>
            <a:r>
              <a:rPr lang="en-US" sz="2400" i="1" dirty="0" smtClean="0">
                <a:solidFill>
                  <a:schemeClr val="accent6">
                    <a:lumMod val="75000"/>
                  </a:schemeClr>
                </a:solidFill>
              </a:rPr>
              <a:t>Led by Students First – Explain WRONG answers</a:t>
            </a:r>
            <a:br>
              <a:rPr lang="en-US" sz="2400" i="1" dirty="0" smtClean="0">
                <a:solidFill>
                  <a:schemeClr val="accent6">
                    <a:lumMod val="75000"/>
                  </a:schemeClr>
                </a:solidFill>
              </a:rPr>
            </a:br>
            <a:r>
              <a:rPr lang="en-US" sz="2400" i="1" dirty="0" smtClean="0">
                <a:solidFill>
                  <a:schemeClr val="accent6">
                    <a:lumMod val="75000"/>
                  </a:schemeClr>
                </a:solidFill>
              </a:rPr>
              <a:t>Final Cognitive Modeling by Instructor</a:t>
            </a:r>
          </a:p>
        </p:txBody>
      </p:sp>
      <p:sp>
        <p:nvSpPr>
          <p:cNvPr id="6" name="Title 5"/>
          <p:cNvSpPr>
            <a:spLocks noGrp="1"/>
          </p:cNvSpPr>
          <p:nvPr>
            <p:ph type="title"/>
          </p:nvPr>
        </p:nvSpPr>
        <p:spPr/>
        <p:txBody>
          <a:bodyPr/>
          <a:lstStyle/>
          <a:p>
            <a:r>
              <a:rPr lang="en-US" dirty="0" smtClean="0"/>
              <a:t>Peer Instruction (clickers)</a:t>
            </a:r>
            <a:endParaRPr lang="en-US" dirty="0"/>
          </a:p>
        </p:txBody>
      </p:sp>
    </p:spTree>
    <p:extLst>
      <p:ext uri="{BB962C8B-B14F-4D97-AF65-F5344CB8AC3E}">
        <p14:creationId xmlns:p14="http://schemas.microsoft.com/office/powerpoint/2010/main" val="16680052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vert="horz" wrap="square" lIns="91440" tIns="45720" rIns="91440" bIns="45720" numCol="1" anchorCtr="0" compatLnSpc="1">
            <a:prstTxWarp prst="textNoShape">
              <a:avLst/>
            </a:prstTxWarp>
          </a:bodyPr>
          <a:lstStyle/>
          <a:p>
            <a:pPr eaLnBrk="1" hangingPunct="1"/>
            <a:r>
              <a:rPr lang="en-US" sz="2800" dirty="0" smtClean="0">
                <a:effectLst>
                  <a:outerShdw blurRad="38100" dist="38100" dir="2700000" algn="tl">
                    <a:srgbClr val="C0C0C0"/>
                  </a:outerShdw>
                </a:effectLst>
                <a:ea typeface="ＭＳ Ｐゴシック" pitchFamily="34" charset="-128"/>
              </a:rPr>
              <a:t>Dramatic Impacts on Learning</a:t>
            </a:r>
          </a:p>
        </p:txBody>
      </p:sp>
      <p:pic>
        <p:nvPicPr>
          <p:cNvPr id="26628" name="Picture 2"/>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l="24727" t="20250" r="12227" b="18625"/>
          <a:stretch>
            <a:fillRect/>
          </a:stretch>
        </p:blipFill>
        <p:spPr bwMode="auto">
          <a:xfrm>
            <a:off x="838200" y="1143000"/>
            <a:ext cx="76866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8" name="TextBox 3"/>
          <p:cNvSpPr txBox="1">
            <a:spLocks noChangeArrowheads="1"/>
          </p:cNvSpPr>
          <p:nvPr>
            <p:custDataLst>
              <p:tags r:id="rId3"/>
            </p:custDataLst>
          </p:nvPr>
        </p:nvSpPr>
        <p:spPr bwMode="auto">
          <a:xfrm>
            <a:off x="6846888" y="5973762"/>
            <a:ext cx="1741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N = 62 courses</a:t>
            </a:r>
          </a:p>
        </p:txBody>
      </p:sp>
    </p:spTree>
    <p:extLst>
      <p:ext uri="{BB962C8B-B14F-4D97-AF65-F5344CB8AC3E}">
        <p14:creationId xmlns:p14="http://schemas.microsoft.com/office/powerpoint/2010/main" val="99111299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vert="horz" wrap="square" lIns="91440" tIns="45720" rIns="91440" bIns="45720" numCol="1" anchorCtr="0" compatLnSpc="1">
            <a:prstTxWarp prst="textNoShape">
              <a:avLst/>
            </a:prstTxWarp>
          </a:bodyPr>
          <a:lstStyle/>
          <a:p>
            <a:pPr eaLnBrk="1" hangingPunct="1"/>
            <a:r>
              <a:rPr lang="en-US" dirty="0" smtClean="0">
                <a:effectLst>
                  <a:outerShdw blurRad="38100" dist="38100" dir="2700000" algn="tl">
                    <a:srgbClr val="C0C0C0"/>
                  </a:outerShdw>
                </a:effectLst>
                <a:ea typeface="ＭＳ Ｐゴシック" pitchFamily="34" charset="-128"/>
              </a:rPr>
              <a:t>It’</a:t>
            </a:r>
            <a:r>
              <a:rPr lang="en-US" altLang="ja-JP" dirty="0" smtClean="0">
                <a:effectLst>
                  <a:outerShdw blurRad="38100" dist="38100" dir="2700000" algn="tl">
                    <a:srgbClr val="C0C0C0"/>
                  </a:outerShdw>
                </a:effectLst>
                <a:ea typeface="ＭＳ Ｐゴシック" pitchFamily="34" charset="-128"/>
              </a:rPr>
              <a:t>s not the instructor effect</a:t>
            </a:r>
            <a:endParaRPr lang="en-US" dirty="0" smtClean="0">
              <a:effectLst>
                <a:outerShdw blurRad="38100" dist="38100" dir="2700000" algn="tl">
                  <a:srgbClr val="C0C0C0"/>
                </a:outerShdw>
              </a:effectLst>
              <a:ea typeface="ＭＳ Ｐゴシック" pitchFamily="34" charset="-128"/>
            </a:endParaRPr>
          </a:p>
        </p:txBody>
      </p:sp>
      <p:pic>
        <p:nvPicPr>
          <p:cNvPr id="27651" name="Picture 2"/>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l="36330" t="27000" r="29337" b="31938"/>
          <a:stretch>
            <a:fillRect/>
          </a:stretch>
        </p:blipFill>
        <p:spPr bwMode="auto">
          <a:xfrm>
            <a:off x="1431925" y="1479550"/>
            <a:ext cx="5715000" cy="42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5" name="TextBox 3"/>
          <p:cNvSpPr txBox="1">
            <a:spLocks noChangeArrowheads="1"/>
          </p:cNvSpPr>
          <p:nvPr>
            <p:custDataLst>
              <p:tags r:id="rId3"/>
            </p:custDataLst>
          </p:nvPr>
        </p:nvSpPr>
        <p:spPr bwMode="auto">
          <a:xfrm>
            <a:off x="241300" y="1295400"/>
            <a:ext cx="783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i="1"/>
              <a:t>Crouch, C., Mazur, E. Peer Instruction: Ten years of experience and results</a:t>
            </a:r>
          </a:p>
        </p:txBody>
      </p:sp>
      <p:sp>
        <p:nvSpPr>
          <p:cNvPr id="5" name="Rectangle 4"/>
          <p:cNvSpPr/>
          <p:nvPr>
            <p:custDataLst>
              <p:tags r:id="rId4"/>
            </p:custDataLst>
          </p:nvPr>
        </p:nvSpPr>
        <p:spPr>
          <a:xfrm>
            <a:off x="2822575" y="5586413"/>
            <a:ext cx="457200" cy="366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custDataLst>
              <p:tags r:id="rId5"/>
            </p:custDataLst>
          </p:nvPr>
        </p:nvSpPr>
        <p:spPr>
          <a:xfrm>
            <a:off x="2822575" y="6115050"/>
            <a:ext cx="457200" cy="36671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8" name="TextBox 5"/>
          <p:cNvSpPr txBox="1">
            <a:spLocks noChangeArrowheads="1"/>
          </p:cNvSpPr>
          <p:nvPr>
            <p:custDataLst>
              <p:tags r:id="rId6"/>
            </p:custDataLst>
          </p:nvPr>
        </p:nvSpPr>
        <p:spPr bwMode="auto">
          <a:xfrm>
            <a:off x="3441700" y="5586413"/>
            <a:ext cx="2381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Traditional Instruction</a:t>
            </a:r>
          </a:p>
        </p:txBody>
      </p:sp>
      <p:sp>
        <p:nvSpPr>
          <p:cNvPr id="44039" name="TextBox 8"/>
          <p:cNvSpPr txBox="1">
            <a:spLocks noChangeArrowheads="1"/>
          </p:cNvSpPr>
          <p:nvPr>
            <p:custDataLst>
              <p:tags r:id="rId7"/>
            </p:custDataLst>
          </p:nvPr>
        </p:nvSpPr>
        <p:spPr bwMode="auto">
          <a:xfrm>
            <a:off x="3470275" y="61087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Peer Instruction</a:t>
            </a:r>
          </a:p>
        </p:txBody>
      </p:sp>
    </p:spTree>
    <p:extLst>
      <p:ext uri="{BB962C8B-B14F-4D97-AF65-F5344CB8AC3E}">
        <p14:creationId xmlns:p14="http://schemas.microsoft.com/office/powerpoint/2010/main" val="20934403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PI work?</a:t>
            </a:r>
            <a:endParaRPr lang="en-US" dirty="0"/>
          </a:p>
        </p:txBody>
      </p:sp>
      <p:sp>
        <p:nvSpPr>
          <p:cNvPr id="3" name="Content Placeholder 2"/>
          <p:cNvSpPr>
            <a:spLocks noGrp="1"/>
          </p:cNvSpPr>
          <p:nvPr>
            <p:ph idx="1"/>
          </p:nvPr>
        </p:nvSpPr>
        <p:spPr/>
        <p:txBody>
          <a:bodyPr/>
          <a:lstStyle/>
          <a:p>
            <a:r>
              <a:rPr lang="en-US" dirty="0" smtClean="0"/>
              <a:t>Activates prior knowledge.</a:t>
            </a:r>
          </a:p>
          <a:p>
            <a:r>
              <a:rPr lang="en-US" dirty="0" smtClean="0"/>
              <a:t>Failure-based learning (Roger </a:t>
            </a:r>
            <a:r>
              <a:rPr lang="en-US" dirty="0" err="1" smtClean="0"/>
              <a:t>Schank</a:t>
            </a:r>
            <a:r>
              <a:rPr lang="en-US" dirty="0" smtClean="0"/>
              <a:t>)</a:t>
            </a:r>
          </a:p>
          <a:p>
            <a:pPr lvl="1"/>
            <a:r>
              <a:rPr lang="en-US" dirty="0" smtClean="0"/>
              <a:t>“What?!? How could I have been </a:t>
            </a:r>
            <a:r>
              <a:rPr lang="en-US" i="1" u="sng" dirty="0" smtClean="0"/>
              <a:t>wrong?</a:t>
            </a:r>
            <a:r>
              <a:rPr lang="en-US" dirty="0" smtClean="0"/>
              <a:t>”</a:t>
            </a:r>
          </a:p>
          <a:p>
            <a:r>
              <a:rPr lang="en-US" dirty="0" smtClean="0"/>
              <a:t>Uses social learning, not just lecture.</a:t>
            </a:r>
          </a:p>
          <a:p>
            <a:pPr lvl="1"/>
            <a:r>
              <a:rPr lang="en-US" dirty="0" smtClean="0"/>
              <a:t>“You thought that, too?”</a:t>
            </a:r>
          </a:p>
        </p:txBody>
      </p:sp>
      <p:sp>
        <p:nvSpPr>
          <p:cNvPr id="4" name="Slide Number Placeholder 3"/>
          <p:cNvSpPr>
            <a:spLocks noGrp="1"/>
          </p:cNvSpPr>
          <p:nvPr>
            <p:ph type="sldNum" sz="quarter" idx="10"/>
          </p:nvPr>
        </p:nvSpPr>
        <p:spPr/>
        <p:txBody>
          <a:bodyPr/>
          <a:lstStyle/>
          <a:p>
            <a:fld id="{FFD96A4C-F2A4-4CFE-A695-DF426E651D48}" type="slidenum">
              <a:rPr lang="en-US" smtClean="0"/>
              <a:pPr/>
              <a:t>18</a:t>
            </a:fld>
            <a:endParaRPr lang="en-US"/>
          </a:p>
        </p:txBody>
      </p:sp>
    </p:spTree>
    <p:extLst>
      <p:ext uri="{BB962C8B-B14F-4D97-AF65-F5344CB8AC3E}">
        <p14:creationId xmlns:p14="http://schemas.microsoft.com/office/powerpoint/2010/main" val="360594292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demonstrations help?</a:t>
            </a:r>
            <a:endParaRPr lang="en-US" dirty="0"/>
          </a:p>
        </p:txBody>
      </p:sp>
      <p:sp>
        <p:nvSpPr>
          <p:cNvPr id="3" name="Content Placeholder 2"/>
          <p:cNvSpPr>
            <a:spLocks noGrp="1"/>
          </p:cNvSpPr>
          <p:nvPr>
            <p:ph idx="1"/>
          </p:nvPr>
        </p:nvSpPr>
        <p:spPr/>
        <p:txBody>
          <a:bodyPr/>
          <a:lstStyle/>
          <a:p>
            <a:r>
              <a:rPr lang="en-US" dirty="0" smtClean="0"/>
              <a:t>On several topics, counter-balanced:</a:t>
            </a:r>
          </a:p>
          <a:p>
            <a:pPr lvl="1"/>
            <a:r>
              <a:rPr lang="en-US" b="1" u="sng" dirty="0" smtClean="0"/>
              <a:t>No Demonstration</a:t>
            </a:r>
          </a:p>
          <a:p>
            <a:pPr lvl="1"/>
            <a:r>
              <a:rPr lang="en-US" b="1" u="sng" dirty="0" smtClean="0"/>
              <a:t>Observe</a:t>
            </a:r>
            <a:r>
              <a:rPr lang="en-US" dirty="0" smtClean="0"/>
              <a:t> a demonstration</a:t>
            </a:r>
          </a:p>
          <a:p>
            <a:pPr lvl="1"/>
            <a:r>
              <a:rPr lang="en-US" dirty="0" smtClean="0"/>
              <a:t>Make a </a:t>
            </a:r>
            <a:r>
              <a:rPr lang="en-US" b="1" u="sng" dirty="0" smtClean="0"/>
              <a:t>prediction</a:t>
            </a:r>
            <a:r>
              <a:rPr lang="en-US" dirty="0" smtClean="0"/>
              <a:t> before the demonstration: “What do you think you will see?”</a:t>
            </a:r>
          </a:p>
          <a:p>
            <a:pPr lvl="1"/>
            <a:r>
              <a:rPr lang="en-US" dirty="0" smtClean="0"/>
              <a:t>After the demonstration, </a:t>
            </a:r>
            <a:r>
              <a:rPr lang="en-US" b="1" u="sng" dirty="0" smtClean="0"/>
              <a:t>discuss</a:t>
            </a:r>
            <a:r>
              <a:rPr lang="en-US" dirty="0" smtClean="0"/>
              <a:t> your predictions</a:t>
            </a:r>
          </a:p>
          <a:p>
            <a:r>
              <a:rPr lang="en-US" dirty="0" smtClean="0"/>
              <a:t>Two weeks later, take a test on those topics.</a:t>
            </a:r>
          </a:p>
          <a:p>
            <a:pPr marL="419100" lvl="1" indent="0">
              <a:buNone/>
            </a:pPr>
            <a:r>
              <a:rPr lang="en-US" sz="2400" i="1" dirty="0" smtClean="0"/>
              <a:t>(Mazur, 2011, ICER keynote)</a:t>
            </a:r>
            <a:endParaRPr lang="en-US" i="1"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19</a:t>
            </a:fld>
            <a:endParaRPr lang="en-US"/>
          </a:p>
        </p:txBody>
      </p:sp>
    </p:spTree>
    <p:extLst>
      <p:ext uri="{BB962C8B-B14F-4D97-AF65-F5344CB8AC3E}">
        <p14:creationId xmlns:p14="http://schemas.microsoft.com/office/powerpoint/2010/main" val="12754410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a:lstStyle/>
          <a:p>
            <a:pPr eaLnBrk="1" hangingPunct="1"/>
            <a:r>
              <a:rPr lang="en-US" smtClean="0">
                <a:ea typeface="ＭＳ Ｐゴシック" pitchFamily="34" charset="-128"/>
              </a:rPr>
              <a:t>The Two Cultures</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4" y="1054554"/>
            <a:ext cx="397033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05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496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63" y="-76200"/>
            <a:ext cx="8235950" cy="1212850"/>
          </a:xfrm>
        </p:spPr>
        <p:txBody>
          <a:bodyPr/>
          <a:lstStyle/>
          <a:p>
            <a:r>
              <a:rPr lang="en-US" sz="3200" dirty="0" smtClean="0"/>
              <a:t>People remember models,</a:t>
            </a:r>
            <a:br>
              <a:rPr lang="en-US" sz="3200" dirty="0" smtClean="0"/>
            </a:br>
            <a:r>
              <a:rPr lang="en-US" sz="3200" dirty="0" smtClean="0"/>
              <a:t>not facts</a:t>
            </a:r>
            <a:endParaRPr lang="en-US" sz="3200" dirty="0"/>
          </a:p>
        </p:txBody>
      </p:sp>
      <p:sp>
        <p:nvSpPr>
          <p:cNvPr id="3" name="Content Placeholder 2"/>
          <p:cNvSpPr>
            <a:spLocks noGrp="1"/>
          </p:cNvSpPr>
          <p:nvPr>
            <p:ph idx="1"/>
          </p:nvPr>
        </p:nvSpPr>
        <p:spPr>
          <a:xfrm>
            <a:off x="398463" y="4114800"/>
            <a:ext cx="8364537" cy="2743200"/>
          </a:xfrm>
        </p:spPr>
        <p:txBody>
          <a:bodyPr/>
          <a:lstStyle/>
          <a:p>
            <a:r>
              <a:rPr lang="en-US" dirty="0" smtClean="0"/>
              <a:t>On the test, people who got it wrong and saw a demo actually said, “As seen in the lecture demonstration…”</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20</a:t>
            </a:fld>
            <a:endParaRPr lang="en-US"/>
          </a:p>
        </p:txBody>
      </p:sp>
      <p:pic>
        <p:nvPicPr>
          <p:cNvPr id="157698" name="Picture 2" descr="http://computinged.files.wordpress.com/2011/08/demo-observe-discuss.png?w=455&amp;h=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48759"/>
            <a:ext cx="5029200" cy="276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3022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live coding</a:t>
            </a:r>
            <a:endParaRPr lang="en-US" dirty="0"/>
          </a:p>
        </p:txBody>
      </p:sp>
      <p:sp>
        <p:nvSpPr>
          <p:cNvPr id="3" name="Content Placeholder 2"/>
          <p:cNvSpPr>
            <a:spLocks noGrp="1"/>
          </p:cNvSpPr>
          <p:nvPr>
            <p:ph idx="1"/>
          </p:nvPr>
        </p:nvSpPr>
        <p:spPr/>
        <p:txBody>
          <a:bodyPr/>
          <a:lstStyle/>
          <a:p>
            <a:r>
              <a:rPr lang="en-US" dirty="0" smtClean="0"/>
              <a:t>Best practice for engaging women (</a:t>
            </a:r>
            <a:r>
              <a:rPr lang="en-US" dirty="0" err="1" smtClean="0"/>
              <a:t>Lecia</a:t>
            </a:r>
            <a:r>
              <a:rPr lang="en-US" dirty="0" smtClean="0"/>
              <a:t> Barker &amp; NCWIT)</a:t>
            </a:r>
          </a:p>
          <a:p>
            <a:pPr lvl="1"/>
            <a:r>
              <a:rPr lang="en-US" dirty="0" smtClean="0"/>
              <a:t>Shows the details of coding that are often unspoken.</a:t>
            </a:r>
          </a:p>
          <a:p>
            <a:pPr lvl="1"/>
            <a:r>
              <a:rPr lang="en-US" dirty="0" smtClean="0"/>
              <a:t>Shows that even the teacher makes errors.</a:t>
            </a:r>
          </a:p>
          <a:p>
            <a:pPr lvl="1"/>
            <a:r>
              <a:rPr lang="en-US" dirty="0" smtClean="0"/>
              <a:t>Shows how the teacher figures out errors.</a:t>
            </a:r>
          </a:p>
          <a:p>
            <a:r>
              <a:rPr lang="en-US" dirty="0" smtClean="0"/>
              <a:t>Reduces fear of programming</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21</a:t>
            </a:fld>
            <a:endParaRPr lang="en-US"/>
          </a:p>
        </p:txBody>
      </p:sp>
    </p:spTree>
    <p:extLst>
      <p:ext uri="{BB962C8B-B14F-4D97-AF65-F5344CB8AC3E}">
        <p14:creationId xmlns:p14="http://schemas.microsoft.com/office/powerpoint/2010/main" val="17442584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back to lecture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22</a:t>
            </a:fld>
            <a:endParaRPr lang="en-US"/>
          </a:p>
        </p:txBody>
      </p:sp>
    </p:spTree>
    <p:extLst>
      <p:ext uri="{BB962C8B-B14F-4D97-AF65-F5344CB8AC3E}">
        <p14:creationId xmlns:p14="http://schemas.microsoft.com/office/powerpoint/2010/main" val="39478353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custDataLst>
              <p:tags r:id="rId1"/>
            </p:custDataLst>
          </p:nvPr>
        </p:nvSpPr>
        <p:spPr/>
        <p:txBody>
          <a:bodyPr/>
          <a:lstStyle/>
          <a:p>
            <a:r>
              <a:rPr lang="en-US"/>
              <a:t> </a:t>
            </a:r>
          </a:p>
        </p:txBody>
      </p:sp>
      <p:sp>
        <p:nvSpPr>
          <p:cNvPr id="419842" name="Rectangle 2"/>
          <p:cNvSpPr>
            <a:spLocks noGrp="1" noChangeArrowheads="1"/>
          </p:cNvSpPr>
          <p:nvPr>
            <p:ph type="title"/>
            <p:custDataLst>
              <p:tags r:id="rId2"/>
            </p:custDataLst>
          </p:nvPr>
        </p:nvSpPr>
        <p:spPr>
          <a:xfrm>
            <a:off x="322263" y="152400"/>
            <a:ext cx="5545137" cy="758825"/>
          </a:xfrm>
        </p:spPr>
        <p:txBody>
          <a:bodyPr/>
          <a:lstStyle/>
          <a:p>
            <a:r>
              <a:rPr lang="en-US"/>
              <a:t>We perceive light different from how it actually is</a:t>
            </a:r>
          </a:p>
        </p:txBody>
      </p:sp>
      <p:sp>
        <p:nvSpPr>
          <p:cNvPr id="419843" name="Rectangle 3"/>
          <p:cNvSpPr>
            <a:spLocks noGrp="1" noChangeArrowheads="1"/>
          </p:cNvSpPr>
          <p:nvPr>
            <p:ph type="body" idx="1"/>
            <p:custDataLst>
              <p:tags r:id="rId3"/>
            </p:custDataLst>
          </p:nvPr>
        </p:nvSpPr>
        <p:spPr>
          <a:xfrm>
            <a:off x="304800" y="1600200"/>
            <a:ext cx="8229600" cy="4572000"/>
          </a:xfrm>
        </p:spPr>
        <p:txBody>
          <a:bodyPr/>
          <a:lstStyle/>
          <a:p>
            <a:pPr>
              <a:lnSpc>
                <a:spcPct val="90000"/>
              </a:lnSpc>
            </a:pPr>
            <a:r>
              <a:rPr lang="en-US" sz="2800"/>
              <a:t>Color is continuous</a:t>
            </a:r>
          </a:p>
          <a:p>
            <a:pPr lvl="1">
              <a:lnSpc>
                <a:spcPct val="90000"/>
              </a:lnSpc>
            </a:pPr>
            <a:r>
              <a:rPr lang="en-US" sz="2400"/>
              <a:t>Visible light is wavelengths </a:t>
            </a:r>
            <a:br>
              <a:rPr lang="en-US" sz="2400"/>
            </a:br>
            <a:r>
              <a:rPr lang="en-US" sz="2400"/>
              <a:t>between 370 and 730 nm</a:t>
            </a:r>
          </a:p>
          <a:p>
            <a:pPr lvl="2">
              <a:lnSpc>
                <a:spcPct val="90000"/>
              </a:lnSpc>
            </a:pPr>
            <a:r>
              <a:rPr lang="en-US" sz="2000"/>
              <a:t>That’s 0.00000037 and 0.00000073 </a:t>
            </a:r>
            <a:br>
              <a:rPr lang="en-US" sz="2000"/>
            </a:br>
            <a:r>
              <a:rPr lang="en-US" sz="2000"/>
              <a:t>meters</a:t>
            </a:r>
          </a:p>
          <a:p>
            <a:pPr>
              <a:lnSpc>
                <a:spcPct val="90000"/>
              </a:lnSpc>
            </a:pPr>
            <a:r>
              <a:rPr lang="en-US" sz="2800"/>
              <a:t>But we </a:t>
            </a:r>
            <a:r>
              <a:rPr lang="en-US" sz="2800" i="1"/>
              <a:t>perceive </a:t>
            </a:r>
            <a:r>
              <a:rPr lang="en-US" sz="2800"/>
              <a:t>light with color sensors that peak around 425 nm (blue), 550 nm (green), and 560 nm (red).</a:t>
            </a:r>
          </a:p>
          <a:p>
            <a:pPr lvl="2">
              <a:lnSpc>
                <a:spcPct val="90000"/>
              </a:lnSpc>
            </a:pPr>
            <a:r>
              <a:rPr lang="en-US" sz="2000"/>
              <a:t>Our brain figures out which color is which by figuring out how much of each kind of sensor is responding</a:t>
            </a:r>
          </a:p>
          <a:p>
            <a:pPr lvl="2">
              <a:lnSpc>
                <a:spcPct val="90000"/>
              </a:lnSpc>
            </a:pPr>
            <a:r>
              <a:rPr lang="en-US" sz="2000"/>
              <a:t>Dogs and other simpler animals have only two kinds of sensors</a:t>
            </a:r>
          </a:p>
          <a:p>
            <a:pPr lvl="3">
              <a:lnSpc>
                <a:spcPct val="90000"/>
              </a:lnSpc>
            </a:pPr>
            <a:r>
              <a:rPr lang="en-US" sz="1800"/>
              <a:t>They </a:t>
            </a:r>
            <a:r>
              <a:rPr lang="en-US" sz="1800" i="1"/>
              <a:t>do</a:t>
            </a:r>
            <a:r>
              <a:rPr lang="en-US" sz="1800"/>
              <a:t> see color. Just </a:t>
            </a:r>
            <a:r>
              <a:rPr lang="en-US" sz="1800" i="1"/>
              <a:t>less</a:t>
            </a:r>
            <a:r>
              <a:rPr lang="en-US" sz="1800"/>
              <a:t> color.</a:t>
            </a:r>
          </a:p>
        </p:txBody>
      </p:sp>
      <p:pic>
        <p:nvPicPr>
          <p:cNvPr id="419844" name="Picture 4"/>
          <p:cNvPicPr>
            <a:picLocks noChangeAspect="1" noChangeArrowheads="1"/>
          </p:cNvPicPr>
          <p:nvPr>
            <p:custDataLst>
              <p:tags r:id="rId4"/>
            </p:custDataLst>
          </p:nvPr>
        </p:nvPicPr>
        <p:blipFill>
          <a:blip r:embed="rId7"/>
          <a:srcRect/>
          <a:stretch>
            <a:fillRect/>
          </a:stretch>
        </p:blipFill>
        <p:spPr bwMode="auto">
          <a:xfrm>
            <a:off x="5181600" y="838200"/>
            <a:ext cx="3886200" cy="1943100"/>
          </a:xfrm>
          <a:prstGeom prst="rect">
            <a:avLst/>
          </a:prstGeom>
          <a:noFill/>
          <a:ln w="12700">
            <a:noFill/>
            <a:miter lim="800000"/>
            <a:headEnd/>
            <a:tailEnd/>
          </a:ln>
          <a:effectLst/>
        </p:spPr>
      </p:pic>
    </p:spTree>
    <p:extLst>
      <p:ext uri="{BB962C8B-B14F-4D97-AF65-F5344CB8AC3E}">
        <p14:creationId xmlns:p14="http://schemas.microsoft.com/office/powerpoint/2010/main" val="38960877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custDataLst>
              <p:tags r:id="rId1"/>
            </p:custDataLst>
          </p:nvPr>
        </p:nvSpPr>
        <p:spPr/>
        <p:txBody>
          <a:bodyPr/>
          <a:lstStyle/>
          <a:p>
            <a:r>
              <a:rPr lang="en-US"/>
              <a:t> </a:t>
            </a:r>
          </a:p>
        </p:txBody>
      </p:sp>
      <p:sp>
        <p:nvSpPr>
          <p:cNvPr id="423938" name="Rectangle 2"/>
          <p:cNvSpPr>
            <a:spLocks noGrp="1" noChangeArrowheads="1"/>
          </p:cNvSpPr>
          <p:nvPr>
            <p:ph type="title"/>
            <p:custDataLst>
              <p:tags r:id="rId2"/>
            </p:custDataLst>
          </p:nvPr>
        </p:nvSpPr>
        <p:spPr>
          <a:xfrm>
            <a:off x="304800" y="228600"/>
            <a:ext cx="4648200" cy="758825"/>
          </a:xfrm>
        </p:spPr>
        <p:txBody>
          <a:bodyPr/>
          <a:lstStyle/>
          <a:p>
            <a:r>
              <a:rPr lang="en-US"/>
              <a:t>RGB: Three</a:t>
            </a:r>
            <a:br>
              <a:rPr lang="en-US"/>
            </a:br>
            <a:r>
              <a:rPr lang="en-US"/>
              <a:t>dimensions of color</a:t>
            </a:r>
          </a:p>
        </p:txBody>
      </p:sp>
      <p:sp>
        <p:nvSpPr>
          <p:cNvPr id="423939" name="Rectangle 3"/>
          <p:cNvSpPr>
            <a:spLocks noGrp="1" noChangeArrowheads="1"/>
          </p:cNvSpPr>
          <p:nvPr>
            <p:ph type="body" sz="half" idx="1"/>
            <p:custDataLst>
              <p:tags r:id="rId3"/>
            </p:custDataLst>
          </p:nvPr>
        </p:nvSpPr>
        <p:spPr>
          <a:xfrm>
            <a:off x="304800" y="1600200"/>
            <a:ext cx="4572000" cy="4114800"/>
          </a:xfrm>
        </p:spPr>
        <p:txBody>
          <a:bodyPr/>
          <a:lstStyle/>
          <a:p>
            <a:pPr>
              <a:lnSpc>
                <a:spcPct val="90000"/>
              </a:lnSpc>
            </a:pPr>
            <a:r>
              <a:rPr lang="en-US" sz="2400" dirty="0"/>
              <a:t>In RGB, each color has </a:t>
            </a:r>
            <a:r>
              <a:rPr lang="en-US" sz="2400" u="sng" dirty="0"/>
              <a:t>three</a:t>
            </a:r>
            <a:r>
              <a:rPr lang="en-US" sz="2400" dirty="0"/>
              <a:t> component colors:</a:t>
            </a:r>
          </a:p>
          <a:p>
            <a:pPr lvl="1">
              <a:lnSpc>
                <a:spcPct val="90000"/>
              </a:lnSpc>
            </a:pPr>
            <a:r>
              <a:rPr lang="en-US" sz="2000" dirty="0"/>
              <a:t>Amount of red</a:t>
            </a:r>
          </a:p>
          <a:p>
            <a:pPr lvl="1">
              <a:lnSpc>
                <a:spcPct val="90000"/>
              </a:lnSpc>
            </a:pPr>
            <a:r>
              <a:rPr lang="en-US" sz="2000" dirty="0"/>
              <a:t>Amount of green</a:t>
            </a:r>
          </a:p>
          <a:p>
            <a:pPr lvl="1">
              <a:lnSpc>
                <a:spcPct val="90000"/>
              </a:lnSpc>
            </a:pPr>
            <a:r>
              <a:rPr lang="en-US" sz="2000" dirty="0"/>
              <a:t>Amount of blue</a:t>
            </a:r>
          </a:p>
          <a:p>
            <a:pPr>
              <a:lnSpc>
                <a:spcPct val="90000"/>
              </a:lnSpc>
            </a:pPr>
            <a:r>
              <a:rPr lang="en-US" sz="2400" dirty="0"/>
              <a:t>Each does appear as a separate dot on most devices, but our eye blends them</a:t>
            </a:r>
            <a:r>
              <a:rPr lang="en-US" sz="2400" dirty="0" smtClean="0"/>
              <a:t>.</a:t>
            </a:r>
          </a:p>
          <a:p>
            <a:pPr>
              <a:lnSpc>
                <a:spcPct val="90000"/>
              </a:lnSpc>
            </a:pPr>
            <a:r>
              <a:rPr lang="en-US" sz="2400" dirty="0" smtClean="0"/>
              <a:t>Each color channel is encoded in a single byte.</a:t>
            </a:r>
          </a:p>
          <a:p>
            <a:pPr lvl="1">
              <a:lnSpc>
                <a:spcPct val="90000"/>
              </a:lnSpc>
            </a:pPr>
            <a:r>
              <a:rPr lang="en-US" sz="2000" dirty="0" smtClean="0"/>
              <a:t>A value between 0 and 255</a:t>
            </a:r>
            <a:endParaRPr lang="en-US" sz="2000" dirty="0"/>
          </a:p>
        </p:txBody>
      </p:sp>
      <p:pic>
        <p:nvPicPr>
          <p:cNvPr id="423940" name="Picture 4"/>
          <p:cNvPicPr>
            <a:picLocks noGrp="1" noChangeAspect="1" noChangeArrowheads="1"/>
          </p:cNvPicPr>
          <p:nvPr>
            <p:ph sz="half" idx="2"/>
            <p:custDataLst>
              <p:tags r:id="rId4"/>
            </p:custDataLst>
          </p:nvPr>
        </p:nvPicPr>
        <p:blipFill>
          <a:blip r:embed="rId9"/>
          <a:srcRect/>
          <a:stretch>
            <a:fillRect/>
          </a:stretch>
        </p:blipFill>
        <p:spPr>
          <a:xfrm>
            <a:off x="5257800" y="3810000"/>
            <a:ext cx="2971800" cy="2679700"/>
          </a:xfrm>
          <a:noFill/>
          <a:ln/>
        </p:spPr>
      </p:pic>
      <p:pic>
        <p:nvPicPr>
          <p:cNvPr id="423941" name="Picture 5"/>
          <p:cNvPicPr>
            <a:picLocks noChangeAspect="1" noChangeArrowheads="1"/>
          </p:cNvPicPr>
          <p:nvPr>
            <p:custDataLst>
              <p:tags r:id="rId5"/>
            </p:custDataLst>
          </p:nvPr>
        </p:nvPicPr>
        <p:blipFill>
          <a:blip r:embed="rId10"/>
          <a:srcRect l="2563" t="2971" r="5128" b="4950"/>
          <a:stretch>
            <a:fillRect/>
          </a:stretch>
        </p:blipFill>
        <p:spPr bwMode="auto">
          <a:xfrm>
            <a:off x="5105400" y="609600"/>
            <a:ext cx="3276600" cy="2820988"/>
          </a:xfrm>
          <a:prstGeom prst="rect">
            <a:avLst/>
          </a:prstGeom>
          <a:noFill/>
          <a:ln w="12700">
            <a:noFill/>
            <a:miter lim="800000"/>
            <a:headEnd/>
            <a:tailEnd/>
          </a:ln>
          <a:effectLst/>
        </p:spPr>
      </p:pic>
      <p:sp>
        <p:nvSpPr>
          <p:cNvPr id="2" name="TextBox 1"/>
          <p:cNvSpPr txBox="1"/>
          <p:nvPr>
            <p:custDataLst>
              <p:tags r:id="rId6"/>
            </p:custDataLst>
          </p:nvPr>
        </p:nvSpPr>
        <p:spPr>
          <a:xfrm>
            <a:off x="304800" y="5867400"/>
            <a:ext cx="2743200" cy="584775"/>
          </a:xfrm>
          <a:prstGeom prst="rect">
            <a:avLst/>
          </a:prstGeom>
          <a:noFill/>
        </p:spPr>
        <p:txBody>
          <a:bodyPr wrap="square" rtlCol="0">
            <a:spAutoFit/>
          </a:bodyPr>
          <a:lstStyle/>
          <a:p>
            <a:r>
              <a:rPr lang="en-US" i="1" dirty="0" smtClean="0">
                <a:solidFill>
                  <a:srgbClr val="00B0F0"/>
                </a:solidFill>
              </a:rPr>
              <a:t>Let’s try it!</a:t>
            </a:r>
            <a:endParaRPr lang="en-US" i="1" dirty="0">
              <a:solidFill>
                <a:srgbClr val="00B0F0"/>
              </a:solidFill>
            </a:endParaRPr>
          </a:p>
        </p:txBody>
      </p:sp>
    </p:spTree>
    <p:extLst>
      <p:ext uri="{BB962C8B-B14F-4D97-AF65-F5344CB8AC3E}">
        <p14:creationId xmlns:p14="http://schemas.microsoft.com/office/powerpoint/2010/main" val="401466854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457200" y="0"/>
            <a:ext cx="8229600" cy="1143000"/>
          </a:xfrm>
        </p:spPr>
        <p:txBody>
          <a:bodyPr/>
          <a:lstStyle/>
          <a:p>
            <a:r>
              <a:rPr lang="en-US" sz="3200" dirty="0" smtClean="0"/>
              <a:t>A visualization of a sound</a:t>
            </a:r>
            <a:br>
              <a:rPr lang="en-US" sz="3200" dirty="0" smtClean="0"/>
            </a:br>
            <a:r>
              <a:rPr lang="en-US" sz="3200" dirty="0" smtClean="0"/>
              <a:t>is a mapping from sample to pixel</a:t>
            </a:r>
            <a:endParaRPr lang="en-US" sz="3200" dirty="0"/>
          </a:p>
        </p:txBody>
      </p:sp>
      <p:pic>
        <p:nvPicPr>
          <p:cNvPr id="45062" name="Picture 6" descr="thisisatest-wmp"/>
          <p:cNvPicPr>
            <a:picLocks noGrp="1" noChangeAspect="1" noChangeArrowheads="1"/>
          </p:cNvPicPr>
          <p:nvPr>
            <p:ph sz="half" idx="1"/>
            <p:custDataLst>
              <p:tags r:id="rId2"/>
            </p:custDataLst>
          </p:nvPr>
        </p:nvPicPr>
        <p:blipFill>
          <a:blip r:embed="rId7"/>
          <a:srcRect/>
          <a:stretch>
            <a:fillRect/>
          </a:stretch>
        </p:blipFill>
        <p:spPr>
          <a:xfrm>
            <a:off x="457200" y="2239963"/>
            <a:ext cx="4038600" cy="3368675"/>
          </a:xfrm>
          <a:noFill/>
          <a:ln/>
        </p:spPr>
      </p:pic>
      <p:pic>
        <p:nvPicPr>
          <p:cNvPr id="45063" name="Picture 7" descr="ExcelGraphedSound"/>
          <p:cNvPicPr>
            <a:picLocks noGrp="1" noChangeAspect="1" noChangeArrowheads="1"/>
          </p:cNvPicPr>
          <p:nvPr>
            <p:ph sz="quarter" idx="2"/>
            <p:custDataLst>
              <p:tags r:id="rId3"/>
            </p:custDataLst>
          </p:nvPr>
        </p:nvPicPr>
        <p:blipFill>
          <a:blip r:embed="rId8"/>
          <a:srcRect/>
          <a:stretch>
            <a:fillRect/>
          </a:stretch>
        </p:blipFill>
        <p:spPr>
          <a:xfrm>
            <a:off x="5295900" y="1981200"/>
            <a:ext cx="2741613" cy="1866900"/>
          </a:xfrm>
          <a:noFill/>
          <a:ln/>
        </p:spPr>
      </p:pic>
      <p:pic>
        <p:nvPicPr>
          <p:cNvPr id="45065" name="Picture 9" descr="CocoaSqueakScreenSnapz005"/>
          <p:cNvPicPr>
            <a:picLocks noGrp="1" noChangeAspect="1" noChangeArrowheads="1"/>
          </p:cNvPicPr>
          <p:nvPr>
            <p:ph sz="quarter" idx="3"/>
            <p:custDataLst>
              <p:tags r:id="rId4"/>
            </p:custDataLst>
          </p:nvPr>
        </p:nvPicPr>
        <p:blipFill>
          <a:blip r:embed="rId9"/>
          <a:srcRect/>
          <a:stretch>
            <a:fillRect/>
          </a:stretch>
        </p:blipFill>
        <p:spPr>
          <a:xfrm>
            <a:off x="4743450" y="4000500"/>
            <a:ext cx="3846513" cy="1866900"/>
          </a:xfrm>
          <a:noFill/>
          <a:ln/>
        </p:spPr>
      </p:pic>
    </p:spTree>
    <p:extLst>
      <p:ext uri="{BB962C8B-B14F-4D97-AF65-F5344CB8AC3E}">
        <p14:creationId xmlns:p14="http://schemas.microsoft.com/office/powerpoint/2010/main" val="1377525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A Mapping</a:t>
            </a:r>
            <a:endParaRPr lang="en-US" dirty="0"/>
          </a:p>
        </p:txBody>
      </p:sp>
      <p:sp>
        <p:nvSpPr>
          <p:cNvPr id="3" name="Content Placeholder 2"/>
          <p:cNvSpPr>
            <a:spLocks noGrp="1"/>
          </p:cNvSpPr>
          <p:nvPr>
            <p:ph idx="1"/>
            <p:custDataLst>
              <p:tags r:id="rId2"/>
            </p:custDataLst>
          </p:nvPr>
        </p:nvSpPr>
        <p:spPr/>
        <p:txBody>
          <a:bodyPr/>
          <a:lstStyle/>
          <a:p>
            <a:r>
              <a:rPr lang="en-US" dirty="0" smtClean="0"/>
              <a:t>From sound to color:</a:t>
            </a:r>
          </a:p>
          <a:p>
            <a:pPr lvl="1"/>
            <a:r>
              <a:rPr lang="en-US" dirty="0" smtClean="0"/>
              <a:t>If sample &lt; -1000, red.</a:t>
            </a:r>
          </a:p>
          <a:p>
            <a:pPr lvl="1"/>
            <a:r>
              <a:rPr lang="en-US" dirty="0" smtClean="0"/>
              <a:t>If sample &gt; 1000, blue</a:t>
            </a:r>
          </a:p>
          <a:p>
            <a:pPr lvl="1"/>
            <a:r>
              <a:rPr lang="en-US" dirty="0" smtClean="0"/>
              <a:t>Else, green.</a:t>
            </a:r>
          </a:p>
          <a:p>
            <a:r>
              <a:rPr lang="en-US" dirty="0" smtClean="0"/>
              <a:t>From color to sound:</a:t>
            </a:r>
          </a:p>
          <a:p>
            <a:pPr lvl="1"/>
            <a:r>
              <a:rPr lang="en-US" dirty="0" smtClean="0"/>
              <a:t>Colors aren’t </a:t>
            </a:r>
            <a:r>
              <a:rPr lang="en-US" i="1" dirty="0" smtClean="0"/>
              <a:t>exact</a:t>
            </a:r>
            <a:r>
              <a:rPr lang="en-US" dirty="0" smtClean="0"/>
              <a:t> in JPEG</a:t>
            </a:r>
          </a:p>
          <a:p>
            <a:pPr lvl="1"/>
            <a:r>
              <a:rPr lang="en-US" dirty="0" smtClean="0"/>
              <a:t>If close to red, -1000</a:t>
            </a:r>
          </a:p>
          <a:p>
            <a:pPr lvl="1"/>
            <a:r>
              <a:rPr lang="en-US" dirty="0" smtClean="0"/>
              <a:t>If close to blue, 1000</a:t>
            </a:r>
          </a:p>
          <a:p>
            <a:pPr lvl="1"/>
            <a:r>
              <a:rPr lang="en-US" dirty="0" smtClean="0"/>
              <a:t>If close to green, 0</a:t>
            </a:r>
            <a:endParaRPr lang="en-US" dirty="0"/>
          </a:p>
        </p:txBody>
      </p:sp>
      <p:sp>
        <p:nvSpPr>
          <p:cNvPr id="4" name="Footer Placeholder 3"/>
          <p:cNvSpPr>
            <a:spLocks noGrp="1"/>
          </p:cNvSpPr>
          <p:nvPr>
            <p:ph type="ftr" sz="quarter" idx="10"/>
            <p:custDataLst>
              <p:tags r:id="rId3"/>
            </p:custDataLst>
          </p:nvPr>
        </p:nvSpPr>
        <p:spPr/>
        <p:txBody>
          <a:bodyPr/>
          <a:lstStyle/>
          <a:p>
            <a:r>
              <a:rPr lang="en-US" smtClean="0"/>
              <a:t> </a:t>
            </a:r>
            <a:endParaRPr lang="en-US"/>
          </a:p>
        </p:txBody>
      </p:sp>
      <p:sp>
        <p:nvSpPr>
          <p:cNvPr id="5" name="TextBox 4"/>
          <p:cNvSpPr txBox="1"/>
          <p:nvPr>
            <p:custDataLst>
              <p:tags r:id="rId4"/>
            </p:custDataLst>
          </p:nvPr>
        </p:nvSpPr>
        <p:spPr>
          <a:xfrm>
            <a:off x="5867400" y="5486400"/>
            <a:ext cx="2743200" cy="584775"/>
          </a:xfrm>
          <a:prstGeom prst="rect">
            <a:avLst/>
          </a:prstGeom>
          <a:noFill/>
        </p:spPr>
        <p:txBody>
          <a:bodyPr wrap="square" rtlCol="0">
            <a:spAutoFit/>
          </a:bodyPr>
          <a:lstStyle/>
          <a:p>
            <a:r>
              <a:rPr lang="en-US" i="1" dirty="0" smtClean="0">
                <a:solidFill>
                  <a:srgbClr val="00B0F0"/>
                </a:solidFill>
              </a:rPr>
              <a:t>Let’s try it!</a:t>
            </a:r>
            <a:endParaRPr lang="en-US" i="1" dirty="0">
              <a:solidFill>
                <a:srgbClr val="00B0F0"/>
              </a:solidFill>
            </a:endParaRPr>
          </a:p>
        </p:txBody>
      </p:sp>
    </p:spTree>
    <p:extLst>
      <p:ext uri="{BB962C8B-B14F-4D97-AF65-F5344CB8AC3E}">
        <p14:creationId xmlns:p14="http://schemas.microsoft.com/office/powerpoint/2010/main" val="71457683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custDataLst>
              <p:tags r:id="rId1"/>
            </p:custDataLst>
          </p:nvPr>
        </p:nvSpPr>
        <p:spPr>
          <a:xfrm>
            <a:off x="322263" y="152400"/>
            <a:ext cx="8229600" cy="758825"/>
          </a:xfrm>
        </p:spPr>
        <p:txBody>
          <a:bodyPr/>
          <a:lstStyle/>
          <a:p>
            <a:r>
              <a:rPr lang="en-US" sz="3200" dirty="0"/>
              <a:t>Any visualization of any kind </a:t>
            </a:r>
            <a:r>
              <a:rPr lang="en-US" sz="3200" dirty="0" smtClean="0"/>
              <a:t/>
            </a:r>
            <a:br>
              <a:rPr lang="en-US" sz="3200" dirty="0" smtClean="0"/>
            </a:br>
            <a:r>
              <a:rPr lang="en-US" sz="3200" dirty="0" smtClean="0"/>
              <a:t>is </a:t>
            </a:r>
            <a:r>
              <a:rPr lang="en-US" sz="3200" dirty="0"/>
              <a:t>merely an encoding</a:t>
            </a:r>
          </a:p>
        </p:txBody>
      </p:sp>
      <p:sp>
        <p:nvSpPr>
          <p:cNvPr id="48131" name="Rectangle 3"/>
          <p:cNvSpPr>
            <a:spLocks noGrp="1" noChangeArrowheads="1"/>
          </p:cNvSpPr>
          <p:nvPr>
            <p:ph type="body" idx="1"/>
            <p:custDataLst>
              <p:tags r:id="rId2"/>
            </p:custDataLst>
          </p:nvPr>
        </p:nvSpPr>
        <p:spPr/>
        <p:txBody>
          <a:bodyPr/>
          <a:lstStyle/>
          <a:p>
            <a:pPr>
              <a:lnSpc>
                <a:spcPct val="90000"/>
              </a:lnSpc>
            </a:pPr>
            <a:r>
              <a:rPr lang="en-US" dirty="0"/>
              <a:t>A line chart? A pie chart? A </a:t>
            </a:r>
            <a:r>
              <a:rPr lang="en-US" dirty="0" err="1"/>
              <a:t>scatterplot</a:t>
            </a:r>
            <a:r>
              <a:rPr lang="en-US" dirty="0"/>
              <a:t>?</a:t>
            </a:r>
          </a:p>
          <a:p>
            <a:pPr lvl="1">
              <a:lnSpc>
                <a:spcPct val="90000"/>
              </a:lnSpc>
            </a:pPr>
            <a:r>
              <a:rPr lang="en-US" dirty="0"/>
              <a:t>These are just lines and pixels set to correspond to some mapping of the data</a:t>
            </a:r>
          </a:p>
          <a:p>
            <a:pPr>
              <a:lnSpc>
                <a:spcPct val="90000"/>
              </a:lnSpc>
            </a:pPr>
            <a:r>
              <a:rPr lang="en-US" dirty="0"/>
              <a:t>Sometimes data is lost</a:t>
            </a:r>
          </a:p>
          <a:p>
            <a:pPr>
              <a:lnSpc>
                <a:spcPct val="90000"/>
              </a:lnSpc>
            </a:pPr>
            <a:r>
              <a:rPr lang="en-US" dirty="0" smtClean="0"/>
              <a:t>Sometimes </a:t>
            </a:r>
            <a:r>
              <a:rPr lang="en-US" dirty="0"/>
              <a:t>data is not lost, even if it looks like a dramatic change.</a:t>
            </a:r>
          </a:p>
          <a:p>
            <a:pPr lvl="1">
              <a:lnSpc>
                <a:spcPct val="90000"/>
              </a:lnSpc>
            </a:pPr>
            <a:r>
              <a:rPr lang="en-US" dirty="0" smtClean="0"/>
              <a:t>Creating </a:t>
            </a:r>
            <a:r>
              <a:rPr lang="en-US" dirty="0"/>
              <a:t>a negative of an image, then taking the negative of a negative to get back to the original.</a:t>
            </a:r>
          </a:p>
        </p:txBody>
      </p:sp>
      <p:sp>
        <p:nvSpPr>
          <p:cNvPr id="2" name="TextBox 1"/>
          <p:cNvSpPr txBox="1"/>
          <p:nvPr/>
        </p:nvSpPr>
        <p:spPr>
          <a:xfrm>
            <a:off x="533400" y="5410200"/>
            <a:ext cx="80772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smtClean="0"/>
              <a:t>Information in a general, Shannon-sense is a powerful idea.</a:t>
            </a:r>
            <a:endParaRPr lang="en-US" sz="2400" dirty="0"/>
          </a:p>
        </p:txBody>
      </p:sp>
    </p:spTree>
    <p:extLst>
      <p:ext uri="{BB962C8B-B14F-4D97-AF65-F5344CB8AC3E}">
        <p14:creationId xmlns:p14="http://schemas.microsoft.com/office/powerpoint/2010/main" val="29203910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custDataLst>
              <p:tags r:id="rId1"/>
            </p:custDataLst>
          </p:nvPr>
        </p:nvSpPr>
        <p:spPr/>
        <p:txBody>
          <a:bodyPr/>
          <a:lstStyle/>
          <a:p>
            <a:r>
              <a:rPr lang="en-US"/>
              <a:t> </a:t>
            </a:r>
          </a:p>
        </p:txBody>
      </p:sp>
      <p:sp>
        <p:nvSpPr>
          <p:cNvPr id="429058" name="Rectangle 2"/>
          <p:cNvSpPr>
            <a:spLocks noGrp="1" noChangeArrowheads="1"/>
          </p:cNvSpPr>
          <p:nvPr>
            <p:ph type="title"/>
            <p:custDataLst>
              <p:tags r:id="rId2"/>
            </p:custDataLst>
          </p:nvPr>
        </p:nvSpPr>
        <p:spPr/>
        <p:txBody>
          <a:bodyPr/>
          <a:lstStyle/>
          <a:p>
            <a:r>
              <a:rPr lang="en-US" dirty="0" smtClean="0"/>
              <a:t>Media impacting Computing Platforms</a:t>
            </a:r>
            <a:endParaRPr lang="en-US" dirty="0"/>
          </a:p>
        </p:txBody>
      </p:sp>
      <p:pic>
        <p:nvPicPr>
          <p:cNvPr id="429060" name="Picture 4" descr="TheIncredibles-Waterfall"/>
          <p:cNvPicPr>
            <a:picLocks noChangeAspect="1" noChangeArrowheads="1"/>
          </p:cNvPicPr>
          <p:nvPr>
            <p:custDataLst>
              <p:tags r:id="rId3"/>
            </p:custDataLst>
          </p:nvPr>
        </p:nvPicPr>
        <p:blipFill>
          <a:blip r:embed="rId6"/>
          <a:srcRect/>
          <a:stretch>
            <a:fillRect/>
          </a:stretch>
        </p:blipFill>
        <p:spPr bwMode="auto">
          <a:xfrm>
            <a:off x="1600200" y="1200150"/>
            <a:ext cx="6705600" cy="5027613"/>
          </a:xfrm>
          <a:prstGeom prst="rect">
            <a:avLst/>
          </a:prstGeom>
          <a:noFill/>
        </p:spPr>
      </p:pic>
    </p:spTree>
    <p:extLst>
      <p:ext uri="{BB962C8B-B14F-4D97-AF65-F5344CB8AC3E}">
        <p14:creationId xmlns:p14="http://schemas.microsoft.com/office/powerpoint/2010/main" val="280589783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Device implications</a:t>
            </a:r>
            <a:endParaRPr lang="en-US" dirty="0"/>
          </a:p>
        </p:txBody>
      </p:sp>
      <p:sp>
        <p:nvSpPr>
          <p:cNvPr id="3" name="Footer Placeholder 2"/>
          <p:cNvSpPr>
            <a:spLocks noGrp="1"/>
          </p:cNvSpPr>
          <p:nvPr>
            <p:ph type="ftr" sz="quarter" idx="10"/>
            <p:custDataLst>
              <p:tags r:id="rId2"/>
            </p:custDataLst>
          </p:nvPr>
        </p:nvSpPr>
        <p:spPr/>
        <p:txBody>
          <a:bodyPr/>
          <a:lstStyle/>
          <a:p>
            <a:r>
              <a:rPr lang="en-US" smtClean="0"/>
              <a:t> </a:t>
            </a:r>
            <a:endParaRPr lang="en-US"/>
          </a:p>
        </p:txBody>
      </p:sp>
      <p:pic>
        <p:nvPicPr>
          <p:cNvPr id="4" name="Picture 3"/>
          <p:cNvPicPr>
            <a:picLocks noChangeAspect="1"/>
          </p:cNvPicPr>
          <p:nvPr>
            <p:custDataLst>
              <p:tags r:id="rId3"/>
            </p:custDataLst>
          </p:nvPr>
        </p:nvPicPr>
        <p:blipFill>
          <a:blip r:embed="rId12"/>
          <a:stretch>
            <a:fillRect/>
          </a:stretch>
        </p:blipFill>
        <p:spPr>
          <a:xfrm>
            <a:off x="304800" y="2209800"/>
            <a:ext cx="4064000" cy="3009900"/>
          </a:xfrm>
          <a:prstGeom prst="rect">
            <a:avLst/>
          </a:prstGeom>
        </p:spPr>
      </p:pic>
      <p:pic>
        <p:nvPicPr>
          <p:cNvPr id="8" name="polyrhythm.avi">
            <a:hlinkClick r:id="" action="ppaction://media"/>
          </p:cNvPr>
          <p:cNvPicPr>
            <a:picLocks noChangeAspect="1"/>
          </p:cNvPicPr>
          <p:nvPr>
            <a:videoFile r:link="rId5"/>
            <p:custDataLst>
              <p:tags r:id="rId6"/>
            </p:custDataLst>
            <p:extLst>
              <p:ext uri="{DAA4B4D4-6D71-4841-9C94-3DE7FCFB9230}">
                <p14:media xmlns:p14="http://schemas.microsoft.com/office/powerpoint/2010/main" r:embed="rId4"/>
              </p:ext>
            </p:extLst>
          </p:nvPr>
        </p:nvPicPr>
        <p:blipFill>
          <a:blip r:embed="rId13"/>
          <a:stretch>
            <a:fillRect/>
          </a:stretch>
        </p:blipFill>
        <p:spPr>
          <a:xfrm>
            <a:off x="4876800" y="990600"/>
            <a:ext cx="3581400" cy="2686050"/>
          </a:xfrm>
          <a:prstGeom prst="rect">
            <a:avLst/>
          </a:prstGeom>
        </p:spPr>
      </p:pic>
      <p:pic>
        <p:nvPicPr>
          <p:cNvPr id="9" name="Jam'aaJerusalem-smaller.avi">
            <a:hlinkClick r:id="" action="ppaction://media"/>
          </p:cNvPr>
          <p:cNvPicPr>
            <a:picLocks noChangeAspect="1"/>
          </p:cNvPicPr>
          <p:nvPr>
            <a:vide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4876800" y="4038600"/>
            <a:ext cx="3657600" cy="2743200"/>
          </a:xfrm>
          <a:prstGeom prst="rect">
            <a:avLst/>
          </a:prstGeom>
        </p:spPr>
      </p:pic>
    </p:spTree>
    <p:extLst>
      <p:ext uri="{BB962C8B-B14F-4D97-AF65-F5344CB8AC3E}">
        <p14:creationId xmlns:p14="http://schemas.microsoft.com/office/powerpoint/2010/main" val="411993004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3200" smtClean="0">
                <a:ea typeface="ＭＳ Ｐゴシック" pitchFamily="34" charset="-128"/>
              </a:rPr>
              <a:t>Who wants what CS has to offer?</a:t>
            </a:r>
          </a:p>
        </p:txBody>
      </p:sp>
      <p:sp>
        <p:nvSpPr>
          <p:cNvPr id="88067" name="Content Placeholder 2"/>
          <p:cNvSpPr>
            <a:spLocks noGrp="1"/>
          </p:cNvSpPr>
          <p:nvPr>
            <p:ph idx="1"/>
          </p:nvPr>
        </p:nvSpPr>
        <p:spPr/>
        <p:txBody>
          <a:bodyPr/>
          <a:lstStyle/>
          <a:p>
            <a:r>
              <a:rPr lang="en-US" sz="2400" dirty="0" smtClean="0">
                <a:ea typeface="ＭＳ Ｐゴシック" pitchFamily="34" charset="-128"/>
              </a:rPr>
              <a:t>Computing is at the core of the modern society and modern economy.</a:t>
            </a:r>
          </a:p>
          <a:p>
            <a:r>
              <a:rPr lang="en-US" sz="2400" dirty="0" smtClean="0">
                <a:ea typeface="ＭＳ Ｐゴシック" pitchFamily="34" charset="-128"/>
              </a:rPr>
              <a:t>Computing is key to innovation in many disciplines.</a:t>
            </a:r>
          </a:p>
          <a:p>
            <a:r>
              <a:rPr lang="en-US" sz="2800" b="1" i="1" dirty="0" smtClean="0">
                <a:ea typeface="ＭＳ Ｐゴシック" pitchFamily="34" charset="-128"/>
              </a:rPr>
              <a:t>Computer </a:t>
            </a:r>
            <a:r>
              <a:rPr lang="en-US" sz="2800" b="1" i="1" dirty="0" smtClean="0">
                <a:ea typeface="ＭＳ Ｐゴシック" pitchFamily="34" charset="-128"/>
              </a:rPr>
              <a:t>Science has a much larger potential audience beyond software developers.</a:t>
            </a:r>
          </a:p>
          <a:p>
            <a:pPr lvl="1"/>
            <a:r>
              <a:rPr lang="en-US" sz="2400" dirty="0" smtClean="0">
                <a:ea typeface="ＭＳ Ｐゴシック" pitchFamily="34" charset="-128"/>
              </a:rPr>
              <a:t>Estimates: </a:t>
            </a:r>
            <a:br>
              <a:rPr lang="en-US" sz="2400" dirty="0" smtClean="0">
                <a:ea typeface="ＭＳ Ｐゴシック" pitchFamily="34" charset="-128"/>
              </a:rPr>
            </a:br>
            <a:r>
              <a:rPr lang="en-US" sz="2400" dirty="0" smtClean="0">
                <a:ea typeface="ＭＳ Ｐゴシック" pitchFamily="34" charset="-128"/>
              </a:rPr>
              <a:t>~13 million non-professional programmer/end-user programmers in US by 2012, </a:t>
            </a:r>
            <a:br>
              <a:rPr lang="en-US" sz="2400" dirty="0" smtClean="0">
                <a:ea typeface="ＭＳ Ｐゴシック" pitchFamily="34" charset="-128"/>
              </a:rPr>
            </a:br>
            <a:r>
              <a:rPr lang="en-US" sz="2400" dirty="0" smtClean="0">
                <a:ea typeface="ＭＳ Ｐゴシック" pitchFamily="34" charset="-128"/>
              </a:rPr>
              <a:t>vs. </a:t>
            </a:r>
            <a:br>
              <a:rPr lang="en-US" sz="2400" dirty="0" smtClean="0">
                <a:ea typeface="ＭＳ Ｐゴシック" pitchFamily="34" charset="-128"/>
              </a:rPr>
            </a:br>
            <a:r>
              <a:rPr lang="en-US" sz="2400" dirty="0" smtClean="0">
                <a:ea typeface="ＭＳ Ｐゴシック" pitchFamily="34" charset="-128"/>
              </a:rPr>
              <a:t>~3 million professional software developers (</a:t>
            </a:r>
            <a:r>
              <a:rPr lang="en-US" sz="2400" dirty="0" err="1" smtClean="0">
                <a:ea typeface="ＭＳ Ｐゴシック" pitchFamily="34" charset="-128"/>
              </a:rPr>
              <a:t>Scaffidi</a:t>
            </a:r>
            <a:r>
              <a:rPr lang="en-US" sz="2400" dirty="0" smtClean="0">
                <a:ea typeface="ＭＳ Ｐゴシック" pitchFamily="34" charset="-128"/>
              </a:rPr>
              <a:t>, Shaw, &amp; Myers, 2005)</a:t>
            </a:r>
          </a:p>
        </p:txBody>
      </p:sp>
      <p:sp>
        <p:nvSpPr>
          <p:cNvPr id="88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77F578A-A609-47B2-89DA-0BA46279F54F}" type="slidenum">
              <a:rPr lang="en-US" sz="800">
                <a:solidFill>
                  <a:srgbClr val="808080"/>
                </a:solidFill>
                <a:latin typeface="Franklin Gothic Book" pitchFamily="34" charset="0"/>
                <a:sym typeface="Franklin Gothic Book" pitchFamily="34" charset="0"/>
              </a:rPr>
              <a:pPr eaLnBrk="1" hangingPunct="1"/>
              <a:t>3</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34761052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35950" cy="1212850"/>
          </a:xfrm>
        </p:spPr>
        <p:txBody>
          <a:bodyPr/>
          <a:lstStyle/>
          <a:p>
            <a:pPr algn="ctr"/>
            <a:r>
              <a:rPr lang="en-US" dirty="0" smtClean="0"/>
              <a:t>“What is this media stuff that you’re teaching? </a:t>
            </a:r>
            <a:br>
              <a:rPr lang="en-US" dirty="0" smtClean="0"/>
            </a:br>
            <a:r>
              <a:rPr lang="en-US" dirty="0" smtClean="0"/>
              <a:t>Does it work?”</a:t>
            </a:r>
            <a:endParaRPr lang="en-US" dirty="0"/>
          </a:p>
        </p:txBody>
      </p:sp>
      <p:sp>
        <p:nvSpPr>
          <p:cNvPr id="3" name="Slide Number Placeholder 2"/>
          <p:cNvSpPr>
            <a:spLocks noGrp="1"/>
          </p:cNvSpPr>
          <p:nvPr>
            <p:ph type="sldNum" sz="quarter" idx="10"/>
          </p:nvPr>
        </p:nvSpPr>
        <p:spPr/>
        <p:txBody>
          <a:bodyPr/>
          <a:lstStyle/>
          <a:p>
            <a:fld id="{C4DCC2B2-B70E-4D3D-AEEA-56BDEED1A727}" type="slidenum">
              <a:rPr lang="en-US" smtClean="0"/>
              <a:pPr/>
              <a:t>30</a:t>
            </a:fld>
            <a:endParaRPr lang="en-US"/>
          </a:p>
        </p:txBody>
      </p:sp>
    </p:spTree>
    <p:extLst>
      <p:ext uri="{BB962C8B-B14F-4D97-AF65-F5344CB8AC3E}">
        <p14:creationId xmlns:p14="http://schemas.microsoft.com/office/powerpoint/2010/main" val="277854568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ChangeArrowheads="1"/>
          </p:cNvSpPr>
          <p:nvPr>
            <p:ph type="title"/>
            <p:custDataLst>
              <p:tags r:id="rId1"/>
            </p:custDataLst>
          </p:nvPr>
        </p:nvSpPr>
        <p:spPr>
          <a:xfrm>
            <a:off x="387350" y="0"/>
            <a:ext cx="8382000" cy="1133475"/>
          </a:xfrm>
        </p:spPr>
        <p:txBody>
          <a:bodyPr/>
          <a:lstStyle/>
          <a:p>
            <a:pPr eaLnBrk="1" hangingPunct="1"/>
            <a:r>
              <a:rPr lang="en-US" dirty="0" smtClean="0">
                <a:ea typeface="ＭＳ Ｐゴシック" pitchFamily="34" charset="-128"/>
              </a:rPr>
              <a:t>Research results:</a:t>
            </a:r>
            <a:br>
              <a:rPr lang="en-US" dirty="0" smtClean="0">
                <a:ea typeface="ＭＳ Ｐゴシック" pitchFamily="34" charset="-128"/>
              </a:rPr>
            </a:br>
            <a:r>
              <a:rPr lang="en-US" dirty="0" smtClean="0">
                <a:ea typeface="ＭＳ Ｐゴシック" pitchFamily="34" charset="-128"/>
              </a:rPr>
              <a:t>How we used to teach CS</a:t>
            </a:r>
          </a:p>
        </p:txBody>
      </p:sp>
      <p:sp>
        <p:nvSpPr>
          <p:cNvPr id="123907" name="Rectangle 2"/>
          <p:cNvSpPr>
            <a:spLocks noGrp="1" noChangeArrowheads="1"/>
          </p:cNvSpPr>
          <p:nvPr>
            <p:ph type="body" idx="1"/>
            <p:custDataLst>
              <p:tags r:id="rId2"/>
            </p:custDataLst>
          </p:nvPr>
        </p:nvSpPr>
        <p:spPr>
          <a:xfrm>
            <a:off x="381000" y="1066800"/>
            <a:ext cx="8388350" cy="5445125"/>
          </a:xfrm>
        </p:spPr>
        <p:txBody>
          <a:bodyPr/>
          <a:lstStyle/>
          <a:p>
            <a:pPr marL="304800" indent="-304800" eaLnBrk="1" hangingPunct="1">
              <a:spcBef>
                <a:spcPct val="0"/>
              </a:spcBef>
            </a:pPr>
            <a:endParaRPr lang="en-US" sz="2800" b="1" i="1" dirty="0" smtClean="0">
              <a:ea typeface="ＭＳ Ｐゴシック" pitchFamily="34" charset="-128"/>
            </a:endParaRPr>
          </a:p>
          <a:p>
            <a:pPr marL="304800" indent="-304800" eaLnBrk="1" hangingPunct="1">
              <a:spcBef>
                <a:spcPct val="0"/>
              </a:spcBef>
            </a:pPr>
            <a:r>
              <a:rPr lang="en-US" sz="2800" b="1" i="1" dirty="0" smtClean="0">
                <a:ea typeface="ＭＳ Ｐゴシック" pitchFamily="34" charset="-128"/>
              </a:rPr>
              <a:t>Fall 1999</a:t>
            </a:r>
            <a:r>
              <a:rPr lang="en-US" sz="2800" dirty="0" smtClean="0">
                <a:ea typeface="ＭＳ Ｐゴシック" pitchFamily="34" charset="-128"/>
              </a:rPr>
              <a:t>: </a:t>
            </a:r>
            <a:br>
              <a:rPr lang="en-US" sz="2800" dirty="0" smtClean="0">
                <a:ea typeface="ＭＳ Ｐゴシック" pitchFamily="34" charset="-128"/>
              </a:rPr>
            </a:br>
            <a:r>
              <a:rPr lang="en-US" sz="2800" dirty="0" smtClean="0">
                <a:ea typeface="ＭＳ Ｐゴシック" pitchFamily="34" charset="-128"/>
              </a:rPr>
              <a:t>All students at Georgia Tech must take a course in computer science.</a:t>
            </a:r>
          </a:p>
          <a:p>
            <a:pPr lvl="1" eaLnBrk="1" hangingPunct="1"/>
            <a:r>
              <a:rPr lang="en-US" sz="2400" dirty="0" smtClean="0">
                <a:ea typeface="ＭＳ Ｐゴシック" pitchFamily="34" charset="-128"/>
              </a:rPr>
              <a:t>Considered part of General Education, like mathematics, social science, humanities…</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800" dirty="0" smtClean="0">
                <a:ea typeface="ＭＳ Ｐゴシック" pitchFamily="34" charset="-128"/>
              </a:rPr>
              <a:t>1999-2003: Only one course met the requirement.</a:t>
            </a:r>
            <a:endParaRPr lang="en-US" sz="2400" dirty="0" smtClean="0">
              <a:ea typeface="ＭＳ Ｐゴシック" pitchFamily="34" charset="-128"/>
            </a:endParaRPr>
          </a:p>
          <a:p>
            <a:pPr lvl="1" eaLnBrk="1" hangingPunct="1">
              <a:spcBef>
                <a:spcPts val="800"/>
              </a:spcBef>
            </a:pPr>
            <a:r>
              <a:rPr lang="en-US" sz="2400" dirty="0" smtClean="0">
                <a:ea typeface="ＭＳ Ｐゴシック" pitchFamily="34" charset="-128"/>
              </a:rPr>
              <a:t>Tried Pascal-like language and Scheme</a:t>
            </a:r>
            <a:endParaRPr lang="en-US" sz="20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56"/>
          <p:cNvSpPr>
            <a:spLocks/>
          </p:cNvSpPr>
          <p:nvPr>
            <p:custDataLst>
              <p:tags r:id="rId2"/>
            </p:custDataLst>
          </p:nvPr>
        </p:nvSpPr>
        <p:spPr bwMode="auto">
          <a:xfrm>
            <a:off x="5638800" y="6019800"/>
            <a:ext cx="3276600" cy="838200"/>
          </a:xfrm>
          <a:prstGeom prst="rect">
            <a:avLst/>
          </a:prstGeom>
          <a:solidFill>
            <a:schemeClr val="accent1"/>
          </a:solidFill>
          <a:ln w="25400">
            <a:solidFill>
              <a:schemeClr val="bg1"/>
            </a:solidFill>
            <a:miter lim="800000"/>
            <a:headEnd/>
            <a:tailEnd/>
          </a:ln>
        </p:spPr>
        <p:txBody>
          <a:bodyPr wrap="none" anchor="ctr"/>
          <a:lstStyle/>
          <a:p>
            <a:pPr algn="ctr"/>
            <a:endParaRPr lang="en-US"/>
          </a:p>
        </p:txBody>
      </p:sp>
      <p:sp>
        <p:nvSpPr>
          <p:cNvPr id="125956" name="Rectangle 1"/>
          <p:cNvSpPr>
            <a:spLocks noGrp="1" noChangeArrowheads="1"/>
          </p:cNvSpPr>
          <p:nvPr>
            <p:ph type="title"/>
            <p:custDataLst>
              <p:tags r:id="rId3"/>
            </p:custDataLst>
          </p:nvPr>
        </p:nvSpPr>
        <p:spPr>
          <a:xfrm>
            <a:off x="230188" y="0"/>
            <a:ext cx="8235950" cy="954088"/>
          </a:xfrm>
        </p:spPr>
        <p:txBody>
          <a:bodyPr/>
          <a:lstStyle/>
          <a:p>
            <a:pPr eaLnBrk="1" hangingPunct="1"/>
            <a:r>
              <a:rPr lang="en-US" sz="2800" dirty="0" smtClean="0">
                <a:ea typeface="ＭＳ Ｐゴシック" pitchFamily="34" charset="-128"/>
              </a:rPr>
              <a:t>One-class: Pass (A, B, or C) vs. </a:t>
            </a:r>
            <a:br>
              <a:rPr lang="en-US" sz="2800" dirty="0" smtClean="0">
                <a:ea typeface="ＭＳ Ｐゴシック" pitchFamily="34" charset="-128"/>
              </a:rPr>
            </a:br>
            <a:r>
              <a:rPr lang="en-US" sz="2800" dirty="0" smtClean="0">
                <a:ea typeface="ＭＳ Ｐゴシック" pitchFamily="34" charset="-128"/>
              </a:rPr>
              <a:t>WDF (Withdrawal, D or F)</a:t>
            </a:r>
          </a:p>
        </p:txBody>
      </p:sp>
      <p:graphicFrame>
        <p:nvGraphicFramePr>
          <p:cNvPr id="125954" name="Object 2"/>
          <p:cNvGraphicFramePr>
            <a:graphicFrameLocks/>
          </p:cNvGraphicFramePr>
          <p:nvPr>
            <p:custDataLst>
              <p:tags r:id="rId4"/>
            </p:custDataLst>
          </p:nvPr>
        </p:nvGraphicFramePr>
        <p:xfrm>
          <a:off x="-44450" y="1285875"/>
          <a:ext cx="8883650" cy="5413375"/>
        </p:xfrm>
        <a:graphic>
          <a:graphicData uri="http://schemas.openxmlformats.org/presentationml/2006/ole">
            <mc:AlternateContent xmlns:mc="http://schemas.openxmlformats.org/markup-compatibility/2006">
              <mc:Choice xmlns:v="urn:schemas-microsoft-com:vml" Requires="v">
                <p:oleObj spid="_x0000_s125987" name="Chart" r:id="rId10" imgW="0" imgH="0" progId="MSGraph.Chart.8">
                  <p:embed/>
                </p:oleObj>
              </mc:Choice>
              <mc:Fallback>
                <p:oleObj name="Chart" r:id="rId10" imgW="0" imgH="0" progId="MSGraph.Chart.8">
                  <p:embed/>
                  <p:pic>
                    <p:nvPicPr>
                      <p:cNvPr id="0" name="Object 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 y="1285875"/>
                        <a:ext cx="8883650" cy="5413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25957" name="Line 3"/>
          <p:cNvSpPr>
            <a:spLocks noChangeShapeType="1"/>
          </p:cNvSpPr>
          <p:nvPr>
            <p:custDataLst>
              <p:tags r:id="rId5"/>
            </p:custDataLst>
          </p:nvPr>
        </p:nvSpPr>
        <p:spPr bwMode="auto">
          <a:xfrm flipH="1">
            <a:off x="2971800" y="1676400"/>
            <a:ext cx="0" cy="4649788"/>
          </a:xfrm>
          <a:prstGeom prst="line">
            <a:avLst/>
          </a:prstGeom>
          <a:noFill/>
          <a:ln w="25400">
            <a:solidFill>
              <a:srgbClr val="808080"/>
            </a:solidFill>
            <a:round/>
            <a:headEnd/>
            <a:tailEnd/>
          </a:ln>
        </p:spPr>
        <p:txBody>
          <a:bodyPr/>
          <a:lstStyle/>
          <a:p>
            <a:endParaRPr lang="en-US"/>
          </a:p>
        </p:txBody>
      </p:sp>
      <p:sp>
        <p:nvSpPr>
          <p:cNvPr id="125958" name="Line 4"/>
          <p:cNvSpPr>
            <a:spLocks noChangeShapeType="1"/>
          </p:cNvSpPr>
          <p:nvPr>
            <p:custDataLst>
              <p:tags r:id="rId6"/>
            </p:custDataLst>
          </p:nvPr>
        </p:nvSpPr>
        <p:spPr bwMode="auto">
          <a:xfrm flipH="1">
            <a:off x="5791200" y="1676400"/>
            <a:ext cx="0" cy="4649788"/>
          </a:xfrm>
          <a:prstGeom prst="line">
            <a:avLst/>
          </a:prstGeom>
          <a:noFill/>
          <a:ln w="25400">
            <a:solidFill>
              <a:srgbClr val="808080"/>
            </a:solidFill>
            <a:round/>
            <a:headEnd/>
            <a:tailEnd/>
          </a:ln>
        </p:spPr>
        <p:txBody>
          <a:bodyPr/>
          <a:lstStyle/>
          <a:p>
            <a:endParaRPr lang="en-US"/>
          </a:p>
        </p:txBody>
      </p:sp>
      <p:graphicFrame>
        <p:nvGraphicFramePr>
          <p:cNvPr id="24631" name="Group 55"/>
          <p:cNvGraphicFramePr>
            <a:graphicFrameLocks noGrp="1"/>
          </p:cNvGraphicFramePr>
          <p:nvPr>
            <p:custDataLst>
              <p:tags r:id="rId7"/>
            </p:custDataLst>
          </p:nvPr>
        </p:nvGraphicFramePr>
        <p:xfrm>
          <a:off x="381000" y="1143000"/>
          <a:ext cx="7726363" cy="5280028"/>
        </p:xfrm>
        <a:graphic>
          <a:graphicData uri="http://schemas.openxmlformats.org/drawingml/2006/table">
            <a:tbl>
              <a:tblPr/>
              <a:tblGrid>
                <a:gridCol w="3860800"/>
                <a:gridCol w="3865563"/>
              </a:tblGrid>
              <a:tr h="1231900">
                <a:tc gridSpan="2">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dirty="0" smtClean="0">
                          <a:ln>
                            <a:noFill/>
                          </a:ln>
                          <a:solidFill>
                            <a:srgbClr val="000000"/>
                          </a:solidFill>
                          <a:effectLst/>
                          <a:latin typeface="Lucida Grande" charset="0"/>
                          <a:ea typeface="ＭＳ Ｐゴシック" charset="-128"/>
                          <a:sym typeface="Lucida Grande" charset="0"/>
                        </a:rPr>
                        <a:t>Success Rates in CS1 from Fall 1999 to Spring 2002 (Overall: 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53.5%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dirty="0" smtClean="0">
                          <a:ln>
                            <a:noFill/>
                          </a:ln>
                          <a:solidFill>
                            <a:schemeClr val="tx1"/>
                          </a:solidFill>
                          <a:effectLst/>
                          <a:latin typeface="Lucida Grande" charset="0"/>
                          <a:ea typeface="ＭＳ Ｐゴシック"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31"/>
                                        </p:tgtEl>
                                        <p:attrNameLst>
                                          <p:attrName>style.visibility</p:attrName>
                                        </p:attrNameLst>
                                      </p:cBhvr>
                                      <p:to>
                                        <p:strVal val="visible"/>
                                      </p:to>
                                    </p:set>
                                    <p:anim calcmode="lin" valueType="num">
                                      <p:cBhvr additive="base">
                                        <p:cTn id="7" dur="500" fill="hold"/>
                                        <p:tgtEl>
                                          <p:spTgt spid="24631"/>
                                        </p:tgtEl>
                                        <p:attrNameLst>
                                          <p:attrName>ppt_x</p:attrName>
                                        </p:attrNameLst>
                                      </p:cBhvr>
                                      <p:tavLst>
                                        <p:tav tm="0">
                                          <p:val>
                                            <p:strVal val="#ppt_x"/>
                                          </p:val>
                                        </p:tav>
                                        <p:tav tm="100000">
                                          <p:val>
                                            <p:strVal val="#ppt_x"/>
                                          </p:val>
                                        </p:tav>
                                      </p:tavLst>
                                    </p:anim>
                                    <p:anim calcmode="lin" valueType="num">
                                      <p:cBhvr additive="base">
                                        <p:cTn id="8" dur="500" fill="hold"/>
                                        <p:tgtEl>
                                          <p:spTgt spid="24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custDataLst>
              <p:tags r:id="rId1"/>
            </p:custDataLst>
          </p:nvPr>
        </p:nvSpPr>
        <p:spPr>
          <a:xfrm>
            <a:off x="322263" y="-152400"/>
            <a:ext cx="8235950" cy="1393825"/>
          </a:xfrm>
        </p:spPr>
        <p:txBody>
          <a:bodyPr/>
          <a:lstStyle/>
          <a:p>
            <a:pPr eaLnBrk="1" hangingPunct="1"/>
            <a:r>
              <a:rPr lang="en-US" smtClean="0">
                <a:ea typeface="ＭＳ Ｐゴシック" pitchFamily="34" charset="-128"/>
              </a:rPr>
              <a:t>Media Computation:</a:t>
            </a:r>
            <a:br>
              <a:rPr lang="en-US" smtClean="0">
                <a:ea typeface="ＭＳ Ｐゴシック" pitchFamily="34" charset="-128"/>
              </a:rPr>
            </a:br>
            <a:r>
              <a:rPr lang="en-US" smtClean="0">
                <a:ea typeface="ＭＳ Ｐゴシック" pitchFamily="34" charset="-128"/>
              </a:rPr>
              <a:t>Teaching in a Relevant Context</a:t>
            </a:r>
          </a:p>
        </p:txBody>
      </p:sp>
      <p:sp>
        <p:nvSpPr>
          <p:cNvPr id="132099" name="Rectangle 2"/>
          <p:cNvSpPr>
            <a:spLocks noGrp="1" noChangeArrowheads="1"/>
          </p:cNvSpPr>
          <p:nvPr>
            <p:ph type="body" idx="1"/>
            <p:custDataLst>
              <p:tags r:id="rId2"/>
            </p:custDataLst>
          </p:nvPr>
        </p:nvSpPr>
        <p:spPr>
          <a:xfrm>
            <a:off x="381000" y="1411288"/>
            <a:ext cx="5005388" cy="5446712"/>
          </a:xfrm>
        </p:spPr>
        <p:txBody>
          <a:bodyPr/>
          <a:lstStyle/>
          <a:p>
            <a:pPr marL="304800" indent="-304800" eaLnBrk="1" hangingPunct="1">
              <a:lnSpc>
                <a:spcPct val="80000"/>
              </a:lnSpc>
              <a:spcBef>
                <a:spcPct val="0"/>
              </a:spcBef>
            </a:pPr>
            <a:r>
              <a:rPr lang="en-US" smtClean="0">
                <a:ea typeface="ＭＳ Ｐゴシック" pitchFamily="34" charset="-128"/>
              </a:rPr>
              <a:t>Presenting CS topics with media projects and examples</a:t>
            </a:r>
            <a:endParaRPr lang="en-US" sz="2800" smtClean="0">
              <a:ea typeface="ＭＳ Ｐゴシック" pitchFamily="34" charset="-128"/>
            </a:endParaRPr>
          </a:p>
          <a:p>
            <a:pPr lvl="1" eaLnBrk="1" hangingPunct="1">
              <a:lnSpc>
                <a:spcPct val="80000"/>
              </a:lnSpc>
            </a:pPr>
            <a:r>
              <a:rPr lang="en-US" sz="2400" smtClean="0">
                <a:ea typeface="ＭＳ Ｐゴシック" pitchFamily="34" charset="-128"/>
              </a:rPr>
              <a:t>Iteration as creating negative and grayscale images</a:t>
            </a:r>
          </a:p>
          <a:p>
            <a:pPr lvl="1" eaLnBrk="1" hangingPunct="1">
              <a:lnSpc>
                <a:spcPct val="80000"/>
              </a:lnSpc>
            </a:pPr>
            <a:r>
              <a:rPr lang="en-US" sz="2400" smtClean="0">
                <a:ea typeface="ＭＳ Ｐゴシック" pitchFamily="34" charset="-128"/>
              </a:rPr>
              <a:t>Indexing in a range as removing redeye</a:t>
            </a:r>
          </a:p>
          <a:p>
            <a:pPr lvl="1" eaLnBrk="1" hangingPunct="1">
              <a:lnSpc>
                <a:spcPct val="80000"/>
              </a:lnSpc>
            </a:pPr>
            <a:r>
              <a:rPr lang="en-US" sz="2400" smtClean="0">
                <a:ea typeface="ＭＳ Ｐゴシック" pitchFamily="34" charset="-128"/>
              </a:rPr>
              <a:t>Algorithms for blending both images and sounds</a:t>
            </a:r>
          </a:p>
          <a:p>
            <a:pPr lvl="1" eaLnBrk="1" hangingPunct="1">
              <a:lnSpc>
                <a:spcPct val="80000"/>
              </a:lnSpc>
            </a:pPr>
            <a:r>
              <a:rPr lang="en-US" sz="2400" smtClean="0">
                <a:ea typeface="ＭＳ Ｐゴシック" pitchFamily="34" charset="-128"/>
              </a:rPr>
              <a:t>Linked lists as song fragments woven to make music</a:t>
            </a:r>
          </a:p>
          <a:p>
            <a:pPr lvl="1" eaLnBrk="1" hangingPunct="1">
              <a:lnSpc>
                <a:spcPct val="80000"/>
              </a:lnSpc>
            </a:pPr>
            <a:r>
              <a:rPr lang="en-US" sz="2400" smtClean="0">
                <a:ea typeface="ＭＳ Ｐゴシック" pitchFamily="34" charset="-128"/>
              </a:rPr>
              <a:t>Information encodings as sound visualizations</a:t>
            </a:r>
          </a:p>
        </p:txBody>
      </p:sp>
      <p:sp>
        <p:nvSpPr>
          <p:cNvPr id="132100" name="Text Box 3"/>
          <p:cNvSpPr txBox="1">
            <a:spLocks noChangeArrowheads="1"/>
          </p:cNvSpPr>
          <p:nvPr>
            <p:custDataLst>
              <p:tags r:id="rId3"/>
            </p:custDataLst>
          </p:nvPr>
        </p:nvSpPr>
        <p:spPr bwMode="auto">
          <a:xfrm>
            <a:off x="8994775" y="6578600"/>
            <a:ext cx="157163" cy="190500"/>
          </a:xfrm>
          <a:prstGeom prst="rect">
            <a:avLst/>
          </a:prstGeom>
          <a:noFill/>
          <a:ln w="9525">
            <a:noFill/>
            <a:miter lim="800000"/>
            <a:headEnd/>
            <a:tailEnd/>
          </a:ln>
        </p:spPr>
        <p:txBody>
          <a:bodyPr wrap="none"/>
          <a:lstStyle/>
          <a:p>
            <a:pPr algn="r"/>
            <a:fld id="{1834AE46-E77D-40EF-B137-5796F99E7912}" type="slidenum">
              <a:rPr lang="en-US" sz="800">
                <a:solidFill>
                  <a:srgbClr val="808080"/>
                </a:solidFill>
                <a:latin typeface="Franklin Gothic Book" pitchFamily="34" charset="0"/>
                <a:sym typeface="Franklin Gothic Book" pitchFamily="34" charset="0"/>
              </a:rPr>
              <a:pPr algn="r"/>
              <a:t>33</a:t>
            </a:fld>
            <a:endParaRPr lang="en-US" sz="800">
              <a:solidFill>
                <a:srgbClr val="808080"/>
              </a:solidFill>
              <a:latin typeface="Franklin Gothic Book" pitchFamily="34" charset="0"/>
              <a:sym typeface="Franklin Gothic Book" pitchFamily="34" charset="0"/>
            </a:endParaRPr>
          </a:p>
        </p:txBody>
      </p:sp>
      <p:pic>
        <p:nvPicPr>
          <p:cNvPr id="132101" name="Picture 4"/>
          <p:cNvPicPr>
            <a:picLocks noChangeAspect="1" noChangeArrowheads="1"/>
          </p:cNvPicPr>
          <p:nvPr>
            <p:custDataLst>
              <p:tags r:id="rId4"/>
            </p:custDataLst>
          </p:nvPr>
        </p:nvPicPr>
        <p:blipFill>
          <a:blip r:embed="rId10"/>
          <a:srcRect r="36760" b="38309"/>
          <a:stretch>
            <a:fillRect/>
          </a:stretch>
        </p:blipFill>
        <p:spPr bwMode="auto">
          <a:xfrm>
            <a:off x="5795963" y="2908300"/>
            <a:ext cx="2281237" cy="1668463"/>
          </a:xfrm>
          <a:prstGeom prst="rect">
            <a:avLst/>
          </a:prstGeom>
          <a:noFill/>
          <a:ln w="9525">
            <a:noFill/>
            <a:miter lim="800000"/>
            <a:headEnd/>
            <a:tailEnd/>
          </a:ln>
        </p:spPr>
      </p:pic>
      <p:pic>
        <p:nvPicPr>
          <p:cNvPr id="132102" name="Picture 5"/>
          <p:cNvPicPr>
            <a:picLocks noChangeAspect="1" noChangeArrowheads="1"/>
          </p:cNvPicPr>
          <p:nvPr>
            <p:custDataLst>
              <p:tags r:id="rId5"/>
            </p:custDataLst>
          </p:nvPr>
        </p:nvPicPr>
        <p:blipFill>
          <a:blip r:embed="rId11"/>
          <a:srcRect/>
          <a:stretch>
            <a:fillRect/>
          </a:stretch>
        </p:blipFill>
        <p:spPr bwMode="auto">
          <a:xfrm>
            <a:off x="5791200" y="4648200"/>
            <a:ext cx="2128838" cy="1595438"/>
          </a:xfrm>
          <a:prstGeom prst="rect">
            <a:avLst/>
          </a:prstGeom>
          <a:noFill/>
          <a:ln w="9525">
            <a:solidFill>
              <a:srgbClr val="FFFFFF"/>
            </a:solidFill>
            <a:miter lim="800000"/>
            <a:headEnd/>
            <a:tailEnd/>
          </a:ln>
        </p:spPr>
      </p:pic>
      <p:pic>
        <p:nvPicPr>
          <p:cNvPr id="132103" name="Picture 6"/>
          <p:cNvPicPr>
            <a:picLocks noChangeAspect="1" noChangeArrowheads="1"/>
          </p:cNvPicPr>
          <p:nvPr>
            <p:custDataLst>
              <p:tags r:id="rId6"/>
            </p:custDataLst>
          </p:nvPr>
        </p:nvPicPr>
        <p:blipFill>
          <a:blip r:embed="rId12"/>
          <a:srcRect/>
          <a:stretch>
            <a:fillRect/>
          </a:stretch>
        </p:blipFill>
        <p:spPr bwMode="auto">
          <a:xfrm>
            <a:off x="7091363" y="1689100"/>
            <a:ext cx="1014412" cy="1066800"/>
          </a:xfrm>
          <a:prstGeom prst="rect">
            <a:avLst/>
          </a:prstGeom>
          <a:noFill/>
          <a:ln w="9525">
            <a:solidFill>
              <a:schemeClr val="tx1"/>
            </a:solidFill>
            <a:miter lim="800000"/>
            <a:headEnd/>
            <a:tailEnd/>
          </a:ln>
        </p:spPr>
      </p:pic>
      <p:pic>
        <p:nvPicPr>
          <p:cNvPr id="132104" name="Picture 7"/>
          <p:cNvPicPr>
            <a:picLocks noChangeAspect="1" noChangeArrowheads="1"/>
          </p:cNvPicPr>
          <p:nvPr>
            <p:custDataLst>
              <p:tags r:id="rId7"/>
            </p:custDataLst>
          </p:nvPr>
        </p:nvPicPr>
        <p:blipFill>
          <a:blip r:embed="rId13"/>
          <a:srcRect/>
          <a:stretch>
            <a:fillRect/>
          </a:stretch>
        </p:blipFill>
        <p:spPr bwMode="auto">
          <a:xfrm>
            <a:off x="5795963" y="1689100"/>
            <a:ext cx="1012825" cy="1066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0"/>
            <p:custDataLst>
              <p:tags r:id="rId1"/>
            </p:custDataLst>
          </p:nvPr>
        </p:nvSpPr>
        <p:spPr>
          <a:noFill/>
        </p:spPr>
        <p:txBody>
          <a:bodyPr/>
          <a:lstStyle/>
          <a:p>
            <a:fld id="{7464CB83-CC51-4551-AB61-876F78022041}" type="slidenum">
              <a:rPr lang="en-US"/>
              <a:pPr/>
              <a:t>34</a:t>
            </a:fld>
            <a:endParaRPr lang="en-US"/>
          </a:p>
        </p:txBody>
      </p:sp>
      <p:sp>
        <p:nvSpPr>
          <p:cNvPr id="136195" name="Title 1"/>
          <p:cNvSpPr>
            <a:spLocks noGrp="1"/>
          </p:cNvSpPr>
          <p:nvPr>
            <p:ph type="title" idx="4294967295"/>
            <p:custDataLst>
              <p:tags r:id="rId2"/>
            </p:custDataLst>
          </p:nvPr>
        </p:nvSpPr>
        <p:spPr bwMode="auto">
          <a:xfrm>
            <a:off x="0" y="152400"/>
            <a:ext cx="8375650" cy="677863"/>
          </a:xfrm>
          <a:prstGeom prst="rect">
            <a:avLst/>
          </a:prstGeom>
          <a:noFill/>
          <a:ln>
            <a:miter lim="800000"/>
            <a:headEnd/>
            <a:tailEnd/>
          </a:ln>
        </p:spPr>
        <p:txBody>
          <a:bodyPr/>
          <a:lstStyle/>
          <a:p>
            <a:pPr eaLnBrk="1" hangingPunct="1"/>
            <a:r>
              <a:rPr lang="en-US" sz="2400" dirty="0" smtClean="0">
                <a:ea typeface="ＭＳ Ｐゴシック" pitchFamily="34" charset="-128"/>
              </a:rPr>
              <a:t>Open-ended, contextualized homework</a:t>
            </a:r>
            <a:br>
              <a:rPr lang="en-US" sz="2400" dirty="0" smtClean="0">
                <a:ea typeface="ＭＳ Ｐゴシック" pitchFamily="34" charset="-128"/>
              </a:rPr>
            </a:br>
            <a:r>
              <a:rPr lang="en-US" sz="2400" dirty="0" smtClean="0">
                <a:ea typeface="ＭＳ Ｐゴシック" pitchFamily="34" charset="-128"/>
              </a:rPr>
              <a:t> in Media Computation</a:t>
            </a:r>
          </a:p>
        </p:txBody>
      </p:sp>
      <p:sp>
        <p:nvSpPr>
          <p:cNvPr id="136196" name="TextBox 9"/>
          <p:cNvSpPr txBox="1">
            <a:spLocks noChangeArrowheads="1"/>
          </p:cNvSpPr>
          <p:nvPr>
            <p:custDataLst>
              <p:tags r:id="rId3"/>
            </p:custDataLst>
          </p:nvPr>
        </p:nvSpPr>
        <p:spPr bwMode="auto">
          <a:xfrm>
            <a:off x="762000" y="4953000"/>
            <a:ext cx="1676400" cy="282575"/>
          </a:xfrm>
          <a:prstGeom prst="rect">
            <a:avLst/>
          </a:prstGeom>
          <a:noFill/>
          <a:ln w="9525">
            <a:noFill/>
            <a:miter lim="800000"/>
            <a:headEnd/>
            <a:tailEnd/>
          </a:ln>
        </p:spPr>
        <p:txBody>
          <a:bodyPr lIns="0" tIns="0" rIns="0" bIns="0">
            <a:spAutoFit/>
          </a:bodyPr>
          <a:lstStyle/>
          <a:p>
            <a:pPr marL="396875" indent="-396875" defTabSz="912813">
              <a:lnSpc>
                <a:spcPct val="90000"/>
              </a:lnSpc>
              <a:spcBef>
                <a:spcPct val="20000"/>
              </a:spcBef>
              <a:buSzPct val="85000"/>
              <a:buFont typeface="Arial" pitchFamily="34" charset="0"/>
              <a:buNone/>
            </a:pPr>
            <a:r>
              <a:rPr lang="en-US" sz="2000">
                <a:solidFill>
                  <a:schemeClr val="tx1"/>
                </a:solidFill>
                <a:latin typeface="Segoe" charset="0"/>
              </a:rPr>
              <a:t>Sound collage</a:t>
            </a:r>
          </a:p>
        </p:txBody>
      </p:sp>
      <p:pic>
        <p:nvPicPr>
          <p:cNvPr id="18" name="soup.wav">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9"/>
          <a:srcRect/>
          <a:stretch>
            <a:fillRect/>
          </a:stretch>
        </p:blipFill>
        <p:spPr bwMode="auto">
          <a:xfrm>
            <a:off x="304800" y="4953000"/>
            <a:ext cx="228600" cy="304800"/>
          </a:xfrm>
          <a:prstGeom prst="rect">
            <a:avLst/>
          </a:prstGeom>
          <a:noFill/>
          <a:ln w="9525">
            <a:noFill/>
            <a:miter lim="800000"/>
            <a:headEnd/>
            <a:tailEnd/>
          </a:ln>
        </p:spPr>
      </p:pic>
      <p:pic>
        <p:nvPicPr>
          <p:cNvPr id="136198" name="Picture 3" descr="eifel"/>
          <p:cNvPicPr>
            <a:picLocks noChangeAspect="1" noChangeArrowheads="1"/>
          </p:cNvPicPr>
          <p:nvPr>
            <p:custDataLst>
              <p:tags r:id="rId7"/>
            </p:custDataLst>
          </p:nvPr>
        </p:nvPicPr>
        <p:blipFill>
          <a:blip r:embed="rId20"/>
          <a:srcRect/>
          <a:stretch>
            <a:fillRect/>
          </a:stretch>
        </p:blipFill>
        <p:spPr bwMode="auto">
          <a:xfrm>
            <a:off x="5943600" y="3532187"/>
            <a:ext cx="2838040" cy="3124200"/>
          </a:xfrm>
          <a:prstGeom prst="rect">
            <a:avLst/>
          </a:prstGeom>
          <a:noFill/>
          <a:ln w="9525">
            <a:noFill/>
            <a:miter lim="800000"/>
            <a:headEnd/>
            <a:tailEnd/>
          </a:ln>
        </p:spPr>
      </p:pic>
      <p:pic>
        <p:nvPicPr>
          <p:cNvPr id="136199" name="Picture 5" descr="gtg650tkermit[1].jpg"/>
          <p:cNvPicPr>
            <a:picLocks noChangeAspect="1"/>
          </p:cNvPicPr>
          <p:nvPr>
            <p:custDataLst>
              <p:tags r:id="rId8"/>
            </p:custDataLst>
          </p:nvPr>
        </p:nvPicPr>
        <p:blipFill>
          <a:blip r:embed="rId21"/>
          <a:srcRect/>
          <a:stretch>
            <a:fillRect/>
          </a:stretch>
        </p:blipFill>
        <p:spPr bwMode="auto">
          <a:xfrm>
            <a:off x="41275" y="1066800"/>
            <a:ext cx="2625725" cy="3562350"/>
          </a:xfrm>
          <a:prstGeom prst="rect">
            <a:avLst/>
          </a:prstGeom>
          <a:noFill/>
          <a:ln w="9525">
            <a:noFill/>
            <a:miter lim="800000"/>
            <a:headEnd/>
            <a:tailEnd/>
          </a:ln>
        </p:spPr>
      </p:pic>
      <p:pic>
        <p:nvPicPr>
          <p:cNvPr id="136201" name="snowflakes.avi" descr="snowflakes">
            <a:hlinkClick r:id="" action="ppaction://media"/>
          </p:cNvPr>
          <p:cNvPicPr>
            <a:picLocks noChangeAspect="1" noChangeArrowheads="1"/>
          </p:cNvPicPr>
          <p:nvPr>
            <a:videoFile r:link="rId10"/>
            <p:custDataLst>
              <p:tags r:id="rId11"/>
            </p:custDataLst>
            <p:extLst>
              <p:ext uri="{DAA4B4D4-6D71-4841-9C94-3DE7FCFB9230}">
                <p14:media xmlns:p14="http://schemas.microsoft.com/office/powerpoint/2010/main" r:embed="rId9"/>
              </p:ext>
            </p:extLst>
          </p:nvPr>
        </p:nvPicPr>
        <p:blipFill>
          <a:blip r:embed="rId22"/>
          <a:srcRect/>
          <a:stretch>
            <a:fillRect/>
          </a:stretch>
        </p:blipFill>
        <p:spPr bwMode="auto">
          <a:xfrm>
            <a:off x="6495640" y="1066800"/>
            <a:ext cx="2286000" cy="2286000"/>
          </a:xfrm>
          <a:prstGeom prst="rect">
            <a:avLst/>
          </a:prstGeom>
          <a:noFill/>
          <a:ln w="9525">
            <a:solidFill>
              <a:schemeClr val="accent1"/>
            </a:solidFill>
            <a:miter lim="800000"/>
            <a:headEnd/>
            <a:tailEnd/>
          </a:ln>
        </p:spPr>
      </p:pic>
      <p:pic>
        <p:nvPicPr>
          <p:cNvPr id="11" name="canon.aif">
            <a:hlinkClick r:id="" action="ppaction://media"/>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23"/>
          <a:srcRect/>
          <a:stretch>
            <a:fillRect/>
          </a:stretch>
        </p:blipFill>
        <p:spPr bwMode="auto">
          <a:xfrm>
            <a:off x="304800" y="5715000"/>
            <a:ext cx="282575" cy="282575"/>
          </a:xfrm>
          <a:prstGeom prst="rect">
            <a:avLst/>
          </a:prstGeom>
          <a:noFill/>
          <a:ln w="9525">
            <a:noFill/>
            <a:miter lim="800000"/>
            <a:headEnd/>
            <a:tailEnd/>
          </a:ln>
        </p:spPr>
      </p:pic>
      <p:sp>
        <p:nvSpPr>
          <p:cNvPr id="136204" name="TextBox 11"/>
          <p:cNvSpPr txBox="1">
            <a:spLocks noChangeArrowheads="1"/>
          </p:cNvSpPr>
          <p:nvPr>
            <p:custDataLst>
              <p:tags r:id="rId15"/>
            </p:custDataLst>
          </p:nvPr>
        </p:nvSpPr>
        <p:spPr bwMode="auto">
          <a:xfrm>
            <a:off x="685800" y="5638800"/>
            <a:ext cx="1905000" cy="400050"/>
          </a:xfrm>
          <a:prstGeom prst="rect">
            <a:avLst/>
          </a:prstGeom>
          <a:noFill/>
          <a:ln w="9525">
            <a:noFill/>
            <a:miter lim="800000"/>
            <a:headEnd/>
            <a:tailEnd/>
          </a:ln>
        </p:spPr>
        <p:txBody>
          <a:bodyPr>
            <a:spAutoFit/>
          </a:bodyPr>
          <a:lstStyle/>
          <a:p>
            <a:r>
              <a:rPr lang="en-US" sz="2000"/>
              <a:t>Linked list canon</a:t>
            </a:r>
          </a:p>
        </p:txBody>
      </p:sp>
      <p:pic>
        <p:nvPicPr>
          <p:cNvPr id="13" name="Picture 2" descr="Collage[1]"/>
          <p:cNvPicPr>
            <a:picLocks noChangeAspect="1" noChangeArrowheads="1"/>
          </p:cNvPicPr>
          <p:nvPr>
            <p:custDataLst>
              <p:tags r:id="rId16"/>
            </p:custDataLst>
          </p:nvPr>
        </p:nvPicPr>
        <p:blipFill>
          <a:blip r:embed="rId24">
            <a:extLst>
              <a:ext uri="{28A0092B-C50C-407E-A947-70E740481C1C}">
                <a14:useLocalDpi xmlns:a14="http://schemas.microsoft.com/office/drawing/2010/main" val="0"/>
              </a:ext>
            </a:extLst>
          </a:blip>
          <a:srcRect/>
          <a:stretch>
            <a:fillRect/>
          </a:stretch>
        </p:blipFill>
        <p:spPr bwMode="auto">
          <a:xfrm>
            <a:off x="3124200" y="1060450"/>
            <a:ext cx="2690813" cy="358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3620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6201"/>
                                        </p:tgtEl>
                                      </p:cBhvr>
                                    </p:cmd>
                                  </p:childTnLst>
                                </p:cTn>
                              </p:par>
                            </p:childTnLst>
                          </p:cTn>
                        </p:par>
                      </p:childTnLst>
                    </p:cTn>
                  </p:par>
                </p:childTnLst>
              </p:cTn>
              <p:nextCondLst>
                <p:cond evt="onClick" delay="0">
                  <p:tgtEl>
                    <p:spTgt spid="136201"/>
                  </p:tgtEl>
                </p:cond>
              </p:nextCondLst>
            </p:seq>
            <p:video>
              <p:cMediaNode>
                <p:cTn id="13" fill="hold" display="0">
                  <p:stCondLst>
                    <p:cond delay="indefinite"/>
                  </p:stCondLst>
                  <p:endCondLst>
                    <p:cond evt="onNext" delay="0">
                      <p:tgtEl>
                        <p:sldTgt/>
                      </p:tgtEl>
                    </p:cond>
                    <p:cond evt="onPrev" delay="0">
                      <p:tgtEl>
                        <p:sldTgt/>
                      </p:tgtEl>
                    </p:cond>
                  </p:endCondLst>
                </p:cTn>
                <p:tgtEl>
                  <p:spTgt spid="13620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997" fill="hold"/>
                                        <p:tgtEl>
                                          <p:spTgt spid="11"/>
                                        </p:tgtEl>
                                      </p:cBhvr>
                                    </p:cmd>
                                  </p:childTnLst>
                                </p:cTn>
                              </p:par>
                            </p:childTnLst>
                          </p:cTn>
                        </p:par>
                      </p:childTnLst>
                    </p:cTn>
                  </p:par>
                </p:childTnLst>
              </p:cTn>
              <p:nextCondLst>
                <p:cond evt="onClick" delay="0">
                  <p:tgtEl>
                    <p:spTgt spid="1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1"/>
          <p:cNvSpPr>
            <a:spLocks noGrp="1" noChangeArrowheads="1"/>
          </p:cNvSpPr>
          <p:nvPr>
            <p:ph type="title"/>
            <p:custDataLst>
              <p:tags r:id="rId2"/>
            </p:custDataLst>
          </p:nvPr>
        </p:nvSpPr>
        <p:spPr>
          <a:xfrm>
            <a:off x="457200" y="4763"/>
            <a:ext cx="8235950" cy="1411287"/>
          </a:xfrm>
        </p:spPr>
        <p:txBody>
          <a:bodyPr/>
          <a:lstStyle/>
          <a:p>
            <a:pPr eaLnBrk="1" hangingPunct="1"/>
            <a:r>
              <a:rPr lang="en-US" dirty="0" smtClean="0">
                <a:ea typeface="ＭＳ Ｐゴシック" pitchFamily="34" charset="-128"/>
              </a:rPr>
              <a:t>Results With “Media Computation”</a:t>
            </a:r>
          </a:p>
        </p:txBody>
      </p:sp>
      <p:graphicFrame>
        <p:nvGraphicFramePr>
          <p:cNvPr id="138242" name="Object 2"/>
          <p:cNvGraphicFramePr>
            <a:graphicFrameLocks/>
          </p:cNvGraphicFramePr>
          <p:nvPr>
            <p:custDataLst>
              <p:tags r:id="rId3"/>
            </p:custDataLst>
          </p:nvPr>
        </p:nvGraphicFramePr>
        <p:xfrm>
          <a:off x="231775" y="960438"/>
          <a:ext cx="8788400" cy="4867275"/>
        </p:xfrm>
        <a:graphic>
          <a:graphicData uri="http://schemas.openxmlformats.org/presentationml/2006/ole">
            <mc:AlternateContent xmlns:mc="http://schemas.openxmlformats.org/markup-compatibility/2006">
              <mc:Choice xmlns:v="urn:schemas-microsoft-com:vml" Requires="v">
                <p:oleObj spid="_x0000_s138275" name="Chart" r:id="rId9" imgW="9325051" imgH="5143500" progId="MSGraph.Chart.8">
                  <p:embed/>
                </p:oleObj>
              </mc:Choice>
              <mc:Fallback>
                <p:oleObj name="Chart" r:id="rId9" imgW="9325051" imgH="5143500" progId="MSGraph.Chart.8">
                  <p:embed/>
                  <p:pic>
                    <p:nvPicPr>
                      <p:cNvPr id="0" name="Object 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775" y="960438"/>
                        <a:ext cx="8788400" cy="486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8244" name="Line 74"/>
          <p:cNvSpPr>
            <a:spLocks noChangeShapeType="1"/>
          </p:cNvSpPr>
          <p:nvPr>
            <p:custDataLst>
              <p:tags r:id="rId4"/>
            </p:custDataLst>
          </p:nvPr>
        </p:nvSpPr>
        <p:spPr bwMode="auto">
          <a:xfrm flipV="1">
            <a:off x="2895600" y="1295400"/>
            <a:ext cx="0" cy="3581400"/>
          </a:xfrm>
          <a:prstGeom prst="line">
            <a:avLst/>
          </a:prstGeom>
          <a:noFill/>
          <a:ln w="25400">
            <a:solidFill>
              <a:srgbClr val="000000"/>
            </a:solidFill>
            <a:round/>
            <a:headEnd/>
            <a:tailEnd/>
          </a:ln>
        </p:spPr>
        <p:txBody>
          <a:bodyPr/>
          <a:lstStyle/>
          <a:p>
            <a:endParaRPr lang="en-US"/>
          </a:p>
        </p:txBody>
      </p:sp>
      <p:sp>
        <p:nvSpPr>
          <p:cNvPr id="138245" name="Line 75"/>
          <p:cNvSpPr>
            <a:spLocks noChangeShapeType="1"/>
          </p:cNvSpPr>
          <p:nvPr>
            <p:custDataLst>
              <p:tags r:id="rId5"/>
            </p:custDataLst>
          </p:nvPr>
        </p:nvSpPr>
        <p:spPr bwMode="auto">
          <a:xfrm flipV="1">
            <a:off x="5257800" y="1295400"/>
            <a:ext cx="0" cy="3581400"/>
          </a:xfrm>
          <a:prstGeom prst="line">
            <a:avLst/>
          </a:prstGeom>
          <a:noFill/>
          <a:ln w="25400">
            <a:solidFill>
              <a:srgbClr val="000000"/>
            </a:solidFill>
            <a:round/>
            <a:headEnd/>
            <a:tailEnd/>
          </a:ln>
        </p:spPr>
        <p:txBody>
          <a:bodyPr/>
          <a:lstStyle/>
          <a:p>
            <a:endParaRPr lang="en-US"/>
          </a:p>
        </p:txBody>
      </p:sp>
      <p:graphicFrame>
        <p:nvGraphicFramePr>
          <p:cNvPr id="34889" name="Group 73"/>
          <p:cNvGraphicFramePr>
            <a:graphicFrameLocks noGrp="1"/>
          </p:cNvGraphicFramePr>
          <p:nvPr>
            <p:custDataLst>
              <p:tags r:id="rId6"/>
            </p:custDataLst>
          </p:nvPr>
        </p:nvGraphicFramePr>
        <p:xfrm>
          <a:off x="609600" y="1219200"/>
          <a:ext cx="7521575" cy="5356860"/>
        </p:xfrm>
        <a:graphic>
          <a:graphicData uri="http://schemas.openxmlformats.org/drawingml/2006/table">
            <a:tbl>
              <a:tblPr/>
              <a:tblGrid>
                <a:gridCol w="2505075"/>
                <a:gridCol w="2509838"/>
                <a:gridCol w="2506662"/>
              </a:tblGrid>
              <a:tr h="1152525">
                <a:tc gridSpan="3">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charset="0"/>
                          <a:ea typeface="ＭＳ Ｐゴシック" pitchFamily="34" charset="-128"/>
                          <a:sym typeface="Lucida Grande" charset="0"/>
                        </a:rPr>
                        <a:t>Change in Success rates in CS1 “Media Computation” from Spring 2003 to Fall 2005</a:t>
                      </a:r>
                    </a:p>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charset="0"/>
                          <a:ea typeface="ＭＳ Ｐゴシック" pitchFamily="34" charset="-128"/>
                          <a:sym typeface="Lucida Grande" charset="0"/>
                        </a:rPr>
                        <a:t>(Overall 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85.7%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90.4%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54.5%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92.0%</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67.6%</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85.4%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89"/>
                                        </p:tgtEl>
                                        <p:attrNameLst>
                                          <p:attrName>style.visibility</p:attrName>
                                        </p:attrNameLst>
                                      </p:cBhvr>
                                      <p:to>
                                        <p:strVal val="visible"/>
                                      </p:to>
                                    </p:set>
                                    <p:anim calcmode="lin" valueType="num">
                                      <p:cBhvr additive="base">
                                        <p:cTn id="7" dur="500" fill="hold"/>
                                        <p:tgtEl>
                                          <p:spTgt spid="34889"/>
                                        </p:tgtEl>
                                        <p:attrNameLst>
                                          <p:attrName>ppt_x</p:attrName>
                                        </p:attrNameLst>
                                      </p:cBhvr>
                                      <p:tavLst>
                                        <p:tav tm="0">
                                          <p:val>
                                            <p:strVal val="#ppt_x"/>
                                          </p:val>
                                        </p:tav>
                                        <p:tav tm="100000">
                                          <p:val>
                                            <p:strVal val="#ppt_x"/>
                                          </p:val>
                                        </p:tav>
                                      </p:tavLst>
                                    </p:anim>
                                    <p:anim calcmode="lin" valueType="num">
                                      <p:cBhvr additive="base">
                                        <p:cTn id="8" dur="500" fill="hold"/>
                                        <p:tgtEl>
                                          <p:spTgt spid="34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p:nvPr>
        </p:nvSpPr>
        <p:spPr>
          <a:xfrm>
            <a:off x="303213" y="-76200"/>
            <a:ext cx="8237537" cy="1285875"/>
          </a:xfrm>
        </p:spPr>
        <p:txBody>
          <a:bodyPr/>
          <a:lstStyle/>
          <a:p>
            <a:pPr eaLnBrk="1" hangingPunct="1"/>
            <a:r>
              <a:rPr lang="en-US" dirty="0" smtClean="0">
                <a:ea typeface="ＭＳ Ｐゴシック" pitchFamily="34" charset="-128"/>
              </a:rPr>
              <a:t>Was the class successful?</a:t>
            </a:r>
          </a:p>
        </p:txBody>
      </p:sp>
      <p:sp>
        <p:nvSpPr>
          <p:cNvPr id="140291" name="Rectangle 2"/>
          <p:cNvSpPr>
            <a:spLocks noGrp="1" noChangeArrowheads="1"/>
          </p:cNvSpPr>
          <p:nvPr>
            <p:ph type="body" idx="1"/>
          </p:nvPr>
        </p:nvSpPr>
        <p:spPr>
          <a:xfrm>
            <a:off x="400050" y="1303338"/>
            <a:ext cx="8351838" cy="5021262"/>
          </a:xfrm>
        </p:spPr>
        <p:txBody>
          <a:bodyPr/>
          <a:lstStyle/>
          <a:p>
            <a:pPr marL="304800" indent="-304800" eaLnBrk="1" hangingPunct="1">
              <a:lnSpc>
                <a:spcPct val="80000"/>
              </a:lnSpc>
              <a:spcBef>
                <a:spcPct val="0"/>
              </a:spcBef>
            </a:pPr>
            <a:r>
              <a:rPr lang="en-US" sz="2400" dirty="0" smtClean="0">
                <a:ea typeface="ＭＳ Ｐゴシック" pitchFamily="34" charset="-128"/>
              </a:rPr>
              <a:t>Interviewed Intl Affairs student (female): “I just wish I had more time to play around with that and make neat effects. But JES [IDE for class] will be on my computer forever, so… that’s the nice thing about this class is that you could go as deep into the homework as you wanted. So, I’d turn it in and then me and my roommate would do more after to see what we could do with it.”</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lnSpc>
                <a:spcPct val="80000"/>
              </a:lnSpc>
              <a:spcBef>
                <a:spcPct val="0"/>
              </a:spcBef>
            </a:pPr>
            <a:r>
              <a:rPr lang="en-US" sz="2600" b="1" dirty="0" smtClean="0">
                <a:ea typeface="ＭＳ Ｐゴシック" pitchFamily="34" charset="-128"/>
              </a:rPr>
              <a:t>Survey one year later</a:t>
            </a:r>
            <a:r>
              <a:rPr lang="en-US" sz="2600" dirty="0" smtClean="0">
                <a:ea typeface="ＭＳ Ｐゴシック" pitchFamily="34" charset="-128"/>
              </a:rPr>
              <a:t>:</a:t>
            </a:r>
          </a:p>
          <a:p>
            <a:pPr marL="666750" lvl="1" indent="-304800" eaLnBrk="1" hangingPunct="1">
              <a:lnSpc>
                <a:spcPct val="80000"/>
              </a:lnSpc>
              <a:spcBef>
                <a:spcPct val="0"/>
              </a:spcBef>
            </a:pPr>
            <a:r>
              <a:rPr lang="en-US" sz="2200" dirty="0" smtClean="0">
                <a:ea typeface="ＭＳ Ｐゴシック" pitchFamily="34" charset="-128"/>
              </a:rPr>
              <a:t>19% of respondents had </a:t>
            </a:r>
            <a:r>
              <a:rPr lang="en-US" sz="2200" b="1" dirty="0" smtClean="0">
                <a:ea typeface="ＭＳ Ｐゴシック" pitchFamily="34" charset="-128"/>
              </a:rPr>
              <a:t>programmed</a:t>
            </a:r>
            <a:r>
              <a:rPr lang="en-US" sz="2200" dirty="0" smtClean="0">
                <a:ea typeface="ＭＳ Ｐゴシック" pitchFamily="34" charset="-128"/>
              </a:rPr>
              <a:t> since class ended</a:t>
            </a:r>
            <a:br>
              <a:rPr lang="en-US" sz="2200" dirty="0" smtClean="0">
                <a:ea typeface="ＭＳ Ｐゴシック" pitchFamily="34" charset="-128"/>
              </a:rPr>
            </a:br>
            <a:endParaRPr lang="en-US" sz="2200" dirty="0" smtClean="0">
              <a:ea typeface="ＭＳ Ｐゴシック" pitchFamily="34" charset="-128"/>
            </a:endParaRPr>
          </a:p>
          <a:p>
            <a:pPr eaLnBrk="1" hangingPunct="1">
              <a:lnSpc>
                <a:spcPct val="80000"/>
              </a:lnSpc>
              <a:spcBef>
                <a:spcPct val="0"/>
              </a:spcBef>
            </a:pPr>
            <a:r>
              <a:rPr lang="en-US" sz="2400" b="1" dirty="0" smtClean="0">
                <a:ea typeface="ＭＳ Ｐゴシック" pitchFamily="34" charset="-128"/>
              </a:rPr>
              <a:t>"Did the class change how you interact with computers?”</a:t>
            </a:r>
          </a:p>
          <a:p>
            <a:pPr marL="457200" lvl="1" indent="-457200">
              <a:lnSpc>
                <a:spcPct val="80000"/>
              </a:lnSpc>
            </a:pPr>
            <a:r>
              <a:rPr lang="en-US" sz="2600" dirty="0" smtClean="0">
                <a:ea typeface="ＭＳ Ｐゴシック" pitchFamily="34" charset="-128"/>
              </a:rPr>
              <a:t>“Definitely makes me think of what is going on behind the scenes of such programs like Photoshop and Illustrator.”</a:t>
            </a:r>
          </a:p>
          <a:p>
            <a:pPr marL="304800" indent="-304800" eaLnBrk="1" hangingPunct="1">
              <a:lnSpc>
                <a:spcPct val="80000"/>
              </a:lnSpc>
              <a:spcBef>
                <a:spcPct val="0"/>
              </a:spcBef>
            </a:pPr>
            <a:endParaRPr lang="en-US" sz="2800" dirty="0" smtClean="0">
              <a:ea typeface="ＭＳ Ｐゴシック" pitchFamily="34" charset="-128"/>
            </a:endParaRPr>
          </a:p>
        </p:txBody>
      </p:sp>
    </p:spTree>
    <p:extLst>
      <p:ext uri="{BB962C8B-B14F-4D97-AF65-F5344CB8AC3E}">
        <p14:creationId xmlns:p14="http://schemas.microsoft.com/office/powerpoint/2010/main" val="2871090135"/>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ChangeArrowheads="1"/>
          </p:cNvSpPr>
          <p:nvPr>
            <p:ph type="title"/>
            <p:custDataLst>
              <p:tags r:id="rId1"/>
            </p:custDataLst>
          </p:nvPr>
        </p:nvSpPr>
        <p:spPr>
          <a:xfrm>
            <a:off x="457200" y="152400"/>
            <a:ext cx="8229600" cy="1143000"/>
          </a:xfrm>
        </p:spPr>
        <p:txBody>
          <a:bodyPr/>
          <a:lstStyle/>
          <a:p>
            <a:pPr eaLnBrk="1" hangingPunct="1"/>
            <a:r>
              <a:rPr lang="en-US" dirty="0" smtClean="0">
                <a:ea typeface="ＭＳ Ｐゴシック" pitchFamily="34" charset="-128"/>
              </a:rPr>
              <a:t>Results at Other Schools</a:t>
            </a:r>
          </a:p>
        </p:txBody>
      </p:sp>
      <p:sp>
        <p:nvSpPr>
          <p:cNvPr id="144387" name="Content Placeholder 7"/>
          <p:cNvSpPr>
            <a:spLocks noGrp="1"/>
          </p:cNvSpPr>
          <p:nvPr>
            <p:ph sz="half" idx="1"/>
            <p:custDataLst>
              <p:tags r:id="rId2"/>
            </p:custDataLst>
          </p:nvPr>
        </p:nvSpPr>
        <p:spPr>
          <a:xfrm>
            <a:off x="457200" y="1616075"/>
            <a:ext cx="3886200" cy="4479925"/>
          </a:xfrm>
        </p:spPr>
        <p:txBody>
          <a:bodyPr/>
          <a:lstStyle/>
          <a:p>
            <a:pPr eaLnBrk="1" hangingPunct="1"/>
            <a:r>
              <a:rPr lang="en-US" sz="2400" dirty="0" smtClean="0">
                <a:ea typeface="ＭＳ Ｐゴシック" pitchFamily="34" charset="-128"/>
              </a:rPr>
              <a:t>Similar results at 2 year public Gainesville College (Tew, Fowler, Guzdial, SIGCSE 2005) and at ( much more diverse) U. Illinois-Chicago’s CS0.5 (Sloan &amp; Troy, SIGCSE 2008)</a:t>
            </a:r>
          </a:p>
          <a:p>
            <a:pPr eaLnBrk="1" hangingPunct="1"/>
            <a:r>
              <a:rPr lang="en-US" sz="2400" dirty="0" smtClean="0">
                <a:ea typeface="ＭＳ Ｐゴシック" pitchFamily="34" charset="-128"/>
              </a:rPr>
              <a:t>Would you like more CS?</a:t>
            </a:r>
          </a:p>
          <a:p>
            <a:pPr lvl="1" eaLnBrk="1" hangingPunct="1"/>
            <a:r>
              <a:rPr lang="en-US" sz="2000" dirty="0" smtClean="0">
                <a:ea typeface="ＭＳ Ｐゴシック" pitchFamily="34" charset="-128"/>
              </a:rPr>
              <a:t>GT 15.2% “Strongly Disagree.”  &lt;25% agree.</a:t>
            </a:r>
          </a:p>
          <a:p>
            <a:pPr lvl="1" eaLnBrk="1" hangingPunct="1"/>
            <a:r>
              <a:rPr lang="en-US" sz="2000" dirty="0" smtClean="0">
                <a:ea typeface="ＭＳ Ｐゴシック" pitchFamily="34" charset="-128"/>
              </a:rPr>
              <a:t>More MediaComp? GT and Gainesville over 40% agree.</a:t>
            </a:r>
          </a:p>
        </p:txBody>
      </p:sp>
      <p:sp>
        <p:nvSpPr>
          <p:cNvPr id="144389" name="Rectangle 5"/>
          <p:cNvSpPr>
            <a:spLocks/>
          </p:cNvSpPr>
          <p:nvPr>
            <p:custDataLst>
              <p:tags r:id="rId3"/>
            </p:custDataLst>
          </p:nvPr>
        </p:nvSpPr>
        <p:spPr bwMode="auto">
          <a:xfrm>
            <a:off x="6442075" y="4786313"/>
            <a:ext cx="1944688" cy="825500"/>
          </a:xfrm>
          <a:prstGeom prst="rect">
            <a:avLst/>
          </a:prstGeom>
          <a:noFill/>
          <a:ln w="12700">
            <a:noFill/>
            <a:miter lim="800000"/>
            <a:headEnd/>
            <a:tailEnd/>
          </a:ln>
        </p:spPr>
        <p:txBody>
          <a:bodyPr lIns="0" tIns="0" rIns="0" bIns="0"/>
          <a:lstStyle/>
          <a:p>
            <a:pPr marL="396875" indent="-396875">
              <a:lnSpc>
                <a:spcPct val="90000"/>
              </a:lnSpc>
              <a:spcBef>
                <a:spcPts val="475"/>
              </a:spcBef>
            </a:pPr>
            <a:r>
              <a:rPr lang="en-US" sz="2000">
                <a:solidFill>
                  <a:srgbClr val="FFFFFF"/>
                </a:solidFill>
                <a:latin typeface="Lucida Grande" charset="0"/>
                <a:sym typeface="Lucida Grande" charset="0"/>
              </a:rPr>
              <a:t>(Tew, Fowler, Guzdial,  SIGCSE 2005)</a:t>
            </a:r>
          </a:p>
        </p:txBody>
      </p:sp>
      <p:pic>
        <p:nvPicPr>
          <p:cNvPr id="144390" name="Picture 4"/>
          <p:cNvPicPr>
            <a:picLocks noChangeAspect="1" noChangeArrowheads="1"/>
          </p:cNvPicPr>
          <p:nvPr>
            <p:custDataLst>
              <p:tags r:id="rId4"/>
            </p:custDataLst>
          </p:nvPr>
        </p:nvPicPr>
        <p:blipFill>
          <a:blip r:embed="rId9"/>
          <a:srcRect/>
          <a:stretch>
            <a:fillRect/>
          </a:stretch>
        </p:blipFill>
        <p:spPr bwMode="auto">
          <a:xfrm>
            <a:off x="4419600" y="1143000"/>
            <a:ext cx="4673600" cy="2514600"/>
          </a:xfrm>
          <a:prstGeom prst="rect">
            <a:avLst/>
          </a:prstGeom>
          <a:noFill/>
          <a:ln w="9525">
            <a:noFill/>
            <a:miter lim="800000"/>
            <a:headEnd/>
            <a:tailEnd/>
          </a:ln>
        </p:spPr>
      </p:pic>
      <p:pic>
        <p:nvPicPr>
          <p:cNvPr id="144392" name="Picture 6"/>
          <p:cNvPicPr>
            <a:picLocks noChangeAspect="1" noChangeArrowheads="1"/>
          </p:cNvPicPr>
          <p:nvPr>
            <p:custDataLst>
              <p:tags r:id="rId5"/>
            </p:custDataLst>
          </p:nvPr>
        </p:nvPicPr>
        <p:blipFill>
          <a:blip r:embed="rId10"/>
          <a:srcRect/>
          <a:stretch>
            <a:fillRect/>
          </a:stretch>
        </p:blipFill>
        <p:spPr bwMode="auto">
          <a:xfrm>
            <a:off x="-3657600" y="457200"/>
            <a:ext cx="5384800" cy="2689225"/>
          </a:xfrm>
          <a:prstGeom prst="rect">
            <a:avLst/>
          </a:prstGeom>
          <a:noFill/>
          <a:ln w="9525">
            <a:noFill/>
            <a:miter lim="800000"/>
            <a:headEnd/>
            <a:tailEnd/>
          </a:ln>
        </p:spPr>
      </p:pic>
      <p:pic>
        <p:nvPicPr>
          <p:cNvPr id="10" name="Picture 4"/>
          <p:cNvPicPr>
            <a:picLocks noChangeAspect="1" noChangeArrowheads="1"/>
          </p:cNvPicPr>
          <p:nvPr>
            <p:custDataLst>
              <p:tags r:id="rId6"/>
            </p:custDataLst>
          </p:nvPr>
        </p:nvPicPr>
        <p:blipFill>
          <a:blip r:embed="rId11"/>
          <a:srcRect/>
          <a:stretch>
            <a:fillRect/>
          </a:stretch>
        </p:blipFill>
        <p:spPr bwMode="auto">
          <a:xfrm>
            <a:off x="4495800" y="3657600"/>
            <a:ext cx="4648200" cy="31178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0"/>
          </p:nvPr>
        </p:nvSpPr>
        <p:spPr/>
        <p:txBody>
          <a:bodyPr/>
          <a:lstStyle/>
          <a:p>
            <a:fld id="{9C4E7105-5DCA-41AB-B2EE-20868A0AD06B}" type="slidenum">
              <a:rPr lang="en-US" smtClean="0"/>
              <a:pPr/>
              <a:t>38</a:t>
            </a:fld>
            <a:endParaRPr lang="en-US"/>
          </a:p>
        </p:txBody>
      </p:sp>
      <p:pic>
        <p:nvPicPr>
          <p:cNvPr id="6" name="Picture 5"/>
          <p:cNvPicPr>
            <a:picLocks noChangeAspect="1" noChangeArrowheads="1"/>
          </p:cNvPicPr>
          <p:nvPr>
            <p:custDataLst>
              <p:tags r:id="rId1"/>
            </p:custDataLst>
          </p:nvPr>
        </p:nvPicPr>
        <p:blipFill>
          <a:blip r:embed="rId3"/>
          <a:srcRect/>
          <a:stretch>
            <a:fillRect/>
          </a:stretch>
        </p:blipFill>
        <p:spPr bwMode="auto">
          <a:xfrm>
            <a:off x="-1143000" y="443947"/>
            <a:ext cx="11430000" cy="5646381"/>
          </a:xfrm>
          <a:prstGeom prst="rect">
            <a:avLst/>
          </a:prstGeom>
          <a:noFill/>
          <a:ln w="9525">
            <a:noFill/>
            <a:miter lim="800000"/>
            <a:headEnd/>
            <a:tailEnd/>
          </a:ln>
        </p:spPr>
      </p:pic>
    </p:spTree>
    <p:extLst>
      <p:ext uri="{BB962C8B-B14F-4D97-AF65-F5344CB8AC3E}">
        <p14:creationId xmlns:p14="http://schemas.microsoft.com/office/powerpoint/2010/main" val="27805686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custDataLst>
              <p:tags r:id="rId1"/>
            </p:custDataLst>
          </p:nvPr>
        </p:nvSpPr>
        <p:spPr/>
        <p:txBody>
          <a:bodyPr/>
          <a:lstStyle/>
          <a:p>
            <a:r>
              <a:rPr lang="en-US" sz="2800" dirty="0" smtClean="0">
                <a:ea typeface="ＭＳ Ｐゴシック" pitchFamily="34" charset="-128"/>
              </a:rPr>
              <a:t>Recent Results at </a:t>
            </a:r>
            <a:br>
              <a:rPr lang="en-US" sz="2800" dirty="0" smtClean="0">
                <a:ea typeface="ＭＳ Ｐゴシック" pitchFamily="34" charset="-128"/>
              </a:rPr>
            </a:br>
            <a:r>
              <a:rPr lang="en-US" sz="2800" dirty="0" smtClean="0">
                <a:ea typeface="ＭＳ Ｐゴシック" pitchFamily="34" charset="-128"/>
              </a:rPr>
              <a:t>University of California, San Diego</a:t>
            </a:r>
          </a:p>
        </p:txBody>
      </p:sp>
      <p:sp>
        <p:nvSpPr>
          <p:cNvPr id="148483" name="Content Placeholder 4"/>
          <p:cNvSpPr>
            <a:spLocks noGrp="1"/>
          </p:cNvSpPr>
          <p:nvPr>
            <p:ph idx="1"/>
            <p:custDataLst>
              <p:tags r:id="rId2"/>
            </p:custDataLst>
          </p:nvPr>
        </p:nvSpPr>
        <p:spPr>
          <a:xfrm>
            <a:off x="381000" y="1371600"/>
            <a:ext cx="4800600" cy="4465638"/>
          </a:xfrm>
        </p:spPr>
        <p:txBody>
          <a:bodyPr/>
          <a:lstStyle/>
          <a:p>
            <a:r>
              <a:rPr lang="en-US" sz="2800" smtClean="0">
                <a:ea typeface="ＭＳ Ｐゴシック" pitchFamily="34" charset="-128"/>
              </a:rPr>
              <a:t>Using Java Media Computation as normal CS1 for CS majors at a research university.</a:t>
            </a:r>
          </a:p>
          <a:p>
            <a:r>
              <a:rPr lang="en-US" sz="2800" smtClean="0">
                <a:ea typeface="ＭＳ Ｐゴシック" pitchFamily="34" charset="-128"/>
              </a:rPr>
              <a:t>Did extensive data collection last semester before switching to Media Computation.</a:t>
            </a:r>
          </a:p>
          <a:p>
            <a:r>
              <a:rPr lang="en-US" sz="2800" smtClean="0">
                <a:ea typeface="ＭＳ Ｐゴシック" pitchFamily="34" charset="-128"/>
              </a:rPr>
              <a:t>Been following two cohorts of CS1 students for comparison.</a:t>
            </a:r>
          </a:p>
        </p:txBody>
      </p:sp>
      <p:sp>
        <p:nvSpPr>
          <p:cNvPr id="100357" name="TextBox 6"/>
          <p:cNvSpPr txBox="1">
            <a:spLocks noChangeArrowheads="1"/>
          </p:cNvSpPr>
          <p:nvPr>
            <p:custDataLst>
              <p:tags r:id="rId3"/>
            </p:custDataLst>
          </p:nvPr>
        </p:nvSpPr>
        <p:spPr bwMode="auto">
          <a:xfrm>
            <a:off x="5334000" y="1219200"/>
            <a:ext cx="3581400" cy="64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spAutoFit/>
          </a:bodyPr>
          <a:lstStyle/>
          <a:p>
            <a:pPr>
              <a:defRPr/>
            </a:pPr>
            <a:r>
              <a:rPr lang="en-US" sz="1800" dirty="0">
                <a:solidFill>
                  <a:schemeClr val="dk1"/>
                </a:solidFill>
                <a:latin typeface="+mn-lt"/>
                <a:ea typeface="+mn-ea"/>
              </a:rPr>
              <a:t>Simon, </a:t>
            </a:r>
            <a:r>
              <a:rPr lang="en-US" sz="1800" dirty="0" err="1">
                <a:solidFill>
                  <a:schemeClr val="dk1"/>
                </a:solidFill>
                <a:latin typeface="+mn-lt"/>
                <a:ea typeface="+mn-ea"/>
              </a:rPr>
              <a:t>Kinnunen</a:t>
            </a:r>
            <a:r>
              <a:rPr lang="en-US" sz="1800" dirty="0">
                <a:solidFill>
                  <a:schemeClr val="dk1"/>
                </a:solidFill>
                <a:latin typeface="+mn-lt"/>
                <a:ea typeface="+mn-ea"/>
              </a:rPr>
              <a:t>, Porter, </a:t>
            </a:r>
            <a:r>
              <a:rPr lang="en-US" sz="1800" dirty="0" err="1">
                <a:solidFill>
                  <a:schemeClr val="dk1"/>
                </a:solidFill>
                <a:latin typeface="+mn-lt"/>
                <a:ea typeface="+mn-ea"/>
              </a:rPr>
              <a:t>Zaskis</a:t>
            </a:r>
            <a:r>
              <a:rPr lang="en-US" sz="1800" dirty="0">
                <a:solidFill>
                  <a:schemeClr val="dk1"/>
                </a:solidFill>
                <a:latin typeface="+mn-lt"/>
                <a:ea typeface="+mn-ea"/>
              </a:rPr>
              <a:t>, ACM ITICSE 2010</a:t>
            </a:r>
          </a:p>
        </p:txBody>
      </p:sp>
      <p:sp>
        <p:nvSpPr>
          <p:cNvPr id="148485" name="TextBox 7"/>
          <p:cNvSpPr txBox="1">
            <a:spLocks noChangeArrowheads="1"/>
          </p:cNvSpPr>
          <p:nvPr>
            <p:custDataLst>
              <p:tags r:id="rId4"/>
            </p:custDataLst>
          </p:nvPr>
        </p:nvSpPr>
        <p:spPr bwMode="auto">
          <a:xfrm>
            <a:off x="5638800" y="2057400"/>
            <a:ext cx="2971800" cy="4154488"/>
          </a:xfrm>
          <a:prstGeom prst="rect">
            <a:avLst/>
          </a:prstGeom>
          <a:noFill/>
          <a:ln w="9525">
            <a:noFill/>
            <a:miter lim="800000"/>
            <a:headEnd/>
            <a:tailEnd/>
          </a:ln>
        </p:spPr>
        <p:txBody>
          <a:bodyPr>
            <a:spAutoFit/>
          </a:bodyPr>
          <a:lstStyle/>
          <a:p>
            <a:r>
              <a:rPr lang="en-US" sz="2400" b="1"/>
              <a:t>Findings</a:t>
            </a:r>
            <a:r>
              <a:rPr lang="en-US" sz="2400"/>
              <a:t>:</a:t>
            </a:r>
          </a:p>
          <a:p>
            <a:pPr>
              <a:buFont typeface="Arial" pitchFamily="34" charset="0"/>
              <a:buChar char="•"/>
            </a:pPr>
            <a:r>
              <a:rPr lang="en-US" sz="2400"/>
              <a:t> MediaComp has more focus on problem-solving, less on language.</a:t>
            </a:r>
            <a:br>
              <a:rPr lang="en-US" sz="2400"/>
            </a:br>
            <a:endParaRPr lang="en-US" sz="2400"/>
          </a:p>
          <a:p>
            <a:pPr>
              <a:buFont typeface="Arial" pitchFamily="34" charset="0"/>
              <a:buChar char="•"/>
            </a:pPr>
            <a:r>
              <a:rPr lang="en-US" sz="2400"/>
              <a:t> MediaComp students have higher pass rates and retention rates one year later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339970" name="Rectangle 2"/>
          <p:cNvSpPr>
            <a:spLocks noGrp="1" noChangeArrowheads="1"/>
          </p:cNvSpPr>
          <p:nvPr>
            <p:ph type="title"/>
            <p:custDataLst>
              <p:tags r:id="rId2"/>
            </p:custDataLst>
          </p:nvPr>
        </p:nvSpPr>
        <p:spPr/>
        <p:txBody>
          <a:bodyPr/>
          <a:lstStyle/>
          <a:p>
            <a:r>
              <a:rPr lang="en-US" dirty="0" smtClean="0"/>
              <a:t>Overview</a:t>
            </a:r>
            <a:endParaRPr lang="en-US" dirty="0"/>
          </a:p>
        </p:txBody>
      </p:sp>
      <p:sp>
        <p:nvSpPr>
          <p:cNvPr id="339971" name="Rectangle 3"/>
          <p:cNvSpPr>
            <a:spLocks noGrp="1" noChangeArrowheads="1"/>
          </p:cNvSpPr>
          <p:nvPr>
            <p:ph type="body" idx="1"/>
            <p:custDataLst>
              <p:tags r:id="rId3"/>
            </p:custDataLst>
          </p:nvPr>
        </p:nvSpPr>
        <p:spPr/>
        <p:txBody>
          <a:bodyPr/>
          <a:lstStyle/>
          <a:p>
            <a:pPr>
              <a:lnSpc>
                <a:spcPct val="90000"/>
              </a:lnSpc>
            </a:pPr>
            <a:r>
              <a:rPr lang="en-US" dirty="0" smtClean="0"/>
              <a:t>Demonstrating a Media Computation lecture</a:t>
            </a:r>
          </a:p>
          <a:p>
            <a:pPr lvl="1">
              <a:lnSpc>
                <a:spcPct val="90000"/>
              </a:lnSpc>
            </a:pPr>
            <a:r>
              <a:rPr lang="en-US" dirty="0" smtClean="0"/>
              <a:t>The Importance of Computing as Medium</a:t>
            </a:r>
            <a:endParaRPr lang="en-US" dirty="0"/>
          </a:p>
          <a:p>
            <a:pPr lvl="2">
              <a:lnSpc>
                <a:spcPct val="90000"/>
              </a:lnSpc>
            </a:pPr>
            <a:r>
              <a:rPr lang="en-US" dirty="0"/>
              <a:t>History: </a:t>
            </a:r>
            <a:r>
              <a:rPr lang="en-US" dirty="0" smtClean="0"/>
              <a:t>Computing for Expression </a:t>
            </a:r>
            <a:r>
              <a:rPr lang="en-US" dirty="0"/>
              <a:t>led to the Personal Computer </a:t>
            </a:r>
            <a:endParaRPr lang="en-US" dirty="0" smtClean="0"/>
          </a:p>
          <a:p>
            <a:pPr lvl="1">
              <a:lnSpc>
                <a:spcPct val="90000"/>
              </a:lnSpc>
            </a:pPr>
            <a:r>
              <a:rPr lang="en-US" dirty="0" smtClean="0"/>
              <a:t>How Media are Digitized</a:t>
            </a:r>
          </a:p>
          <a:p>
            <a:pPr lvl="2">
              <a:lnSpc>
                <a:spcPct val="90000"/>
              </a:lnSpc>
            </a:pPr>
            <a:r>
              <a:rPr lang="en-US" dirty="0" smtClean="0"/>
              <a:t>Media are Digitized for People, not Technology</a:t>
            </a:r>
            <a:endParaRPr lang="en-US" dirty="0"/>
          </a:p>
          <a:p>
            <a:pPr lvl="1">
              <a:lnSpc>
                <a:spcPct val="90000"/>
              </a:lnSpc>
            </a:pPr>
            <a:r>
              <a:rPr lang="en-US" dirty="0" smtClean="0"/>
              <a:t>Media touches on </a:t>
            </a:r>
            <a:r>
              <a:rPr lang="en-US" dirty="0" smtClean="0"/>
              <a:t>much of </a:t>
            </a:r>
            <a:r>
              <a:rPr lang="en-US" dirty="0" smtClean="0"/>
              <a:t>Computer Science</a:t>
            </a:r>
          </a:p>
          <a:p>
            <a:pPr>
              <a:lnSpc>
                <a:spcPct val="90000"/>
              </a:lnSpc>
            </a:pPr>
            <a:r>
              <a:rPr lang="en-US" dirty="0" smtClean="0"/>
              <a:t>Side trip into Pedagogy:</a:t>
            </a:r>
          </a:p>
          <a:p>
            <a:pPr lvl="1">
              <a:lnSpc>
                <a:spcPct val="90000"/>
              </a:lnSpc>
            </a:pPr>
            <a:r>
              <a:rPr lang="en-US" dirty="0" smtClean="0"/>
              <a:t>Peer Instruction</a:t>
            </a:r>
          </a:p>
          <a:p>
            <a:pPr lvl="1">
              <a:lnSpc>
                <a:spcPct val="90000"/>
              </a:lnSpc>
            </a:pPr>
            <a:r>
              <a:rPr lang="en-US" dirty="0" smtClean="0"/>
              <a:t>Demonstrations</a:t>
            </a:r>
            <a:endParaRPr lang="en-US" dirty="0" smtClean="0"/>
          </a:p>
          <a:p>
            <a:pPr>
              <a:lnSpc>
                <a:spcPct val="90000"/>
              </a:lnSpc>
            </a:pPr>
            <a:r>
              <a:rPr lang="en-US" dirty="0" smtClean="0"/>
              <a:t>Research results on Media Computation</a:t>
            </a:r>
            <a:endParaRPr lang="en-US" dirty="0"/>
          </a:p>
        </p:txBody>
      </p:sp>
    </p:spTree>
    <p:extLst>
      <p:ext uri="{BB962C8B-B14F-4D97-AF65-F5344CB8AC3E}">
        <p14:creationId xmlns:p14="http://schemas.microsoft.com/office/powerpoint/2010/main" val="10044245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Summary</a:t>
            </a:r>
            <a:endParaRPr lang="en-US" dirty="0"/>
          </a:p>
        </p:txBody>
      </p:sp>
      <p:sp>
        <p:nvSpPr>
          <p:cNvPr id="4" name="Content Placeholder 3"/>
          <p:cNvSpPr>
            <a:spLocks noGrp="1"/>
          </p:cNvSpPr>
          <p:nvPr>
            <p:ph idx="1"/>
            <p:custDataLst>
              <p:tags r:id="rId2"/>
            </p:custDataLst>
          </p:nvPr>
        </p:nvSpPr>
        <p:spPr/>
        <p:txBody>
          <a:bodyPr/>
          <a:lstStyle/>
          <a:p>
            <a:r>
              <a:rPr lang="en-US" sz="2400" dirty="0" smtClean="0"/>
              <a:t>Computing as a tool for manipulating digital media is an important application area.</a:t>
            </a:r>
          </a:p>
          <a:p>
            <a:pPr lvl="1"/>
            <a:r>
              <a:rPr lang="en-US" sz="2000" dirty="0" smtClean="0"/>
              <a:t>It has driven advances in computing technology, platforms, devices, and intelligent.</a:t>
            </a:r>
          </a:p>
          <a:p>
            <a:pPr lvl="1"/>
            <a:r>
              <a:rPr lang="en-US" sz="2000" dirty="0" smtClean="0"/>
              <a:t>It enables storytelling, part of what makes us human.</a:t>
            </a:r>
          </a:p>
          <a:p>
            <a:r>
              <a:rPr lang="en-US" sz="2400" dirty="0" smtClean="0"/>
              <a:t>Media are digitized on a computer the way they are</a:t>
            </a:r>
            <a:br>
              <a:rPr lang="en-US" sz="2400" dirty="0" smtClean="0"/>
            </a:br>
            <a:r>
              <a:rPr lang="en-US" sz="2400" dirty="0" smtClean="0"/>
              <a:t>because the media are to be consumed by humans.</a:t>
            </a:r>
          </a:p>
          <a:p>
            <a:r>
              <a:rPr lang="en-US" sz="2400" dirty="0" smtClean="0"/>
              <a:t>We can improve learning by changing pedagogy.</a:t>
            </a:r>
          </a:p>
          <a:p>
            <a:pPr lvl="1"/>
            <a:r>
              <a:rPr lang="en-US" sz="2000" dirty="0" smtClean="0"/>
              <a:t>Peer instruction engages students, activates prior knowledge.</a:t>
            </a:r>
          </a:p>
          <a:p>
            <a:pPr lvl="1"/>
            <a:r>
              <a:rPr lang="en-US" sz="2000" dirty="0" smtClean="0"/>
              <a:t>Live coding reduces student fear of programming.</a:t>
            </a:r>
          </a:p>
          <a:p>
            <a:r>
              <a:rPr lang="en-US" sz="2400" dirty="0" smtClean="0"/>
              <a:t>Media Computation improves student motivation </a:t>
            </a:r>
            <a:r>
              <a:rPr lang="en-US" sz="2400" smtClean="0"/>
              <a:t>to complete.</a:t>
            </a:r>
            <a:endParaRPr lang="en-US" sz="2400" dirty="0" smtClean="0"/>
          </a:p>
        </p:txBody>
      </p:sp>
      <p:sp>
        <p:nvSpPr>
          <p:cNvPr id="3" name="Footer Placeholder 2"/>
          <p:cNvSpPr>
            <a:spLocks noGrp="1"/>
          </p:cNvSpPr>
          <p:nvPr>
            <p:ph type="ftr" sz="quarter" idx="10"/>
            <p:custDataLst>
              <p:tags r:id="rId3"/>
            </p:custDataLst>
          </p:nvPr>
        </p:nvSpPr>
        <p:spPr/>
        <p:txBody>
          <a:bodyPr/>
          <a:lstStyle/>
          <a:p>
            <a:r>
              <a:rPr lang="en-US" smtClean="0"/>
              <a:t> </a:t>
            </a:r>
            <a:endParaRPr lang="en-US"/>
          </a:p>
        </p:txBody>
      </p:sp>
    </p:spTree>
    <p:extLst>
      <p:ext uri="{BB962C8B-B14F-4D97-AF65-F5344CB8AC3E}">
        <p14:creationId xmlns:p14="http://schemas.microsoft.com/office/powerpoint/2010/main" val="269789154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Grp="1" noChangeArrowheads="1"/>
          </p:cNvSpPr>
          <p:nvPr>
            <p:ph type="title"/>
            <p:custDataLst>
              <p:tags r:id="rId1"/>
            </p:custDataLst>
          </p:nvPr>
        </p:nvSpPr>
        <p:spPr>
          <a:xfrm>
            <a:off x="228600" y="182563"/>
            <a:ext cx="8382000" cy="1189037"/>
          </a:xfrm>
        </p:spPr>
        <p:txBody>
          <a:bodyPr/>
          <a:lstStyle/>
          <a:p>
            <a:pPr eaLnBrk="1" hangingPunct="1"/>
            <a:r>
              <a:rPr lang="en-US" sz="3200" smtClean="0">
                <a:ea typeface="ＭＳ Ｐゴシック" pitchFamily="34" charset="-128"/>
              </a:rPr>
              <a:t>With thanks to our funding supporters</a:t>
            </a:r>
          </a:p>
        </p:txBody>
      </p:sp>
      <p:sp>
        <p:nvSpPr>
          <p:cNvPr id="175107" name="Rectangle 2"/>
          <p:cNvSpPr>
            <a:spLocks noGrp="1" noChangeArrowheads="1"/>
          </p:cNvSpPr>
          <p:nvPr>
            <p:ph type="body" idx="1"/>
            <p:custDataLst>
              <p:tags r:id="rId2"/>
            </p:custDataLst>
          </p:nvPr>
        </p:nvSpPr>
        <p:spPr>
          <a:xfrm>
            <a:off x="381000" y="1200150"/>
            <a:ext cx="8382000" cy="4210050"/>
          </a:xfrm>
          <a:solidFill>
            <a:schemeClr val="bg1"/>
          </a:solidFill>
          <a:ln>
            <a:solidFill>
              <a:schemeClr val="tx1"/>
            </a:solidFill>
          </a:ln>
        </p:spPr>
        <p:txBody>
          <a:bodyPr/>
          <a:lstStyle/>
          <a:p>
            <a:pPr marL="304800" indent="-304800" eaLnBrk="1" hangingPunct="1">
              <a:spcBef>
                <a:spcPct val="0"/>
              </a:spcBef>
            </a:pPr>
            <a:r>
              <a:rPr lang="en-US" sz="2800" dirty="0" smtClean="0">
                <a:ea typeface="ＭＳ Ｐゴシック" pitchFamily="34" charset="-128"/>
              </a:rPr>
              <a:t>US National Science Foundation</a:t>
            </a:r>
            <a:endParaRPr lang="en-US" sz="2400" dirty="0" smtClean="0">
              <a:ea typeface="ＭＳ Ｐゴシック" pitchFamily="34" charset="-128"/>
            </a:endParaRPr>
          </a:p>
          <a:p>
            <a:pPr lvl="1" eaLnBrk="1" hangingPunct="1">
              <a:spcBef>
                <a:spcPts val="1200"/>
              </a:spcBef>
            </a:pPr>
            <a:r>
              <a:rPr lang="en-US" sz="1800" dirty="0" smtClean="0">
                <a:ea typeface="ＭＳ Ｐゴシック" pitchFamily="34" charset="-128"/>
              </a:rPr>
              <a:t>Statewide BPC Alliance: Project “Georgia Computes!” </a:t>
            </a:r>
            <a:r>
              <a:rPr lang="en-US" sz="1800" u="sng" dirty="0" smtClean="0">
                <a:solidFill>
                  <a:srgbClr val="009999"/>
                </a:solidFill>
                <a:ea typeface="ＭＳ Ｐゴシック" pitchFamily="34" charset="-128"/>
                <a:hlinkClick r:id="rId5"/>
              </a:rPr>
              <a:t>http://www.gacomputes.org</a:t>
            </a:r>
            <a:endParaRPr lang="en-US" sz="2400" dirty="0" smtClean="0">
              <a:ea typeface="ＭＳ Ｐゴシック" pitchFamily="34" charset="-128"/>
            </a:endParaRPr>
          </a:p>
          <a:p>
            <a:pPr lvl="1" eaLnBrk="1" hangingPunct="1">
              <a:spcBef>
                <a:spcPts val="1200"/>
              </a:spcBef>
            </a:pPr>
            <a:r>
              <a:rPr lang="en-US" sz="1800" dirty="0" smtClean="0">
                <a:ea typeface="ＭＳ Ｐゴシック" pitchFamily="34" charset="-128"/>
              </a:rPr>
              <a:t>CCLI for Media Computation and CPATH for Teacher Professional Development Grants</a:t>
            </a:r>
            <a:br>
              <a:rPr lang="en-US" sz="1800" dirty="0" smtClean="0">
                <a:ea typeface="ＭＳ Ｐゴシック" pitchFamily="34" charset="-128"/>
              </a:rPr>
            </a:br>
            <a:r>
              <a:rPr lang="en-US" sz="1800" dirty="0" smtClean="0">
                <a:ea typeface="ＭＳ Ｐゴシック" pitchFamily="34" charset="-128"/>
              </a:rPr>
              <a:t>Computing Education in the 21</a:t>
            </a:r>
            <a:r>
              <a:rPr lang="en-US" sz="1800" baseline="30000" dirty="0" smtClean="0">
                <a:ea typeface="ＭＳ Ｐゴシック" pitchFamily="34" charset="-128"/>
              </a:rPr>
              <a:t>st</a:t>
            </a:r>
            <a:r>
              <a:rPr lang="en-US" sz="1800" dirty="0" smtClean="0">
                <a:ea typeface="ＭＳ Ｐゴシック" pitchFamily="34" charset="-128"/>
              </a:rPr>
              <a:t> Century (CE21) for new media for teachers</a:t>
            </a:r>
            <a:endParaRPr lang="en-US" sz="20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Microsoft Research</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 Tech's College of Computing </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Georgia’s Department of Education</a:t>
            </a:r>
            <a:endParaRPr lang="en-US" sz="2400" dirty="0" smtClean="0">
              <a:ea typeface="ＭＳ Ｐゴシック" pitchFamily="34" charset="-128"/>
            </a:endParaRPr>
          </a:p>
          <a:p>
            <a:pPr marL="304800" indent="-304800" eaLnBrk="1" hangingPunct="1">
              <a:spcBef>
                <a:spcPts val="1400"/>
              </a:spcBef>
            </a:pPr>
            <a:r>
              <a:rPr lang="en-US" sz="2800" dirty="0" smtClean="0">
                <a:ea typeface="ＭＳ Ｐゴシック" pitchFamily="34" charset="-128"/>
              </a:rPr>
              <a:t>GVU Center</a:t>
            </a:r>
            <a:endParaRPr lang="en-US" sz="24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Grp="1" noChangeArrowheads="1"/>
          </p:cNvSpPr>
          <p:nvPr>
            <p:ph type="title"/>
            <p:custDataLst>
              <p:tags r:id="rId1"/>
            </p:custDataLst>
          </p:nvPr>
        </p:nvSpPr>
        <p:spPr>
          <a:xfrm>
            <a:off x="322263" y="0"/>
            <a:ext cx="8235950" cy="1393825"/>
          </a:xfrm>
        </p:spPr>
        <p:txBody>
          <a:bodyPr/>
          <a:lstStyle/>
          <a:p>
            <a:pPr eaLnBrk="1" hangingPunct="1"/>
            <a:r>
              <a:rPr lang="en-US" dirty="0" smtClean="0">
                <a:ea typeface="ＭＳ Ｐゴシック" pitchFamily="34" charset="-128"/>
              </a:rPr>
              <a:t>Thank you! Questions?</a:t>
            </a:r>
          </a:p>
        </p:txBody>
      </p:sp>
      <p:sp>
        <p:nvSpPr>
          <p:cNvPr id="177155" name="Rectangle 2"/>
          <p:cNvSpPr>
            <a:spLocks noGrp="1" noChangeArrowheads="1"/>
          </p:cNvSpPr>
          <p:nvPr>
            <p:ph type="body" idx="1"/>
            <p:custDataLst>
              <p:tags r:id="rId2"/>
            </p:custDataLst>
          </p:nvPr>
        </p:nvSpPr>
        <p:spPr>
          <a:xfrm>
            <a:off x="381000" y="1295400"/>
            <a:ext cx="5899150" cy="4906963"/>
          </a:xfrm>
        </p:spPr>
        <p:txBody>
          <a:bodyPr/>
          <a:lstStyle/>
          <a:p>
            <a:pPr marL="304800" indent="-304800" eaLnBrk="1" hangingPunct="1">
              <a:lnSpc>
                <a:spcPct val="80000"/>
              </a:lnSpc>
              <a:spcBef>
                <a:spcPct val="0"/>
              </a:spcBef>
            </a:pPr>
            <a:r>
              <a:rPr lang="en-US" sz="2400"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9"/>
              </a:rPr>
              <a:t>http://www.cc.gatech.edu/~mark.guzdial</a:t>
            </a:r>
            <a:r>
              <a:rPr lang="en-US" sz="2400" dirty="0" smtClean="0">
                <a:latin typeface="Franklin Gothic Book (Body)" charset="0"/>
                <a:ea typeface="ＭＳ Ｐゴシック" pitchFamily="34" charset="-128"/>
                <a:cs typeface="Courier New" pitchFamily="49" charset="0"/>
                <a:sym typeface="Courier New" pitchFamily="49" charset="0"/>
              </a:rPr>
              <a:t> </a:t>
            </a:r>
            <a:br>
              <a:rPr lang="en-US" sz="2400" dirty="0" smtClean="0">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t>http://home.cc.gatech.edu/csl</a:t>
            </a: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http://www.georgiacomputes.org</a:t>
            </a:r>
            <a:endParaRPr lang="en-US" dirty="0"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endParaRPr lang="en-US" dirty="0"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r>
              <a:rPr lang="en-US" dirty="0" smtClean="0">
                <a:latin typeface="Franklin Gothic Book (Body)" charset="0"/>
                <a:ea typeface="ＭＳ Ｐゴシック" pitchFamily="34" charset="-128"/>
              </a:rPr>
              <a:t>For more on MediaComp approach:</a:t>
            </a:r>
          </a:p>
          <a:p>
            <a:pPr marL="304800" indent="-304800" eaLnBrk="1" hangingPunct="1">
              <a:lnSpc>
                <a:spcPct val="80000"/>
              </a:lnSpc>
            </a:pPr>
            <a:r>
              <a:rPr lang="en-US" sz="20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1"/>
              </a:rPr>
              <a:t>http://www.mediacomputation.org</a:t>
            </a:r>
            <a:endParaRPr lang="en-US" sz="2000" dirty="0" smtClean="0">
              <a:latin typeface="Franklin Gothic Book (Body)" charset="0"/>
              <a:ea typeface="ＭＳ Ｐゴシック" pitchFamily="34" charset="-128"/>
            </a:endParaRPr>
          </a:p>
        </p:txBody>
      </p:sp>
      <p:pic>
        <p:nvPicPr>
          <p:cNvPr id="177156" name="Picture 5" descr="mediacompcover"/>
          <p:cNvPicPr>
            <a:picLocks noChangeAspect="1" noChangeArrowheads="1"/>
          </p:cNvPicPr>
          <p:nvPr>
            <p:custDataLst>
              <p:tags r:id="rId3"/>
            </p:custDataLst>
          </p:nvPr>
        </p:nvPicPr>
        <p:blipFill>
          <a:blip r:embed="rId12"/>
          <a:srcRect/>
          <a:stretch>
            <a:fillRect/>
          </a:stretch>
        </p:blipFill>
        <p:spPr bwMode="auto">
          <a:xfrm>
            <a:off x="6883400" y="2209800"/>
            <a:ext cx="1663700" cy="2057400"/>
          </a:xfrm>
          <a:prstGeom prst="rect">
            <a:avLst/>
          </a:prstGeom>
          <a:noFill/>
          <a:ln w="9525">
            <a:noFill/>
            <a:miter lim="800000"/>
            <a:headEnd/>
            <a:tailEnd/>
          </a:ln>
        </p:spPr>
      </p:pic>
      <p:pic>
        <p:nvPicPr>
          <p:cNvPr id="177157" name="Picture 7"/>
          <p:cNvPicPr>
            <a:picLocks noChangeAspect="1"/>
          </p:cNvPicPr>
          <p:nvPr>
            <p:custDataLst>
              <p:tags r:id="rId4"/>
            </p:custDataLst>
          </p:nvPr>
        </p:nvPicPr>
        <p:blipFill>
          <a:blip r:embed="rId13"/>
          <a:srcRect/>
          <a:stretch>
            <a:fillRect/>
          </a:stretch>
        </p:blipFill>
        <p:spPr bwMode="auto">
          <a:xfrm>
            <a:off x="6788150" y="533400"/>
            <a:ext cx="1676400" cy="1676400"/>
          </a:xfrm>
          <a:prstGeom prst="rect">
            <a:avLst/>
          </a:prstGeom>
          <a:noFill/>
          <a:ln w="25400">
            <a:noFill/>
            <a:miter lim="800000"/>
            <a:headEnd/>
            <a:tailEnd/>
          </a:ln>
        </p:spPr>
      </p:pic>
      <p:pic>
        <p:nvPicPr>
          <p:cNvPr id="177158" name="Picture 6"/>
          <p:cNvPicPr>
            <a:picLocks noChangeAspect="1"/>
          </p:cNvPicPr>
          <p:nvPr>
            <p:custDataLst>
              <p:tags r:id="rId5"/>
            </p:custDataLst>
          </p:nvPr>
        </p:nvPicPr>
        <p:blipFill>
          <a:blip r:embed="rId14"/>
          <a:srcRect/>
          <a:stretch>
            <a:fillRect/>
          </a:stretch>
        </p:blipFill>
        <p:spPr bwMode="auto">
          <a:xfrm>
            <a:off x="6807200" y="4267200"/>
            <a:ext cx="1803400" cy="2028825"/>
          </a:xfrm>
          <a:prstGeom prst="rect">
            <a:avLst/>
          </a:prstGeom>
          <a:noFill/>
          <a:ln w="9525">
            <a:noFill/>
            <a:miter lim="800000"/>
            <a:headEnd/>
            <a:tailEnd/>
          </a:ln>
        </p:spPr>
      </p:pic>
      <p:pic>
        <p:nvPicPr>
          <p:cNvPr id="158722" name="Picture 2" descr="http://static.findbook.tw/image/book/9780136001591/large"/>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5031581" y="4190999"/>
            <a:ext cx="1578769" cy="2105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918794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5" descr="Scatterplot-FCS1-CS1Final.jpg"/>
          <p:cNvPicPr>
            <a:picLocks noChangeAspect="1"/>
          </p:cNvPicPr>
          <p:nvPr>
            <p:custDataLst>
              <p:tags r:id="rId1"/>
            </p:custDataLst>
          </p:nvPr>
        </p:nvPicPr>
        <p:blipFill>
          <a:blip r:embed="rId7"/>
          <a:srcRect/>
          <a:stretch>
            <a:fillRect/>
          </a:stretch>
        </p:blipFill>
        <p:spPr bwMode="auto">
          <a:xfrm>
            <a:off x="3786188" y="3333750"/>
            <a:ext cx="5357812" cy="3524250"/>
          </a:xfrm>
          <a:prstGeom prst="rect">
            <a:avLst/>
          </a:prstGeom>
          <a:noFill/>
          <a:ln w="9525">
            <a:noFill/>
            <a:miter lim="800000"/>
            <a:headEnd/>
            <a:tailEnd/>
          </a:ln>
        </p:spPr>
      </p:pic>
      <p:pic>
        <p:nvPicPr>
          <p:cNvPr id="163843" name="Picture 4" descr="pseudocode-cs1lang.jpg"/>
          <p:cNvPicPr>
            <a:picLocks noChangeAspect="1"/>
          </p:cNvPicPr>
          <p:nvPr>
            <p:custDataLst>
              <p:tags r:id="rId2"/>
            </p:custDataLst>
          </p:nvPr>
        </p:nvPicPr>
        <p:blipFill>
          <a:blip r:embed="rId8"/>
          <a:srcRect/>
          <a:stretch>
            <a:fillRect/>
          </a:stretch>
        </p:blipFill>
        <p:spPr bwMode="auto">
          <a:xfrm>
            <a:off x="3816350" y="1143000"/>
            <a:ext cx="5327650" cy="2000250"/>
          </a:xfrm>
          <a:prstGeom prst="rect">
            <a:avLst/>
          </a:prstGeom>
          <a:noFill/>
          <a:ln w="9525">
            <a:noFill/>
            <a:miter lim="800000"/>
            <a:headEnd/>
            <a:tailEnd/>
          </a:ln>
        </p:spPr>
      </p:pic>
      <p:sp>
        <p:nvSpPr>
          <p:cNvPr id="163844" name="Title 1"/>
          <p:cNvSpPr>
            <a:spLocks noGrp="1"/>
          </p:cNvSpPr>
          <p:nvPr>
            <p:ph type="title"/>
            <p:custDataLst>
              <p:tags r:id="rId3"/>
            </p:custDataLst>
          </p:nvPr>
        </p:nvSpPr>
        <p:spPr/>
        <p:txBody>
          <a:bodyPr/>
          <a:lstStyle/>
          <a:p>
            <a:r>
              <a:rPr lang="en-US" smtClean="0">
                <a:ea typeface="ＭＳ Ｐゴシック" pitchFamily="34" charset="-128"/>
              </a:rPr>
              <a:t>Are they learning the same?</a:t>
            </a:r>
          </a:p>
        </p:txBody>
      </p:sp>
      <p:sp>
        <p:nvSpPr>
          <p:cNvPr id="163845" name="Content Placeholder 2"/>
          <p:cNvSpPr>
            <a:spLocks noGrp="1"/>
          </p:cNvSpPr>
          <p:nvPr>
            <p:ph idx="1"/>
            <p:custDataLst>
              <p:tags r:id="rId4"/>
            </p:custDataLst>
          </p:nvPr>
        </p:nvSpPr>
        <p:spPr>
          <a:xfrm>
            <a:off x="398463" y="1303338"/>
            <a:ext cx="3792537" cy="3954462"/>
          </a:xfrm>
        </p:spPr>
        <p:txBody>
          <a:bodyPr/>
          <a:lstStyle/>
          <a:p>
            <a:r>
              <a:rPr lang="en-US" sz="2800" smtClean="0">
                <a:ea typeface="ＭＳ Ｐゴシック" pitchFamily="34" charset="-128"/>
              </a:rPr>
              <a:t>We don’t </a:t>
            </a:r>
            <a:r>
              <a:rPr lang="en-US" sz="2800" i="1" smtClean="0">
                <a:ea typeface="ＭＳ Ｐゴシック" pitchFamily="34" charset="-128"/>
              </a:rPr>
              <a:t>know</a:t>
            </a:r>
            <a:r>
              <a:rPr lang="en-US" sz="2800" smtClean="0">
                <a:ea typeface="ＭＳ Ｐゴシック" pitchFamily="34" charset="-128"/>
              </a:rPr>
              <a:t>,</a:t>
            </a:r>
            <a:br>
              <a:rPr lang="en-US" sz="2800" smtClean="0">
                <a:ea typeface="ＭＳ Ｐゴシック" pitchFamily="34" charset="-128"/>
              </a:rPr>
            </a:br>
            <a:r>
              <a:rPr lang="en-US" sz="2800" smtClean="0">
                <a:ea typeface="ＭＳ Ｐゴシック" pitchFamily="34" charset="-128"/>
              </a:rPr>
              <a:t>but now we </a:t>
            </a:r>
            <a:r>
              <a:rPr lang="en-US" sz="2800" i="1" smtClean="0">
                <a:ea typeface="ＭＳ Ｐゴシック" pitchFamily="34" charset="-128"/>
              </a:rPr>
              <a:t>can know</a:t>
            </a:r>
            <a:r>
              <a:rPr lang="en-US" sz="2800" smtClean="0">
                <a:ea typeface="ＭＳ Ｐゴシック" pitchFamily="34" charset="-128"/>
              </a:rPr>
              <a:t>.</a:t>
            </a:r>
          </a:p>
          <a:p>
            <a:r>
              <a:rPr lang="en-US" sz="2800" smtClean="0">
                <a:ea typeface="ＭＳ Ｐゴシック" pitchFamily="34" charset="-128"/>
              </a:rPr>
              <a:t>Allison Elliott Tew has just completed the first language-independent validated test of CS1 knowledge.</a:t>
            </a:r>
          </a:p>
        </p:txBody>
      </p:sp>
      <p:sp>
        <p:nvSpPr>
          <p:cNvPr id="163846" name="Slide Number Placeholder 3"/>
          <p:cNvSpPr>
            <a:spLocks noGrp="1"/>
          </p:cNvSpPr>
          <p:nvPr>
            <p:ph type="sldNum" sz="quarter" idx="10"/>
            <p:custDataLst>
              <p:tags r:id="rId5"/>
            </p:custDataLst>
          </p:nvPr>
        </p:nvSpPr>
        <p:spPr>
          <a:noFill/>
        </p:spPr>
        <p:txBody>
          <a:bodyPr/>
          <a:lstStyle/>
          <a:p>
            <a:fld id="{0EBF245B-3947-444F-A773-C7CC815171DF}" type="slidenum">
              <a:rPr lang="en-US"/>
              <a:pPr/>
              <a:t>44</a:t>
            </a:fld>
            <a:endParaRPr lang="en-US"/>
          </a:p>
        </p:txBody>
      </p:sp>
    </p:spTree>
    <p:extLst>
      <p:ext uri="{BB962C8B-B14F-4D97-AF65-F5344CB8AC3E}">
        <p14:creationId xmlns:p14="http://schemas.microsoft.com/office/powerpoint/2010/main" val="84849541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247D6FC-A556-4A3E-96B5-A1ECEE7776B4}" type="slidenum">
              <a:rPr lang="en-US" sz="800">
                <a:solidFill>
                  <a:srgbClr val="808080"/>
                </a:solidFill>
                <a:latin typeface="Franklin Gothic Book" pitchFamily="34" charset="0"/>
                <a:sym typeface="Franklin Gothic Book" pitchFamily="34" charset="0"/>
              </a:rPr>
              <a:pPr eaLnBrk="1" hangingPunct="1"/>
              <a:t>45</a:t>
            </a:fld>
            <a:endParaRPr lang="en-US" sz="800">
              <a:solidFill>
                <a:srgbClr val="808080"/>
              </a:solidFill>
              <a:latin typeface="Franklin Gothic Book" pitchFamily="34" charset="0"/>
              <a:sym typeface="Franklin Gothic Book" pitchFamily="34" charset="0"/>
            </a:endParaRPr>
          </a:p>
        </p:txBody>
      </p:sp>
      <p:sp>
        <p:nvSpPr>
          <p:cNvPr id="149507" name="Rectangle 1"/>
          <p:cNvSpPr>
            <a:spLocks noGrp="1" noChangeArrowheads="1"/>
          </p:cNvSpPr>
          <p:nvPr>
            <p:ph type="title"/>
          </p:nvPr>
        </p:nvSpPr>
        <p:spPr>
          <a:xfrm>
            <a:off x="93663" y="0"/>
            <a:ext cx="8234362" cy="1216025"/>
          </a:xfrm>
        </p:spPr>
        <p:txBody>
          <a:bodyPr/>
          <a:lstStyle/>
          <a:p>
            <a:pPr eaLnBrk="1" hangingPunct="1"/>
            <a:r>
              <a:rPr lang="en-US" sz="2800" smtClean="0">
                <a:ea typeface="ＭＳ Ｐゴシック" pitchFamily="34" charset="-128"/>
              </a:rPr>
              <a:t>A Contextualized CS2: </a:t>
            </a:r>
            <a:br>
              <a:rPr lang="en-US" sz="2800" smtClean="0">
                <a:ea typeface="ＭＳ Ｐゴシック" pitchFamily="34" charset="-128"/>
              </a:rPr>
            </a:br>
            <a:r>
              <a:rPr lang="en-US" sz="2800" smtClean="0">
                <a:ea typeface="ＭＳ Ｐゴシック" pitchFamily="34" charset="-128"/>
              </a:rPr>
              <a:t>MediaComp Data Structures</a:t>
            </a:r>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8209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2954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2897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41910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905000"/>
            <a:ext cx="50323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 Box 9"/>
          <p:cNvSpPr txBox="1">
            <a:spLocks/>
          </p:cNvSpPr>
          <p:nvPr/>
        </p:nvSpPr>
        <p:spPr bwMode="auto">
          <a:xfrm>
            <a:off x="3505200" y="47244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ctr" eaLnBrk="1" hangingPunct="1">
              <a:spcBef>
                <a:spcPct val="50000"/>
              </a:spcBef>
            </a:pPr>
            <a:r>
              <a:rPr lang="en-US" sz="2000">
                <a:solidFill>
                  <a:schemeClr val="tx1"/>
                </a:solidFill>
                <a:sym typeface="Lucida Grande" pitchFamily="-112" charset="0"/>
              </a:rPr>
              <a:t>How did the Wildebeests charge over the </a:t>
            </a:r>
            <a:br>
              <a:rPr lang="en-US" sz="2000">
                <a:solidFill>
                  <a:schemeClr val="tx1"/>
                </a:solidFill>
                <a:sym typeface="Lucida Grande" pitchFamily="-112" charset="0"/>
              </a:rPr>
            </a:br>
            <a:r>
              <a:rPr lang="en-US" sz="2000">
                <a:solidFill>
                  <a:schemeClr val="tx1"/>
                </a:solidFill>
                <a:sym typeface="Lucida Grande" pitchFamily="-112" charset="0"/>
              </a:rPr>
              <a:t>ridge in Disney's "The Lion King"?</a:t>
            </a:r>
          </a:p>
        </p:txBody>
      </p:sp>
    </p:spTree>
    <p:extLst>
      <p:ext uri="{BB962C8B-B14F-4D97-AF65-F5344CB8AC3E}">
        <p14:creationId xmlns:p14="http://schemas.microsoft.com/office/powerpoint/2010/main" val="657144789"/>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a:xfrm>
            <a:off x="247650" y="0"/>
            <a:ext cx="8382000" cy="1181100"/>
          </a:xfrm>
        </p:spPr>
        <p:txBody>
          <a:bodyPr/>
          <a:lstStyle/>
          <a:p>
            <a:pPr eaLnBrk="1" hangingPunct="1">
              <a:lnSpc>
                <a:spcPct val="80000"/>
              </a:lnSpc>
            </a:pPr>
            <a:r>
              <a:rPr lang="en-US" sz="2800" smtClean="0">
                <a:ea typeface="ＭＳ Ｐゴシック" pitchFamily="34" charset="-128"/>
              </a:rPr>
              <a:t>Research Question: </a:t>
            </a:r>
            <a:br>
              <a:rPr lang="en-US" sz="2800" smtClean="0">
                <a:ea typeface="ＭＳ Ｐゴシック" pitchFamily="34" charset="-128"/>
              </a:rPr>
            </a:br>
            <a:r>
              <a:rPr lang="en-US" sz="2800" smtClean="0">
                <a:ea typeface="ＭＳ Ｐゴシック" pitchFamily="34" charset="-128"/>
              </a:rPr>
              <a:t>Is context still useful in a second course?</a:t>
            </a:r>
          </a:p>
        </p:txBody>
      </p:sp>
      <p:sp>
        <p:nvSpPr>
          <p:cNvPr id="151555" name="Rectangle 2"/>
          <p:cNvSpPr>
            <a:spLocks noGrp="1" noChangeArrowheads="1"/>
          </p:cNvSpPr>
          <p:nvPr>
            <p:ph type="body" idx="1"/>
          </p:nvPr>
        </p:nvSpPr>
        <p:spPr>
          <a:xfrm>
            <a:off x="311150" y="1203325"/>
            <a:ext cx="8389938" cy="5197475"/>
          </a:xfrm>
        </p:spPr>
        <p:txBody>
          <a:bodyPr/>
          <a:lstStyle/>
          <a:p>
            <a:pPr marL="304800" indent="-304800" eaLnBrk="1" hangingPunct="1">
              <a:lnSpc>
                <a:spcPct val="90000"/>
              </a:lnSpc>
              <a:spcBef>
                <a:spcPct val="0"/>
              </a:spcBef>
            </a:pPr>
            <a:r>
              <a:rPr lang="en-US" sz="2400" smtClean="0">
                <a:ea typeface="ＭＳ Ｐゴシック" pitchFamily="34" charset="-128"/>
              </a:rPr>
              <a:t>Mixed model research design</a:t>
            </a:r>
          </a:p>
          <a:p>
            <a:pPr lvl="1" eaLnBrk="1" hangingPunct="1">
              <a:lnSpc>
                <a:spcPct val="90000"/>
              </a:lnSpc>
            </a:pPr>
            <a:r>
              <a:rPr lang="en-US" sz="2000" smtClean="0">
                <a:ea typeface="ＭＳ Ｐゴシック" pitchFamily="34" charset="-128"/>
              </a:rPr>
              <a:t>Interviews informing whole-class survey</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11% agreed with “Working with media is a waste of time that could be used to learn the material in greater depth.”</a:t>
            </a:r>
            <a:endParaRPr lang="en-US" sz="2800" smtClean="0">
              <a:ea typeface="ＭＳ Ｐゴシック" pitchFamily="34" charset="-128"/>
            </a:endParaRPr>
          </a:p>
          <a:p>
            <a:pPr lvl="1" eaLnBrk="1" hangingPunct="1">
              <a:lnSpc>
                <a:spcPct val="90000"/>
              </a:lnSpc>
              <a:spcBef>
                <a:spcPts val="600"/>
              </a:spcBef>
            </a:pPr>
            <a:r>
              <a:rPr lang="en-US" sz="2000" smtClean="0">
                <a:ea typeface="ＭＳ Ｐゴシック" pitchFamily="34" charset="-128"/>
              </a:rPr>
              <a:t>“I didn’t take this class to learn how to make pretty pictures.”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A majority of the class (70%) agreed or strongly agreed that working with media makes the class more interesting.</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67% of the students agreed or strongly agreed that they were really excited by at least one class project</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66% reported doing extra work on projects to make the outcome look “cool.”</a:t>
            </a:r>
          </a:p>
        </p:txBody>
      </p:sp>
      <p:sp>
        <p:nvSpPr>
          <p:cNvPr id="151556" name="Rectangle 3"/>
          <p:cNvSpPr>
            <a:spLocks/>
          </p:cNvSpPr>
          <p:nvPr/>
        </p:nvSpPr>
        <p:spPr bwMode="auto">
          <a:xfrm>
            <a:off x="4495800" y="5715000"/>
            <a:ext cx="4310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400">
                <a:solidFill>
                  <a:schemeClr val="tx1"/>
                </a:solidFill>
                <a:latin typeface="Lucida Grande" pitchFamily="-112" charset="0"/>
                <a:sym typeface="Lucida Grande" pitchFamily="-112" charset="0"/>
              </a:rPr>
              <a:t>(Yarosh and Guzdial, JERIC, Jan 2008)</a:t>
            </a:r>
          </a:p>
        </p:txBody>
      </p:sp>
    </p:spTree>
    <p:extLst>
      <p:ext uri="{BB962C8B-B14F-4D97-AF65-F5344CB8AC3E}">
        <p14:creationId xmlns:p14="http://schemas.microsoft.com/office/powerpoint/2010/main" val="1940636175"/>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ChangeArrowheads="1"/>
          </p:cNvSpPr>
          <p:nvPr/>
        </p:nvSpPr>
        <p:spPr bwMode="auto">
          <a:xfrm>
            <a:off x="2057400" y="609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9" name="Picture 8" descr="blank.jpg"/>
          <p:cNvPicPr>
            <a:picLocks noChangeAspect="1"/>
          </p:cNvPicPr>
          <p:nvPr/>
        </p:nvPicPr>
        <p:blipFill>
          <a:blip r:embed="rId3"/>
          <a:stretch>
            <a:fillRect/>
          </a:stretch>
        </p:blipFill>
        <p:spPr>
          <a:xfrm>
            <a:off x="2381250" y="914400"/>
            <a:ext cx="5295900" cy="533400"/>
          </a:xfrm>
          <a:prstGeom prst="rect">
            <a:avLst/>
          </a:prstGeom>
        </p:spPr>
      </p:pic>
      <p:pic>
        <p:nvPicPr>
          <p:cNvPr id="7" name="Picture 6" descr="AP STEM Graphs.tiff"/>
          <p:cNvPicPr>
            <a:picLocks noChangeAspect="1"/>
          </p:cNvPicPr>
          <p:nvPr/>
        </p:nvPicPr>
        <p:blipFill>
          <a:blip r:embed="rId4"/>
          <a:stretch>
            <a:fillRect/>
          </a:stretch>
        </p:blipFill>
        <p:spPr>
          <a:xfrm>
            <a:off x="1218342" y="680816"/>
            <a:ext cx="6796116" cy="5298321"/>
          </a:xfrm>
          <a:prstGeom prst="rect">
            <a:avLst/>
          </a:prstGeom>
        </p:spPr>
      </p:pic>
      <p:sp>
        <p:nvSpPr>
          <p:cNvPr id="8" name="Rectangle 7"/>
          <p:cNvSpPr/>
          <p:nvPr/>
        </p:nvSpPr>
        <p:spPr>
          <a:xfrm>
            <a:off x="2096366" y="753811"/>
            <a:ext cx="5007644"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60200" y="109316"/>
            <a:ext cx="7754258" cy="1143000"/>
          </a:xfrm>
        </p:spPr>
        <p:txBody>
          <a:bodyPr>
            <a:normAutofit/>
          </a:bodyPr>
          <a:lstStyle/>
          <a:p>
            <a:r>
              <a:rPr lang="en-US" sz="2800" dirty="0" smtClean="0"/>
              <a:t>High School Participation in </a:t>
            </a:r>
            <a:br>
              <a:rPr lang="en-US" sz="2800" dirty="0" smtClean="0"/>
            </a:br>
            <a:r>
              <a:rPr lang="en-US" sz="2800" dirty="0" smtClean="0"/>
              <a:t>AP STEM Disciplines</a:t>
            </a:r>
            <a:endParaRPr lang="en-US" sz="2800" dirty="0"/>
          </a:p>
        </p:txBody>
      </p:sp>
      <p:sp>
        <p:nvSpPr>
          <p:cNvPr id="2" name="Rectangle 1"/>
          <p:cNvSpPr/>
          <p:nvPr/>
        </p:nvSpPr>
        <p:spPr>
          <a:xfrm>
            <a:off x="4506669" y="6096000"/>
            <a:ext cx="4070538" cy="400110"/>
          </a:xfrm>
          <a:prstGeom prst="rect">
            <a:avLst/>
          </a:prstGeom>
        </p:spPr>
        <p:txBody>
          <a:bodyPr wrap="none">
            <a:spAutoFit/>
          </a:bodyPr>
          <a:lstStyle/>
          <a:p>
            <a:r>
              <a:rPr lang="en-US" sz="2000" dirty="0" smtClean="0"/>
              <a:t>— Chris Stephenson, CSTA, 2010</a:t>
            </a:r>
            <a:endParaRPr lang="en-US" sz="2000" dirty="0"/>
          </a:p>
        </p:txBody>
      </p:sp>
    </p:spTree>
    <p:extLst>
      <p:ext uri="{BB962C8B-B14F-4D97-AF65-F5344CB8AC3E}">
        <p14:creationId xmlns:p14="http://schemas.microsoft.com/office/powerpoint/2010/main" val="96025655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ea typeface="ＭＳ Ｐゴシック" pitchFamily="34" charset="-128"/>
              </a:rPr>
              <a:t>Simon et al. Key Findings Summarized </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5878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4559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854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4200">
                <a:solidFill>
                  <a:srgbClr val="FFFFFF"/>
                </a:solidFill>
                <a:latin typeface="Futura" charset="0"/>
                <a:ea typeface="Futura" charset="0"/>
                <a:cs typeface="Futura" charset="0"/>
                <a:sym typeface="Futura" charset="0"/>
              </a:rPr>
              <a:t>Schools in Georgia Teaching AP CS</a:t>
            </a:r>
            <a:endParaRPr lang="en-US"/>
          </a:p>
        </p:txBody>
      </p:sp>
      <p:graphicFrame>
        <p:nvGraphicFramePr>
          <p:cNvPr id="9218" name="Object 2"/>
          <p:cNvGraphicFramePr>
            <a:graphicFrameLocks noChangeAspect="1"/>
          </p:cNvGraphicFramePr>
          <p:nvPr>
            <p:custDataLst>
              <p:tags r:id="rId3"/>
            </p:custDataLst>
          </p:nvPr>
        </p:nvGraphicFramePr>
        <p:xfrm>
          <a:off x="357187" y="2098477"/>
          <a:ext cx="8295680" cy="3875484"/>
        </p:xfrm>
        <a:graphic>
          <a:graphicData uri="http://schemas.openxmlformats.org/presentationml/2006/ole">
            <mc:AlternateContent xmlns:mc="http://schemas.openxmlformats.org/markup-compatibility/2006">
              <mc:Choice xmlns:v="urn:schemas-microsoft-com:vml" Requires="v">
                <p:oleObj spid="_x0000_s158726" name="Chart" r:id="rId7" imgW="0" imgH="0" progId="MSGraph.Chart.8">
                  <p:embed/>
                </p:oleObj>
              </mc:Choice>
              <mc:Fallback>
                <p:oleObj name="Chart" r:id="rId7" imgW="0" imgH="0" progId="MSGraph.Chart.8">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7187" y="2098477"/>
                        <a:ext cx="8295680" cy="3875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9" name="Line 3"/>
          <p:cNvSpPr>
            <a:spLocks noChangeShapeType="1"/>
          </p:cNvSpPr>
          <p:nvPr>
            <p:custDataLst>
              <p:tags r:id="rId4"/>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9220" name="Rectangle 4"/>
          <p:cNvSpPr>
            <a:spLocks/>
          </p:cNvSpPr>
          <p:nvPr>
            <p:custDataLst>
              <p:tags r:id="rId5"/>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155749105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155575"/>
            <a:ext cx="8229600" cy="758825"/>
          </a:xfrm>
        </p:spPr>
        <p:txBody>
          <a:bodyPr/>
          <a:lstStyle/>
          <a:p>
            <a:r>
              <a:rPr lang="en-US" sz="3200" dirty="0" smtClean="0"/>
              <a:t>Our students live in a </a:t>
            </a:r>
            <a:br>
              <a:rPr lang="en-US" sz="3200" dirty="0" smtClean="0"/>
            </a:br>
            <a:r>
              <a:rPr lang="en-US" sz="3200" dirty="0" smtClean="0"/>
              <a:t>world of digital media</a:t>
            </a:r>
            <a:endParaRPr lang="en-US" sz="3200" dirty="0"/>
          </a:p>
        </p:txBody>
      </p:sp>
      <p:sp>
        <p:nvSpPr>
          <p:cNvPr id="3" name="Footer Placeholder 2"/>
          <p:cNvSpPr>
            <a:spLocks noGrp="1"/>
          </p:cNvSpPr>
          <p:nvPr>
            <p:ph type="ftr" sz="quarter" idx="10"/>
            <p:custDataLst>
              <p:tags r:id="rId2"/>
            </p:custDataLst>
          </p:nvPr>
        </p:nvSpPr>
        <p:spPr/>
        <p:txBody>
          <a:bodyPr/>
          <a:lstStyle/>
          <a:p>
            <a:r>
              <a:rPr lang="en-US" smtClean="0"/>
              <a:t> </a:t>
            </a:r>
            <a:endParaRPr lang="en-US"/>
          </a:p>
        </p:txBody>
      </p:sp>
      <p:pic>
        <p:nvPicPr>
          <p:cNvPr id="5" name="Picture 4"/>
          <p:cNvPicPr>
            <a:picLocks noChangeAspect="1"/>
          </p:cNvPicPr>
          <p:nvPr>
            <p:custDataLst>
              <p:tags r:id="rId3"/>
            </p:custDataLst>
          </p:nvPr>
        </p:nvPicPr>
        <p:blipFill>
          <a:blip r:embed="rId11"/>
          <a:stretch>
            <a:fillRect/>
          </a:stretch>
        </p:blipFill>
        <p:spPr>
          <a:xfrm>
            <a:off x="6553200" y="1143000"/>
            <a:ext cx="2049397" cy="2805112"/>
          </a:xfrm>
          <a:prstGeom prst="rect">
            <a:avLst/>
          </a:prstGeom>
        </p:spPr>
      </p:pic>
      <p:pic>
        <p:nvPicPr>
          <p:cNvPr id="6" name="Picture 5"/>
          <p:cNvPicPr>
            <a:picLocks noChangeAspect="1"/>
          </p:cNvPicPr>
          <p:nvPr>
            <p:custDataLst>
              <p:tags r:id="rId4"/>
            </p:custDataLst>
          </p:nvPr>
        </p:nvPicPr>
        <p:blipFill>
          <a:blip r:embed="rId12"/>
          <a:stretch>
            <a:fillRect/>
          </a:stretch>
        </p:blipFill>
        <p:spPr>
          <a:xfrm>
            <a:off x="533400" y="1219200"/>
            <a:ext cx="2362200" cy="2614052"/>
          </a:xfrm>
          <a:prstGeom prst="rect">
            <a:avLst/>
          </a:prstGeom>
        </p:spPr>
      </p:pic>
      <p:sp>
        <p:nvSpPr>
          <p:cNvPr id="7" name="TextBox 6"/>
          <p:cNvSpPr txBox="1"/>
          <p:nvPr>
            <p:custDataLst>
              <p:tags r:id="rId5"/>
            </p:custDataLst>
          </p:nvPr>
        </p:nvSpPr>
        <p:spPr>
          <a:xfrm>
            <a:off x="3200400" y="3937226"/>
            <a:ext cx="2667000" cy="224676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t>Storytelling is part of what separates humans from other primates.</a:t>
            </a:r>
            <a:endParaRPr lang="en-US" sz="2800" dirty="0"/>
          </a:p>
        </p:txBody>
      </p:sp>
      <p:pic>
        <p:nvPicPr>
          <p:cNvPr id="9" name="Picture 2"/>
          <p:cNvPicPr>
            <a:picLocks noChangeAspect="1" noChangeArrowheads="1"/>
          </p:cNvPicPr>
          <p:nvPr>
            <p:custDataLst>
              <p:tags r:id="rId6"/>
            </p:custDataLst>
          </p:nvPr>
        </p:nvPicPr>
        <p:blipFill>
          <a:blip r:embed="rId13"/>
          <a:srcRect/>
          <a:stretch>
            <a:fillRect/>
          </a:stretch>
        </p:blipFill>
        <p:spPr bwMode="auto">
          <a:xfrm>
            <a:off x="3200400" y="1143000"/>
            <a:ext cx="2945765" cy="2365080"/>
          </a:xfrm>
          <a:prstGeom prst="rect">
            <a:avLst/>
          </a:prstGeom>
          <a:noFill/>
          <a:ln w="9525">
            <a:noFill/>
            <a:miter lim="800000"/>
            <a:headEnd/>
            <a:tailEnd/>
          </a:ln>
          <a:effectLst/>
        </p:spPr>
      </p:pic>
      <p:pic>
        <p:nvPicPr>
          <p:cNvPr id="10" name="Picture 3"/>
          <p:cNvPicPr>
            <a:picLocks noChangeAspect="1" noChangeArrowheads="1"/>
          </p:cNvPicPr>
          <p:nvPr>
            <p:custDataLst>
              <p:tags r:id="rId7"/>
            </p:custDataLst>
          </p:nvPr>
        </p:nvPicPr>
        <p:blipFill>
          <a:blip r:embed="rId14"/>
          <a:srcRect/>
          <a:stretch>
            <a:fillRect/>
          </a:stretch>
        </p:blipFill>
        <p:spPr bwMode="auto">
          <a:xfrm>
            <a:off x="6019800" y="4114800"/>
            <a:ext cx="2758011" cy="2209800"/>
          </a:xfrm>
          <a:prstGeom prst="rect">
            <a:avLst/>
          </a:prstGeom>
          <a:noFill/>
          <a:ln w="9525">
            <a:noFill/>
            <a:miter lim="800000"/>
            <a:headEnd/>
            <a:tailEnd/>
          </a:ln>
          <a:effectLst/>
        </p:spPr>
      </p:pic>
      <p:pic>
        <p:nvPicPr>
          <p:cNvPr id="11" name="Picture 10" descr="softwa22.jpg"/>
          <p:cNvPicPr>
            <a:picLocks noChangeAspect="1"/>
          </p:cNvPicPr>
          <p:nvPr>
            <p:custDataLst>
              <p:tags r:id="rId8"/>
            </p:custDataLst>
          </p:nvPr>
        </p:nvPicPr>
        <p:blipFill>
          <a:blip r:embed="rId15"/>
          <a:stretch>
            <a:fillRect/>
          </a:stretch>
        </p:blipFill>
        <p:spPr>
          <a:xfrm>
            <a:off x="457200" y="3429000"/>
            <a:ext cx="2564274" cy="3095892"/>
          </a:xfrm>
          <a:prstGeom prst="rect">
            <a:avLst/>
          </a:prstGeom>
        </p:spPr>
      </p:pic>
    </p:spTree>
    <p:extLst>
      <p:ext uri="{BB962C8B-B14F-4D97-AF65-F5344CB8AC3E}">
        <p14:creationId xmlns:p14="http://schemas.microsoft.com/office/powerpoint/2010/main" val="389009752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custDataLst>
              <p:tags r:id="rId1"/>
            </p:custDataLst>
          </p:nvPr>
        </p:nvSpPr>
        <p:spPr>
          <a:xfrm>
            <a:off x="151805" y="178594"/>
            <a:ext cx="8831461" cy="1339453"/>
          </a:xfrm>
          <a:solidFill>
            <a:srgbClr val="7249E3"/>
          </a:solidFill>
        </p:spPr>
        <p:txBody>
          <a:bodyPr lIns="0" tIns="0" rIns="0" bIns="0"/>
          <a:lstStyle/>
          <a:p>
            <a:pPr>
              <a:buClr>
                <a:srgbClr val="7249E3"/>
              </a:buClr>
            </a:pPr>
            <a:r>
              <a:rPr lang="en-US" sz="3800">
                <a:solidFill>
                  <a:srgbClr val="FFFFFF"/>
                </a:solidFill>
                <a:latin typeface="Futura" charset="0"/>
                <a:ea typeface="Futura" charset="0"/>
                <a:cs typeface="Futura" charset="0"/>
                <a:sym typeface="Futura" charset="0"/>
              </a:rPr>
              <a:t>As percent of schools, best in Southeast</a:t>
            </a:r>
            <a:endParaRPr lang="en-US"/>
          </a:p>
        </p:txBody>
      </p:sp>
      <p:pic>
        <p:nvPicPr>
          <p:cNvPr id="10242"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93031" y="1678781"/>
            <a:ext cx="6349008" cy="498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p:cNvSpPr>
            <a:spLocks/>
          </p:cNvSpPr>
          <p:nvPr>
            <p:custDataLst>
              <p:tags r:id="rId3"/>
            </p:custDataLst>
          </p:nvPr>
        </p:nvSpPr>
        <p:spPr bwMode="auto">
          <a:xfrm>
            <a:off x="1134070" y="5491758"/>
            <a:ext cx="6804422" cy="759023"/>
          </a:xfrm>
          <a:prstGeom prst="roundRect">
            <a:avLst>
              <a:gd name="adj" fmla="val 17648"/>
            </a:avLst>
          </a:prstGeom>
          <a:noFill/>
          <a:ln w="25400" cap="flat" cmpd="sng">
            <a:solidFill>
              <a:srgbClr val="AD040A"/>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338646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100">
                <a:solidFill>
                  <a:srgbClr val="FFFFFF"/>
                </a:solidFill>
                <a:latin typeface="Futura" charset="0"/>
                <a:ea typeface="Futura" charset="0"/>
                <a:cs typeface="Futura" charset="0"/>
                <a:sym typeface="Futura" charset="0"/>
              </a:rPr>
              <a:t>AP CS Test Taking in Georgia</a:t>
            </a:r>
            <a:endParaRPr lang="en-US"/>
          </a:p>
        </p:txBody>
      </p:sp>
      <p:sp>
        <p:nvSpPr>
          <p:cNvPr id="11266"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1267" name="Object 3"/>
          <p:cNvGraphicFramePr>
            <a:graphicFrameLocks noChangeAspect="1"/>
          </p:cNvGraphicFramePr>
          <p:nvPr>
            <p:custDataLst>
              <p:tags r:id="rId4"/>
            </p:custDataLst>
          </p:nvPr>
        </p:nvGraphicFramePr>
        <p:xfrm>
          <a:off x="1134070" y="1919883"/>
          <a:ext cx="7233047" cy="4054078"/>
        </p:xfrm>
        <a:graphic>
          <a:graphicData uri="http://schemas.openxmlformats.org/presentationml/2006/ole">
            <mc:AlternateContent xmlns:mc="http://schemas.openxmlformats.org/markup-compatibility/2006">
              <mc:Choice xmlns:v="urn:schemas-microsoft-com:vml" Requires="v">
                <p:oleObj spid="_x0000_s159750"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4070" y="1919883"/>
                        <a:ext cx="7233047" cy="4054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Line 4"/>
          <p:cNvSpPr>
            <a:spLocks noChangeShapeType="1"/>
          </p:cNvSpPr>
          <p:nvPr>
            <p:custDataLst>
              <p:tags r:id="rId5"/>
            </p:custDataLst>
          </p:nvPr>
        </p:nvSpPr>
        <p:spPr bwMode="auto">
          <a:xfrm flipH="1">
            <a:off x="4302994"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1269" name="Rectangle 5"/>
          <p:cNvSpPr>
            <a:spLocks/>
          </p:cNvSpPr>
          <p:nvPr>
            <p:custDataLst>
              <p:tags r:id="rId6"/>
            </p:custDataLst>
          </p:nvPr>
        </p:nvSpPr>
        <p:spPr bwMode="auto">
          <a:xfrm>
            <a:off x="3417838" y="5718438"/>
            <a:ext cx="1768078" cy="877163"/>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2388217382"/>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custDataLst>
              <p:tags r:id="rId1"/>
            </p:custDataLst>
          </p:nvPr>
        </p:nvSpPr>
        <p:spPr>
          <a:xfrm>
            <a:off x="151805" y="178594"/>
            <a:ext cx="2839641" cy="1339453"/>
          </a:xfrm>
          <a:solidFill>
            <a:srgbClr val="7249E3"/>
          </a:solidFill>
        </p:spPr>
        <p:txBody>
          <a:bodyPr lIns="0" tIns="0" rIns="0" bIns="0"/>
          <a:lstStyle/>
          <a:p>
            <a:pPr>
              <a:buClr>
                <a:srgbClr val="7249E3"/>
              </a:buClr>
            </a:pPr>
            <a:r>
              <a:rPr lang="en-US" sz="3700">
                <a:solidFill>
                  <a:srgbClr val="FFFFFF"/>
                </a:solidFill>
                <a:latin typeface="Futura" charset="0"/>
                <a:ea typeface="Futura" charset="0"/>
                <a:cs typeface="Futura" charset="0"/>
                <a:sym typeface="Futura" charset="0"/>
              </a:rPr>
              <a:t>Number of AP CS Tests</a:t>
            </a:r>
            <a:endParaRPr lang="en-US"/>
          </a:p>
        </p:txBody>
      </p:sp>
      <p:pic>
        <p:nvPicPr>
          <p:cNvPr id="12290"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95055" y="177478"/>
            <a:ext cx="5197078" cy="6683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AutoShape 3"/>
          <p:cNvSpPr>
            <a:spLocks/>
          </p:cNvSpPr>
          <p:nvPr>
            <p:custDataLst>
              <p:tags r:id="rId3"/>
            </p:custDataLst>
          </p:nvPr>
        </p:nvSpPr>
        <p:spPr bwMode="auto">
          <a:xfrm>
            <a:off x="4393406" y="2868663"/>
            <a:ext cx="3607594" cy="1083841"/>
          </a:xfrm>
          <a:custGeom>
            <a:avLst/>
            <a:gdLst/>
            <a:ahLst/>
            <a:cxnLst/>
            <a:rect l="0" t="0" r="r" b="b"/>
            <a:pathLst>
              <a:path w="21600" h="21600">
                <a:moveTo>
                  <a:pt x="0" y="21600"/>
                </a:moveTo>
                <a:lnTo>
                  <a:pt x="4205" y="21600"/>
                </a:lnTo>
                <a:lnTo>
                  <a:pt x="8768" y="17327"/>
                </a:lnTo>
                <a:lnTo>
                  <a:pt x="12760" y="17564"/>
                </a:lnTo>
                <a:lnTo>
                  <a:pt x="17394" y="0"/>
                </a:lnTo>
                <a:lnTo>
                  <a:pt x="21600" y="474"/>
                </a:lnTo>
              </a:path>
            </a:pathLst>
          </a:custGeom>
          <a:noFill/>
          <a:ln w="88900" cap="flat" cmpd="sng">
            <a:solidFill>
              <a:srgbClr val="D31220">
                <a:alpha val="87000"/>
              </a:srgbClr>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32999123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5630720" presetClass="entr" presetSubtype="10576904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Who’s taking those tests?</a:t>
            </a:r>
            <a:endParaRPr lang="en-US"/>
          </a:p>
        </p:txBody>
      </p:sp>
      <p:sp>
        <p:nvSpPr>
          <p:cNvPr id="13314"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3315" name="Object 3"/>
          <p:cNvGraphicFramePr>
            <a:graphicFrameLocks noChangeAspect="1"/>
          </p:cNvGraphicFramePr>
          <p:nvPr>
            <p:custDataLst>
              <p:tags r:id="rId4"/>
            </p:custDataLst>
          </p:nvPr>
        </p:nvGraphicFramePr>
        <p:xfrm>
          <a:off x="848320" y="2058293"/>
          <a:ext cx="7518797" cy="3915668"/>
        </p:xfrm>
        <a:graphic>
          <a:graphicData uri="http://schemas.openxmlformats.org/presentationml/2006/ole">
            <mc:AlternateContent xmlns:mc="http://schemas.openxmlformats.org/markup-compatibility/2006">
              <mc:Choice xmlns:v="urn:schemas-microsoft-com:vml" Requires="v">
                <p:oleObj spid="_x0000_s160774"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8320" y="2058293"/>
                        <a:ext cx="7518797" cy="3915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Line 4"/>
          <p:cNvSpPr>
            <a:spLocks noChangeShapeType="1"/>
          </p:cNvSpPr>
          <p:nvPr>
            <p:custDataLst>
              <p:tags r:id="rId5"/>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3317" name="Rectangle 5"/>
          <p:cNvSpPr>
            <a:spLocks/>
          </p:cNvSpPr>
          <p:nvPr>
            <p:custDataLst>
              <p:tags r:id="rId6"/>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3323247456"/>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And how are they doing?</a:t>
            </a:r>
            <a:endParaRPr lang="en-US"/>
          </a:p>
        </p:txBody>
      </p:sp>
      <p:sp>
        <p:nvSpPr>
          <p:cNvPr id="14338" name="Rectangle 2"/>
          <p:cNvSpPr>
            <a:spLocks noGrp="1" noChangeArrowheads="1"/>
          </p:cNvSpPr>
          <p:nvPr>
            <p:ph type="body" idx="1"/>
            <p:custDataLst>
              <p:tags r:id="rId3"/>
            </p:custDataLst>
          </p:nvPr>
        </p:nvSpPr>
        <p:spPr>
          <a:xfrm>
            <a:off x="142875" y="1607344"/>
            <a:ext cx="3134320" cy="892969"/>
          </a:xfrm>
        </p:spPr>
        <p:txBody>
          <a:bodyPr lIns="0" tIns="0" rIns="0" bIns="0"/>
          <a:lstStyle/>
          <a:p>
            <a:pPr marL="292437" indent="-292437">
              <a:spcBef>
                <a:spcPts val="1687"/>
              </a:spcBef>
              <a:buClr>
                <a:srgbClr val="7249E3"/>
              </a:buClr>
            </a:pPr>
            <a:r>
              <a:rPr lang="en-US" sz="2100">
                <a:solidFill>
                  <a:srgbClr val="737373"/>
                </a:solidFill>
                <a:latin typeface="Palatino" charset="0"/>
                <a:ea typeface="Palatino" charset="0"/>
                <a:cs typeface="Palatino" charset="0"/>
                <a:sym typeface="Palatino" charset="0"/>
              </a:rPr>
              <a:t>Percentage of students earning a 3 or higher.</a:t>
            </a:r>
            <a:endParaRPr lang="en-US"/>
          </a:p>
        </p:txBody>
      </p:sp>
      <p:graphicFrame>
        <p:nvGraphicFramePr>
          <p:cNvPr id="14339" name="Object 3"/>
          <p:cNvGraphicFramePr>
            <a:graphicFrameLocks noChangeAspect="1"/>
          </p:cNvGraphicFramePr>
          <p:nvPr>
            <p:custDataLst>
              <p:tags r:id="rId4"/>
            </p:custDataLst>
          </p:nvPr>
        </p:nvGraphicFramePr>
        <p:xfrm>
          <a:off x="285750" y="1924348"/>
          <a:ext cx="8081367" cy="4049613"/>
        </p:xfrm>
        <a:graphic>
          <a:graphicData uri="http://schemas.openxmlformats.org/presentationml/2006/ole">
            <mc:AlternateContent xmlns:mc="http://schemas.openxmlformats.org/markup-compatibility/2006">
              <mc:Choice xmlns:v="urn:schemas-microsoft-com:vml" Requires="v">
                <p:oleObj spid="_x0000_s161798"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750" y="1924348"/>
                        <a:ext cx="8081367" cy="404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Line 4"/>
          <p:cNvSpPr>
            <a:spLocks noChangeShapeType="1"/>
          </p:cNvSpPr>
          <p:nvPr>
            <p:custDataLst>
              <p:tags r:id="rId5"/>
            </p:custDataLst>
          </p:nvPr>
        </p:nvSpPr>
        <p:spPr bwMode="auto">
          <a:xfrm flipH="1">
            <a:off x="3802931"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4341" name="Rectangle 5"/>
          <p:cNvSpPr>
            <a:spLocks/>
          </p:cNvSpPr>
          <p:nvPr>
            <p:custDataLst>
              <p:tags r:id="rId6"/>
            </p:custDataLst>
          </p:nvPr>
        </p:nvSpPr>
        <p:spPr bwMode="auto">
          <a:xfrm>
            <a:off x="2721322" y="5703898"/>
            <a:ext cx="2157636" cy="584775"/>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88838338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custDataLst>
              <p:tags r:id="rId1"/>
            </p:custDataLst>
          </p:nvPr>
        </p:nvSpPr>
        <p:spPr/>
        <p:txBody>
          <a:bodyPr/>
          <a:lstStyle/>
          <a:p>
            <a:r>
              <a:rPr lang="en-US"/>
              <a:t> </a:t>
            </a:r>
          </a:p>
        </p:txBody>
      </p:sp>
      <p:sp>
        <p:nvSpPr>
          <p:cNvPr id="396290" name="Rectangle 2"/>
          <p:cNvSpPr>
            <a:spLocks noGrp="1" noChangeArrowheads="1"/>
          </p:cNvSpPr>
          <p:nvPr>
            <p:ph type="title"/>
            <p:custDataLst>
              <p:tags r:id="rId2"/>
            </p:custDataLst>
          </p:nvPr>
        </p:nvSpPr>
        <p:spPr/>
        <p:txBody>
          <a:bodyPr/>
          <a:lstStyle/>
          <a:p>
            <a:r>
              <a:rPr lang="en-US"/>
              <a:t>Computer as Medium (circa 1972)</a:t>
            </a:r>
          </a:p>
        </p:txBody>
      </p:sp>
      <p:pic>
        <p:nvPicPr>
          <p:cNvPr id="396292" name="Picture 4"/>
          <p:cNvPicPr>
            <a:picLocks noChangeAspect="1" noChangeArrowheads="1"/>
          </p:cNvPicPr>
          <p:nvPr>
            <p:custDataLst>
              <p:tags r:id="rId3"/>
            </p:custDataLst>
          </p:nvPr>
        </p:nvPicPr>
        <p:blipFill>
          <a:blip r:embed="rId7"/>
          <a:srcRect/>
          <a:stretch>
            <a:fillRect/>
          </a:stretch>
        </p:blipFill>
        <p:spPr bwMode="auto">
          <a:xfrm>
            <a:off x="4495800" y="1143000"/>
            <a:ext cx="4265613" cy="5029200"/>
          </a:xfrm>
          <a:prstGeom prst="rect">
            <a:avLst/>
          </a:prstGeom>
          <a:noFill/>
          <a:ln w="12700">
            <a:noFill/>
            <a:miter lim="800000"/>
            <a:headEnd/>
            <a:tailEnd/>
          </a:ln>
          <a:effectLst/>
        </p:spPr>
      </p:pic>
      <p:pic>
        <p:nvPicPr>
          <p:cNvPr id="396293" name="Picture 5"/>
          <p:cNvPicPr>
            <a:picLocks noChangeAspect="1" noChangeArrowheads="1"/>
          </p:cNvPicPr>
          <p:nvPr>
            <p:custDataLst>
              <p:tags r:id="rId4"/>
            </p:custDataLst>
          </p:nvPr>
        </p:nvPicPr>
        <p:blipFill>
          <a:blip r:embed="rId8"/>
          <a:srcRect/>
          <a:stretch>
            <a:fillRect/>
          </a:stretch>
        </p:blipFill>
        <p:spPr bwMode="auto">
          <a:xfrm>
            <a:off x="304800" y="2286000"/>
            <a:ext cx="3962400" cy="2589213"/>
          </a:xfrm>
          <a:prstGeom prst="rect">
            <a:avLst/>
          </a:prstGeom>
          <a:noFill/>
          <a:ln w="12700">
            <a:noFill/>
            <a:miter lim="800000"/>
            <a:headEnd/>
            <a:tailEnd/>
          </a:ln>
          <a:effectLst/>
        </p:spPr>
      </p:pic>
    </p:spTree>
    <p:extLst>
      <p:ext uri="{BB962C8B-B14F-4D97-AF65-F5344CB8AC3E}">
        <p14:creationId xmlns:p14="http://schemas.microsoft.com/office/powerpoint/2010/main" val="8702619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409602" name="Rectangle 2"/>
          <p:cNvSpPr>
            <a:spLocks noGrp="1" noChangeArrowheads="1"/>
          </p:cNvSpPr>
          <p:nvPr>
            <p:ph type="title"/>
            <p:custDataLst>
              <p:tags r:id="rId2"/>
            </p:custDataLst>
          </p:nvPr>
        </p:nvSpPr>
        <p:spPr/>
        <p:txBody>
          <a:bodyPr/>
          <a:lstStyle/>
          <a:p>
            <a:r>
              <a:rPr lang="en-US" dirty="0" smtClean="0"/>
              <a:t>The challenge of </a:t>
            </a:r>
            <a:r>
              <a:rPr lang="en-US" i="1" u="sng" dirty="0" smtClean="0"/>
              <a:t>digital</a:t>
            </a:r>
            <a:r>
              <a:rPr lang="en-US" dirty="0" smtClean="0"/>
              <a:t> media</a:t>
            </a:r>
            <a:endParaRPr lang="en-US" dirty="0"/>
          </a:p>
        </p:txBody>
      </p:sp>
      <p:sp>
        <p:nvSpPr>
          <p:cNvPr id="409603" name="Rectangle 3"/>
          <p:cNvSpPr>
            <a:spLocks noGrp="1" noChangeArrowheads="1"/>
          </p:cNvSpPr>
          <p:nvPr>
            <p:ph type="body" idx="1"/>
            <p:custDataLst>
              <p:tags r:id="rId3"/>
            </p:custDataLst>
          </p:nvPr>
        </p:nvSpPr>
        <p:spPr/>
        <p:txBody>
          <a:bodyPr/>
          <a:lstStyle/>
          <a:p>
            <a:r>
              <a:rPr lang="en-US" dirty="0"/>
              <a:t>What’s needed to represent:</a:t>
            </a:r>
          </a:p>
          <a:p>
            <a:pPr lvl="1"/>
            <a:r>
              <a:rPr lang="en-US" dirty="0"/>
              <a:t>Text?</a:t>
            </a:r>
          </a:p>
          <a:p>
            <a:pPr lvl="1"/>
            <a:r>
              <a:rPr lang="en-US" dirty="0"/>
              <a:t>Images?</a:t>
            </a:r>
          </a:p>
          <a:p>
            <a:pPr lvl="1"/>
            <a:r>
              <a:rPr lang="en-US" dirty="0"/>
              <a:t>Animation?</a:t>
            </a:r>
          </a:p>
          <a:p>
            <a:pPr lvl="1"/>
            <a:r>
              <a:rPr lang="en-US" dirty="0"/>
              <a:t>Video?</a:t>
            </a:r>
          </a:p>
          <a:p>
            <a:pPr lvl="1"/>
            <a:r>
              <a:rPr lang="en-US" dirty="0"/>
              <a:t>Sound?</a:t>
            </a:r>
          </a:p>
          <a:p>
            <a:r>
              <a:rPr lang="en-US" dirty="0"/>
              <a:t>It’s not just about data,</a:t>
            </a:r>
            <a:br>
              <a:rPr lang="en-US" dirty="0"/>
            </a:br>
            <a:r>
              <a:rPr lang="en-US" dirty="0"/>
              <a:t>it’s about considering that </a:t>
            </a:r>
            <a:r>
              <a:rPr lang="en-US" b="1" i="1" dirty="0"/>
              <a:t>people</a:t>
            </a:r>
            <a:r>
              <a:rPr lang="en-US" dirty="0"/>
              <a:t> will receive the data…</a:t>
            </a:r>
          </a:p>
        </p:txBody>
      </p:sp>
    </p:spTree>
    <p:extLst>
      <p:ext uri="{BB962C8B-B14F-4D97-AF65-F5344CB8AC3E}">
        <p14:creationId xmlns:p14="http://schemas.microsoft.com/office/powerpoint/2010/main" val="39069535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custDataLst>
              <p:tags r:id="rId1"/>
            </p:custDataLst>
          </p:nvPr>
        </p:nvSpPr>
        <p:spPr/>
        <p:txBody>
          <a:bodyPr/>
          <a:lstStyle/>
          <a:p>
            <a:r>
              <a:rPr lang="en-US"/>
              <a:t> </a:t>
            </a:r>
          </a:p>
        </p:txBody>
      </p:sp>
      <p:sp>
        <p:nvSpPr>
          <p:cNvPr id="411650" name="Rectangle 2"/>
          <p:cNvSpPr>
            <a:spLocks noGrp="1" noChangeArrowheads="1"/>
          </p:cNvSpPr>
          <p:nvPr>
            <p:ph type="title"/>
            <p:custDataLst>
              <p:tags r:id="rId2"/>
            </p:custDataLst>
          </p:nvPr>
        </p:nvSpPr>
        <p:spPr>
          <a:xfrm>
            <a:off x="228600" y="152400"/>
            <a:ext cx="8229600" cy="758825"/>
          </a:xfrm>
        </p:spPr>
        <p:txBody>
          <a:bodyPr/>
          <a:lstStyle/>
          <a:p>
            <a:r>
              <a:rPr lang="en-US"/>
              <a:t>How sound works:</a:t>
            </a:r>
            <a:br>
              <a:rPr lang="en-US"/>
            </a:br>
            <a:r>
              <a:rPr lang="en-US"/>
              <a:t>Acoustics, the physics of sound</a:t>
            </a:r>
          </a:p>
        </p:txBody>
      </p:sp>
      <p:sp>
        <p:nvSpPr>
          <p:cNvPr id="411651" name="Rectangle 3"/>
          <p:cNvSpPr>
            <a:spLocks noGrp="1" noChangeArrowheads="1"/>
          </p:cNvSpPr>
          <p:nvPr>
            <p:ph type="body" sz="half" idx="1"/>
            <p:custDataLst>
              <p:tags r:id="rId3"/>
            </p:custDataLst>
          </p:nvPr>
        </p:nvSpPr>
        <p:spPr>
          <a:xfrm>
            <a:off x="152400" y="1219200"/>
            <a:ext cx="4038600" cy="3886200"/>
          </a:xfrm>
        </p:spPr>
        <p:txBody>
          <a:bodyPr/>
          <a:lstStyle/>
          <a:p>
            <a:r>
              <a:rPr lang="en-US" sz="2400" dirty="0"/>
              <a:t>Sounds are waves of air pressure</a:t>
            </a:r>
          </a:p>
          <a:p>
            <a:pPr lvl="1"/>
            <a:r>
              <a:rPr lang="en-US" sz="2000" dirty="0"/>
              <a:t>Sound comes in cycles</a:t>
            </a:r>
          </a:p>
          <a:p>
            <a:pPr lvl="1"/>
            <a:r>
              <a:rPr lang="en-US" sz="2000" dirty="0"/>
              <a:t>The </a:t>
            </a:r>
            <a:r>
              <a:rPr lang="en-US" sz="2000" i="1" dirty="0"/>
              <a:t>frequency</a:t>
            </a:r>
            <a:r>
              <a:rPr lang="en-US" sz="2000" dirty="0"/>
              <a:t> of a wave is the number of cycles per second (cps), or </a:t>
            </a:r>
            <a:r>
              <a:rPr lang="en-US" sz="2000" i="1" dirty="0"/>
              <a:t>Hertz</a:t>
            </a:r>
          </a:p>
          <a:p>
            <a:pPr lvl="2"/>
            <a:r>
              <a:rPr lang="en-US" sz="1800" dirty="0"/>
              <a:t>(Complex sounds have more than one frequency in them.)</a:t>
            </a:r>
          </a:p>
          <a:p>
            <a:pPr lvl="1"/>
            <a:r>
              <a:rPr lang="en-US" sz="2000" dirty="0"/>
              <a:t>The amplitude is the maximum height of the wave </a:t>
            </a:r>
          </a:p>
        </p:txBody>
      </p:sp>
      <p:pic>
        <p:nvPicPr>
          <p:cNvPr id="411652" name="Picture 4"/>
          <p:cNvPicPr>
            <a:picLocks noGrp="1" noChangeAspect="1" noChangeArrowheads="1"/>
          </p:cNvPicPr>
          <p:nvPr>
            <p:ph sz="half" idx="2"/>
            <p:custDataLst>
              <p:tags r:id="rId4"/>
            </p:custDataLst>
          </p:nvPr>
        </p:nvPicPr>
        <p:blipFill>
          <a:blip r:embed="rId7"/>
          <a:srcRect/>
          <a:stretch>
            <a:fillRect/>
          </a:stretch>
        </p:blipFill>
        <p:spPr>
          <a:xfrm>
            <a:off x="4038600" y="1522413"/>
            <a:ext cx="4953000" cy="3349625"/>
          </a:xfrm>
          <a:noFill/>
          <a:ln/>
        </p:spPr>
      </p:pic>
    </p:spTree>
    <p:extLst>
      <p:ext uri="{BB962C8B-B14F-4D97-AF65-F5344CB8AC3E}">
        <p14:creationId xmlns:p14="http://schemas.microsoft.com/office/powerpoint/2010/main" val="62062253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413698" name="Rectangle 2"/>
          <p:cNvSpPr>
            <a:spLocks noGrp="1" noChangeArrowheads="1"/>
          </p:cNvSpPr>
          <p:nvPr>
            <p:ph type="title"/>
            <p:custDataLst>
              <p:tags r:id="rId2"/>
            </p:custDataLst>
          </p:nvPr>
        </p:nvSpPr>
        <p:spPr>
          <a:xfrm>
            <a:off x="322263" y="228600"/>
            <a:ext cx="8229600" cy="758825"/>
          </a:xfrm>
        </p:spPr>
        <p:txBody>
          <a:bodyPr/>
          <a:lstStyle/>
          <a:p>
            <a:r>
              <a:rPr lang="en-US" sz="2800"/>
              <a:t>Volume and pitch:</a:t>
            </a:r>
            <a:br>
              <a:rPr lang="en-US" sz="2800"/>
            </a:br>
            <a:r>
              <a:rPr lang="en-US" sz="2800"/>
              <a:t>Psychoacoustics, the psychology of sound</a:t>
            </a:r>
            <a:endParaRPr lang="en-US"/>
          </a:p>
        </p:txBody>
      </p:sp>
      <p:sp>
        <p:nvSpPr>
          <p:cNvPr id="413699" name="Rectangle 3"/>
          <p:cNvSpPr>
            <a:spLocks noGrp="1" noChangeArrowheads="1"/>
          </p:cNvSpPr>
          <p:nvPr>
            <p:ph type="body" idx="1"/>
            <p:custDataLst>
              <p:tags r:id="rId3"/>
            </p:custDataLst>
          </p:nvPr>
        </p:nvSpPr>
        <p:spPr/>
        <p:txBody>
          <a:bodyPr/>
          <a:lstStyle/>
          <a:p>
            <a:r>
              <a:rPr lang="en-US" sz="2800" dirty="0" smtClean="0"/>
              <a:t>Our </a:t>
            </a:r>
            <a:r>
              <a:rPr lang="en-US" sz="2800" dirty="0"/>
              <a:t>perception of pitch is related (logarithmically) to changes in frequency</a:t>
            </a:r>
          </a:p>
          <a:p>
            <a:pPr lvl="1"/>
            <a:r>
              <a:rPr lang="en-US" sz="2400" dirty="0"/>
              <a:t>Higher frequencies are perceived as higher pitches</a:t>
            </a:r>
          </a:p>
          <a:p>
            <a:pPr lvl="1"/>
            <a:r>
              <a:rPr lang="en-US" sz="2400" dirty="0"/>
              <a:t>We can hear between 5 Hz and 20,000 Hz (20 kHz)</a:t>
            </a:r>
          </a:p>
          <a:p>
            <a:pPr lvl="2"/>
            <a:r>
              <a:rPr lang="en-US" sz="2000" dirty="0" smtClean="0"/>
              <a:t>Musical note A </a:t>
            </a:r>
            <a:r>
              <a:rPr lang="en-US" sz="2000" dirty="0"/>
              <a:t>above middle C is 440 </a:t>
            </a:r>
            <a:r>
              <a:rPr lang="en-US" sz="2000" dirty="0" smtClean="0"/>
              <a:t>Hz</a:t>
            </a:r>
          </a:p>
          <a:p>
            <a:r>
              <a:rPr lang="en-US" sz="2800" dirty="0" smtClean="0"/>
              <a:t>Our perception of volume is related (logarithmically) to changes in amplitude</a:t>
            </a:r>
          </a:p>
          <a:p>
            <a:pPr lvl="1"/>
            <a:r>
              <a:rPr lang="en-US" sz="2400" dirty="0" smtClean="0"/>
              <a:t>If the amplitude doubles, it’s about a 3 decibel (dB) change</a:t>
            </a:r>
          </a:p>
          <a:p>
            <a:pPr lvl="1"/>
            <a:endParaRPr lang="en-US" sz="2400" dirty="0"/>
          </a:p>
          <a:p>
            <a:pPr lvl="1"/>
            <a:r>
              <a:rPr lang="en-US" sz="2400" i="1" dirty="0" smtClean="0">
                <a:solidFill>
                  <a:srgbClr val="00B0F0"/>
                </a:solidFill>
              </a:rPr>
              <a:t>Let’s try it!</a:t>
            </a:r>
            <a:endParaRPr lang="en-US" sz="2400" i="1" dirty="0">
              <a:solidFill>
                <a:srgbClr val="00B0F0"/>
              </a:solidFill>
            </a:endParaRPr>
          </a:p>
        </p:txBody>
      </p:sp>
    </p:spTree>
    <p:extLst>
      <p:ext uri="{BB962C8B-B14F-4D97-AF65-F5344CB8AC3E}">
        <p14:creationId xmlns:p14="http://schemas.microsoft.com/office/powerpoint/2010/main" val="256273891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 Title Slide - No Graphics">
  <a:themeElements>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 No Graphics">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and Tab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Table">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Ta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1_Title and Content">
  <a:themeElements>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1_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Blank">
  <a:themeElements>
    <a:clrScheme name="">
      <a:dk1>
        <a:srgbClr val="000000"/>
      </a:dk1>
      <a:lt1>
        <a:srgbClr val="FFFFFF"/>
      </a:lt1>
      <a:dk2>
        <a:srgbClr val="000000"/>
      </a:dk2>
      <a:lt2>
        <a:srgbClr val="808080"/>
      </a:lt2>
      <a:accent1>
        <a:srgbClr val="E3F2F3"/>
      </a:accent1>
      <a:accent2>
        <a:srgbClr val="333399"/>
      </a:accent2>
      <a:accent3>
        <a:srgbClr val="FFFFFF"/>
      </a:accent3>
      <a:accent4>
        <a:srgbClr val="000000"/>
      </a:accent4>
      <a:accent5>
        <a:srgbClr val="EFF7F8"/>
      </a:accent5>
      <a:accent6>
        <a:srgbClr val="2D2D8A"/>
      </a:accent6>
      <a:hlink>
        <a:srgbClr val="009999"/>
      </a:hlink>
      <a:folHlink>
        <a:srgbClr val="99CC00"/>
      </a:folHlink>
    </a:clrScheme>
    <a:fontScheme name="Default - Blank">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36904</TotalTime>
  <Pages>0</Pages>
  <Words>1840</Words>
  <Characters>0</Characters>
  <Application>Microsoft Office PowerPoint</Application>
  <PresentationFormat>On-screen Show (4:3)</PresentationFormat>
  <Lines>0</Lines>
  <Paragraphs>342</Paragraphs>
  <Slides>54</Slides>
  <Notes>33</Notes>
  <HiddenSlides>0</HiddenSlides>
  <MMClips>5</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54</vt:i4>
      </vt:variant>
    </vt:vector>
  </HeadingPairs>
  <TitlesOfParts>
    <vt:vector size="61" baseType="lpstr">
      <vt:lpstr>Default - Title Slide - No Graphics</vt:lpstr>
      <vt:lpstr>Default - Title and Content</vt:lpstr>
      <vt:lpstr>Default - Title and Table</vt:lpstr>
      <vt:lpstr>Default - 1_Title and Content</vt:lpstr>
      <vt:lpstr>Default - Blank</vt:lpstr>
      <vt:lpstr>Worksheet</vt:lpstr>
      <vt:lpstr>Chart</vt:lpstr>
      <vt:lpstr>Introducing computing with media, with a pedagogical side tour</vt:lpstr>
      <vt:lpstr>The Two Cultures</vt:lpstr>
      <vt:lpstr>Who wants what CS has to offer?</vt:lpstr>
      <vt:lpstr>Overview</vt:lpstr>
      <vt:lpstr>Our students live in a  world of digital media</vt:lpstr>
      <vt:lpstr>Computer as Medium (circa 1972)</vt:lpstr>
      <vt:lpstr>The challenge of digital media</vt:lpstr>
      <vt:lpstr>How sound works: Acoustics, the physics of sound</vt:lpstr>
      <vt:lpstr>Volume and pitch: Psychoacoustics, the psychology of sound</vt:lpstr>
      <vt:lpstr>Digitizing Sound: How do we get that into bytes?</vt:lpstr>
      <vt:lpstr>Maximizing sound</vt:lpstr>
      <vt:lpstr>Vote: Will we hear the words?</vt:lpstr>
      <vt:lpstr>Re-vote: Will we hear the words?</vt:lpstr>
      <vt:lpstr>Side notes on Pedagogy:</vt:lpstr>
      <vt:lpstr>Peer Instruction (clickers)</vt:lpstr>
      <vt:lpstr>Dramatic Impacts on Learning</vt:lpstr>
      <vt:lpstr>It’s not the instructor effect</vt:lpstr>
      <vt:lpstr>Why does PI work?</vt:lpstr>
      <vt:lpstr>Do demonstrations help?</vt:lpstr>
      <vt:lpstr>People remember models, not facts</vt:lpstr>
      <vt:lpstr>Value of live coding</vt:lpstr>
      <vt:lpstr>Shifting back to lecture</vt:lpstr>
      <vt:lpstr>We perceive light different from how it actually is</vt:lpstr>
      <vt:lpstr>RGB: Three dimensions of color</vt:lpstr>
      <vt:lpstr>A visualization of a sound is a mapping from sample to pixel</vt:lpstr>
      <vt:lpstr>A Mapping</vt:lpstr>
      <vt:lpstr>Any visualization of any kind  is merely an encoding</vt:lpstr>
      <vt:lpstr>Media impacting Computing Platforms</vt:lpstr>
      <vt:lpstr>Device implications</vt:lpstr>
      <vt:lpstr>“What is this media stuff that you’re teaching?  Does it work?”</vt:lpstr>
      <vt:lpstr>Research results: How we used to teach CS</vt:lpstr>
      <vt:lpstr>One-class: Pass (A, B, or C) vs.  WDF (Withdrawal, D or F)</vt:lpstr>
      <vt:lpstr>Media Computation: Teaching in a Relevant Context</vt:lpstr>
      <vt:lpstr>Open-ended, contextualized homework  in Media Computation</vt:lpstr>
      <vt:lpstr>Results With “Media Computation”</vt:lpstr>
      <vt:lpstr>Was the class successful?</vt:lpstr>
      <vt:lpstr>Results at Other Schools</vt:lpstr>
      <vt:lpstr>PowerPoint Presentation</vt:lpstr>
      <vt:lpstr>Recent Results at  University of California, San Diego</vt:lpstr>
      <vt:lpstr>Summary</vt:lpstr>
      <vt:lpstr>With thanks to our funding supporters</vt:lpstr>
      <vt:lpstr>Thank you! Questions?</vt:lpstr>
      <vt:lpstr>Extra slides</vt:lpstr>
      <vt:lpstr>Are they learning the same?</vt:lpstr>
      <vt:lpstr>A Contextualized CS2:  MediaComp Data Structures</vt:lpstr>
      <vt:lpstr>Research Question:  Is context still useful in a second course?</vt:lpstr>
      <vt:lpstr>High School Participation in  AP STEM Disciplines</vt:lpstr>
      <vt:lpstr>Simon et al. Key Findings Summarized </vt:lpstr>
      <vt:lpstr>Schools in Georgia Teaching AP CS</vt:lpstr>
      <vt:lpstr>As percent of schools, best in Southeast</vt:lpstr>
      <vt:lpstr>AP CS Test Taking in Georgia</vt:lpstr>
      <vt:lpstr>Number of AP CS Tests</vt:lpstr>
      <vt:lpstr>Who’s taking those tests?</vt:lpstr>
      <vt:lpstr>And how are they doing?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Contexts in Computer Science Education</dc:title>
  <dc:creator>MarkGuzdial</dc:creator>
  <cp:lastModifiedBy>MarkGuzdial</cp:lastModifiedBy>
  <cp:revision>188</cp:revision>
  <dcterms:created xsi:type="dcterms:W3CDTF">2009-01-18T20:22:28Z</dcterms:created>
  <dcterms:modified xsi:type="dcterms:W3CDTF">2011-11-24T00:41:26Z</dcterms:modified>
</cp:coreProperties>
</file>