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61" r:id="rId2"/>
    <p:sldId id="355" r:id="rId3"/>
    <p:sldId id="356" r:id="rId4"/>
    <p:sldId id="357" r:id="rId5"/>
    <p:sldId id="358" r:id="rId6"/>
    <p:sldId id="359" r:id="rId7"/>
    <p:sldId id="342" r:id="rId8"/>
    <p:sldId id="360" r:id="rId9"/>
    <p:sldId id="362" r:id="rId1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4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B7DEE8"/>
    <a:srgbClr val="000000"/>
    <a:srgbClr val="E4E7EA"/>
    <a:srgbClr val="535353"/>
    <a:srgbClr val="4F81BD"/>
    <a:srgbClr val="D9971A"/>
    <a:srgbClr val="0000FF"/>
    <a:srgbClr val="808785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Col>
    <a:lastRow>
      <a:tcTxStyle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lastRow>
    <a:firstRow>
      <a:tcTxStyle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Row>
  </a:tblStyle>
  <a:tblStyle styleId="{EEE7283C-3CF3-47DC-8721-378D4A62B228}" styleName="">
    <a:tblBg/>
    <a:wholeTbl>
      <a:tcTxStyle>
        <a:fontRef idx="minor">
          <a:srgbClr val="5A5F5E"/>
        </a:fontRef>
        <a:srgbClr val="5A5F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satOff val="1848"/>
              <a:lumOff val="-15262"/>
            </a:schemeClr>
          </a:solidFill>
        </a:fill>
      </a:tcStyle>
    </a:firstCol>
    <a:lastRow>
      <a:tcTxStyle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6">
                  <a:satOff val="1848"/>
                  <a:lumOff val="-15262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/>
          </a:solidFill>
        </a:fill>
      </a:tcStyle>
    </a:lastRow>
    <a:firstRow>
      <a:tcTxStyle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chemeClr val="accent6">
                  <a:satOff val="1848"/>
                  <a:lumOff val="-15262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>
        <a:fontRef idx="minor">
          <a:srgbClr val="5A5F5E"/>
        </a:fontRef>
        <a:srgbClr val="5A5F5E"/>
      </a:tcTxStyle>
      <a:tcStyle>
        <a:tcBdr>
          <a:left>
            <a:ln w="0" cap="flat">
              <a:noFill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0" cap="flat">
              <a:noFill/>
              <a:miter lim="400000"/>
            </a:ln>
          </a:insideH>
          <a:insideV>
            <a:ln w="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5E6E5"/>
          </a:solidFill>
        </a:fill>
      </a:tcStyle>
    </a:lastRow>
    <a:firstRow>
      <a:tcTxStyle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A5F5E"/>
          </a:solidFill>
        </a:fill>
      </a:tcStyle>
    </a:firstRow>
  </a:tblStyle>
  <a:tblStyle styleId="{33BA23B1-9221-436E-865A-0063620EA4FD}" styleName="">
    <a:tblBg/>
    <a:wholeTbl>
      <a:tcTxStyle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BEBEB"/>
          </a:solidFill>
        </a:fill>
      </a:tcStyle>
    </a:band2H>
    <a:firstCol>
      <a:tcTxStyle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E5E6E5"/>
          </a:solidFill>
        </a:fill>
      </a:tcStyle>
    </a:firstCol>
    <a:lastRow>
      <a:tcTxStyle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lastRow>
    <a:firstRow>
      <a:tcTxStyle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firstRow>
  </a:tblStyle>
  <a:tblStyle styleId="{2708684C-4D16-4618-839F-0558EEFCDFE6}" styleName="">
    <a:tblBg/>
    <a:wholeTbl>
      <a:tcTxStyle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5A5F5E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5A5F5E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Ref idx="minor">
          <a:srgbClr val="5F7579"/>
        </a:fontRef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52" autoAdjust="0"/>
    <p:restoredTop sz="67465" autoAdjust="0"/>
  </p:normalViewPr>
  <p:slideViewPr>
    <p:cSldViewPr snapToGrid="0">
      <p:cViewPr>
        <p:scale>
          <a:sx n="41" d="100"/>
          <a:sy n="41" d="100"/>
        </p:scale>
        <p:origin x="4776" y="1072"/>
      </p:cViewPr>
      <p:guideLst>
        <p:guide orient="horz" pos="3072"/>
        <p:guide pos="4096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0" name="Shape 17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9001439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796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49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840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110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1774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5542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4493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2995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038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355600" y="2044700"/>
            <a:ext cx="12293600" cy="32385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355600" y="5270500"/>
            <a:ext cx="12293600" cy="1295400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2pPr>
            <a:lvl3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3pPr>
            <a:lvl4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4pPr>
            <a:lvl5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/>
          </p:cNvSpPr>
          <p:nvPr>
            <p:ph type="pic" sz="half" idx="13"/>
          </p:nvPr>
        </p:nvSpPr>
        <p:spPr>
          <a:xfrm>
            <a:off x="6705600" y="679450"/>
            <a:ext cx="5994400" cy="8394700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123" name="Shape 123"/>
          <p:cNvSpPr>
            <a:spLocks noGrp="1"/>
          </p:cNvSpPr>
          <p:nvPr>
            <p:ph type="title"/>
          </p:nvPr>
        </p:nvSpPr>
        <p:spPr>
          <a:xfrm>
            <a:off x="355600" y="1384300"/>
            <a:ext cx="5892800" cy="35052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4" name="Shape 124"/>
          <p:cNvSpPr>
            <a:spLocks noGrp="1"/>
          </p:cNvSpPr>
          <p:nvPr>
            <p:ph type="body" sz="quarter" idx="1"/>
          </p:nvPr>
        </p:nvSpPr>
        <p:spPr>
          <a:xfrm>
            <a:off x="355600" y="4876800"/>
            <a:ext cx="5892800" cy="1295400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2pPr>
            <a:lvl3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3pPr>
            <a:lvl4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4pPr>
            <a:lvl5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5" name="Shape 12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 - Dark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/>
          </p:cNvSpPr>
          <p:nvPr>
            <p:ph type="pic" sz="half" idx="13"/>
          </p:nvPr>
        </p:nvSpPr>
        <p:spPr>
          <a:xfrm>
            <a:off x="6705600" y="679450"/>
            <a:ext cx="5994400" cy="8394700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355600" y="1384300"/>
            <a:ext cx="5892800" cy="35052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34" name="Shape 134"/>
          <p:cNvSpPr>
            <a:spLocks noGrp="1"/>
          </p:cNvSpPr>
          <p:nvPr>
            <p:ph type="body" sz="quarter" idx="1"/>
          </p:nvPr>
        </p:nvSpPr>
        <p:spPr>
          <a:xfrm>
            <a:off x="355600" y="4876800"/>
            <a:ext cx="5892800" cy="1295400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2pPr>
            <a:lvl3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3pPr>
            <a:lvl4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4pPr>
            <a:lvl5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5" name="Shape 13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/>
          </p:cNvSpPr>
          <p:nvPr>
            <p:ph type="pic" sz="half" idx="13"/>
          </p:nvPr>
        </p:nvSpPr>
        <p:spPr>
          <a:xfrm>
            <a:off x="7518400" y="2819400"/>
            <a:ext cx="4381500" cy="6591300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143" name="Shape 1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4" name="Shape 144"/>
          <p:cNvSpPr>
            <a:spLocks noGrp="1"/>
          </p:cNvSpPr>
          <p:nvPr>
            <p:ph type="body" sz="half" idx="1"/>
          </p:nvPr>
        </p:nvSpPr>
        <p:spPr>
          <a:xfrm>
            <a:off x="355600" y="3187700"/>
            <a:ext cx="5892800" cy="5842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1pPr>
            <a:lvl2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2pPr>
            <a:lvl3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3pPr>
            <a:lvl4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4pPr>
            <a:lvl5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5" name="Shape 1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53" name="Shape 153"/>
          <p:cNvSpPr>
            <a:spLocks noGrp="1"/>
          </p:cNvSpPr>
          <p:nvPr>
            <p:ph type="body" sz="half" idx="1"/>
          </p:nvPr>
        </p:nvSpPr>
        <p:spPr>
          <a:xfrm>
            <a:off x="355600" y="3187700"/>
            <a:ext cx="5892800" cy="5842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1pPr>
            <a:lvl2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2pPr>
            <a:lvl3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3pPr>
            <a:lvl4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4pPr>
            <a:lvl5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4" name="Shape 15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2" name="Shape 162"/>
          <p:cNvSpPr>
            <a:spLocks noGrp="1"/>
          </p:cNvSpPr>
          <p:nvPr>
            <p:ph type="body" sz="half" idx="1"/>
          </p:nvPr>
        </p:nvSpPr>
        <p:spPr>
          <a:xfrm>
            <a:off x="6756400" y="3187700"/>
            <a:ext cx="5892800" cy="5842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1pPr>
            <a:lvl2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2pPr>
            <a:lvl3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3pPr>
            <a:lvl4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4pPr>
            <a:lvl5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3" name="Shape 16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03690" y="9271000"/>
            <a:ext cx="384721" cy="379591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30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 - Photo - Dark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pic" idx="13"/>
          </p:nvPr>
        </p:nvSpPr>
        <p:spPr>
          <a:xfrm>
            <a:off x="1306656" y="533400"/>
            <a:ext cx="10388601" cy="5860236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355600" y="6832600"/>
            <a:ext cx="12293600" cy="12573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sz="quarter" idx="1"/>
          </p:nvPr>
        </p:nvSpPr>
        <p:spPr>
          <a:xfrm>
            <a:off x="355600" y="8077200"/>
            <a:ext cx="12293600" cy="1206500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2pPr>
            <a:lvl3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3pPr>
            <a:lvl4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4pPr>
            <a:lvl5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Shape 50"/>
          <p:cNvSpPr>
            <a:spLocks noGrp="1"/>
          </p:cNvSpPr>
          <p:nvPr>
            <p:ph type="body" idx="1"/>
          </p:nvPr>
        </p:nvSpPr>
        <p:spPr>
          <a:xfrm>
            <a:off x="355600" y="3187700"/>
            <a:ext cx="12293600" cy="5842000"/>
          </a:xfrm>
          <a:prstGeom prst="rect">
            <a:avLst/>
          </a:prstGeom>
        </p:spPr>
        <p:txBody>
          <a:bodyPr numCol="2" spcCol="614680" anchor="t"/>
          <a:lstStyle>
            <a:lvl1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1pPr>
            <a:lvl2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2pPr>
            <a:lvl3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3pPr>
            <a:lvl4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4pPr>
            <a:lvl5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Shape 5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hape 5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- Dark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1" name="Shape 8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 - Dark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9" name="Shape 8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/>
          </p:cNvSpPr>
          <p:nvPr>
            <p:ph type="pic" idx="13"/>
          </p:nvPr>
        </p:nvSpPr>
        <p:spPr>
          <a:xfrm>
            <a:off x="1306656" y="533400"/>
            <a:ext cx="10388601" cy="5860236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105" name="Shape 105"/>
          <p:cNvSpPr>
            <a:spLocks noGrp="1"/>
          </p:cNvSpPr>
          <p:nvPr>
            <p:ph type="title"/>
          </p:nvPr>
        </p:nvSpPr>
        <p:spPr>
          <a:xfrm>
            <a:off x="355600" y="7416800"/>
            <a:ext cx="12293600" cy="12827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6" name="Shape 10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 - Dark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/>
          </p:cNvSpPr>
          <p:nvPr>
            <p:ph type="pic" idx="13"/>
          </p:nvPr>
        </p:nvSpPr>
        <p:spPr>
          <a:xfrm>
            <a:off x="1306656" y="533400"/>
            <a:ext cx="10388601" cy="5860236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114" name="Shape 114"/>
          <p:cNvSpPr>
            <a:spLocks noGrp="1"/>
          </p:cNvSpPr>
          <p:nvPr>
            <p:ph type="title"/>
          </p:nvPr>
        </p:nvSpPr>
        <p:spPr>
          <a:xfrm>
            <a:off x="355600" y="7416800"/>
            <a:ext cx="12293600" cy="12827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5" name="Shape 1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r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3" r:id="rId3"/>
    <p:sldLayoutId id="2147483654" r:id="rId4"/>
    <p:sldLayoutId id="2147483656" r:id="rId5"/>
    <p:sldLayoutId id="2147483657" r:id="rId6"/>
    <p:sldLayoutId id="2147483658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6" r:id="rId14"/>
    <p:sldLayoutId id="2147483667" r:id="rId15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9pPr>
    </p:titleStyle>
    <p:bodyStyle>
      <a:lvl1pPr marL="304800" marR="0" indent="-304800" algn="l" defTabSz="584200" rtl="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sz="4600" b="0" i="0" u="none" strike="noStrike" cap="none" spc="0" baseline="0">
          <a:ln>
            <a:noFill/>
          </a:ln>
          <a:solidFill>
            <a:srgbClr val="525252"/>
          </a:solidFill>
          <a:uFillTx/>
          <a:latin typeface="+mn-lt"/>
          <a:ea typeface="+mn-ea"/>
          <a:cs typeface="+mn-cs"/>
          <a:sym typeface="Gill Sans Light"/>
        </a:defRPr>
      </a:lvl1pPr>
      <a:lvl2pPr marL="685800" marR="0" indent="-304800" algn="l" defTabSz="584200" rtl="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sz="4600" b="0" i="0" u="none" strike="noStrike" cap="none" spc="0" baseline="0">
          <a:ln>
            <a:noFill/>
          </a:ln>
          <a:solidFill>
            <a:srgbClr val="525252"/>
          </a:solidFill>
          <a:uFillTx/>
          <a:latin typeface="+mn-lt"/>
          <a:ea typeface="+mn-ea"/>
          <a:cs typeface="+mn-cs"/>
          <a:sym typeface="Gill Sans Light"/>
        </a:defRPr>
      </a:lvl2pPr>
      <a:lvl3pPr marL="1066800" marR="0" indent="-304800" algn="l" defTabSz="584200" rtl="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sz="4600" b="0" i="0" u="none" strike="noStrike" cap="none" spc="0" baseline="0">
          <a:ln>
            <a:noFill/>
          </a:ln>
          <a:solidFill>
            <a:srgbClr val="525252"/>
          </a:solidFill>
          <a:uFillTx/>
          <a:latin typeface="+mn-lt"/>
          <a:ea typeface="+mn-ea"/>
          <a:cs typeface="+mn-cs"/>
          <a:sym typeface="Gill Sans Light"/>
        </a:defRPr>
      </a:lvl3pPr>
      <a:lvl4pPr marL="1447800" marR="0" indent="-304800" algn="l" defTabSz="584200" rtl="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sz="4600" b="0" i="0" u="none" strike="noStrike" cap="none" spc="0" baseline="0">
          <a:ln>
            <a:noFill/>
          </a:ln>
          <a:solidFill>
            <a:srgbClr val="525252"/>
          </a:solidFill>
          <a:uFillTx/>
          <a:latin typeface="+mn-lt"/>
          <a:ea typeface="+mn-ea"/>
          <a:cs typeface="+mn-cs"/>
          <a:sym typeface="Gill Sans Light"/>
        </a:defRPr>
      </a:lvl4pPr>
      <a:lvl5pPr marL="1828800" marR="0" indent="-304800" algn="l" defTabSz="584200" rtl="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sz="4600" b="0" i="0" u="none" strike="noStrike" cap="none" spc="0" baseline="0">
          <a:ln>
            <a:noFill/>
          </a:ln>
          <a:solidFill>
            <a:srgbClr val="525252"/>
          </a:solidFill>
          <a:uFillTx/>
          <a:latin typeface="+mn-lt"/>
          <a:ea typeface="+mn-ea"/>
          <a:cs typeface="+mn-cs"/>
          <a:sym typeface="Gill Sans Light"/>
        </a:defRPr>
      </a:lvl5pPr>
      <a:lvl6pPr marL="2209800" marR="0" indent="-304800" algn="l" defTabSz="584200" rtl="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sz="4600" b="0" i="0" u="none" strike="noStrike" cap="none" spc="0" baseline="0">
          <a:ln>
            <a:noFill/>
          </a:ln>
          <a:solidFill>
            <a:srgbClr val="525252"/>
          </a:solidFill>
          <a:uFillTx/>
          <a:latin typeface="+mn-lt"/>
          <a:ea typeface="+mn-ea"/>
          <a:cs typeface="+mn-cs"/>
          <a:sym typeface="Gill Sans Light"/>
        </a:defRPr>
      </a:lvl6pPr>
      <a:lvl7pPr marL="2590800" marR="0" indent="-304800" algn="l" defTabSz="584200" rtl="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sz="4600" b="0" i="0" u="none" strike="noStrike" cap="none" spc="0" baseline="0">
          <a:ln>
            <a:noFill/>
          </a:ln>
          <a:solidFill>
            <a:srgbClr val="525252"/>
          </a:solidFill>
          <a:uFillTx/>
          <a:latin typeface="+mn-lt"/>
          <a:ea typeface="+mn-ea"/>
          <a:cs typeface="+mn-cs"/>
          <a:sym typeface="Gill Sans Light"/>
        </a:defRPr>
      </a:lvl7pPr>
      <a:lvl8pPr marL="2971800" marR="0" indent="-304800" algn="l" defTabSz="584200" rtl="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sz="4600" b="0" i="0" u="none" strike="noStrike" cap="none" spc="0" baseline="0">
          <a:ln>
            <a:noFill/>
          </a:ln>
          <a:solidFill>
            <a:srgbClr val="525252"/>
          </a:solidFill>
          <a:uFillTx/>
          <a:latin typeface="+mn-lt"/>
          <a:ea typeface="+mn-ea"/>
          <a:cs typeface="+mn-cs"/>
          <a:sym typeface="Gill Sans Light"/>
        </a:defRPr>
      </a:lvl8pPr>
      <a:lvl9pPr marL="3352800" marR="0" indent="-304800" algn="l" defTabSz="584200" rtl="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sz="4600" b="0" i="0" u="none" strike="noStrike" cap="none" spc="0" baseline="0">
          <a:ln>
            <a:noFill/>
          </a:ln>
          <a:solidFill>
            <a:srgbClr val="525252"/>
          </a:solidFill>
          <a:uFillTx/>
          <a:latin typeface="+mn-lt"/>
          <a:ea typeface="+mn-ea"/>
          <a:cs typeface="+mn-cs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7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/>
          </p:cNvSpPr>
          <p:nvPr>
            <p:ph type="title"/>
          </p:nvPr>
        </p:nvSpPr>
        <p:spPr>
          <a:xfrm>
            <a:off x="355600" y="-336550"/>
            <a:ext cx="12484100" cy="3238500"/>
          </a:xfrm>
          <a:prstGeom prst="rect">
            <a:avLst/>
          </a:prstGeom>
        </p:spPr>
        <p:txBody>
          <a:bodyPr/>
          <a:lstStyle>
            <a:lvl1pPr>
              <a:defRPr sz="6800" cap="none"/>
            </a:lvl1pPr>
          </a:lstStyle>
          <a:p>
            <a:r>
              <a:rPr lang="en-US" dirty="0" smtClean="0">
                <a:latin typeface="Calibri Light" panose="020F0302020204030204" pitchFamily="34" charset="0"/>
              </a:rPr>
              <a:t>Systems Software Verification</a:t>
            </a:r>
            <a:br>
              <a:rPr lang="en-US" dirty="0" smtClean="0">
                <a:latin typeface="Calibri Light" panose="020F0302020204030204" pitchFamily="34" charset="0"/>
              </a:rPr>
            </a:br>
            <a:r>
              <a:rPr lang="en-US" dirty="0" smtClean="0">
                <a:latin typeface="Calibri Light" panose="020F0302020204030204" pitchFamily="34" charset="0"/>
              </a:rPr>
              <a:t>Summer School</a:t>
            </a:r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73" name="Shape 173"/>
          <p:cNvSpPr>
            <a:spLocks noGrp="1"/>
          </p:cNvSpPr>
          <p:nvPr>
            <p:ph type="body" sz="quarter" idx="1"/>
          </p:nvPr>
        </p:nvSpPr>
        <p:spPr>
          <a:xfrm>
            <a:off x="355600" y="6516968"/>
            <a:ext cx="12293600" cy="2070100"/>
          </a:xfrm>
          <a:prstGeom prst="rect">
            <a:avLst/>
          </a:prstGeom>
        </p:spPr>
        <p:txBody>
          <a:bodyPr/>
          <a:lstStyle/>
          <a:p>
            <a:r>
              <a:rPr dirty="0">
                <a:latin typeface="Calibri Light" panose="020F0302020204030204" pitchFamily="34" charset="0"/>
              </a:rPr>
              <a:t>Manos </a:t>
            </a:r>
            <a:r>
              <a:rPr dirty="0" smtClean="0">
                <a:latin typeface="Calibri Light" panose="020F0302020204030204" pitchFamily="34" charset="0"/>
              </a:rPr>
              <a:t>Kapritsos</a:t>
            </a:r>
            <a:r>
              <a:rPr lang="en-US" dirty="0" smtClean="0">
                <a:latin typeface="Calibri Light" panose="020F0302020204030204" pitchFamily="34" charset="0"/>
              </a:rPr>
              <a:t>, University of Michigan</a:t>
            </a:r>
          </a:p>
          <a:p>
            <a:r>
              <a:rPr lang="en-US" dirty="0" smtClean="0">
                <a:latin typeface="Calibri Light" panose="020F0302020204030204" pitchFamily="34" charset="0"/>
              </a:rPr>
              <a:t>Jon Howell, VMWare Research</a:t>
            </a:r>
          </a:p>
          <a:p>
            <a:r>
              <a:rPr lang="en-US" dirty="0" smtClean="0">
                <a:latin typeface="Calibri Light" panose="020F0302020204030204" pitchFamily="34" charset="0"/>
              </a:rPr>
              <a:t>Rob Johnson, VMWare Research</a:t>
            </a:r>
          </a:p>
        </p:txBody>
      </p:sp>
      <p:sp>
        <p:nvSpPr>
          <p:cNvPr id="4" name="Shape 173"/>
          <p:cNvSpPr txBox="1">
            <a:spLocks/>
          </p:cNvSpPr>
          <p:nvPr/>
        </p:nvSpPr>
        <p:spPr>
          <a:xfrm>
            <a:off x="355600" y="3856318"/>
            <a:ext cx="12293600" cy="2070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t"/>
          <a:lstStyle>
            <a:lvl1pPr marL="0" marR="0" indent="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35353"/>
              </a:buClr>
              <a:buSzTx/>
              <a:buFontTx/>
              <a:buNone/>
              <a:tabLst/>
              <a:defRPr sz="3800" b="0" i="0" u="none" strike="noStrike" cap="none" spc="0" baseline="0">
                <a:ln>
                  <a:noFill/>
                </a:ln>
                <a:solidFill>
                  <a:srgbClr val="525252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1pPr>
            <a:lvl2pPr marL="0" marR="0" indent="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35353"/>
              </a:buClr>
              <a:buSzTx/>
              <a:buFontTx/>
              <a:buNone/>
              <a:tabLst/>
              <a:defRPr sz="3800" b="0" i="0" u="none" strike="noStrike" cap="none" spc="0" baseline="0">
                <a:ln>
                  <a:noFill/>
                </a:ln>
                <a:solidFill>
                  <a:srgbClr val="525252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35353"/>
              </a:buClr>
              <a:buSzTx/>
              <a:buFontTx/>
              <a:buNone/>
              <a:tabLst/>
              <a:defRPr sz="3800" b="0" i="0" u="none" strike="noStrike" cap="none" spc="0" baseline="0">
                <a:ln>
                  <a:noFill/>
                </a:ln>
                <a:solidFill>
                  <a:srgbClr val="525252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35353"/>
              </a:buClr>
              <a:buSzTx/>
              <a:buFontTx/>
              <a:buNone/>
              <a:tabLst/>
              <a:defRPr sz="3800" b="0" i="0" u="none" strike="noStrike" cap="none" spc="0" baseline="0">
                <a:ln>
                  <a:noFill/>
                </a:ln>
                <a:solidFill>
                  <a:srgbClr val="525252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35353"/>
              </a:buClr>
              <a:buSzTx/>
              <a:buFontTx/>
              <a:buNone/>
              <a:tabLst/>
              <a:defRPr sz="3800" b="0" i="0" u="none" strike="noStrike" cap="none" spc="0" baseline="0">
                <a:ln>
                  <a:noFill/>
                </a:ln>
                <a:solidFill>
                  <a:srgbClr val="525252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2209800" marR="0" indent="-304800" algn="l" defTabSz="584200" rtl="0" latinLnBrk="0">
              <a:lnSpc>
                <a:spcPct val="120000"/>
              </a:lnSpc>
              <a:spcBef>
                <a:spcPts val="3800"/>
              </a:spcBef>
              <a:spcAft>
                <a:spcPts val="0"/>
              </a:spcAft>
              <a:buClr>
                <a:srgbClr val="535353"/>
              </a:buClr>
              <a:buSzPct val="82000"/>
              <a:buFontTx/>
              <a:buChar char="•"/>
              <a:tabLst/>
              <a:defRPr sz="4600" b="0" i="0" u="none" strike="noStrike" cap="none" spc="0" baseline="0">
                <a:ln>
                  <a:noFill/>
                </a:ln>
                <a:solidFill>
                  <a:srgbClr val="525252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2590800" marR="0" indent="-304800" algn="l" defTabSz="584200" rtl="0" latinLnBrk="0">
              <a:lnSpc>
                <a:spcPct val="120000"/>
              </a:lnSpc>
              <a:spcBef>
                <a:spcPts val="3800"/>
              </a:spcBef>
              <a:spcAft>
                <a:spcPts val="0"/>
              </a:spcAft>
              <a:buClr>
                <a:srgbClr val="535353"/>
              </a:buClr>
              <a:buSzPct val="82000"/>
              <a:buFontTx/>
              <a:buChar char="•"/>
              <a:tabLst/>
              <a:defRPr sz="4600" b="0" i="0" u="none" strike="noStrike" cap="none" spc="0" baseline="0">
                <a:ln>
                  <a:noFill/>
                </a:ln>
                <a:solidFill>
                  <a:srgbClr val="525252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2971800" marR="0" indent="-304800" algn="l" defTabSz="584200" rtl="0" latinLnBrk="0">
              <a:lnSpc>
                <a:spcPct val="120000"/>
              </a:lnSpc>
              <a:spcBef>
                <a:spcPts val="3800"/>
              </a:spcBef>
              <a:spcAft>
                <a:spcPts val="0"/>
              </a:spcAft>
              <a:buClr>
                <a:srgbClr val="535353"/>
              </a:buClr>
              <a:buSzPct val="82000"/>
              <a:buFontTx/>
              <a:buChar char="•"/>
              <a:tabLst/>
              <a:defRPr sz="4600" b="0" i="0" u="none" strike="noStrike" cap="none" spc="0" baseline="0">
                <a:ln>
                  <a:noFill/>
                </a:ln>
                <a:solidFill>
                  <a:srgbClr val="525252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3352800" marR="0" indent="-304800" algn="l" defTabSz="584200" rtl="0" latinLnBrk="0">
              <a:lnSpc>
                <a:spcPct val="120000"/>
              </a:lnSpc>
              <a:spcBef>
                <a:spcPts val="3800"/>
              </a:spcBef>
              <a:spcAft>
                <a:spcPts val="0"/>
              </a:spcAft>
              <a:buClr>
                <a:srgbClr val="535353"/>
              </a:buClr>
              <a:buSzPct val="82000"/>
              <a:buFontTx/>
              <a:buChar char="•"/>
              <a:tabLst/>
              <a:defRPr sz="4600" b="0" i="0" u="none" strike="noStrike" cap="none" spc="0" baseline="0">
                <a:ln>
                  <a:noFill/>
                </a:ln>
                <a:solidFill>
                  <a:srgbClr val="525252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en-US" sz="5400" b="1" dirty="0" smtClean="0">
                <a:latin typeface="Calibri Light" panose="020F0302020204030204" pitchFamily="34" charset="0"/>
              </a:rPr>
              <a:t>Chapter </a:t>
            </a:r>
            <a:r>
              <a:rPr lang="en-US" sz="5400" b="1" dirty="0" smtClean="0">
                <a:latin typeface="Calibri Light" panose="020F0302020204030204" pitchFamily="34" charset="0"/>
              </a:rPr>
              <a:t>11</a:t>
            </a:r>
            <a:endParaRPr lang="en-US" sz="5400" b="1" dirty="0" smtClean="0">
              <a:latin typeface="Calibri Light" panose="020F0302020204030204" pitchFamily="34" charset="0"/>
            </a:endParaRPr>
          </a:p>
          <a:p>
            <a:pPr hangingPunct="1"/>
            <a:r>
              <a:rPr lang="en-US" sz="5400" b="1" dirty="0" smtClean="0">
                <a:latin typeface="Calibri Light" panose="020F0302020204030204" pitchFamily="34" charset="0"/>
              </a:rPr>
              <a:t>Cross-host concurrency</a:t>
            </a:r>
          </a:p>
        </p:txBody>
      </p:sp>
    </p:spTree>
    <p:extLst>
      <p:ext uri="{BB962C8B-B14F-4D97-AF65-F5344CB8AC3E}">
        <p14:creationId xmlns:p14="http://schemas.microsoft.com/office/powerpoint/2010/main" val="1695232007"/>
      </p:ext>
    </p:extLst>
  </p:cSld>
  <p:clrMapOvr>
    <a:masterClrMapping/>
  </p:clrMapOvr>
  <p:transition spd="med" advTm="78023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7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400" dirty="0" smtClean="0">
                <a:latin typeface="Calibri Light" panose="020F0302020204030204" pitchFamily="34" charset="0"/>
              </a:rPr>
              <a:t>Cross-host concurrency</a:t>
            </a:r>
            <a:endParaRPr lang="en-US" sz="6400" dirty="0">
              <a:latin typeface="Calibri Light" panose="020F030202020403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083734" y="2812791"/>
            <a:ext cx="10187095" cy="1833554"/>
            <a:chOff x="762000" y="1755918"/>
            <a:chExt cx="7162801" cy="1289218"/>
          </a:xfrm>
        </p:grpSpPr>
        <p:sp>
          <p:nvSpPr>
            <p:cNvPr id="33" name="Rounded Rectangle 32"/>
            <p:cNvSpPr/>
            <p:nvPr/>
          </p:nvSpPr>
          <p:spPr>
            <a:xfrm>
              <a:off x="762000" y="1755918"/>
              <a:ext cx="1618737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r>
                <a:rPr lang="en-US" sz="2560" dirty="0">
                  <a:solidFill>
                    <a:prstClr val="white"/>
                  </a:solidFill>
                  <a:latin typeface="Calibri" panose="020F0502020204030204"/>
                </a:rPr>
                <a:t>Host A Step 1</a:t>
              </a: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3258065" y="1755918"/>
              <a:ext cx="1618735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r>
                <a:rPr lang="en-US" sz="2560" dirty="0">
                  <a:solidFill>
                    <a:prstClr val="white"/>
                  </a:solidFill>
                  <a:latin typeface="Calibri" panose="020F0502020204030204"/>
                </a:rPr>
                <a:t>Host A Step 2</a:t>
              </a: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1066800" y="2505972"/>
              <a:ext cx="1597109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r>
                <a:rPr lang="en-US" sz="2560" dirty="0">
                  <a:solidFill>
                    <a:schemeClr val="tx1"/>
                  </a:solidFill>
                  <a:latin typeface="Calibri" panose="020F0502020204030204"/>
                </a:rPr>
                <a:t>Host B Step 1</a:t>
              </a: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2884270" y="2517915"/>
              <a:ext cx="1535330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r>
                <a:rPr lang="en-US" sz="2560" dirty="0">
                  <a:solidFill>
                    <a:schemeClr val="tx1"/>
                  </a:solidFill>
                  <a:latin typeface="Calibri" panose="020F0502020204030204"/>
                </a:rPr>
                <a:t>Host B Step 2</a:t>
              </a: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4559636" y="2505972"/>
              <a:ext cx="2603164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r>
                <a:rPr lang="en-US" sz="2560" dirty="0">
                  <a:solidFill>
                    <a:schemeClr val="tx1"/>
                  </a:solidFill>
                  <a:latin typeface="Calibri" panose="020F0502020204030204"/>
                </a:rPr>
                <a:t>Host B Step 3</a:t>
              </a: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6172201" y="1755918"/>
              <a:ext cx="1752600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r>
                <a:rPr lang="en-US" sz="2560" dirty="0">
                  <a:solidFill>
                    <a:prstClr val="white"/>
                  </a:solidFill>
                  <a:latin typeface="Calibri" panose="020F0502020204030204"/>
                </a:rPr>
                <a:t>Host A Step 3</a:t>
              </a:r>
            </a:p>
          </p:txBody>
        </p:sp>
      </p:grpSp>
      <p:sp>
        <p:nvSpPr>
          <p:cNvPr id="12" name="Rounded Rectangle 11"/>
          <p:cNvSpPr/>
          <p:nvPr/>
        </p:nvSpPr>
        <p:spPr>
          <a:xfrm>
            <a:off x="2466975" y="5776908"/>
            <a:ext cx="7892627" cy="1439733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000000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Hosts are </a:t>
            </a:r>
            <a:r>
              <a:rPr lang="en-US" sz="3200" dirty="0" smtClean="0">
                <a:solidFill>
                  <a:srgbClr val="000000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single-threaded, but </a:t>
            </a:r>
            <a:r>
              <a:rPr lang="en-US" sz="3200" dirty="0">
                <a:solidFill>
                  <a:srgbClr val="000000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we need to </a:t>
            </a:r>
            <a:endParaRPr lang="en-US" sz="3200" dirty="0" smtClean="0">
              <a:solidFill>
                <a:srgbClr val="000000"/>
              </a:solidFill>
              <a:latin typeface="Calibri Light" panose="020F0302020204030204" pitchFamily="34" charset="0"/>
              <a:cs typeface="Courier New" panose="02070309020205020404" pitchFamily="49" charset="0"/>
            </a:endParaRPr>
          </a:p>
          <a:p>
            <a:pPr algn="ctr"/>
            <a:r>
              <a:rPr lang="en-US" sz="3200" dirty="0" smtClean="0">
                <a:solidFill>
                  <a:srgbClr val="000000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reason </a:t>
            </a:r>
            <a:r>
              <a:rPr lang="en-US" sz="3200" dirty="0">
                <a:solidFill>
                  <a:srgbClr val="000000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about concurrency </a:t>
            </a:r>
            <a:r>
              <a:rPr lang="en-US" sz="3200" dirty="0" smtClean="0">
                <a:solidFill>
                  <a:srgbClr val="000000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among hosts</a:t>
            </a:r>
            <a:endParaRPr lang="en-US" sz="3200" b="1" dirty="0">
              <a:solidFill>
                <a:srgbClr val="000000"/>
              </a:solidFill>
              <a:latin typeface="Calibri Light" panose="020F0302020204030204" pitchFamily="34" charset="0"/>
              <a:cs typeface="Courier New" panose="02070309020205020404" pitchFamily="49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661662" y="3249513"/>
            <a:ext cx="9247983" cy="866987"/>
            <a:chOff x="2010650" y="2886171"/>
            <a:chExt cx="9247983" cy="866987"/>
          </a:xfrm>
        </p:grpSpPr>
        <p:sp>
          <p:nvSpPr>
            <p:cNvPr id="11" name="Rounded Rectangle 10"/>
            <p:cNvSpPr/>
            <p:nvPr/>
          </p:nvSpPr>
          <p:spPr>
            <a:xfrm>
              <a:off x="2010650" y="2886171"/>
              <a:ext cx="953364" cy="866987"/>
            </a:xfrm>
            <a:prstGeom prst="roundRect">
              <a:avLst/>
            </a:prstGeom>
            <a:solidFill>
              <a:srgbClr val="4F81BD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3200" dirty="0">
                  <a:solidFill>
                    <a:srgbClr val="FFFFFF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S0</a:t>
              </a: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084304" y="2886171"/>
              <a:ext cx="953364" cy="866987"/>
            </a:xfrm>
            <a:prstGeom prst="roundRect">
              <a:avLst/>
            </a:prstGeom>
            <a:solidFill>
              <a:srgbClr val="4F81BD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3200" dirty="0">
                  <a:solidFill>
                    <a:srgbClr val="FFFFFF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S1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6157959" y="2886171"/>
              <a:ext cx="953364" cy="866987"/>
            </a:xfrm>
            <a:prstGeom prst="roundRect">
              <a:avLst/>
            </a:prstGeom>
            <a:solidFill>
              <a:srgbClr val="4F81BD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3200" dirty="0">
                  <a:solidFill>
                    <a:srgbClr val="FFFFFF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S2</a:t>
              </a: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8231613" y="2886171"/>
              <a:ext cx="953364" cy="866987"/>
            </a:xfrm>
            <a:prstGeom prst="roundRect">
              <a:avLst/>
            </a:prstGeom>
            <a:solidFill>
              <a:srgbClr val="4F81BD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3200" dirty="0">
                  <a:solidFill>
                    <a:srgbClr val="FFFFFF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S3</a:t>
              </a: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10305269" y="2886171"/>
              <a:ext cx="953364" cy="866987"/>
            </a:xfrm>
            <a:prstGeom prst="roundRect">
              <a:avLst/>
            </a:prstGeom>
            <a:solidFill>
              <a:srgbClr val="4F81BD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3200" dirty="0">
                  <a:solidFill>
                    <a:srgbClr val="FFFFFF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S4</a:t>
              </a:r>
            </a:p>
          </p:txBody>
        </p:sp>
        <p:sp>
          <p:nvSpPr>
            <p:cNvPr id="17" name="Down Arrow 16"/>
            <p:cNvSpPr/>
            <p:nvPr/>
          </p:nvSpPr>
          <p:spPr>
            <a:xfrm rot="16200000">
              <a:off x="3197865" y="2789315"/>
              <a:ext cx="650240" cy="1060724"/>
            </a:xfrm>
            <a:prstGeom prst="downArrow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>
                <a:solidFill>
                  <a:schemeClr val="bg1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8" name="Down Arrow 17"/>
            <p:cNvSpPr/>
            <p:nvPr/>
          </p:nvSpPr>
          <p:spPr>
            <a:xfrm rot="16200000">
              <a:off x="9418822" y="2789305"/>
              <a:ext cx="650240" cy="1060723"/>
            </a:xfrm>
            <a:prstGeom prst="downArrow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>
                <a:solidFill>
                  <a:schemeClr val="bg1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9" name="Down Arrow 18"/>
            <p:cNvSpPr/>
            <p:nvPr/>
          </p:nvSpPr>
          <p:spPr>
            <a:xfrm rot="16200000">
              <a:off x="7345168" y="2789315"/>
              <a:ext cx="650240" cy="1060724"/>
            </a:xfrm>
            <a:prstGeom prst="downArrow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>
                <a:solidFill>
                  <a:schemeClr val="bg1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0" name="Down Arrow 19"/>
            <p:cNvSpPr/>
            <p:nvPr/>
          </p:nvSpPr>
          <p:spPr>
            <a:xfrm rot="16200000">
              <a:off x="5271516" y="2789305"/>
              <a:ext cx="650240" cy="1060724"/>
            </a:xfrm>
            <a:prstGeom prst="downArrow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>
                <a:solidFill>
                  <a:schemeClr val="bg1"/>
                </a:solidFill>
                <a:latin typeface="Calibri Light" panose="020F03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57446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7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1083734" y="2776784"/>
            <a:ext cx="2302204" cy="749825"/>
          </a:xfrm>
          <a:prstGeom prst="roundRect">
            <a:avLst/>
          </a:prstGeom>
          <a:solidFill>
            <a:srgbClr val="808785"/>
          </a:solidFill>
          <a:ln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defTabSz="1300460" hangingPunct="1">
              <a:defRPr/>
            </a:pPr>
            <a:endParaRPr lang="en-US" sz="2000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633693" y="2776784"/>
            <a:ext cx="2302201" cy="749825"/>
          </a:xfrm>
          <a:prstGeom prst="roundRect">
            <a:avLst/>
          </a:prstGeom>
          <a:solidFill>
            <a:srgbClr val="808785"/>
          </a:solidFill>
          <a:ln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defTabSz="1300460" hangingPunct="1">
              <a:defRPr/>
            </a:pPr>
            <a:endParaRPr lang="en-US" sz="2000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1517227" y="3849487"/>
            <a:ext cx="2271444" cy="74982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1300460" hangingPunct="1">
              <a:defRPr/>
            </a:pPr>
            <a:endParaRPr lang="en-US" sz="2000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4102073" y="3849487"/>
            <a:ext cx="2183580" cy="74982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1300460" hangingPunct="1">
              <a:defRPr/>
            </a:pPr>
            <a:endParaRPr lang="en-US" sz="2000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6484815" y="3849487"/>
            <a:ext cx="3702278" cy="74982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1300460" hangingPunct="1">
              <a:defRPr/>
            </a:pPr>
            <a:endParaRPr lang="en-US" sz="2000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8778241" y="2776784"/>
            <a:ext cx="2492587" cy="749825"/>
          </a:xfrm>
          <a:prstGeom prst="roundRect">
            <a:avLst/>
          </a:prstGeom>
          <a:solidFill>
            <a:srgbClr val="808785"/>
          </a:solidFill>
          <a:ln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defTabSz="1300460" hangingPunct="1">
              <a:defRPr/>
            </a:pPr>
            <a:endParaRPr lang="en-US" sz="2000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400" dirty="0" smtClean="0">
                <a:latin typeface="Calibri Light" panose="020F0302020204030204" pitchFamily="34" charset="0"/>
              </a:rPr>
              <a:t>Cross-host </a:t>
            </a:r>
            <a:r>
              <a:rPr lang="en-US" sz="6400" dirty="0" err="1" smtClean="0">
                <a:latin typeface="Calibri Light" panose="020F0302020204030204" pitchFamily="34" charset="0"/>
              </a:rPr>
              <a:t>concurrencY</a:t>
            </a:r>
            <a:endParaRPr lang="en-US" sz="6400" dirty="0">
              <a:latin typeface="Calibri Light" panose="020F030202020403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 flipH="1">
            <a:off x="1442537" y="2776784"/>
            <a:ext cx="149380" cy="749825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20" name="Rectangle 19"/>
          <p:cNvSpPr/>
          <p:nvPr/>
        </p:nvSpPr>
        <p:spPr>
          <a:xfrm flipH="1">
            <a:off x="1765806" y="2776784"/>
            <a:ext cx="149380" cy="749825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21" name="Rectangle 20"/>
          <p:cNvSpPr/>
          <p:nvPr/>
        </p:nvSpPr>
        <p:spPr>
          <a:xfrm flipH="1">
            <a:off x="5409396" y="2776784"/>
            <a:ext cx="149380" cy="749825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22" name="Rectangle 21"/>
          <p:cNvSpPr/>
          <p:nvPr/>
        </p:nvSpPr>
        <p:spPr>
          <a:xfrm flipH="1">
            <a:off x="7261014" y="3849487"/>
            <a:ext cx="149380" cy="749825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23" name="Rectangle 22"/>
          <p:cNvSpPr/>
          <p:nvPr/>
        </p:nvSpPr>
        <p:spPr>
          <a:xfrm flipH="1">
            <a:off x="7694508" y="3849487"/>
            <a:ext cx="149380" cy="749825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24" name="Rectangle 23"/>
          <p:cNvSpPr/>
          <p:nvPr/>
        </p:nvSpPr>
        <p:spPr>
          <a:xfrm flipH="1">
            <a:off x="4443308" y="3849487"/>
            <a:ext cx="149380" cy="749825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25" name="Rectangle 24"/>
          <p:cNvSpPr/>
          <p:nvPr/>
        </p:nvSpPr>
        <p:spPr>
          <a:xfrm flipH="1">
            <a:off x="1591917" y="2776784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26" name="Rectangle 25"/>
          <p:cNvSpPr/>
          <p:nvPr/>
        </p:nvSpPr>
        <p:spPr>
          <a:xfrm flipH="1">
            <a:off x="2025409" y="2776784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27" name="Rectangle 26"/>
          <p:cNvSpPr/>
          <p:nvPr/>
        </p:nvSpPr>
        <p:spPr>
          <a:xfrm flipH="1">
            <a:off x="2783760" y="2776784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28" name="Rectangle 27"/>
          <p:cNvSpPr/>
          <p:nvPr/>
        </p:nvSpPr>
        <p:spPr>
          <a:xfrm flipH="1">
            <a:off x="4825208" y="2776784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29" name="Rectangle 28"/>
          <p:cNvSpPr/>
          <p:nvPr/>
        </p:nvSpPr>
        <p:spPr>
          <a:xfrm flipH="1">
            <a:off x="5258700" y="2776784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30" name="Rectangle 29"/>
          <p:cNvSpPr/>
          <p:nvPr/>
        </p:nvSpPr>
        <p:spPr>
          <a:xfrm flipH="1">
            <a:off x="6410126" y="2776784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31" name="Rectangle 30"/>
          <p:cNvSpPr/>
          <p:nvPr/>
        </p:nvSpPr>
        <p:spPr>
          <a:xfrm flipH="1">
            <a:off x="9245680" y="2776784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32" name="Rectangle 31"/>
          <p:cNvSpPr/>
          <p:nvPr/>
        </p:nvSpPr>
        <p:spPr>
          <a:xfrm flipH="1">
            <a:off x="10037714" y="2776784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39" name="Rectangle 38"/>
          <p:cNvSpPr/>
          <p:nvPr/>
        </p:nvSpPr>
        <p:spPr>
          <a:xfrm flipH="1">
            <a:off x="10437523" y="2776784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40" name="Rectangle 39"/>
          <p:cNvSpPr/>
          <p:nvPr/>
        </p:nvSpPr>
        <p:spPr>
          <a:xfrm flipH="1">
            <a:off x="10864908" y="2776784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45" name="Rectangle 44"/>
          <p:cNvSpPr/>
          <p:nvPr/>
        </p:nvSpPr>
        <p:spPr>
          <a:xfrm flipH="1">
            <a:off x="2386559" y="2776784"/>
            <a:ext cx="149380" cy="74982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46" name="Rectangle 45"/>
          <p:cNvSpPr/>
          <p:nvPr/>
        </p:nvSpPr>
        <p:spPr>
          <a:xfrm flipH="1">
            <a:off x="3085127" y="2776784"/>
            <a:ext cx="149380" cy="74982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47" name="Rectangle 46"/>
          <p:cNvSpPr/>
          <p:nvPr/>
        </p:nvSpPr>
        <p:spPr>
          <a:xfrm flipH="1">
            <a:off x="5746382" y="2776784"/>
            <a:ext cx="149380" cy="74982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48" name="Rectangle 47"/>
          <p:cNvSpPr/>
          <p:nvPr/>
        </p:nvSpPr>
        <p:spPr>
          <a:xfrm flipH="1">
            <a:off x="6016022" y="2776784"/>
            <a:ext cx="149380" cy="74982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49" name="Rectangle 48"/>
          <p:cNvSpPr/>
          <p:nvPr/>
        </p:nvSpPr>
        <p:spPr>
          <a:xfrm flipH="1">
            <a:off x="9835040" y="2776784"/>
            <a:ext cx="149380" cy="74982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50" name="Rectangle 49"/>
          <p:cNvSpPr/>
          <p:nvPr/>
        </p:nvSpPr>
        <p:spPr>
          <a:xfrm flipH="1">
            <a:off x="8369437" y="3849487"/>
            <a:ext cx="149380" cy="74982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51" name="Rectangle 50"/>
          <p:cNvSpPr/>
          <p:nvPr/>
        </p:nvSpPr>
        <p:spPr>
          <a:xfrm flipH="1">
            <a:off x="8981799" y="3849487"/>
            <a:ext cx="149380" cy="74982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52" name="Rectangle 51"/>
          <p:cNvSpPr/>
          <p:nvPr/>
        </p:nvSpPr>
        <p:spPr>
          <a:xfrm flipH="1">
            <a:off x="9594161" y="3849487"/>
            <a:ext cx="149380" cy="74982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53" name="Rectangle 52"/>
          <p:cNvSpPr/>
          <p:nvPr/>
        </p:nvSpPr>
        <p:spPr>
          <a:xfrm flipH="1">
            <a:off x="5823058" y="3849487"/>
            <a:ext cx="149380" cy="74982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54" name="Rectangle 53"/>
          <p:cNvSpPr/>
          <p:nvPr/>
        </p:nvSpPr>
        <p:spPr>
          <a:xfrm flipH="1">
            <a:off x="5226955" y="3849487"/>
            <a:ext cx="149380" cy="74982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55" name="Rectangle 54"/>
          <p:cNvSpPr/>
          <p:nvPr/>
        </p:nvSpPr>
        <p:spPr>
          <a:xfrm flipH="1">
            <a:off x="3192024" y="3849487"/>
            <a:ext cx="149380" cy="74982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56" name="Rectangle 55"/>
          <p:cNvSpPr/>
          <p:nvPr/>
        </p:nvSpPr>
        <p:spPr>
          <a:xfrm flipH="1">
            <a:off x="7076701" y="3849487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57" name="Rectangle 56"/>
          <p:cNvSpPr/>
          <p:nvPr/>
        </p:nvSpPr>
        <p:spPr>
          <a:xfrm flipH="1">
            <a:off x="7476511" y="3849487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58" name="Rectangle 57"/>
          <p:cNvSpPr/>
          <p:nvPr/>
        </p:nvSpPr>
        <p:spPr>
          <a:xfrm flipH="1">
            <a:off x="7903896" y="3849487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59" name="Rectangle 58"/>
          <p:cNvSpPr/>
          <p:nvPr/>
        </p:nvSpPr>
        <p:spPr>
          <a:xfrm flipH="1">
            <a:off x="8605347" y="3849487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60" name="Rectangle 59"/>
          <p:cNvSpPr/>
          <p:nvPr/>
        </p:nvSpPr>
        <p:spPr>
          <a:xfrm flipH="1">
            <a:off x="5530666" y="3849487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61" name="Rectangle 60"/>
          <p:cNvSpPr/>
          <p:nvPr/>
        </p:nvSpPr>
        <p:spPr>
          <a:xfrm flipH="1">
            <a:off x="9432541" y="3849487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62" name="Rectangle 61"/>
          <p:cNvSpPr/>
          <p:nvPr/>
        </p:nvSpPr>
        <p:spPr>
          <a:xfrm flipH="1">
            <a:off x="4816868" y="3849487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63" name="Rectangle 62"/>
          <p:cNvSpPr/>
          <p:nvPr/>
        </p:nvSpPr>
        <p:spPr>
          <a:xfrm flipH="1">
            <a:off x="2729241" y="3849487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64" name="Rectangle 63"/>
          <p:cNvSpPr/>
          <p:nvPr/>
        </p:nvSpPr>
        <p:spPr>
          <a:xfrm flipH="1">
            <a:off x="5045614" y="2776784"/>
            <a:ext cx="149380" cy="749825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65" name="Rectangle 64"/>
          <p:cNvSpPr/>
          <p:nvPr/>
        </p:nvSpPr>
        <p:spPr>
          <a:xfrm flipH="1">
            <a:off x="9571565" y="2776784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66" name="Rectangle 65"/>
          <p:cNvSpPr/>
          <p:nvPr/>
        </p:nvSpPr>
        <p:spPr>
          <a:xfrm flipH="1">
            <a:off x="2387785" y="3849487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67" name="Rectangle 66"/>
          <p:cNvSpPr/>
          <p:nvPr/>
        </p:nvSpPr>
        <p:spPr>
          <a:xfrm flipH="1">
            <a:off x="2040928" y="3849487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80" name="Rectangle 79"/>
          <p:cNvSpPr/>
          <p:nvPr/>
        </p:nvSpPr>
        <p:spPr>
          <a:xfrm flipH="1">
            <a:off x="4629584" y="3849485"/>
            <a:ext cx="149380" cy="749825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81" name="Rectangle 80"/>
          <p:cNvSpPr/>
          <p:nvPr/>
        </p:nvSpPr>
        <p:spPr>
          <a:xfrm flipH="1">
            <a:off x="4975539" y="3849484"/>
            <a:ext cx="149380" cy="749825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82" name="Rectangle 81"/>
          <p:cNvSpPr/>
          <p:nvPr/>
        </p:nvSpPr>
        <p:spPr>
          <a:xfrm flipH="1">
            <a:off x="9008046" y="2776783"/>
            <a:ext cx="149380" cy="749825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83" name="Rounded Rectangular Callout 82"/>
          <p:cNvSpPr/>
          <p:nvPr/>
        </p:nvSpPr>
        <p:spPr>
          <a:xfrm>
            <a:off x="3125705" y="5524166"/>
            <a:ext cx="6445860" cy="1569277"/>
          </a:xfrm>
          <a:prstGeom prst="wedgeRoundRectCallout">
            <a:avLst>
              <a:gd name="adj1" fmla="val -19650"/>
              <a:gd name="adj2" fmla="val -38151"/>
              <a:gd name="adj3" fmla="val 16667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13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Reason about </a:t>
            </a:r>
            <a:r>
              <a:rPr lang="en-US" sz="3413" dirty="0">
                <a:solidFill>
                  <a:srgbClr val="000000"/>
                </a:solidFill>
                <a:latin typeface="Calibri Light" panose="020F0302020204030204" pitchFamily="34" charset="0"/>
              </a:rPr>
              <a:t>all possible </a:t>
            </a:r>
            <a:r>
              <a:rPr lang="en-US" sz="3413" dirty="0" err="1" smtClean="0">
                <a:solidFill>
                  <a:srgbClr val="000000"/>
                </a:solidFill>
                <a:latin typeface="Calibri Light" panose="020F0302020204030204" pitchFamily="34" charset="0"/>
              </a:rPr>
              <a:t>interleavings</a:t>
            </a:r>
            <a:r>
              <a:rPr lang="en-US" sz="3413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 of </a:t>
            </a:r>
            <a:r>
              <a:rPr lang="en-US" sz="3413" dirty="0">
                <a:solidFill>
                  <a:srgbClr val="000000"/>
                </a:solidFill>
                <a:latin typeface="Calibri Light" panose="020F0302020204030204" pitchFamily="34" charset="0"/>
              </a:rPr>
              <a:t>the </a:t>
            </a:r>
            <a:r>
              <a:rPr lang="en-US" sz="3413" dirty="0" err="1" smtClean="0">
                <a:solidFill>
                  <a:srgbClr val="000000"/>
                </a:solidFill>
                <a:latin typeface="Calibri Light" panose="020F0302020204030204" pitchFamily="34" charset="0"/>
              </a:rPr>
              <a:t>substeps</a:t>
            </a:r>
            <a:r>
              <a:rPr lang="en-US" sz="3413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?</a:t>
            </a:r>
            <a:endParaRPr lang="en-US" sz="3413" dirty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1192107" y="8018303"/>
            <a:ext cx="10281774" cy="749826"/>
            <a:chOff x="838200" y="5402650"/>
            <a:chExt cx="7229372" cy="527221"/>
          </a:xfrm>
        </p:grpSpPr>
        <p:sp>
          <p:nvSpPr>
            <p:cNvPr id="69" name="Rectangle 68"/>
            <p:cNvSpPr/>
            <p:nvPr/>
          </p:nvSpPr>
          <p:spPr>
            <a:xfrm flipH="1">
              <a:off x="3760900" y="5402650"/>
              <a:ext cx="105033" cy="52722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891735" y="5481594"/>
              <a:ext cx="913186" cy="3678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alibri Light" panose="020F0302020204030204" pitchFamily="34" charset="0"/>
                </a:rPr>
                <a:t>Receive</a:t>
              </a:r>
            </a:p>
          </p:txBody>
        </p:sp>
        <p:sp>
          <p:nvSpPr>
            <p:cNvPr id="71" name="Rectangle 70"/>
            <p:cNvSpPr/>
            <p:nvPr/>
          </p:nvSpPr>
          <p:spPr>
            <a:xfrm flipH="1">
              <a:off x="7292506" y="5402650"/>
              <a:ext cx="105033" cy="5272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437291" y="5481594"/>
              <a:ext cx="630281" cy="3678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alibri Light" panose="020F0302020204030204" pitchFamily="34" charset="0"/>
                </a:rPr>
                <a:t>Send</a:t>
              </a:r>
            </a:p>
          </p:txBody>
        </p:sp>
        <p:sp>
          <p:nvSpPr>
            <p:cNvPr id="73" name="Rectangle 72"/>
            <p:cNvSpPr/>
            <p:nvPr/>
          </p:nvSpPr>
          <p:spPr>
            <a:xfrm flipH="1">
              <a:off x="5162145" y="5402650"/>
              <a:ext cx="105033" cy="52722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259938" y="5481594"/>
              <a:ext cx="1787824" cy="3678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alibri Light" panose="020F0302020204030204" pitchFamily="34" charset="0"/>
                </a:rPr>
                <a:t>Local processing</a:t>
              </a:r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838200" y="5402650"/>
              <a:ext cx="875343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r>
                <a:rPr lang="en-US" sz="2560" dirty="0">
                  <a:solidFill>
                    <a:prstClr val="white"/>
                  </a:solidFill>
                  <a:latin typeface="Calibri Light" panose="020F0302020204030204" pitchFamily="34" charset="0"/>
                </a:rPr>
                <a:t>Host A</a:t>
              </a:r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1911661" y="5402650"/>
              <a:ext cx="879062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r>
                <a:rPr lang="en-US" sz="2560" dirty="0">
                  <a:solidFill>
                    <a:schemeClr val="tx1"/>
                  </a:solidFill>
                  <a:latin typeface="Calibri Light" panose="020F0302020204030204" pitchFamily="34" charset="0"/>
                </a:rPr>
                <a:t>Host 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874097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7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Calibri Light" panose="020F0302020204030204" pitchFamily="34" charset="0"/>
              </a:rPr>
              <a:t>Concurrency containment</a:t>
            </a:r>
            <a:endParaRPr lang="en-US" sz="5400" dirty="0">
              <a:latin typeface="Calibri Light" panose="020F0302020204030204" pitchFamily="34" charset="0"/>
            </a:endParaRPr>
          </a:p>
        </p:txBody>
      </p:sp>
      <p:grpSp>
        <p:nvGrpSpPr>
          <p:cNvPr id="147" name="Group 146"/>
          <p:cNvGrpSpPr/>
          <p:nvPr/>
        </p:nvGrpSpPr>
        <p:grpSpPr>
          <a:xfrm>
            <a:off x="1192107" y="8018303"/>
            <a:ext cx="10281774" cy="749826"/>
            <a:chOff x="838200" y="5402650"/>
            <a:chExt cx="7229372" cy="527221"/>
          </a:xfrm>
        </p:grpSpPr>
        <p:sp>
          <p:nvSpPr>
            <p:cNvPr id="148" name="Rectangle 147"/>
            <p:cNvSpPr/>
            <p:nvPr/>
          </p:nvSpPr>
          <p:spPr>
            <a:xfrm flipH="1">
              <a:off x="3760900" y="5402650"/>
              <a:ext cx="105033" cy="52722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3891735" y="5481594"/>
              <a:ext cx="913186" cy="3678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alibri Light" panose="020F0302020204030204" pitchFamily="34" charset="0"/>
                </a:rPr>
                <a:t>Receive</a:t>
              </a:r>
            </a:p>
          </p:txBody>
        </p:sp>
        <p:sp>
          <p:nvSpPr>
            <p:cNvPr id="150" name="Rectangle 149"/>
            <p:cNvSpPr/>
            <p:nvPr/>
          </p:nvSpPr>
          <p:spPr>
            <a:xfrm flipH="1">
              <a:off x="7292506" y="5402650"/>
              <a:ext cx="105033" cy="5272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7437291" y="5481594"/>
              <a:ext cx="630281" cy="3678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alibri Light" panose="020F0302020204030204" pitchFamily="34" charset="0"/>
                </a:rPr>
                <a:t>Send</a:t>
              </a:r>
            </a:p>
          </p:txBody>
        </p:sp>
        <p:sp>
          <p:nvSpPr>
            <p:cNvPr id="152" name="Rectangle 151"/>
            <p:cNvSpPr/>
            <p:nvPr/>
          </p:nvSpPr>
          <p:spPr>
            <a:xfrm flipH="1">
              <a:off x="5162145" y="5402650"/>
              <a:ext cx="105033" cy="52722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5259938" y="5481594"/>
              <a:ext cx="1787824" cy="3678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alibri Light" panose="020F0302020204030204" pitchFamily="34" charset="0"/>
                </a:rPr>
                <a:t>Local processing</a:t>
              </a:r>
            </a:p>
          </p:txBody>
        </p:sp>
        <p:sp>
          <p:nvSpPr>
            <p:cNvPr id="154" name="Rounded Rectangle 153"/>
            <p:cNvSpPr/>
            <p:nvPr/>
          </p:nvSpPr>
          <p:spPr>
            <a:xfrm>
              <a:off x="838200" y="5402650"/>
              <a:ext cx="875343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r>
                <a:rPr lang="en-US" sz="2560" dirty="0">
                  <a:solidFill>
                    <a:prstClr val="white"/>
                  </a:solidFill>
                  <a:latin typeface="Calibri Light" panose="020F0302020204030204" pitchFamily="34" charset="0"/>
                </a:rPr>
                <a:t>Host A</a:t>
              </a:r>
            </a:p>
          </p:txBody>
        </p:sp>
        <p:sp>
          <p:nvSpPr>
            <p:cNvPr id="155" name="Rounded Rectangle 154"/>
            <p:cNvSpPr/>
            <p:nvPr/>
          </p:nvSpPr>
          <p:spPr>
            <a:xfrm>
              <a:off x="1911661" y="5402650"/>
              <a:ext cx="879062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r>
                <a:rPr lang="en-US" sz="2560" dirty="0">
                  <a:solidFill>
                    <a:srgbClr val="000000"/>
                  </a:solidFill>
                  <a:latin typeface="Calibri Light" panose="020F0302020204030204" pitchFamily="34" charset="0"/>
                </a:rPr>
                <a:t>Host B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46048" y="2161169"/>
            <a:ext cx="11877775" cy="2708086"/>
            <a:chOff x="446048" y="2161169"/>
            <a:chExt cx="11877775" cy="2708086"/>
          </a:xfrm>
        </p:grpSpPr>
        <p:sp>
          <p:nvSpPr>
            <p:cNvPr id="204" name="Rectangle 203"/>
            <p:cNvSpPr/>
            <p:nvPr/>
          </p:nvSpPr>
          <p:spPr>
            <a:xfrm>
              <a:off x="446048" y="2161169"/>
              <a:ext cx="11877775" cy="270808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3413" dirty="0" smtClean="0">
                  <a:solidFill>
                    <a:schemeClr val="tx1"/>
                  </a:solidFill>
                </a:rPr>
                <a:t>Enforce that all receives precede all sends</a:t>
              </a:r>
              <a:endParaRPr lang="en-US" sz="3413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1083734" y="2776784"/>
              <a:ext cx="2302204" cy="749825"/>
              <a:chOff x="1083734" y="2776784"/>
              <a:chExt cx="2302204" cy="749825"/>
            </a:xfrm>
          </p:grpSpPr>
          <p:sp>
            <p:nvSpPr>
              <p:cNvPr id="156" name="Rounded Rectangle 155"/>
              <p:cNvSpPr/>
              <p:nvPr/>
            </p:nvSpPr>
            <p:spPr>
              <a:xfrm>
                <a:off x="1083734" y="2776784"/>
                <a:ext cx="2302204" cy="749825"/>
              </a:xfrm>
              <a:prstGeom prst="roundRect">
                <a:avLst/>
              </a:prstGeom>
              <a:solidFill>
                <a:srgbClr val="808785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62" name="Rectangle 161"/>
              <p:cNvSpPr/>
              <p:nvPr/>
            </p:nvSpPr>
            <p:spPr>
              <a:xfrm flipH="1">
                <a:off x="1442537" y="27767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63" name="Rectangle 162"/>
              <p:cNvSpPr/>
              <p:nvPr/>
            </p:nvSpPr>
            <p:spPr>
              <a:xfrm flipH="1">
                <a:off x="1765806" y="27767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68" name="Rectangle 167"/>
              <p:cNvSpPr/>
              <p:nvPr/>
            </p:nvSpPr>
            <p:spPr>
              <a:xfrm flipH="1">
                <a:off x="1591917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69" name="Rectangle 168"/>
              <p:cNvSpPr/>
              <p:nvPr/>
            </p:nvSpPr>
            <p:spPr>
              <a:xfrm flipH="1">
                <a:off x="2025409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0" name="Rectangle 169"/>
              <p:cNvSpPr/>
              <p:nvPr/>
            </p:nvSpPr>
            <p:spPr>
              <a:xfrm flipH="1">
                <a:off x="2783760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8" name="Rectangle 177"/>
              <p:cNvSpPr/>
              <p:nvPr/>
            </p:nvSpPr>
            <p:spPr>
              <a:xfrm flipH="1">
                <a:off x="2386559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79" name="Rectangle 178"/>
              <p:cNvSpPr/>
              <p:nvPr/>
            </p:nvSpPr>
            <p:spPr>
              <a:xfrm flipH="1">
                <a:off x="3085127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6484815" y="3849487"/>
              <a:ext cx="3702278" cy="749825"/>
              <a:chOff x="6484815" y="3849487"/>
              <a:chExt cx="3702278" cy="749825"/>
            </a:xfrm>
          </p:grpSpPr>
          <p:sp>
            <p:nvSpPr>
              <p:cNvPr id="160" name="Rounded Rectangle 159"/>
              <p:cNvSpPr/>
              <p:nvPr/>
            </p:nvSpPr>
            <p:spPr>
              <a:xfrm>
                <a:off x="6484815" y="3849487"/>
                <a:ext cx="3702278" cy="749825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65" name="Rectangle 164"/>
              <p:cNvSpPr/>
              <p:nvPr/>
            </p:nvSpPr>
            <p:spPr>
              <a:xfrm flipH="1">
                <a:off x="7261014" y="3849487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66" name="Rectangle 165"/>
              <p:cNvSpPr/>
              <p:nvPr/>
            </p:nvSpPr>
            <p:spPr>
              <a:xfrm flipH="1">
                <a:off x="7694508" y="3849487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83" name="Rectangle 182"/>
              <p:cNvSpPr/>
              <p:nvPr/>
            </p:nvSpPr>
            <p:spPr>
              <a:xfrm flipH="1">
                <a:off x="8369437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84" name="Rectangle 183"/>
              <p:cNvSpPr/>
              <p:nvPr/>
            </p:nvSpPr>
            <p:spPr>
              <a:xfrm flipH="1">
                <a:off x="8981799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85" name="Rectangle 184"/>
              <p:cNvSpPr/>
              <p:nvPr/>
            </p:nvSpPr>
            <p:spPr>
              <a:xfrm flipH="1">
                <a:off x="9594161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89" name="Rectangle 188"/>
              <p:cNvSpPr/>
              <p:nvPr/>
            </p:nvSpPr>
            <p:spPr>
              <a:xfrm flipH="1">
                <a:off x="7076701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90" name="Rectangle 189"/>
              <p:cNvSpPr/>
              <p:nvPr/>
            </p:nvSpPr>
            <p:spPr>
              <a:xfrm flipH="1">
                <a:off x="7476511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91" name="Rectangle 190"/>
              <p:cNvSpPr/>
              <p:nvPr/>
            </p:nvSpPr>
            <p:spPr>
              <a:xfrm flipH="1">
                <a:off x="7903896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92" name="Rectangle 191"/>
              <p:cNvSpPr/>
              <p:nvPr/>
            </p:nvSpPr>
            <p:spPr>
              <a:xfrm flipH="1">
                <a:off x="8605347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94" name="Rectangle 193"/>
              <p:cNvSpPr/>
              <p:nvPr/>
            </p:nvSpPr>
            <p:spPr>
              <a:xfrm flipH="1">
                <a:off x="9432541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4633693" y="2776784"/>
              <a:ext cx="2302201" cy="749825"/>
              <a:chOff x="4633693" y="2776784"/>
              <a:chExt cx="2302201" cy="749825"/>
            </a:xfrm>
          </p:grpSpPr>
          <p:sp>
            <p:nvSpPr>
              <p:cNvPr id="157" name="Rounded Rectangle 156"/>
              <p:cNvSpPr/>
              <p:nvPr/>
            </p:nvSpPr>
            <p:spPr>
              <a:xfrm>
                <a:off x="4633693" y="2776784"/>
                <a:ext cx="2302201" cy="749825"/>
              </a:xfrm>
              <a:prstGeom prst="roundRect">
                <a:avLst/>
              </a:prstGeom>
              <a:solidFill>
                <a:srgbClr val="808785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64" name="Rectangle 163"/>
              <p:cNvSpPr/>
              <p:nvPr/>
            </p:nvSpPr>
            <p:spPr>
              <a:xfrm flipH="1">
                <a:off x="5409396" y="27767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71" name="Rectangle 170"/>
              <p:cNvSpPr/>
              <p:nvPr/>
            </p:nvSpPr>
            <p:spPr>
              <a:xfrm flipH="1">
                <a:off x="4825208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2" name="Rectangle 171"/>
              <p:cNvSpPr/>
              <p:nvPr/>
            </p:nvSpPr>
            <p:spPr>
              <a:xfrm flipH="1">
                <a:off x="5258700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3" name="Rectangle 172"/>
              <p:cNvSpPr/>
              <p:nvPr/>
            </p:nvSpPr>
            <p:spPr>
              <a:xfrm flipH="1">
                <a:off x="6410126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80" name="Rectangle 179"/>
              <p:cNvSpPr/>
              <p:nvPr/>
            </p:nvSpPr>
            <p:spPr>
              <a:xfrm flipH="1">
                <a:off x="5746382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81" name="Rectangle 180"/>
              <p:cNvSpPr/>
              <p:nvPr/>
            </p:nvSpPr>
            <p:spPr>
              <a:xfrm flipH="1">
                <a:off x="6016022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97" name="Rectangle 196"/>
              <p:cNvSpPr/>
              <p:nvPr/>
            </p:nvSpPr>
            <p:spPr>
              <a:xfrm flipH="1">
                <a:off x="5045614" y="27767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1517227" y="3849487"/>
              <a:ext cx="2271444" cy="749825"/>
              <a:chOff x="1517227" y="3849487"/>
              <a:chExt cx="2271444" cy="749825"/>
            </a:xfrm>
          </p:grpSpPr>
          <p:sp>
            <p:nvSpPr>
              <p:cNvPr id="158" name="Rounded Rectangle 157"/>
              <p:cNvSpPr/>
              <p:nvPr/>
            </p:nvSpPr>
            <p:spPr>
              <a:xfrm>
                <a:off x="1517227" y="3849487"/>
                <a:ext cx="2271444" cy="749825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88" name="Rectangle 187"/>
              <p:cNvSpPr/>
              <p:nvPr/>
            </p:nvSpPr>
            <p:spPr>
              <a:xfrm flipH="1">
                <a:off x="3192024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96" name="Rectangle 195"/>
              <p:cNvSpPr/>
              <p:nvPr/>
            </p:nvSpPr>
            <p:spPr>
              <a:xfrm flipH="1">
                <a:off x="2729241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99" name="Rectangle 198"/>
              <p:cNvSpPr/>
              <p:nvPr/>
            </p:nvSpPr>
            <p:spPr>
              <a:xfrm flipH="1">
                <a:off x="2387785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00" name="Rectangle 199"/>
              <p:cNvSpPr/>
              <p:nvPr/>
            </p:nvSpPr>
            <p:spPr>
              <a:xfrm flipH="1">
                <a:off x="2040928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4102073" y="3849484"/>
              <a:ext cx="2183580" cy="749828"/>
              <a:chOff x="4102073" y="3849484"/>
              <a:chExt cx="2183580" cy="749828"/>
            </a:xfrm>
          </p:grpSpPr>
          <p:sp>
            <p:nvSpPr>
              <p:cNvPr id="159" name="Rounded Rectangle 158"/>
              <p:cNvSpPr/>
              <p:nvPr/>
            </p:nvSpPr>
            <p:spPr>
              <a:xfrm>
                <a:off x="4102073" y="3849487"/>
                <a:ext cx="2183580" cy="749825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67" name="Rectangle 166"/>
              <p:cNvSpPr/>
              <p:nvPr/>
            </p:nvSpPr>
            <p:spPr>
              <a:xfrm flipH="1">
                <a:off x="4443308" y="3849487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86" name="Rectangle 185"/>
              <p:cNvSpPr/>
              <p:nvPr/>
            </p:nvSpPr>
            <p:spPr>
              <a:xfrm flipH="1">
                <a:off x="5823058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87" name="Rectangle 186"/>
              <p:cNvSpPr/>
              <p:nvPr/>
            </p:nvSpPr>
            <p:spPr>
              <a:xfrm flipH="1">
                <a:off x="5226955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93" name="Rectangle 192"/>
              <p:cNvSpPr/>
              <p:nvPr/>
            </p:nvSpPr>
            <p:spPr>
              <a:xfrm flipH="1">
                <a:off x="5530666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95" name="Rectangle 194"/>
              <p:cNvSpPr/>
              <p:nvPr/>
            </p:nvSpPr>
            <p:spPr>
              <a:xfrm flipH="1">
                <a:off x="4816868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01" name="Rectangle 200"/>
              <p:cNvSpPr/>
              <p:nvPr/>
            </p:nvSpPr>
            <p:spPr>
              <a:xfrm flipH="1">
                <a:off x="4629584" y="3849485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202" name="Rectangle 201"/>
              <p:cNvSpPr/>
              <p:nvPr/>
            </p:nvSpPr>
            <p:spPr>
              <a:xfrm flipH="1">
                <a:off x="4975539" y="38494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8778241" y="2776783"/>
              <a:ext cx="2492587" cy="749826"/>
              <a:chOff x="8778241" y="2776783"/>
              <a:chExt cx="2492587" cy="749826"/>
            </a:xfrm>
          </p:grpSpPr>
          <p:sp>
            <p:nvSpPr>
              <p:cNvPr id="161" name="Rounded Rectangle 160"/>
              <p:cNvSpPr/>
              <p:nvPr/>
            </p:nvSpPr>
            <p:spPr>
              <a:xfrm>
                <a:off x="8778241" y="2776784"/>
                <a:ext cx="2492587" cy="749825"/>
              </a:xfrm>
              <a:prstGeom prst="roundRect">
                <a:avLst/>
              </a:prstGeom>
              <a:solidFill>
                <a:srgbClr val="808785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74" name="Rectangle 173"/>
              <p:cNvSpPr/>
              <p:nvPr/>
            </p:nvSpPr>
            <p:spPr>
              <a:xfrm flipH="1">
                <a:off x="9245680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5" name="Rectangle 174"/>
              <p:cNvSpPr/>
              <p:nvPr/>
            </p:nvSpPr>
            <p:spPr>
              <a:xfrm flipH="1">
                <a:off x="10037714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6" name="Rectangle 175"/>
              <p:cNvSpPr/>
              <p:nvPr/>
            </p:nvSpPr>
            <p:spPr>
              <a:xfrm flipH="1">
                <a:off x="10437523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7" name="Rectangle 176"/>
              <p:cNvSpPr/>
              <p:nvPr/>
            </p:nvSpPr>
            <p:spPr>
              <a:xfrm flipH="1">
                <a:off x="10864908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82" name="Rectangle 181"/>
              <p:cNvSpPr/>
              <p:nvPr/>
            </p:nvSpPr>
            <p:spPr>
              <a:xfrm flipH="1">
                <a:off x="9835040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98" name="Rectangle 197"/>
              <p:cNvSpPr/>
              <p:nvPr/>
            </p:nvSpPr>
            <p:spPr>
              <a:xfrm flipH="1">
                <a:off x="9571565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03" name="Rectangle 202"/>
              <p:cNvSpPr/>
              <p:nvPr/>
            </p:nvSpPr>
            <p:spPr>
              <a:xfrm flipH="1">
                <a:off x="9008046" y="2776783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</p:grpSp>
      </p:grpSp>
      <p:sp>
        <p:nvSpPr>
          <p:cNvPr id="261" name="Rectangle 260"/>
          <p:cNvSpPr/>
          <p:nvPr/>
        </p:nvSpPr>
        <p:spPr>
          <a:xfrm>
            <a:off x="446048" y="5048199"/>
            <a:ext cx="11877775" cy="27080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13" dirty="0" smtClean="0">
                <a:solidFill>
                  <a:schemeClr val="tx1"/>
                </a:solidFill>
              </a:rPr>
              <a:t>Assume in proof that all host steps are atomic</a:t>
            </a:r>
            <a:endParaRPr lang="en-US" sz="3413" dirty="0">
              <a:solidFill>
                <a:schemeClr val="tx1"/>
              </a:solidFill>
            </a:endParaRPr>
          </a:p>
        </p:txBody>
      </p:sp>
      <p:grpSp>
        <p:nvGrpSpPr>
          <p:cNvPr id="205" name="Group 204"/>
          <p:cNvGrpSpPr/>
          <p:nvPr/>
        </p:nvGrpSpPr>
        <p:grpSpPr>
          <a:xfrm>
            <a:off x="2190308" y="5673731"/>
            <a:ext cx="184996" cy="760976"/>
            <a:chOff x="1083730" y="2776784"/>
            <a:chExt cx="2302202" cy="760976"/>
          </a:xfrm>
        </p:grpSpPr>
        <p:sp>
          <p:nvSpPr>
            <p:cNvPr id="206" name="Rounded Rectangle 205"/>
            <p:cNvSpPr/>
            <p:nvPr/>
          </p:nvSpPr>
          <p:spPr>
            <a:xfrm>
              <a:off x="1083730" y="2776784"/>
              <a:ext cx="2302202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07" name="Rectangle 206"/>
            <p:cNvSpPr/>
            <p:nvPr/>
          </p:nvSpPr>
          <p:spPr>
            <a:xfrm flipH="1">
              <a:off x="1442537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08" name="Rectangle 207"/>
            <p:cNvSpPr/>
            <p:nvPr/>
          </p:nvSpPr>
          <p:spPr>
            <a:xfrm flipH="1">
              <a:off x="1765806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09" name="Rectangle 208"/>
            <p:cNvSpPr/>
            <p:nvPr/>
          </p:nvSpPr>
          <p:spPr>
            <a:xfrm flipH="1">
              <a:off x="1591917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10" name="Rectangle 209"/>
            <p:cNvSpPr/>
            <p:nvPr/>
          </p:nvSpPr>
          <p:spPr>
            <a:xfrm flipH="1">
              <a:off x="2025407" y="2776784"/>
              <a:ext cx="149379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11" name="Rectangle 210"/>
            <p:cNvSpPr/>
            <p:nvPr/>
          </p:nvSpPr>
          <p:spPr>
            <a:xfrm flipH="1">
              <a:off x="2792170" y="2787935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12" name="Rectangle 211"/>
            <p:cNvSpPr/>
            <p:nvPr/>
          </p:nvSpPr>
          <p:spPr>
            <a:xfrm flipH="1">
              <a:off x="2386559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13" name="Rectangle 212"/>
            <p:cNvSpPr/>
            <p:nvPr/>
          </p:nvSpPr>
          <p:spPr>
            <a:xfrm flipH="1">
              <a:off x="3085127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216" name="Group 215"/>
          <p:cNvGrpSpPr/>
          <p:nvPr/>
        </p:nvGrpSpPr>
        <p:grpSpPr>
          <a:xfrm>
            <a:off x="9595010" y="5677483"/>
            <a:ext cx="188444" cy="749826"/>
            <a:chOff x="8778241" y="2776783"/>
            <a:chExt cx="2492587" cy="749826"/>
          </a:xfrm>
        </p:grpSpPr>
        <p:sp>
          <p:nvSpPr>
            <p:cNvPr id="217" name="Rounded Rectangle 216"/>
            <p:cNvSpPr/>
            <p:nvPr/>
          </p:nvSpPr>
          <p:spPr>
            <a:xfrm>
              <a:off x="8778241" y="2776784"/>
              <a:ext cx="2492587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18" name="Rectangle 217"/>
            <p:cNvSpPr/>
            <p:nvPr/>
          </p:nvSpPr>
          <p:spPr>
            <a:xfrm flipH="1">
              <a:off x="9245680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19" name="Rectangle 218"/>
            <p:cNvSpPr/>
            <p:nvPr/>
          </p:nvSpPr>
          <p:spPr>
            <a:xfrm flipH="1">
              <a:off x="10037714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20" name="Rectangle 219"/>
            <p:cNvSpPr/>
            <p:nvPr/>
          </p:nvSpPr>
          <p:spPr>
            <a:xfrm flipH="1">
              <a:off x="10437523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21" name="Rectangle 220"/>
            <p:cNvSpPr/>
            <p:nvPr/>
          </p:nvSpPr>
          <p:spPr>
            <a:xfrm flipH="1">
              <a:off x="10864908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22" name="Rectangle 221"/>
            <p:cNvSpPr/>
            <p:nvPr/>
          </p:nvSpPr>
          <p:spPr>
            <a:xfrm flipH="1">
              <a:off x="9835040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23" name="Rectangle 222"/>
            <p:cNvSpPr/>
            <p:nvPr/>
          </p:nvSpPr>
          <p:spPr>
            <a:xfrm flipH="1">
              <a:off x="9571565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24" name="Rectangle 223"/>
            <p:cNvSpPr/>
            <p:nvPr/>
          </p:nvSpPr>
          <p:spPr>
            <a:xfrm flipH="1">
              <a:off x="9008046" y="2776783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225" name="Group 224"/>
          <p:cNvGrpSpPr/>
          <p:nvPr/>
        </p:nvGrpSpPr>
        <p:grpSpPr>
          <a:xfrm>
            <a:off x="5680046" y="5664006"/>
            <a:ext cx="143012" cy="749825"/>
            <a:chOff x="4633693" y="2776784"/>
            <a:chExt cx="2302201" cy="749825"/>
          </a:xfrm>
        </p:grpSpPr>
        <p:sp>
          <p:nvSpPr>
            <p:cNvPr id="226" name="Rounded Rectangle 225"/>
            <p:cNvSpPr/>
            <p:nvPr/>
          </p:nvSpPr>
          <p:spPr>
            <a:xfrm>
              <a:off x="4633693" y="2776784"/>
              <a:ext cx="2302201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27" name="Rectangle 226"/>
            <p:cNvSpPr/>
            <p:nvPr/>
          </p:nvSpPr>
          <p:spPr>
            <a:xfrm flipH="1">
              <a:off x="5409396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28" name="Rectangle 227"/>
            <p:cNvSpPr/>
            <p:nvPr/>
          </p:nvSpPr>
          <p:spPr>
            <a:xfrm flipH="1">
              <a:off x="4825208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29" name="Rectangle 228"/>
            <p:cNvSpPr/>
            <p:nvPr/>
          </p:nvSpPr>
          <p:spPr>
            <a:xfrm flipH="1">
              <a:off x="5258700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30" name="Rectangle 229"/>
            <p:cNvSpPr/>
            <p:nvPr/>
          </p:nvSpPr>
          <p:spPr>
            <a:xfrm flipH="1">
              <a:off x="6410126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31" name="Rectangle 230"/>
            <p:cNvSpPr/>
            <p:nvPr/>
          </p:nvSpPr>
          <p:spPr>
            <a:xfrm flipH="1">
              <a:off x="5746382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32" name="Rectangle 231"/>
            <p:cNvSpPr/>
            <p:nvPr/>
          </p:nvSpPr>
          <p:spPr>
            <a:xfrm flipH="1">
              <a:off x="6016022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33" name="Rectangle 232"/>
            <p:cNvSpPr/>
            <p:nvPr/>
          </p:nvSpPr>
          <p:spPr>
            <a:xfrm flipH="1">
              <a:off x="5045614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234" name="Group 233"/>
          <p:cNvGrpSpPr/>
          <p:nvPr/>
        </p:nvGrpSpPr>
        <p:grpSpPr>
          <a:xfrm>
            <a:off x="2437038" y="6744441"/>
            <a:ext cx="178989" cy="749825"/>
            <a:chOff x="1517227" y="3849487"/>
            <a:chExt cx="2271444" cy="749825"/>
          </a:xfrm>
        </p:grpSpPr>
        <p:sp>
          <p:nvSpPr>
            <p:cNvPr id="235" name="Rounded Rectangle 234"/>
            <p:cNvSpPr/>
            <p:nvPr/>
          </p:nvSpPr>
          <p:spPr>
            <a:xfrm>
              <a:off x="1517227" y="3849487"/>
              <a:ext cx="2271444" cy="749825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36" name="Rectangle 235"/>
            <p:cNvSpPr/>
            <p:nvPr/>
          </p:nvSpPr>
          <p:spPr>
            <a:xfrm flipH="1">
              <a:off x="3192024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37" name="Rectangle 236"/>
            <p:cNvSpPr/>
            <p:nvPr/>
          </p:nvSpPr>
          <p:spPr>
            <a:xfrm flipH="1">
              <a:off x="2729241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38" name="Rectangle 237"/>
            <p:cNvSpPr/>
            <p:nvPr/>
          </p:nvSpPr>
          <p:spPr>
            <a:xfrm flipH="1">
              <a:off x="2387785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39" name="Rectangle 238"/>
            <p:cNvSpPr/>
            <p:nvPr/>
          </p:nvSpPr>
          <p:spPr>
            <a:xfrm flipH="1">
              <a:off x="2040928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240" name="Group 239"/>
          <p:cNvGrpSpPr/>
          <p:nvPr/>
        </p:nvGrpSpPr>
        <p:grpSpPr>
          <a:xfrm>
            <a:off x="5348835" y="6744439"/>
            <a:ext cx="89629" cy="749828"/>
            <a:chOff x="4102073" y="3849484"/>
            <a:chExt cx="2183580" cy="749828"/>
          </a:xfrm>
        </p:grpSpPr>
        <p:sp>
          <p:nvSpPr>
            <p:cNvPr id="241" name="Rounded Rectangle 240"/>
            <p:cNvSpPr/>
            <p:nvPr/>
          </p:nvSpPr>
          <p:spPr>
            <a:xfrm>
              <a:off x="4102073" y="3849487"/>
              <a:ext cx="2183580" cy="749825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42" name="Rectangle 241"/>
            <p:cNvSpPr/>
            <p:nvPr/>
          </p:nvSpPr>
          <p:spPr>
            <a:xfrm flipH="1">
              <a:off x="4443308" y="3849487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43" name="Rectangle 242"/>
            <p:cNvSpPr/>
            <p:nvPr/>
          </p:nvSpPr>
          <p:spPr>
            <a:xfrm flipH="1">
              <a:off x="5823058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44" name="Rectangle 243"/>
            <p:cNvSpPr/>
            <p:nvPr/>
          </p:nvSpPr>
          <p:spPr>
            <a:xfrm flipH="1">
              <a:off x="5226955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45" name="Rectangle 244"/>
            <p:cNvSpPr/>
            <p:nvPr/>
          </p:nvSpPr>
          <p:spPr>
            <a:xfrm flipH="1">
              <a:off x="5530666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46" name="Rectangle 245"/>
            <p:cNvSpPr/>
            <p:nvPr/>
          </p:nvSpPr>
          <p:spPr>
            <a:xfrm flipH="1">
              <a:off x="4816868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47" name="Rectangle 246"/>
            <p:cNvSpPr/>
            <p:nvPr/>
          </p:nvSpPr>
          <p:spPr>
            <a:xfrm flipH="1">
              <a:off x="4629584" y="3849485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48" name="Rectangle 247"/>
            <p:cNvSpPr/>
            <p:nvPr/>
          </p:nvSpPr>
          <p:spPr>
            <a:xfrm flipH="1">
              <a:off x="4975539" y="38494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249" name="Group 248"/>
          <p:cNvGrpSpPr/>
          <p:nvPr/>
        </p:nvGrpSpPr>
        <p:grpSpPr>
          <a:xfrm>
            <a:off x="8187346" y="6749502"/>
            <a:ext cx="235911" cy="749825"/>
            <a:chOff x="6484815" y="3849487"/>
            <a:chExt cx="3702278" cy="749825"/>
          </a:xfrm>
        </p:grpSpPr>
        <p:sp>
          <p:nvSpPr>
            <p:cNvPr id="250" name="Rounded Rectangle 249"/>
            <p:cNvSpPr/>
            <p:nvPr/>
          </p:nvSpPr>
          <p:spPr>
            <a:xfrm>
              <a:off x="6484815" y="3849487"/>
              <a:ext cx="3702278" cy="749825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51" name="Rectangle 250"/>
            <p:cNvSpPr/>
            <p:nvPr/>
          </p:nvSpPr>
          <p:spPr>
            <a:xfrm flipH="1">
              <a:off x="7261014" y="3849487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52" name="Rectangle 251"/>
            <p:cNvSpPr/>
            <p:nvPr/>
          </p:nvSpPr>
          <p:spPr>
            <a:xfrm flipH="1">
              <a:off x="7694508" y="3849487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53" name="Rectangle 252"/>
            <p:cNvSpPr/>
            <p:nvPr/>
          </p:nvSpPr>
          <p:spPr>
            <a:xfrm flipH="1">
              <a:off x="8369437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54" name="Rectangle 253"/>
            <p:cNvSpPr/>
            <p:nvPr/>
          </p:nvSpPr>
          <p:spPr>
            <a:xfrm flipH="1">
              <a:off x="8981799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55" name="Rectangle 254"/>
            <p:cNvSpPr/>
            <p:nvPr/>
          </p:nvSpPr>
          <p:spPr>
            <a:xfrm flipH="1">
              <a:off x="9594161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56" name="Rectangle 255"/>
            <p:cNvSpPr/>
            <p:nvPr/>
          </p:nvSpPr>
          <p:spPr>
            <a:xfrm flipH="1">
              <a:off x="7076701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57" name="Rectangle 256"/>
            <p:cNvSpPr/>
            <p:nvPr/>
          </p:nvSpPr>
          <p:spPr>
            <a:xfrm flipH="1">
              <a:off x="7476511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58" name="Rectangle 257"/>
            <p:cNvSpPr/>
            <p:nvPr/>
          </p:nvSpPr>
          <p:spPr>
            <a:xfrm flipH="1">
              <a:off x="7903896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59" name="Rectangle 258"/>
            <p:cNvSpPr/>
            <p:nvPr/>
          </p:nvSpPr>
          <p:spPr>
            <a:xfrm flipH="1">
              <a:off x="8605347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60" name="Rectangle 259"/>
            <p:cNvSpPr/>
            <p:nvPr/>
          </p:nvSpPr>
          <p:spPr>
            <a:xfrm flipH="1">
              <a:off x="9432541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760282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7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Calibri Light" panose="020F0302020204030204" pitchFamily="34" charset="0"/>
              </a:rPr>
              <a:t>concurrency containment</a:t>
            </a:r>
            <a:endParaRPr lang="en-US" sz="5400" dirty="0">
              <a:latin typeface="Calibri Light" panose="020F0302020204030204" pitchFamily="34" charset="0"/>
            </a:endParaRPr>
          </a:p>
        </p:txBody>
      </p:sp>
      <p:grpSp>
        <p:nvGrpSpPr>
          <p:cNvPr id="77" name="Group 76"/>
          <p:cNvGrpSpPr/>
          <p:nvPr/>
        </p:nvGrpSpPr>
        <p:grpSpPr>
          <a:xfrm>
            <a:off x="1192107" y="8018303"/>
            <a:ext cx="10281774" cy="749826"/>
            <a:chOff x="838200" y="5402650"/>
            <a:chExt cx="7229372" cy="527221"/>
          </a:xfrm>
        </p:grpSpPr>
        <p:sp>
          <p:nvSpPr>
            <p:cNvPr id="78" name="Rectangle 77"/>
            <p:cNvSpPr/>
            <p:nvPr/>
          </p:nvSpPr>
          <p:spPr>
            <a:xfrm flipH="1">
              <a:off x="3760900" y="5402650"/>
              <a:ext cx="105033" cy="52722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891735" y="5481594"/>
              <a:ext cx="913186" cy="3678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alibri Light" panose="020F0302020204030204" pitchFamily="34" charset="0"/>
                </a:rPr>
                <a:t>Receive</a:t>
              </a:r>
            </a:p>
          </p:txBody>
        </p:sp>
        <p:sp>
          <p:nvSpPr>
            <p:cNvPr id="83" name="Rectangle 82"/>
            <p:cNvSpPr/>
            <p:nvPr/>
          </p:nvSpPr>
          <p:spPr>
            <a:xfrm flipH="1">
              <a:off x="7292506" y="5402650"/>
              <a:ext cx="105033" cy="5272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7437291" y="5481594"/>
              <a:ext cx="630281" cy="3678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alibri Light" panose="020F0302020204030204" pitchFamily="34" charset="0"/>
                </a:rPr>
                <a:t>Send</a:t>
              </a:r>
            </a:p>
          </p:txBody>
        </p:sp>
        <p:sp>
          <p:nvSpPr>
            <p:cNvPr id="85" name="Rectangle 84"/>
            <p:cNvSpPr/>
            <p:nvPr/>
          </p:nvSpPr>
          <p:spPr>
            <a:xfrm flipH="1">
              <a:off x="5162145" y="5402650"/>
              <a:ext cx="105033" cy="52722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259938" y="5481594"/>
              <a:ext cx="1787824" cy="3678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alibri Light" panose="020F0302020204030204" pitchFamily="34" charset="0"/>
                </a:rPr>
                <a:t>Local processing</a:t>
              </a:r>
            </a:p>
          </p:txBody>
        </p:sp>
        <p:sp>
          <p:nvSpPr>
            <p:cNvPr id="87" name="Rounded Rectangle 86"/>
            <p:cNvSpPr/>
            <p:nvPr/>
          </p:nvSpPr>
          <p:spPr>
            <a:xfrm>
              <a:off x="838200" y="5402650"/>
              <a:ext cx="875343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r>
                <a:rPr lang="en-US" sz="2560" dirty="0">
                  <a:solidFill>
                    <a:prstClr val="white"/>
                  </a:solidFill>
                  <a:latin typeface="Calibri Light" panose="020F0302020204030204" pitchFamily="34" charset="0"/>
                </a:rPr>
                <a:t>Host A</a:t>
              </a:r>
            </a:p>
          </p:txBody>
        </p:sp>
        <p:sp>
          <p:nvSpPr>
            <p:cNvPr id="88" name="Rounded Rectangle 87"/>
            <p:cNvSpPr/>
            <p:nvPr/>
          </p:nvSpPr>
          <p:spPr>
            <a:xfrm>
              <a:off x="1911661" y="5402650"/>
              <a:ext cx="879062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r>
                <a:rPr lang="en-US" sz="2560" dirty="0">
                  <a:solidFill>
                    <a:schemeClr val="tx1"/>
                  </a:solidFill>
                  <a:latin typeface="Calibri Light" panose="020F0302020204030204" pitchFamily="34" charset="0"/>
                </a:rPr>
                <a:t>Host B</a:t>
              </a: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446048" y="2161169"/>
            <a:ext cx="11877775" cy="2708086"/>
            <a:chOff x="446048" y="2161169"/>
            <a:chExt cx="11877775" cy="2708086"/>
          </a:xfrm>
        </p:grpSpPr>
        <p:sp>
          <p:nvSpPr>
            <p:cNvPr id="90" name="Rectangle 89"/>
            <p:cNvSpPr/>
            <p:nvPr/>
          </p:nvSpPr>
          <p:spPr>
            <a:xfrm>
              <a:off x="446048" y="2161169"/>
              <a:ext cx="11877775" cy="270808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3413" dirty="0" smtClean="0">
                  <a:solidFill>
                    <a:srgbClr val="000000"/>
                  </a:solidFill>
                  <a:latin typeface="Calibri Light" panose="020F0302020204030204" pitchFamily="34" charset="0"/>
                </a:rPr>
                <a:t>Reduction argument: for every real trace…</a:t>
              </a:r>
              <a:endParaRPr lang="en-US" sz="3413" dirty="0">
                <a:solidFill>
                  <a:srgbClr val="000000"/>
                </a:solidFill>
                <a:latin typeface="Calibri Light" panose="020F0302020204030204" pitchFamily="34" charset="0"/>
              </a:endParaRPr>
            </a:p>
          </p:txBody>
        </p:sp>
        <p:grpSp>
          <p:nvGrpSpPr>
            <p:cNvPr id="91" name="Group 90"/>
            <p:cNvGrpSpPr/>
            <p:nvPr/>
          </p:nvGrpSpPr>
          <p:grpSpPr>
            <a:xfrm>
              <a:off x="1083734" y="2776784"/>
              <a:ext cx="2302204" cy="749825"/>
              <a:chOff x="1083734" y="2776784"/>
              <a:chExt cx="2302204" cy="749825"/>
            </a:xfrm>
          </p:grpSpPr>
          <p:sp>
            <p:nvSpPr>
              <p:cNvPr id="137" name="Rounded Rectangle 136"/>
              <p:cNvSpPr/>
              <p:nvPr/>
            </p:nvSpPr>
            <p:spPr>
              <a:xfrm>
                <a:off x="1083734" y="2776784"/>
                <a:ext cx="2302204" cy="749825"/>
              </a:xfrm>
              <a:prstGeom prst="roundRect">
                <a:avLst/>
              </a:prstGeom>
              <a:solidFill>
                <a:srgbClr val="808785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38" name="Rectangle 137"/>
              <p:cNvSpPr/>
              <p:nvPr/>
            </p:nvSpPr>
            <p:spPr>
              <a:xfrm flipH="1">
                <a:off x="1442537" y="27767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39" name="Rectangle 138"/>
              <p:cNvSpPr/>
              <p:nvPr/>
            </p:nvSpPr>
            <p:spPr>
              <a:xfrm flipH="1">
                <a:off x="1765806" y="27767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40" name="Rectangle 139"/>
              <p:cNvSpPr/>
              <p:nvPr/>
            </p:nvSpPr>
            <p:spPr>
              <a:xfrm flipH="1">
                <a:off x="1591917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41" name="Rectangle 140"/>
              <p:cNvSpPr/>
              <p:nvPr/>
            </p:nvSpPr>
            <p:spPr>
              <a:xfrm flipH="1">
                <a:off x="2025409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42" name="Rectangle 141"/>
              <p:cNvSpPr/>
              <p:nvPr/>
            </p:nvSpPr>
            <p:spPr>
              <a:xfrm flipH="1">
                <a:off x="2783760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43" name="Rectangle 142"/>
              <p:cNvSpPr/>
              <p:nvPr/>
            </p:nvSpPr>
            <p:spPr>
              <a:xfrm flipH="1">
                <a:off x="2386559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44" name="Rectangle 143"/>
              <p:cNvSpPr/>
              <p:nvPr/>
            </p:nvSpPr>
            <p:spPr>
              <a:xfrm flipH="1">
                <a:off x="3085127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</p:grpSp>
        <p:grpSp>
          <p:nvGrpSpPr>
            <p:cNvPr id="92" name="Group 91"/>
            <p:cNvGrpSpPr/>
            <p:nvPr/>
          </p:nvGrpSpPr>
          <p:grpSpPr>
            <a:xfrm>
              <a:off x="6484815" y="3849487"/>
              <a:ext cx="3702278" cy="749825"/>
              <a:chOff x="6484815" y="3849487"/>
              <a:chExt cx="3702278" cy="749825"/>
            </a:xfrm>
          </p:grpSpPr>
          <p:sp>
            <p:nvSpPr>
              <p:cNvPr id="126" name="Rounded Rectangle 125"/>
              <p:cNvSpPr/>
              <p:nvPr/>
            </p:nvSpPr>
            <p:spPr>
              <a:xfrm>
                <a:off x="6484815" y="3849487"/>
                <a:ext cx="3702278" cy="749825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27" name="Rectangle 126"/>
              <p:cNvSpPr/>
              <p:nvPr/>
            </p:nvSpPr>
            <p:spPr>
              <a:xfrm flipH="1">
                <a:off x="7261014" y="3849487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28" name="Rectangle 127"/>
              <p:cNvSpPr/>
              <p:nvPr/>
            </p:nvSpPr>
            <p:spPr>
              <a:xfrm flipH="1">
                <a:off x="7694508" y="3849487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29" name="Rectangle 128"/>
              <p:cNvSpPr/>
              <p:nvPr/>
            </p:nvSpPr>
            <p:spPr>
              <a:xfrm flipH="1">
                <a:off x="8369437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30" name="Rectangle 129"/>
              <p:cNvSpPr/>
              <p:nvPr/>
            </p:nvSpPr>
            <p:spPr>
              <a:xfrm flipH="1">
                <a:off x="8981799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31" name="Rectangle 130"/>
              <p:cNvSpPr/>
              <p:nvPr/>
            </p:nvSpPr>
            <p:spPr>
              <a:xfrm flipH="1">
                <a:off x="9594161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32" name="Rectangle 131"/>
              <p:cNvSpPr/>
              <p:nvPr/>
            </p:nvSpPr>
            <p:spPr>
              <a:xfrm flipH="1">
                <a:off x="7076701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33" name="Rectangle 132"/>
              <p:cNvSpPr/>
              <p:nvPr/>
            </p:nvSpPr>
            <p:spPr>
              <a:xfrm flipH="1">
                <a:off x="7476511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34" name="Rectangle 133"/>
              <p:cNvSpPr/>
              <p:nvPr/>
            </p:nvSpPr>
            <p:spPr>
              <a:xfrm flipH="1">
                <a:off x="7903896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35" name="Rectangle 134"/>
              <p:cNvSpPr/>
              <p:nvPr/>
            </p:nvSpPr>
            <p:spPr>
              <a:xfrm flipH="1">
                <a:off x="8605347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36" name="Rectangle 135"/>
              <p:cNvSpPr/>
              <p:nvPr/>
            </p:nvSpPr>
            <p:spPr>
              <a:xfrm flipH="1">
                <a:off x="9432541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</p:grpSp>
        <p:grpSp>
          <p:nvGrpSpPr>
            <p:cNvPr id="93" name="Group 92"/>
            <p:cNvGrpSpPr/>
            <p:nvPr/>
          </p:nvGrpSpPr>
          <p:grpSpPr>
            <a:xfrm>
              <a:off x="4633693" y="2776784"/>
              <a:ext cx="2302201" cy="749825"/>
              <a:chOff x="4633693" y="2776784"/>
              <a:chExt cx="2302201" cy="749825"/>
            </a:xfrm>
          </p:grpSpPr>
          <p:sp>
            <p:nvSpPr>
              <p:cNvPr id="118" name="Rounded Rectangle 117"/>
              <p:cNvSpPr/>
              <p:nvPr/>
            </p:nvSpPr>
            <p:spPr>
              <a:xfrm>
                <a:off x="4633693" y="2776784"/>
                <a:ext cx="2302201" cy="749825"/>
              </a:xfrm>
              <a:prstGeom prst="roundRect">
                <a:avLst/>
              </a:prstGeom>
              <a:solidFill>
                <a:srgbClr val="808785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19" name="Rectangle 118"/>
              <p:cNvSpPr/>
              <p:nvPr/>
            </p:nvSpPr>
            <p:spPr>
              <a:xfrm flipH="1">
                <a:off x="5409396" y="27767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20" name="Rectangle 119"/>
              <p:cNvSpPr/>
              <p:nvPr/>
            </p:nvSpPr>
            <p:spPr>
              <a:xfrm flipH="1">
                <a:off x="4825208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21" name="Rectangle 120"/>
              <p:cNvSpPr/>
              <p:nvPr/>
            </p:nvSpPr>
            <p:spPr>
              <a:xfrm flipH="1">
                <a:off x="5258700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22" name="Rectangle 121"/>
              <p:cNvSpPr/>
              <p:nvPr/>
            </p:nvSpPr>
            <p:spPr>
              <a:xfrm flipH="1">
                <a:off x="6410126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23" name="Rectangle 122"/>
              <p:cNvSpPr/>
              <p:nvPr/>
            </p:nvSpPr>
            <p:spPr>
              <a:xfrm flipH="1">
                <a:off x="5746382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24" name="Rectangle 123"/>
              <p:cNvSpPr/>
              <p:nvPr/>
            </p:nvSpPr>
            <p:spPr>
              <a:xfrm flipH="1">
                <a:off x="6016022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25" name="Rectangle 124"/>
              <p:cNvSpPr/>
              <p:nvPr/>
            </p:nvSpPr>
            <p:spPr>
              <a:xfrm flipH="1">
                <a:off x="5045614" y="27767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</p:grpSp>
        <p:grpSp>
          <p:nvGrpSpPr>
            <p:cNvPr id="94" name="Group 93"/>
            <p:cNvGrpSpPr/>
            <p:nvPr/>
          </p:nvGrpSpPr>
          <p:grpSpPr>
            <a:xfrm>
              <a:off x="1517227" y="3849487"/>
              <a:ext cx="2271444" cy="749825"/>
              <a:chOff x="1517227" y="3849487"/>
              <a:chExt cx="2271444" cy="749825"/>
            </a:xfrm>
          </p:grpSpPr>
          <p:sp>
            <p:nvSpPr>
              <p:cNvPr id="113" name="Rounded Rectangle 112"/>
              <p:cNvSpPr/>
              <p:nvPr/>
            </p:nvSpPr>
            <p:spPr>
              <a:xfrm>
                <a:off x="1517227" y="3849487"/>
                <a:ext cx="2271444" cy="749825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14" name="Rectangle 113"/>
              <p:cNvSpPr/>
              <p:nvPr/>
            </p:nvSpPr>
            <p:spPr>
              <a:xfrm flipH="1">
                <a:off x="3192024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15" name="Rectangle 114"/>
              <p:cNvSpPr/>
              <p:nvPr/>
            </p:nvSpPr>
            <p:spPr>
              <a:xfrm flipH="1">
                <a:off x="2729241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16" name="Rectangle 115"/>
              <p:cNvSpPr/>
              <p:nvPr/>
            </p:nvSpPr>
            <p:spPr>
              <a:xfrm flipH="1">
                <a:off x="2387785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17" name="Rectangle 116"/>
              <p:cNvSpPr/>
              <p:nvPr/>
            </p:nvSpPr>
            <p:spPr>
              <a:xfrm flipH="1">
                <a:off x="2040928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>
              <a:off x="4102073" y="3849484"/>
              <a:ext cx="2183580" cy="749828"/>
              <a:chOff x="4102073" y="3849484"/>
              <a:chExt cx="2183580" cy="749828"/>
            </a:xfrm>
          </p:grpSpPr>
          <p:sp>
            <p:nvSpPr>
              <p:cNvPr id="105" name="Rounded Rectangle 104"/>
              <p:cNvSpPr/>
              <p:nvPr/>
            </p:nvSpPr>
            <p:spPr>
              <a:xfrm>
                <a:off x="4102073" y="3849487"/>
                <a:ext cx="2183580" cy="749825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 flipH="1">
                <a:off x="4443308" y="3849487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07" name="Rectangle 106"/>
              <p:cNvSpPr/>
              <p:nvPr/>
            </p:nvSpPr>
            <p:spPr>
              <a:xfrm flipH="1">
                <a:off x="5823058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08" name="Rectangle 107"/>
              <p:cNvSpPr/>
              <p:nvPr/>
            </p:nvSpPr>
            <p:spPr>
              <a:xfrm flipH="1">
                <a:off x="5226955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09" name="Rectangle 108"/>
              <p:cNvSpPr/>
              <p:nvPr/>
            </p:nvSpPr>
            <p:spPr>
              <a:xfrm flipH="1">
                <a:off x="5530666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10" name="Rectangle 109"/>
              <p:cNvSpPr/>
              <p:nvPr/>
            </p:nvSpPr>
            <p:spPr>
              <a:xfrm flipH="1">
                <a:off x="4816868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11" name="Rectangle 110"/>
              <p:cNvSpPr/>
              <p:nvPr/>
            </p:nvSpPr>
            <p:spPr>
              <a:xfrm flipH="1">
                <a:off x="4629584" y="3849485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12" name="Rectangle 111"/>
              <p:cNvSpPr/>
              <p:nvPr/>
            </p:nvSpPr>
            <p:spPr>
              <a:xfrm flipH="1">
                <a:off x="4975539" y="38494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</p:grpSp>
        <p:grpSp>
          <p:nvGrpSpPr>
            <p:cNvPr id="96" name="Group 95"/>
            <p:cNvGrpSpPr/>
            <p:nvPr/>
          </p:nvGrpSpPr>
          <p:grpSpPr>
            <a:xfrm>
              <a:off x="8778241" y="2776783"/>
              <a:ext cx="2492587" cy="749826"/>
              <a:chOff x="8778241" y="2776783"/>
              <a:chExt cx="2492587" cy="749826"/>
            </a:xfrm>
          </p:grpSpPr>
          <p:sp>
            <p:nvSpPr>
              <p:cNvPr id="97" name="Rounded Rectangle 96"/>
              <p:cNvSpPr/>
              <p:nvPr/>
            </p:nvSpPr>
            <p:spPr>
              <a:xfrm>
                <a:off x="8778241" y="2776784"/>
                <a:ext cx="2492587" cy="749825"/>
              </a:xfrm>
              <a:prstGeom prst="roundRect">
                <a:avLst/>
              </a:prstGeom>
              <a:solidFill>
                <a:srgbClr val="808785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98" name="Rectangle 97"/>
              <p:cNvSpPr/>
              <p:nvPr/>
            </p:nvSpPr>
            <p:spPr>
              <a:xfrm flipH="1">
                <a:off x="9245680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99" name="Rectangle 98"/>
              <p:cNvSpPr/>
              <p:nvPr/>
            </p:nvSpPr>
            <p:spPr>
              <a:xfrm flipH="1">
                <a:off x="10037714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00" name="Rectangle 99"/>
              <p:cNvSpPr/>
              <p:nvPr/>
            </p:nvSpPr>
            <p:spPr>
              <a:xfrm flipH="1">
                <a:off x="10437523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01" name="Rectangle 100"/>
              <p:cNvSpPr/>
              <p:nvPr/>
            </p:nvSpPr>
            <p:spPr>
              <a:xfrm flipH="1">
                <a:off x="10864908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02" name="Rectangle 101"/>
              <p:cNvSpPr/>
              <p:nvPr/>
            </p:nvSpPr>
            <p:spPr>
              <a:xfrm flipH="1">
                <a:off x="9835040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03" name="Rectangle 102"/>
              <p:cNvSpPr/>
              <p:nvPr/>
            </p:nvSpPr>
            <p:spPr>
              <a:xfrm flipH="1">
                <a:off x="9571565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04" name="Rectangle 103"/>
              <p:cNvSpPr/>
              <p:nvPr/>
            </p:nvSpPr>
            <p:spPr>
              <a:xfrm flipH="1">
                <a:off x="9008046" y="2776783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232456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7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Group 152"/>
          <p:cNvGrpSpPr/>
          <p:nvPr/>
        </p:nvGrpSpPr>
        <p:grpSpPr>
          <a:xfrm>
            <a:off x="1192107" y="8018303"/>
            <a:ext cx="10281774" cy="749826"/>
            <a:chOff x="838200" y="5402650"/>
            <a:chExt cx="7229372" cy="527221"/>
          </a:xfrm>
        </p:grpSpPr>
        <p:sp>
          <p:nvSpPr>
            <p:cNvPr id="154" name="Rectangle 153"/>
            <p:cNvSpPr/>
            <p:nvPr/>
          </p:nvSpPr>
          <p:spPr>
            <a:xfrm flipH="1">
              <a:off x="3760900" y="5402650"/>
              <a:ext cx="105033" cy="52722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3891735" y="5481594"/>
              <a:ext cx="913186" cy="3678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alibri Light" panose="020F0302020204030204" pitchFamily="34" charset="0"/>
                </a:rPr>
                <a:t>Receive</a:t>
              </a:r>
            </a:p>
          </p:txBody>
        </p:sp>
        <p:sp>
          <p:nvSpPr>
            <p:cNvPr id="156" name="Rectangle 155"/>
            <p:cNvSpPr/>
            <p:nvPr/>
          </p:nvSpPr>
          <p:spPr>
            <a:xfrm flipH="1">
              <a:off x="7292506" y="5402650"/>
              <a:ext cx="105033" cy="5272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7437291" y="5481594"/>
              <a:ext cx="630281" cy="3678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alibri Light" panose="020F0302020204030204" pitchFamily="34" charset="0"/>
                </a:rPr>
                <a:t>Send</a:t>
              </a:r>
            </a:p>
          </p:txBody>
        </p:sp>
        <p:sp>
          <p:nvSpPr>
            <p:cNvPr id="158" name="Rectangle 157"/>
            <p:cNvSpPr/>
            <p:nvPr/>
          </p:nvSpPr>
          <p:spPr>
            <a:xfrm flipH="1">
              <a:off x="5162145" y="5402650"/>
              <a:ext cx="105033" cy="52722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5259938" y="5481594"/>
              <a:ext cx="1787824" cy="3678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alibri Light" panose="020F0302020204030204" pitchFamily="34" charset="0"/>
                </a:rPr>
                <a:t>Local processing</a:t>
              </a:r>
            </a:p>
          </p:txBody>
        </p:sp>
        <p:sp>
          <p:nvSpPr>
            <p:cNvPr id="160" name="Rounded Rectangle 159"/>
            <p:cNvSpPr/>
            <p:nvPr/>
          </p:nvSpPr>
          <p:spPr>
            <a:xfrm>
              <a:off x="838200" y="5402650"/>
              <a:ext cx="875343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r>
                <a:rPr lang="en-US" sz="2560" dirty="0">
                  <a:solidFill>
                    <a:prstClr val="white"/>
                  </a:solidFill>
                  <a:latin typeface="Calibri Light" panose="020F0302020204030204" pitchFamily="34" charset="0"/>
                </a:rPr>
                <a:t>Host A</a:t>
              </a:r>
            </a:p>
          </p:txBody>
        </p:sp>
        <p:sp>
          <p:nvSpPr>
            <p:cNvPr id="161" name="Rounded Rectangle 160"/>
            <p:cNvSpPr/>
            <p:nvPr/>
          </p:nvSpPr>
          <p:spPr>
            <a:xfrm>
              <a:off x="1911661" y="5402650"/>
              <a:ext cx="879062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r>
                <a:rPr lang="en-US" sz="2560" dirty="0">
                  <a:solidFill>
                    <a:schemeClr val="tx1"/>
                  </a:solidFill>
                  <a:latin typeface="Calibri Light" panose="020F0302020204030204" pitchFamily="34" charset="0"/>
                </a:rPr>
                <a:t>Host B</a:t>
              </a:r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446048" y="2161169"/>
            <a:ext cx="11877775" cy="2708086"/>
            <a:chOff x="446048" y="2161169"/>
            <a:chExt cx="11877775" cy="2708086"/>
          </a:xfrm>
        </p:grpSpPr>
        <p:sp>
          <p:nvSpPr>
            <p:cNvPr id="163" name="Rectangle 162"/>
            <p:cNvSpPr/>
            <p:nvPr/>
          </p:nvSpPr>
          <p:spPr>
            <a:xfrm>
              <a:off x="446048" y="2161169"/>
              <a:ext cx="11877775" cy="270808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3413" dirty="0" smtClean="0">
                  <a:solidFill>
                    <a:srgbClr val="000000"/>
                  </a:solidFill>
                  <a:latin typeface="Calibri Light" panose="020F0302020204030204" pitchFamily="34" charset="0"/>
                </a:rPr>
                <a:t>Reduction argument: for every real trace…</a:t>
              </a:r>
              <a:endParaRPr lang="en-US" sz="3413" dirty="0">
                <a:solidFill>
                  <a:srgbClr val="000000"/>
                </a:solidFill>
                <a:latin typeface="Calibri Light" panose="020F0302020204030204" pitchFamily="34" charset="0"/>
              </a:endParaRPr>
            </a:p>
          </p:txBody>
        </p:sp>
        <p:grpSp>
          <p:nvGrpSpPr>
            <p:cNvPr id="164" name="Group 163"/>
            <p:cNvGrpSpPr/>
            <p:nvPr/>
          </p:nvGrpSpPr>
          <p:grpSpPr>
            <a:xfrm>
              <a:off x="1083734" y="2776784"/>
              <a:ext cx="2302204" cy="749825"/>
              <a:chOff x="1083734" y="2776784"/>
              <a:chExt cx="2302204" cy="749825"/>
            </a:xfrm>
          </p:grpSpPr>
          <p:sp>
            <p:nvSpPr>
              <p:cNvPr id="220" name="Rounded Rectangle 219"/>
              <p:cNvSpPr/>
              <p:nvPr/>
            </p:nvSpPr>
            <p:spPr>
              <a:xfrm>
                <a:off x="1083734" y="2776784"/>
                <a:ext cx="2302204" cy="749825"/>
              </a:xfrm>
              <a:prstGeom prst="roundRect">
                <a:avLst/>
              </a:prstGeom>
              <a:solidFill>
                <a:srgbClr val="808785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221" name="Rectangle 220"/>
              <p:cNvSpPr/>
              <p:nvPr/>
            </p:nvSpPr>
            <p:spPr>
              <a:xfrm flipH="1">
                <a:off x="1442537" y="27767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222" name="Rectangle 221"/>
              <p:cNvSpPr/>
              <p:nvPr/>
            </p:nvSpPr>
            <p:spPr>
              <a:xfrm flipH="1">
                <a:off x="1765806" y="27767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223" name="Rectangle 222"/>
              <p:cNvSpPr/>
              <p:nvPr/>
            </p:nvSpPr>
            <p:spPr>
              <a:xfrm flipH="1">
                <a:off x="1591917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24" name="Rectangle 223"/>
              <p:cNvSpPr/>
              <p:nvPr/>
            </p:nvSpPr>
            <p:spPr>
              <a:xfrm flipH="1">
                <a:off x="2025409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25" name="Rectangle 224"/>
              <p:cNvSpPr/>
              <p:nvPr/>
            </p:nvSpPr>
            <p:spPr>
              <a:xfrm flipH="1">
                <a:off x="2783760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26" name="Rectangle 225"/>
              <p:cNvSpPr/>
              <p:nvPr/>
            </p:nvSpPr>
            <p:spPr>
              <a:xfrm flipH="1">
                <a:off x="2386559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227" name="Rectangle 226"/>
              <p:cNvSpPr/>
              <p:nvPr/>
            </p:nvSpPr>
            <p:spPr>
              <a:xfrm flipH="1">
                <a:off x="3085127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</p:grpSp>
        <p:grpSp>
          <p:nvGrpSpPr>
            <p:cNvPr id="165" name="Group 164"/>
            <p:cNvGrpSpPr/>
            <p:nvPr/>
          </p:nvGrpSpPr>
          <p:grpSpPr>
            <a:xfrm>
              <a:off x="6484815" y="3849487"/>
              <a:ext cx="3702278" cy="749825"/>
              <a:chOff x="6484815" y="3849487"/>
              <a:chExt cx="3702278" cy="749825"/>
            </a:xfrm>
          </p:grpSpPr>
          <p:sp>
            <p:nvSpPr>
              <p:cNvPr id="209" name="Rounded Rectangle 208"/>
              <p:cNvSpPr/>
              <p:nvPr/>
            </p:nvSpPr>
            <p:spPr>
              <a:xfrm>
                <a:off x="6484815" y="3849487"/>
                <a:ext cx="3702278" cy="749825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210" name="Rectangle 209"/>
              <p:cNvSpPr/>
              <p:nvPr/>
            </p:nvSpPr>
            <p:spPr>
              <a:xfrm flipH="1">
                <a:off x="7261014" y="3849487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211" name="Rectangle 210"/>
              <p:cNvSpPr/>
              <p:nvPr/>
            </p:nvSpPr>
            <p:spPr>
              <a:xfrm flipH="1">
                <a:off x="7694508" y="3849487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212" name="Rectangle 211"/>
              <p:cNvSpPr/>
              <p:nvPr/>
            </p:nvSpPr>
            <p:spPr>
              <a:xfrm flipH="1">
                <a:off x="8369437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213" name="Rectangle 212"/>
              <p:cNvSpPr/>
              <p:nvPr/>
            </p:nvSpPr>
            <p:spPr>
              <a:xfrm flipH="1">
                <a:off x="8981799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214" name="Rectangle 213"/>
              <p:cNvSpPr/>
              <p:nvPr/>
            </p:nvSpPr>
            <p:spPr>
              <a:xfrm flipH="1">
                <a:off x="9594161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215" name="Rectangle 214"/>
              <p:cNvSpPr/>
              <p:nvPr/>
            </p:nvSpPr>
            <p:spPr>
              <a:xfrm flipH="1">
                <a:off x="7076701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16" name="Rectangle 215"/>
              <p:cNvSpPr/>
              <p:nvPr/>
            </p:nvSpPr>
            <p:spPr>
              <a:xfrm flipH="1">
                <a:off x="7476511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17" name="Rectangle 216"/>
              <p:cNvSpPr/>
              <p:nvPr/>
            </p:nvSpPr>
            <p:spPr>
              <a:xfrm flipH="1">
                <a:off x="7903896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18" name="Rectangle 217"/>
              <p:cNvSpPr/>
              <p:nvPr/>
            </p:nvSpPr>
            <p:spPr>
              <a:xfrm flipH="1">
                <a:off x="8605347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19" name="Rectangle 218"/>
              <p:cNvSpPr/>
              <p:nvPr/>
            </p:nvSpPr>
            <p:spPr>
              <a:xfrm flipH="1">
                <a:off x="9432541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</p:grpSp>
        <p:grpSp>
          <p:nvGrpSpPr>
            <p:cNvPr id="166" name="Group 165"/>
            <p:cNvGrpSpPr/>
            <p:nvPr/>
          </p:nvGrpSpPr>
          <p:grpSpPr>
            <a:xfrm>
              <a:off x="4633693" y="2776784"/>
              <a:ext cx="2302201" cy="749825"/>
              <a:chOff x="4633693" y="2776784"/>
              <a:chExt cx="2302201" cy="749825"/>
            </a:xfrm>
          </p:grpSpPr>
          <p:sp>
            <p:nvSpPr>
              <p:cNvPr id="191" name="Rounded Rectangle 190"/>
              <p:cNvSpPr/>
              <p:nvPr/>
            </p:nvSpPr>
            <p:spPr>
              <a:xfrm>
                <a:off x="4633693" y="2776784"/>
                <a:ext cx="2302201" cy="749825"/>
              </a:xfrm>
              <a:prstGeom prst="roundRect">
                <a:avLst/>
              </a:prstGeom>
              <a:solidFill>
                <a:srgbClr val="808785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202" name="Rectangle 201"/>
              <p:cNvSpPr/>
              <p:nvPr/>
            </p:nvSpPr>
            <p:spPr>
              <a:xfrm flipH="1">
                <a:off x="5409396" y="27767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203" name="Rectangle 202"/>
              <p:cNvSpPr/>
              <p:nvPr/>
            </p:nvSpPr>
            <p:spPr>
              <a:xfrm flipH="1">
                <a:off x="4825208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04" name="Rectangle 203"/>
              <p:cNvSpPr/>
              <p:nvPr/>
            </p:nvSpPr>
            <p:spPr>
              <a:xfrm flipH="1">
                <a:off x="5258700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05" name="Rectangle 204"/>
              <p:cNvSpPr/>
              <p:nvPr/>
            </p:nvSpPr>
            <p:spPr>
              <a:xfrm flipH="1">
                <a:off x="6410126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06" name="Rectangle 205"/>
              <p:cNvSpPr/>
              <p:nvPr/>
            </p:nvSpPr>
            <p:spPr>
              <a:xfrm flipH="1">
                <a:off x="5746382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207" name="Rectangle 206"/>
              <p:cNvSpPr/>
              <p:nvPr/>
            </p:nvSpPr>
            <p:spPr>
              <a:xfrm flipH="1">
                <a:off x="6016022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208" name="Rectangle 207"/>
              <p:cNvSpPr/>
              <p:nvPr/>
            </p:nvSpPr>
            <p:spPr>
              <a:xfrm flipH="1">
                <a:off x="5045614" y="27767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</p:grpSp>
        <p:grpSp>
          <p:nvGrpSpPr>
            <p:cNvPr id="167" name="Group 166"/>
            <p:cNvGrpSpPr/>
            <p:nvPr/>
          </p:nvGrpSpPr>
          <p:grpSpPr>
            <a:xfrm>
              <a:off x="1517227" y="3849487"/>
              <a:ext cx="2271444" cy="749825"/>
              <a:chOff x="1517227" y="3849487"/>
              <a:chExt cx="2271444" cy="749825"/>
            </a:xfrm>
          </p:grpSpPr>
          <p:sp>
            <p:nvSpPr>
              <p:cNvPr id="186" name="Rounded Rectangle 185"/>
              <p:cNvSpPr/>
              <p:nvPr/>
            </p:nvSpPr>
            <p:spPr>
              <a:xfrm>
                <a:off x="1517227" y="3849487"/>
                <a:ext cx="2271444" cy="749825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87" name="Rectangle 186"/>
              <p:cNvSpPr/>
              <p:nvPr/>
            </p:nvSpPr>
            <p:spPr>
              <a:xfrm flipH="1">
                <a:off x="3192024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88" name="Rectangle 187"/>
              <p:cNvSpPr/>
              <p:nvPr/>
            </p:nvSpPr>
            <p:spPr>
              <a:xfrm flipH="1">
                <a:off x="2729241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89" name="Rectangle 188"/>
              <p:cNvSpPr/>
              <p:nvPr/>
            </p:nvSpPr>
            <p:spPr>
              <a:xfrm flipH="1">
                <a:off x="2387785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90" name="Rectangle 189"/>
              <p:cNvSpPr/>
              <p:nvPr/>
            </p:nvSpPr>
            <p:spPr>
              <a:xfrm flipH="1">
                <a:off x="2040928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</p:grpSp>
        <p:grpSp>
          <p:nvGrpSpPr>
            <p:cNvPr id="168" name="Group 167"/>
            <p:cNvGrpSpPr/>
            <p:nvPr/>
          </p:nvGrpSpPr>
          <p:grpSpPr>
            <a:xfrm>
              <a:off x="4102073" y="3849484"/>
              <a:ext cx="2183580" cy="749828"/>
              <a:chOff x="4102073" y="3849484"/>
              <a:chExt cx="2183580" cy="749828"/>
            </a:xfrm>
          </p:grpSpPr>
          <p:sp>
            <p:nvSpPr>
              <p:cNvPr id="178" name="Rounded Rectangle 177"/>
              <p:cNvSpPr/>
              <p:nvPr/>
            </p:nvSpPr>
            <p:spPr>
              <a:xfrm>
                <a:off x="4102073" y="3849487"/>
                <a:ext cx="2183580" cy="749825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79" name="Rectangle 178"/>
              <p:cNvSpPr/>
              <p:nvPr/>
            </p:nvSpPr>
            <p:spPr>
              <a:xfrm flipH="1">
                <a:off x="4443308" y="3849487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80" name="Rectangle 179"/>
              <p:cNvSpPr/>
              <p:nvPr/>
            </p:nvSpPr>
            <p:spPr>
              <a:xfrm flipH="1">
                <a:off x="5823058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81" name="Rectangle 180"/>
              <p:cNvSpPr/>
              <p:nvPr/>
            </p:nvSpPr>
            <p:spPr>
              <a:xfrm flipH="1">
                <a:off x="5226955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82" name="Rectangle 181"/>
              <p:cNvSpPr/>
              <p:nvPr/>
            </p:nvSpPr>
            <p:spPr>
              <a:xfrm flipH="1">
                <a:off x="5530666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83" name="Rectangle 182"/>
              <p:cNvSpPr/>
              <p:nvPr/>
            </p:nvSpPr>
            <p:spPr>
              <a:xfrm flipH="1">
                <a:off x="4816868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84" name="Rectangle 183"/>
              <p:cNvSpPr/>
              <p:nvPr/>
            </p:nvSpPr>
            <p:spPr>
              <a:xfrm flipH="1">
                <a:off x="4629584" y="3849485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85" name="Rectangle 184"/>
              <p:cNvSpPr/>
              <p:nvPr/>
            </p:nvSpPr>
            <p:spPr>
              <a:xfrm flipH="1">
                <a:off x="4975539" y="38494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</p:grpSp>
        <p:grpSp>
          <p:nvGrpSpPr>
            <p:cNvPr id="169" name="Group 168"/>
            <p:cNvGrpSpPr/>
            <p:nvPr/>
          </p:nvGrpSpPr>
          <p:grpSpPr>
            <a:xfrm>
              <a:off x="8778241" y="2776783"/>
              <a:ext cx="2492587" cy="749826"/>
              <a:chOff x="8778241" y="2776783"/>
              <a:chExt cx="2492587" cy="749826"/>
            </a:xfrm>
          </p:grpSpPr>
          <p:sp>
            <p:nvSpPr>
              <p:cNvPr id="170" name="Rounded Rectangle 169"/>
              <p:cNvSpPr/>
              <p:nvPr/>
            </p:nvSpPr>
            <p:spPr>
              <a:xfrm>
                <a:off x="8778241" y="2776784"/>
                <a:ext cx="2492587" cy="749825"/>
              </a:xfrm>
              <a:prstGeom prst="roundRect">
                <a:avLst/>
              </a:prstGeom>
              <a:solidFill>
                <a:srgbClr val="808785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71" name="Rectangle 170"/>
              <p:cNvSpPr/>
              <p:nvPr/>
            </p:nvSpPr>
            <p:spPr>
              <a:xfrm flipH="1">
                <a:off x="9245680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2" name="Rectangle 171"/>
              <p:cNvSpPr/>
              <p:nvPr/>
            </p:nvSpPr>
            <p:spPr>
              <a:xfrm flipH="1">
                <a:off x="10037714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3" name="Rectangle 172"/>
              <p:cNvSpPr/>
              <p:nvPr/>
            </p:nvSpPr>
            <p:spPr>
              <a:xfrm flipH="1">
                <a:off x="10437523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4" name="Rectangle 173"/>
              <p:cNvSpPr/>
              <p:nvPr/>
            </p:nvSpPr>
            <p:spPr>
              <a:xfrm flipH="1">
                <a:off x="10864908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5" name="Rectangle 174"/>
              <p:cNvSpPr/>
              <p:nvPr/>
            </p:nvSpPr>
            <p:spPr>
              <a:xfrm flipH="1">
                <a:off x="9835040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76" name="Rectangle 175"/>
              <p:cNvSpPr/>
              <p:nvPr/>
            </p:nvSpPr>
            <p:spPr>
              <a:xfrm flipH="1">
                <a:off x="9571565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7" name="Rectangle 176"/>
              <p:cNvSpPr/>
              <p:nvPr/>
            </p:nvSpPr>
            <p:spPr>
              <a:xfrm flipH="1">
                <a:off x="9008046" y="2776783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</p:grpSp>
      </p:grpSp>
      <p:sp>
        <p:nvSpPr>
          <p:cNvPr id="229" name="Rectangle 228"/>
          <p:cNvSpPr/>
          <p:nvPr/>
        </p:nvSpPr>
        <p:spPr>
          <a:xfrm>
            <a:off x="448113" y="4869255"/>
            <a:ext cx="11877775" cy="27080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13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…there is a corresponding legal trace with atomic host steps </a:t>
            </a:r>
            <a:endParaRPr lang="en-US" sz="3413" dirty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  <p:grpSp>
        <p:nvGrpSpPr>
          <p:cNvPr id="230" name="Group 229"/>
          <p:cNvGrpSpPr/>
          <p:nvPr/>
        </p:nvGrpSpPr>
        <p:grpSpPr>
          <a:xfrm>
            <a:off x="1085799" y="5484870"/>
            <a:ext cx="2302204" cy="749825"/>
            <a:chOff x="1083734" y="2776784"/>
            <a:chExt cx="2302204" cy="749825"/>
          </a:xfrm>
        </p:grpSpPr>
        <p:sp>
          <p:nvSpPr>
            <p:cNvPr id="283" name="Rounded Rectangle 282"/>
            <p:cNvSpPr/>
            <p:nvPr/>
          </p:nvSpPr>
          <p:spPr>
            <a:xfrm>
              <a:off x="1083734" y="2776784"/>
              <a:ext cx="2302204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84" name="Rectangle 283"/>
            <p:cNvSpPr/>
            <p:nvPr/>
          </p:nvSpPr>
          <p:spPr>
            <a:xfrm flipH="1">
              <a:off x="1442537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285" name="Rectangle 284"/>
            <p:cNvSpPr/>
            <p:nvPr/>
          </p:nvSpPr>
          <p:spPr>
            <a:xfrm flipH="1">
              <a:off x="1765806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286" name="Rectangle 285"/>
            <p:cNvSpPr/>
            <p:nvPr/>
          </p:nvSpPr>
          <p:spPr>
            <a:xfrm flipH="1">
              <a:off x="1591917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87" name="Rectangle 286"/>
            <p:cNvSpPr/>
            <p:nvPr/>
          </p:nvSpPr>
          <p:spPr>
            <a:xfrm flipH="1">
              <a:off x="2025409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88" name="Rectangle 287"/>
            <p:cNvSpPr/>
            <p:nvPr/>
          </p:nvSpPr>
          <p:spPr>
            <a:xfrm flipH="1">
              <a:off x="2783760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89" name="Rectangle 288"/>
            <p:cNvSpPr/>
            <p:nvPr/>
          </p:nvSpPr>
          <p:spPr>
            <a:xfrm flipH="1">
              <a:off x="2386559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rgbClr val="FFFFFF"/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290" name="Rectangle 289"/>
            <p:cNvSpPr/>
            <p:nvPr/>
          </p:nvSpPr>
          <p:spPr>
            <a:xfrm flipH="1">
              <a:off x="3085127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rgbClr val="FFFFFF"/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</p:grpSp>
      <p:grpSp>
        <p:nvGrpSpPr>
          <p:cNvPr id="231" name="Group 230"/>
          <p:cNvGrpSpPr/>
          <p:nvPr/>
        </p:nvGrpSpPr>
        <p:grpSpPr>
          <a:xfrm>
            <a:off x="6486880" y="6557573"/>
            <a:ext cx="3702278" cy="749825"/>
            <a:chOff x="6484815" y="3849487"/>
            <a:chExt cx="3702278" cy="749825"/>
          </a:xfrm>
        </p:grpSpPr>
        <p:sp>
          <p:nvSpPr>
            <p:cNvPr id="272" name="Rounded Rectangle 271"/>
            <p:cNvSpPr/>
            <p:nvPr/>
          </p:nvSpPr>
          <p:spPr>
            <a:xfrm>
              <a:off x="6484815" y="3849487"/>
              <a:ext cx="3702278" cy="749825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73" name="Rectangle 272"/>
            <p:cNvSpPr/>
            <p:nvPr/>
          </p:nvSpPr>
          <p:spPr>
            <a:xfrm flipH="1">
              <a:off x="7261014" y="3849487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274" name="Rectangle 273"/>
            <p:cNvSpPr/>
            <p:nvPr/>
          </p:nvSpPr>
          <p:spPr>
            <a:xfrm flipH="1">
              <a:off x="7694508" y="3849487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275" name="Rectangle 274"/>
            <p:cNvSpPr/>
            <p:nvPr/>
          </p:nvSpPr>
          <p:spPr>
            <a:xfrm flipH="1">
              <a:off x="8369437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rgbClr val="FFFFFF"/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276" name="Rectangle 275"/>
            <p:cNvSpPr/>
            <p:nvPr/>
          </p:nvSpPr>
          <p:spPr>
            <a:xfrm flipH="1">
              <a:off x="8981799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rgbClr val="FFFFFF"/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277" name="Rectangle 276"/>
            <p:cNvSpPr/>
            <p:nvPr/>
          </p:nvSpPr>
          <p:spPr>
            <a:xfrm flipH="1">
              <a:off x="9594161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rgbClr val="FFFFFF"/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278" name="Rectangle 277"/>
            <p:cNvSpPr/>
            <p:nvPr/>
          </p:nvSpPr>
          <p:spPr>
            <a:xfrm flipH="1">
              <a:off x="7076701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79" name="Rectangle 278"/>
            <p:cNvSpPr/>
            <p:nvPr/>
          </p:nvSpPr>
          <p:spPr>
            <a:xfrm flipH="1">
              <a:off x="7476511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80" name="Rectangle 279"/>
            <p:cNvSpPr/>
            <p:nvPr/>
          </p:nvSpPr>
          <p:spPr>
            <a:xfrm flipH="1">
              <a:off x="7903896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81" name="Rectangle 280"/>
            <p:cNvSpPr/>
            <p:nvPr/>
          </p:nvSpPr>
          <p:spPr>
            <a:xfrm flipH="1">
              <a:off x="8605347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82" name="Rectangle 281"/>
            <p:cNvSpPr/>
            <p:nvPr/>
          </p:nvSpPr>
          <p:spPr>
            <a:xfrm flipH="1">
              <a:off x="9432541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</p:grpSp>
      <p:grpSp>
        <p:nvGrpSpPr>
          <p:cNvPr id="232" name="Group 231"/>
          <p:cNvGrpSpPr/>
          <p:nvPr/>
        </p:nvGrpSpPr>
        <p:grpSpPr>
          <a:xfrm>
            <a:off x="4635758" y="5484870"/>
            <a:ext cx="2302201" cy="749825"/>
            <a:chOff x="4633693" y="2776784"/>
            <a:chExt cx="2302201" cy="749825"/>
          </a:xfrm>
        </p:grpSpPr>
        <p:sp>
          <p:nvSpPr>
            <p:cNvPr id="257" name="Rounded Rectangle 256"/>
            <p:cNvSpPr/>
            <p:nvPr/>
          </p:nvSpPr>
          <p:spPr>
            <a:xfrm>
              <a:off x="4633693" y="2776784"/>
              <a:ext cx="2302201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65" name="Rectangle 264"/>
            <p:cNvSpPr/>
            <p:nvPr/>
          </p:nvSpPr>
          <p:spPr>
            <a:xfrm flipH="1">
              <a:off x="5409396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266" name="Rectangle 265"/>
            <p:cNvSpPr/>
            <p:nvPr/>
          </p:nvSpPr>
          <p:spPr>
            <a:xfrm flipH="1">
              <a:off x="4825208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67" name="Rectangle 266"/>
            <p:cNvSpPr/>
            <p:nvPr/>
          </p:nvSpPr>
          <p:spPr>
            <a:xfrm flipH="1">
              <a:off x="5258700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68" name="Rectangle 267"/>
            <p:cNvSpPr/>
            <p:nvPr/>
          </p:nvSpPr>
          <p:spPr>
            <a:xfrm flipH="1">
              <a:off x="6410126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69" name="Rectangle 268"/>
            <p:cNvSpPr/>
            <p:nvPr/>
          </p:nvSpPr>
          <p:spPr>
            <a:xfrm flipH="1">
              <a:off x="5746382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rgbClr val="FFFFFF"/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270" name="Rectangle 269"/>
            <p:cNvSpPr/>
            <p:nvPr/>
          </p:nvSpPr>
          <p:spPr>
            <a:xfrm flipH="1">
              <a:off x="6016022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rgbClr val="FFFFFF"/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271" name="Rectangle 270"/>
            <p:cNvSpPr/>
            <p:nvPr/>
          </p:nvSpPr>
          <p:spPr>
            <a:xfrm flipH="1">
              <a:off x="5045614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1519292" y="6557573"/>
            <a:ext cx="2271444" cy="749825"/>
            <a:chOff x="1517227" y="3849487"/>
            <a:chExt cx="2271444" cy="749825"/>
          </a:xfrm>
        </p:grpSpPr>
        <p:sp>
          <p:nvSpPr>
            <p:cNvPr id="252" name="Rounded Rectangle 251"/>
            <p:cNvSpPr/>
            <p:nvPr/>
          </p:nvSpPr>
          <p:spPr>
            <a:xfrm>
              <a:off x="1517227" y="3849487"/>
              <a:ext cx="2271444" cy="749825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53" name="Rectangle 252"/>
            <p:cNvSpPr/>
            <p:nvPr/>
          </p:nvSpPr>
          <p:spPr>
            <a:xfrm flipH="1">
              <a:off x="3192024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rgbClr val="FFFFFF"/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254" name="Rectangle 253"/>
            <p:cNvSpPr/>
            <p:nvPr/>
          </p:nvSpPr>
          <p:spPr>
            <a:xfrm flipH="1">
              <a:off x="2729241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55" name="Rectangle 254"/>
            <p:cNvSpPr/>
            <p:nvPr/>
          </p:nvSpPr>
          <p:spPr>
            <a:xfrm flipH="1">
              <a:off x="2387785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56" name="Rectangle 255"/>
            <p:cNvSpPr/>
            <p:nvPr/>
          </p:nvSpPr>
          <p:spPr>
            <a:xfrm flipH="1">
              <a:off x="2040928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</p:grpSp>
      <p:grpSp>
        <p:nvGrpSpPr>
          <p:cNvPr id="234" name="Group 233"/>
          <p:cNvGrpSpPr/>
          <p:nvPr/>
        </p:nvGrpSpPr>
        <p:grpSpPr>
          <a:xfrm>
            <a:off x="4104138" y="6557570"/>
            <a:ext cx="2183580" cy="749828"/>
            <a:chOff x="4102073" y="3849484"/>
            <a:chExt cx="2183580" cy="749828"/>
          </a:xfrm>
        </p:grpSpPr>
        <p:sp>
          <p:nvSpPr>
            <p:cNvPr id="244" name="Rounded Rectangle 243"/>
            <p:cNvSpPr/>
            <p:nvPr/>
          </p:nvSpPr>
          <p:spPr>
            <a:xfrm>
              <a:off x="4102073" y="3849487"/>
              <a:ext cx="2183580" cy="749825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45" name="Rectangle 244"/>
            <p:cNvSpPr/>
            <p:nvPr/>
          </p:nvSpPr>
          <p:spPr>
            <a:xfrm flipH="1">
              <a:off x="4443308" y="3849487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246" name="Rectangle 245"/>
            <p:cNvSpPr/>
            <p:nvPr/>
          </p:nvSpPr>
          <p:spPr>
            <a:xfrm flipH="1">
              <a:off x="5823058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rgbClr val="FFFFFF"/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247" name="Rectangle 246"/>
            <p:cNvSpPr/>
            <p:nvPr/>
          </p:nvSpPr>
          <p:spPr>
            <a:xfrm flipH="1">
              <a:off x="5226955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rgbClr val="FFFFFF"/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248" name="Rectangle 247"/>
            <p:cNvSpPr/>
            <p:nvPr/>
          </p:nvSpPr>
          <p:spPr>
            <a:xfrm flipH="1">
              <a:off x="5530666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49" name="Rectangle 248"/>
            <p:cNvSpPr/>
            <p:nvPr/>
          </p:nvSpPr>
          <p:spPr>
            <a:xfrm flipH="1">
              <a:off x="4816868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50" name="Rectangle 249"/>
            <p:cNvSpPr/>
            <p:nvPr/>
          </p:nvSpPr>
          <p:spPr>
            <a:xfrm flipH="1">
              <a:off x="4629584" y="3849485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251" name="Rectangle 250"/>
            <p:cNvSpPr/>
            <p:nvPr/>
          </p:nvSpPr>
          <p:spPr>
            <a:xfrm flipH="1">
              <a:off x="4975539" y="38494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</p:grpSp>
      <p:grpSp>
        <p:nvGrpSpPr>
          <p:cNvPr id="235" name="Group 234"/>
          <p:cNvGrpSpPr/>
          <p:nvPr/>
        </p:nvGrpSpPr>
        <p:grpSpPr>
          <a:xfrm>
            <a:off x="8780306" y="5484869"/>
            <a:ext cx="2492587" cy="749826"/>
            <a:chOff x="8778241" y="2776783"/>
            <a:chExt cx="2492587" cy="749826"/>
          </a:xfrm>
        </p:grpSpPr>
        <p:sp>
          <p:nvSpPr>
            <p:cNvPr id="236" name="Rounded Rectangle 235"/>
            <p:cNvSpPr/>
            <p:nvPr/>
          </p:nvSpPr>
          <p:spPr>
            <a:xfrm>
              <a:off x="8778241" y="2776784"/>
              <a:ext cx="2492587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37" name="Rectangle 236"/>
            <p:cNvSpPr/>
            <p:nvPr/>
          </p:nvSpPr>
          <p:spPr>
            <a:xfrm flipH="1">
              <a:off x="9245680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38" name="Rectangle 237"/>
            <p:cNvSpPr/>
            <p:nvPr/>
          </p:nvSpPr>
          <p:spPr>
            <a:xfrm flipH="1">
              <a:off x="10037714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39" name="Rectangle 238"/>
            <p:cNvSpPr/>
            <p:nvPr/>
          </p:nvSpPr>
          <p:spPr>
            <a:xfrm flipH="1">
              <a:off x="10437523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40" name="Rectangle 239"/>
            <p:cNvSpPr/>
            <p:nvPr/>
          </p:nvSpPr>
          <p:spPr>
            <a:xfrm flipH="1">
              <a:off x="10864908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41" name="Rectangle 240"/>
            <p:cNvSpPr/>
            <p:nvPr/>
          </p:nvSpPr>
          <p:spPr>
            <a:xfrm flipH="1">
              <a:off x="9835040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rgbClr val="FFFFFF"/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242" name="Rectangle 241"/>
            <p:cNvSpPr/>
            <p:nvPr/>
          </p:nvSpPr>
          <p:spPr>
            <a:xfrm flipH="1">
              <a:off x="9571565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43" name="Rectangle 242"/>
            <p:cNvSpPr/>
            <p:nvPr/>
          </p:nvSpPr>
          <p:spPr>
            <a:xfrm flipH="1">
              <a:off x="9008046" y="2776783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</p:grpSp>
      <p:sp>
        <p:nvSpPr>
          <p:cNvPr id="291" name="Title 1"/>
          <p:cNvSpPr>
            <a:spLocks noGrp="1"/>
          </p:cNvSpPr>
          <p:nvPr>
            <p:ph type="title"/>
          </p:nvPr>
        </p:nvSpPr>
        <p:spPr>
          <a:xfrm>
            <a:off x="355600" y="254000"/>
            <a:ext cx="12293600" cy="24384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Calibri Light" panose="020F0302020204030204" pitchFamily="34" charset="0"/>
              </a:rPr>
              <a:t>concurrency containment</a:t>
            </a:r>
            <a:endParaRPr lang="en-US" sz="5400" dirty="0">
              <a:latin typeface="Calibri Light" panose="020F0302020204030204" pitchFamily="34" charset="0"/>
            </a:endParaRPr>
          </a:p>
        </p:txBody>
      </p:sp>
      <p:pic>
        <p:nvPicPr>
          <p:cNvPr id="258" name="Picture 25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1878" y="3956695"/>
            <a:ext cx="1291426" cy="682109"/>
          </a:xfrm>
          <a:prstGeom prst="rect">
            <a:avLst/>
          </a:prstGeom>
        </p:spPr>
      </p:pic>
      <p:grpSp>
        <p:nvGrpSpPr>
          <p:cNvPr id="259" name="Group 258"/>
          <p:cNvGrpSpPr/>
          <p:nvPr/>
        </p:nvGrpSpPr>
        <p:grpSpPr>
          <a:xfrm>
            <a:off x="10552423" y="3878310"/>
            <a:ext cx="650823" cy="737799"/>
            <a:chOff x="6315327" y="1295400"/>
            <a:chExt cx="457610" cy="518765"/>
          </a:xfrm>
        </p:grpSpPr>
        <p:sp>
          <p:nvSpPr>
            <p:cNvPr id="260" name="Vertical Scroll 259"/>
            <p:cNvSpPr/>
            <p:nvPr/>
          </p:nvSpPr>
          <p:spPr>
            <a:xfrm>
              <a:off x="6315327" y="1295400"/>
              <a:ext cx="259128" cy="304800"/>
            </a:xfrm>
            <a:prstGeom prst="verticalScrol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973"/>
            </a:p>
          </p:txBody>
        </p:sp>
        <p:sp>
          <p:nvSpPr>
            <p:cNvPr id="261" name="Vertical Scroll 260"/>
            <p:cNvSpPr/>
            <p:nvPr/>
          </p:nvSpPr>
          <p:spPr>
            <a:xfrm>
              <a:off x="6414568" y="1402383"/>
              <a:ext cx="259128" cy="304800"/>
            </a:xfrm>
            <a:prstGeom prst="verticalScrol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973"/>
            </a:p>
          </p:txBody>
        </p:sp>
        <p:sp>
          <p:nvSpPr>
            <p:cNvPr id="262" name="Vertical Scroll 261"/>
            <p:cNvSpPr/>
            <p:nvPr/>
          </p:nvSpPr>
          <p:spPr>
            <a:xfrm>
              <a:off x="6513809" y="1509365"/>
              <a:ext cx="259128" cy="304800"/>
            </a:xfrm>
            <a:prstGeom prst="verticalScrol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973"/>
            </a:p>
          </p:txBody>
        </p:sp>
      </p:grpSp>
      <p:pic>
        <p:nvPicPr>
          <p:cNvPr id="263" name="Picture 26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4781" y="3928171"/>
            <a:ext cx="690943" cy="688640"/>
          </a:xfrm>
          <a:prstGeom prst="rect">
            <a:avLst/>
          </a:prstGeom>
        </p:spPr>
      </p:pic>
      <p:grpSp>
        <p:nvGrpSpPr>
          <p:cNvPr id="264" name="Group 263"/>
          <p:cNvGrpSpPr/>
          <p:nvPr/>
        </p:nvGrpSpPr>
        <p:grpSpPr>
          <a:xfrm>
            <a:off x="10515738" y="6661686"/>
            <a:ext cx="650823" cy="737799"/>
            <a:chOff x="6315327" y="1295400"/>
            <a:chExt cx="457610" cy="518765"/>
          </a:xfrm>
        </p:grpSpPr>
        <p:sp>
          <p:nvSpPr>
            <p:cNvPr id="320" name="Vertical Scroll 319"/>
            <p:cNvSpPr/>
            <p:nvPr/>
          </p:nvSpPr>
          <p:spPr>
            <a:xfrm>
              <a:off x="6315327" y="1295400"/>
              <a:ext cx="259128" cy="304800"/>
            </a:xfrm>
            <a:prstGeom prst="verticalScrol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973"/>
            </a:p>
          </p:txBody>
        </p:sp>
        <p:sp>
          <p:nvSpPr>
            <p:cNvPr id="321" name="Vertical Scroll 320"/>
            <p:cNvSpPr/>
            <p:nvPr/>
          </p:nvSpPr>
          <p:spPr>
            <a:xfrm>
              <a:off x="6414568" y="1402383"/>
              <a:ext cx="259128" cy="304800"/>
            </a:xfrm>
            <a:prstGeom prst="verticalScrol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973"/>
            </a:p>
          </p:txBody>
        </p:sp>
        <p:sp>
          <p:nvSpPr>
            <p:cNvPr id="322" name="Vertical Scroll 321"/>
            <p:cNvSpPr/>
            <p:nvPr/>
          </p:nvSpPr>
          <p:spPr>
            <a:xfrm>
              <a:off x="6513809" y="1509365"/>
              <a:ext cx="259128" cy="304800"/>
            </a:xfrm>
            <a:prstGeom prst="verticalScrol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973"/>
            </a:p>
          </p:txBody>
        </p:sp>
      </p:grpSp>
      <p:pic>
        <p:nvPicPr>
          <p:cNvPr id="323" name="Picture 3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8097" y="6711547"/>
            <a:ext cx="690943" cy="68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5031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30"/>
                                        </p:tgtEl>
                                      </p:cBhvr>
                                      <p:by x="7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32"/>
                                        </p:tgtEl>
                                      </p:cBhvr>
                                      <p:by x="7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35"/>
                                        </p:tgtEl>
                                      </p:cBhvr>
                                      <p:by x="7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31"/>
                                        </p:tgtEl>
                                      </p:cBhvr>
                                      <p:by x="7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34"/>
                                        </p:tgtEl>
                                      </p:cBhvr>
                                      <p:by x="7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33"/>
                                        </p:tgtEl>
                                      </p:cBhvr>
                                      <p:by x="7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7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083734" y="2776784"/>
            <a:ext cx="2302204" cy="749825"/>
          </a:xfrm>
          <a:prstGeom prst="roundRect">
            <a:avLst/>
          </a:prstGeom>
          <a:solidFill>
            <a:srgbClr val="808785"/>
          </a:solidFill>
          <a:ln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defTabSz="1300460" hangingPunct="1">
              <a:defRPr/>
            </a:pPr>
            <a:endParaRPr lang="en-US" sz="2000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633693" y="2776784"/>
            <a:ext cx="2302201" cy="749825"/>
          </a:xfrm>
          <a:prstGeom prst="roundRect">
            <a:avLst/>
          </a:prstGeom>
          <a:solidFill>
            <a:srgbClr val="808785"/>
          </a:solidFill>
          <a:ln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defTabSz="1300460" hangingPunct="1">
              <a:defRPr/>
            </a:pPr>
            <a:endParaRPr lang="en-US" sz="2000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517227" y="3849487"/>
            <a:ext cx="2271444" cy="74982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1300460" hangingPunct="1">
              <a:defRPr/>
            </a:pPr>
            <a:endParaRPr lang="en-US" sz="2000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02073" y="3849487"/>
            <a:ext cx="2183580" cy="74982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1300460" hangingPunct="1">
              <a:defRPr/>
            </a:pPr>
            <a:endParaRPr lang="en-US" sz="2000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484815" y="3849487"/>
            <a:ext cx="3702278" cy="74982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1300460" hangingPunct="1">
              <a:defRPr/>
            </a:pPr>
            <a:endParaRPr lang="en-US" sz="2000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778241" y="2776784"/>
            <a:ext cx="2492587" cy="749825"/>
          </a:xfrm>
          <a:prstGeom prst="roundRect">
            <a:avLst/>
          </a:prstGeom>
          <a:solidFill>
            <a:srgbClr val="808785"/>
          </a:solidFill>
          <a:ln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defTabSz="1300460" hangingPunct="1">
              <a:defRPr/>
            </a:pPr>
            <a:endParaRPr lang="en-US" sz="2000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55600" y="254000"/>
            <a:ext cx="12293600" cy="2438400"/>
          </a:xfrm>
        </p:spPr>
        <p:txBody>
          <a:bodyPr>
            <a:normAutofit/>
          </a:bodyPr>
          <a:lstStyle/>
          <a:p>
            <a:r>
              <a:rPr lang="en-US" sz="6400" dirty="0" smtClean="0">
                <a:latin typeface="Calibri Light" panose="020F0302020204030204" pitchFamily="34" charset="0"/>
              </a:rPr>
              <a:t>Creating the atomic trace</a:t>
            </a:r>
            <a:endParaRPr lang="en-US" sz="6400" dirty="0">
              <a:latin typeface="Calibri Light" panose="020F03020202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 flipH="1">
            <a:off x="1442537" y="2776784"/>
            <a:ext cx="149380" cy="749825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11" name="Rectangle 10"/>
          <p:cNvSpPr/>
          <p:nvPr/>
        </p:nvSpPr>
        <p:spPr>
          <a:xfrm flipH="1">
            <a:off x="1765806" y="2776784"/>
            <a:ext cx="149380" cy="749825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12" name="Rectangle 11"/>
          <p:cNvSpPr/>
          <p:nvPr/>
        </p:nvSpPr>
        <p:spPr>
          <a:xfrm flipH="1">
            <a:off x="5409396" y="2776784"/>
            <a:ext cx="149380" cy="749825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13" name="Rectangle 12"/>
          <p:cNvSpPr/>
          <p:nvPr/>
        </p:nvSpPr>
        <p:spPr>
          <a:xfrm flipH="1">
            <a:off x="7261014" y="3849487"/>
            <a:ext cx="149380" cy="749825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14" name="Rectangle 13"/>
          <p:cNvSpPr/>
          <p:nvPr/>
        </p:nvSpPr>
        <p:spPr>
          <a:xfrm flipH="1">
            <a:off x="7694508" y="3849487"/>
            <a:ext cx="149380" cy="749825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15" name="Rectangle 14"/>
          <p:cNvSpPr/>
          <p:nvPr/>
        </p:nvSpPr>
        <p:spPr>
          <a:xfrm flipH="1">
            <a:off x="4443308" y="3849487"/>
            <a:ext cx="149380" cy="749825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16" name="Rectangle 15"/>
          <p:cNvSpPr/>
          <p:nvPr/>
        </p:nvSpPr>
        <p:spPr>
          <a:xfrm flipH="1">
            <a:off x="1591917" y="2776784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17" name="Rectangle 16"/>
          <p:cNvSpPr/>
          <p:nvPr/>
        </p:nvSpPr>
        <p:spPr>
          <a:xfrm flipH="1">
            <a:off x="2025409" y="2776784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18" name="Rectangle 17"/>
          <p:cNvSpPr/>
          <p:nvPr/>
        </p:nvSpPr>
        <p:spPr>
          <a:xfrm flipH="1">
            <a:off x="2783760" y="2776784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19" name="Rectangle 18"/>
          <p:cNvSpPr/>
          <p:nvPr/>
        </p:nvSpPr>
        <p:spPr>
          <a:xfrm flipH="1">
            <a:off x="4868956" y="2787934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20" name="Rectangle 19"/>
          <p:cNvSpPr/>
          <p:nvPr/>
        </p:nvSpPr>
        <p:spPr>
          <a:xfrm flipH="1">
            <a:off x="5258700" y="2776784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21" name="Rectangle 20"/>
          <p:cNvSpPr/>
          <p:nvPr/>
        </p:nvSpPr>
        <p:spPr>
          <a:xfrm flipH="1">
            <a:off x="6410126" y="2776784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22" name="Rectangle 21"/>
          <p:cNvSpPr/>
          <p:nvPr/>
        </p:nvSpPr>
        <p:spPr>
          <a:xfrm flipH="1">
            <a:off x="9245680" y="2776784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23" name="Rectangle 22"/>
          <p:cNvSpPr/>
          <p:nvPr/>
        </p:nvSpPr>
        <p:spPr>
          <a:xfrm flipH="1">
            <a:off x="10037714" y="2776784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24" name="Rectangle 23"/>
          <p:cNvSpPr/>
          <p:nvPr/>
        </p:nvSpPr>
        <p:spPr>
          <a:xfrm flipH="1">
            <a:off x="10437523" y="2776784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25" name="Rectangle 24"/>
          <p:cNvSpPr/>
          <p:nvPr/>
        </p:nvSpPr>
        <p:spPr>
          <a:xfrm flipH="1">
            <a:off x="10864908" y="2776784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26" name="Rectangle 25"/>
          <p:cNvSpPr/>
          <p:nvPr/>
        </p:nvSpPr>
        <p:spPr>
          <a:xfrm flipH="1">
            <a:off x="2386559" y="2776784"/>
            <a:ext cx="149380" cy="74982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27" name="Rectangle 26"/>
          <p:cNvSpPr/>
          <p:nvPr/>
        </p:nvSpPr>
        <p:spPr>
          <a:xfrm flipH="1">
            <a:off x="3085127" y="2776784"/>
            <a:ext cx="149380" cy="74982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28" name="Rectangle 27"/>
          <p:cNvSpPr/>
          <p:nvPr/>
        </p:nvSpPr>
        <p:spPr>
          <a:xfrm flipH="1">
            <a:off x="5746382" y="2776784"/>
            <a:ext cx="149380" cy="74982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29" name="Rectangle 28"/>
          <p:cNvSpPr/>
          <p:nvPr/>
        </p:nvSpPr>
        <p:spPr>
          <a:xfrm flipH="1">
            <a:off x="6016022" y="2776784"/>
            <a:ext cx="149380" cy="74982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30" name="Rectangle 29"/>
          <p:cNvSpPr/>
          <p:nvPr/>
        </p:nvSpPr>
        <p:spPr>
          <a:xfrm flipH="1">
            <a:off x="9835040" y="2776784"/>
            <a:ext cx="149380" cy="74982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31" name="Rectangle 30"/>
          <p:cNvSpPr/>
          <p:nvPr/>
        </p:nvSpPr>
        <p:spPr>
          <a:xfrm flipH="1">
            <a:off x="8369437" y="3849487"/>
            <a:ext cx="149380" cy="74982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32" name="Rectangle 31"/>
          <p:cNvSpPr/>
          <p:nvPr/>
        </p:nvSpPr>
        <p:spPr>
          <a:xfrm flipH="1">
            <a:off x="8981799" y="3849487"/>
            <a:ext cx="149380" cy="74982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33" name="Rectangle 32"/>
          <p:cNvSpPr/>
          <p:nvPr/>
        </p:nvSpPr>
        <p:spPr>
          <a:xfrm flipH="1">
            <a:off x="9594161" y="3849487"/>
            <a:ext cx="149380" cy="74982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34" name="Rectangle 33"/>
          <p:cNvSpPr/>
          <p:nvPr/>
        </p:nvSpPr>
        <p:spPr>
          <a:xfrm flipH="1">
            <a:off x="5823058" y="3849487"/>
            <a:ext cx="149380" cy="74982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35" name="Rectangle 34"/>
          <p:cNvSpPr/>
          <p:nvPr/>
        </p:nvSpPr>
        <p:spPr>
          <a:xfrm flipH="1">
            <a:off x="5226955" y="3849487"/>
            <a:ext cx="149380" cy="74982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36" name="Rectangle 35"/>
          <p:cNvSpPr/>
          <p:nvPr/>
        </p:nvSpPr>
        <p:spPr>
          <a:xfrm flipH="1">
            <a:off x="3192024" y="3849487"/>
            <a:ext cx="149380" cy="74982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37" name="Rectangle 36"/>
          <p:cNvSpPr/>
          <p:nvPr/>
        </p:nvSpPr>
        <p:spPr>
          <a:xfrm flipH="1">
            <a:off x="7076701" y="3849487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38" name="Rectangle 37"/>
          <p:cNvSpPr/>
          <p:nvPr/>
        </p:nvSpPr>
        <p:spPr>
          <a:xfrm flipH="1">
            <a:off x="7476511" y="3849487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39" name="Rectangle 38"/>
          <p:cNvSpPr/>
          <p:nvPr/>
        </p:nvSpPr>
        <p:spPr>
          <a:xfrm flipH="1">
            <a:off x="7903896" y="3849487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40" name="Rectangle 39"/>
          <p:cNvSpPr/>
          <p:nvPr/>
        </p:nvSpPr>
        <p:spPr>
          <a:xfrm flipH="1">
            <a:off x="8605347" y="3849487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41" name="Rectangle 40"/>
          <p:cNvSpPr/>
          <p:nvPr/>
        </p:nvSpPr>
        <p:spPr>
          <a:xfrm flipH="1">
            <a:off x="5530666" y="3849487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42" name="Rectangle 41"/>
          <p:cNvSpPr/>
          <p:nvPr/>
        </p:nvSpPr>
        <p:spPr>
          <a:xfrm flipH="1">
            <a:off x="9432541" y="3849487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43" name="Rectangle 42"/>
          <p:cNvSpPr/>
          <p:nvPr/>
        </p:nvSpPr>
        <p:spPr>
          <a:xfrm flipH="1">
            <a:off x="4816868" y="3849487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44" name="Rectangle 43"/>
          <p:cNvSpPr/>
          <p:nvPr/>
        </p:nvSpPr>
        <p:spPr>
          <a:xfrm flipH="1">
            <a:off x="2729241" y="3849487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45" name="Rectangle 44"/>
          <p:cNvSpPr/>
          <p:nvPr/>
        </p:nvSpPr>
        <p:spPr>
          <a:xfrm flipH="1">
            <a:off x="5045614" y="2776784"/>
            <a:ext cx="149380" cy="749825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46" name="Rectangle 45"/>
          <p:cNvSpPr/>
          <p:nvPr/>
        </p:nvSpPr>
        <p:spPr>
          <a:xfrm flipH="1">
            <a:off x="9571565" y="2776784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47" name="Rectangle 46"/>
          <p:cNvSpPr/>
          <p:nvPr/>
        </p:nvSpPr>
        <p:spPr>
          <a:xfrm flipH="1">
            <a:off x="2387785" y="3849487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48" name="Rectangle 47"/>
          <p:cNvSpPr/>
          <p:nvPr/>
        </p:nvSpPr>
        <p:spPr>
          <a:xfrm flipH="1">
            <a:off x="2040928" y="3849487"/>
            <a:ext cx="149380" cy="74982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49" name="Rectangle 48"/>
          <p:cNvSpPr/>
          <p:nvPr/>
        </p:nvSpPr>
        <p:spPr>
          <a:xfrm flipH="1">
            <a:off x="4629584" y="3849485"/>
            <a:ext cx="149380" cy="749825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50" name="Rectangle 49"/>
          <p:cNvSpPr/>
          <p:nvPr/>
        </p:nvSpPr>
        <p:spPr>
          <a:xfrm flipH="1">
            <a:off x="4975539" y="3849484"/>
            <a:ext cx="149380" cy="749825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51" name="Rectangle 50"/>
          <p:cNvSpPr/>
          <p:nvPr/>
        </p:nvSpPr>
        <p:spPr>
          <a:xfrm flipH="1">
            <a:off x="9008046" y="2776783"/>
            <a:ext cx="149380" cy="749825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1192107" y="8018303"/>
            <a:ext cx="10281774" cy="749826"/>
            <a:chOff x="838200" y="5402650"/>
            <a:chExt cx="7229372" cy="527221"/>
          </a:xfrm>
        </p:grpSpPr>
        <p:sp>
          <p:nvSpPr>
            <p:cNvPr id="53" name="Rectangle 52"/>
            <p:cNvSpPr/>
            <p:nvPr/>
          </p:nvSpPr>
          <p:spPr>
            <a:xfrm flipH="1">
              <a:off x="3760900" y="5402650"/>
              <a:ext cx="105033" cy="52722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891735" y="5481594"/>
              <a:ext cx="913186" cy="3678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alibri Light" panose="020F0302020204030204" pitchFamily="34" charset="0"/>
                </a:rPr>
                <a:t>Receive</a:t>
              </a:r>
            </a:p>
          </p:txBody>
        </p:sp>
        <p:sp>
          <p:nvSpPr>
            <p:cNvPr id="55" name="Rectangle 54"/>
            <p:cNvSpPr/>
            <p:nvPr/>
          </p:nvSpPr>
          <p:spPr>
            <a:xfrm flipH="1">
              <a:off x="7292506" y="5402650"/>
              <a:ext cx="105033" cy="5272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437291" y="5481594"/>
              <a:ext cx="630281" cy="3678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alibri Light" panose="020F0302020204030204" pitchFamily="34" charset="0"/>
                </a:rPr>
                <a:t>Send</a:t>
              </a:r>
            </a:p>
          </p:txBody>
        </p:sp>
        <p:sp>
          <p:nvSpPr>
            <p:cNvPr id="57" name="Rectangle 56"/>
            <p:cNvSpPr/>
            <p:nvPr/>
          </p:nvSpPr>
          <p:spPr>
            <a:xfrm flipH="1">
              <a:off x="5162145" y="5402650"/>
              <a:ext cx="105033" cy="52722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259938" y="5481594"/>
              <a:ext cx="1787824" cy="3678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alibri Light" panose="020F0302020204030204" pitchFamily="34" charset="0"/>
                </a:rPr>
                <a:t>Local processing</a:t>
              </a: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838200" y="5402650"/>
              <a:ext cx="875343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r>
                <a:rPr lang="en-US" sz="2560" dirty="0">
                  <a:solidFill>
                    <a:prstClr val="white"/>
                  </a:solidFill>
                  <a:latin typeface="Calibri Light" panose="020F0302020204030204" pitchFamily="34" charset="0"/>
                </a:rPr>
                <a:t>Host A</a:t>
              </a: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1911661" y="5402650"/>
              <a:ext cx="879062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r>
                <a:rPr lang="en-US" sz="2560" dirty="0">
                  <a:solidFill>
                    <a:schemeClr val="tx1"/>
                  </a:solidFill>
                  <a:latin typeface="Calibri Light" panose="020F0302020204030204" pitchFamily="34" charset="0"/>
                </a:rPr>
                <a:t>Host B</a:t>
              </a:r>
            </a:p>
          </p:txBody>
        </p:sp>
      </p:grpSp>
      <p:sp>
        <p:nvSpPr>
          <p:cNvPr id="67" name="Down Arrow 66"/>
          <p:cNvSpPr/>
          <p:nvPr/>
        </p:nvSpPr>
        <p:spPr>
          <a:xfrm>
            <a:off x="5558776" y="2218344"/>
            <a:ext cx="187605" cy="433493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973"/>
          </a:p>
        </p:txBody>
      </p:sp>
      <p:sp>
        <p:nvSpPr>
          <p:cNvPr id="68" name="Down Arrow 67"/>
          <p:cNvSpPr/>
          <p:nvPr/>
        </p:nvSpPr>
        <p:spPr>
          <a:xfrm>
            <a:off x="2059094" y="2218344"/>
            <a:ext cx="187605" cy="433493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973"/>
          </a:p>
        </p:txBody>
      </p:sp>
      <p:sp>
        <p:nvSpPr>
          <p:cNvPr id="69" name="Down Arrow 68"/>
          <p:cNvSpPr/>
          <p:nvPr/>
        </p:nvSpPr>
        <p:spPr>
          <a:xfrm>
            <a:off x="9457622" y="2218344"/>
            <a:ext cx="187605" cy="433493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973"/>
          </a:p>
        </p:txBody>
      </p:sp>
      <p:sp>
        <p:nvSpPr>
          <p:cNvPr id="70" name="Down Arrow 69"/>
          <p:cNvSpPr/>
          <p:nvPr/>
        </p:nvSpPr>
        <p:spPr>
          <a:xfrm flipV="1">
            <a:off x="5045614" y="4710931"/>
            <a:ext cx="187605" cy="433493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973"/>
          </a:p>
        </p:txBody>
      </p:sp>
      <p:sp>
        <p:nvSpPr>
          <p:cNvPr id="71" name="Down Arrow 70"/>
          <p:cNvSpPr/>
          <p:nvPr/>
        </p:nvSpPr>
        <p:spPr>
          <a:xfrm flipV="1">
            <a:off x="2275840" y="4710931"/>
            <a:ext cx="187605" cy="433493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973"/>
          </a:p>
        </p:txBody>
      </p:sp>
      <p:sp>
        <p:nvSpPr>
          <p:cNvPr id="72" name="Down Arrow 71"/>
          <p:cNvSpPr/>
          <p:nvPr/>
        </p:nvSpPr>
        <p:spPr>
          <a:xfrm flipV="1">
            <a:off x="8067068" y="4710931"/>
            <a:ext cx="187605" cy="433493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973"/>
          </a:p>
        </p:txBody>
      </p:sp>
      <p:grpSp>
        <p:nvGrpSpPr>
          <p:cNvPr id="73" name="Group 72"/>
          <p:cNvGrpSpPr/>
          <p:nvPr/>
        </p:nvGrpSpPr>
        <p:grpSpPr>
          <a:xfrm>
            <a:off x="2038966" y="2776783"/>
            <a:ext cx="184996" cy="760976"/>
            <a:chOff x="1083730" y="2776784"/>
            <a:chExt cx="2302202" cy="760976"/>
          </a:xfrm>
        </p:grpSpPr>
        <p:sp>
          <p:nvSpPr>
            <p:cNvPr id="74" name="Rounded Rectangle 73"/>
            <p:cNvSpPr/>
            <p:nvPr/>
          </p:nvSpPr>
          <p:spPr>
            <a:xfrm>
              <a:off x="1083730" y="2776784"/>
              <a:ext cx="2302202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 flipH="1">
              <a:off x="1442537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 flipH="1">
              <a:off x="1765806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 flipH="1">
              <a:off x="1591917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 flipH="1">
              <a:off x="2025407" y="2776784"/>
              <a:ext cx="149379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 flipH="1">
              <a:off x="2792170" y="2787935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 flipH="1">
              <a:off x="2386559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 flipH="1">
              <a:off x="3085127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5559040" y="2776783"/>
            <a:ext cx="184996" cy="760976"/>
            <a:chOff x="1083730" y="2776784"/>
            <a:chExt cx="2302202" cy="760976"/>
          </a:xfrm>
        </p:grpSpPr>
        <p:sp>
          <p:nvSpPr>
            <p:cNvPr id="83" name="Rounded Rectangle 82"/>
            <p:cNvSpPr/>
            <p:nvPr/>
          </p:nvSpPr>
          <p:spPr>
            <a:xfrm>
              <a:off x="1083730" y="2776784"/>
              <a:ext cx="2302202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 flipH="1">
              <a:off x="1442537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 flipH="1">
              <a:off x="1765806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 flipH="1">
              <a:off x="1591917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 flipH="1">
              <a:off x="2025407" y="2776784"/>
              <a:ext cx="149379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 flipH="1">
              <a:off x="2792170" y="2787935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 flipH="1">
              <a:off x="2386559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 flipH="1">
              <a:off x="3085127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2270440" y="3849484"/>
            <a:ext cx="184996" cy="760976"/>
            <a:chOff x="1083730" y="2776784"/>
            <a:chExt cx="2302202" cy="760976"/>
          </a:xfrm>
        </p:grpSpPr>
        <p:sp>
          <p:nvSpPr>
            <p:cNvPr id="92" name="Rounded Rectangle 91"/>
            <p:cNvSpPr/>
            <p:nvPr/>
          </p:nvSpPr>
          <p:spPr>
            <a:xfrm>
              <a:off x="1083730" y="2776784"/>
              <a:ext cx="2302202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 flipH="1">
              <a:off x="1442537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 flipH="1">
              <a:off x="1765806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 flipH="1">
              <a:off x="1591917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 flipH="1">
              <a:off x="2025407" y="2776784"/>
              <a:ext cx="149379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 flipH="1">
              <a:off x="2792170" y="2787935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 flipH="1">
              <a:off x="2386559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 flipH="1">
              <a:off x="3085127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5030166" y="3849484"/>
            <a:ext cx="184996" cy="760976"/>
            <a:chOff x="1083730" y="2776784"/>
            <a:chExt cx="2302202" cy="760976"/>
          </a:xfrm>
        </p:grpSpPr>
        <p:sp>
          <p:nvSpPr>
            <p:cNvPr id="101" name="Rounded Rectangle 100"/>
            <p:cNvSpPr/>
            <p:nvPr/>
          </p:nvSpPr>
          <p:spPr>
            <a:xfrm>
              <a:off x="1083730" y="2776784"/>
              <a:ext cx="2302202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 flipH="1">
              <a:off x="1442537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 flipH="1">
              <a:off x="1765806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 flipH="1">
              <a:off x="1591917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 flipH="1">
              <a:off x="2025407" y="2776784"/>
              <a:ext cx="149379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 flipH="1">
              <a:off x="2792170" y="2787935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 flipH="1">
              <a:off x="2386559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 flipH="1">
              <a:off x="3085127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8065516" y="3849830"/>
            <a:ext cx="184996" cy="760976"/>
            <a:chOff x="1083730" y="2776784"/>
            <a:chExt cx="2302202" cy="760976"/>
          </a:xfrm>
        </p:grpSpPr>
        <p:sp>
          <p:nvSpPr>
            <p:cNvPr id="110" name="Rounded Rectangle 109"/>
            <p:cNvSpPr/>
            <p:nvPr/>
          </p:nvSpPr>
          <p:spPr>
            <a:xfrm>
              <a:off x="1083730" y="2776784"/>
              <a:ext cx="2302202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 flipH="1">
              <a:off x="1442537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 flipH="1">
              <a:off x="1765806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 flipH="1">
              <a:off x="1591917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 flipH="1">
              <a:off x="2025407" y="2776784"/>
              <a:ext cx="149379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 flipH="1">
              <a:off x="2792170" y="2787935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 flipH="1">
              <a:off x="2386559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 flipH="1">
              <a:off x="3085127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9441564" y="2772155"/>
            <a:ext cx="184996" cy="760976"/>
            <a:chOff x="1083730" y="2776784"/>
            <a:chExt cx="2302202" cy="760976"/>
          </a:xfrm>
        </p:grpSpPr>
        <p:sp>
          <p:nvSpPr>
            <p:cNvPr id="119" name="Rounded Rectangle 118"/>
            <p:cNvSpPr/>
            <p:nvPr/>
          </p:nvSpPr>
          <p:spPr>
            <a:xfrm>
              <a:off x="1083730" y="2776784"/>
              <a:ext cx="2302202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 flipH="1">
              <a:off x="1442537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 flipH="1">
              <a:off x="1765806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 flipH="1">
              <a:off x="1591917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 flipH="1">
              <a:off x="2025407" y="2776784"/>
              <a:ext cx="149379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 flipH="1">
              <a:off x="2792170" y="2787935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 flipH="1">
              <a:off x="2386559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 flipH="1">
              <a:off x="3085127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</p:grpSp>
      <p:sp>
        <p:nvSpPr>
          <p:cNvPr id="127" name="Rounded Rectangle 126"/>
          <p:cNvSpPr/>
          <p:nvPr/>
        </p:nvSpPr>
        <p:spPr>
          <a:xfrm>
            <a:off x="1178414" y="5297438"/>
            <a:ext cx="10295467" cy="807378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13" dirty="0">
                <a:solidFill>
                  <a:srgbClr val="000000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Local event ordering is preserved</a:t>
            </a:r>
            <a:endParaRPr lang="en-US" sz="2844" b="1" dirty="0">
              <a:solidFill>
                <a:srgbClr val="000000"/>
              </a:solidFill>
              <a:latin typeface="Calibri Light" panose="020F0302020204030204" pitchFamily="34" charset="0"/>
              <a:cs typeface="Courier New" panose="02070309020205020404" pitchFamily="49" charset="0"/>
            </a:endParaRPr>
          </a:p>
        </p:txBody>
      </p:sp>
      <p:sp>
        <p:nvSpPr>
          <p:cNvPr id="128" name="Vertical Scroll 127"/>
          <p:cNvSpPr/>
          <p:nvPr/>
        </p:nvSpPr>
        <p:spPr>
          <a:xfrm>
            <a:off x="5564206" y="7139722"/>
            <a:ext cx="591198" cy="574820"/>
          </a:xfrm>
          <a:prstGeom prst="verticalScroll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973"/>
          </a:p>
        </p:txBody>
      </p:sp>
      <p:sp>
        <p:nvSpPr>
          <p:cNvPr id="129" name="Rounded Rectangle 128"/>
          <p:cNvSpPr/>
          <p:nvPr/>
        </p:nvSpPr>
        <p:spPr>
          <a:xfrm>
            <a:off x="1178414" y="6115597"/>
            <a:ext cx="10295467" cy="807378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13" dirty="0">
                <a:solidFill>
                  <a:srgbClr val="000000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Packets are never received before they’re sent</a:t>
            </a:r>
            <a:endParaRPr lang="en-US" sz="2844" b="1" dirty="0">
              <a:solidFill>
                <a:srgbClr val="000000"/>
              </a:solidFill>
              <a:latin typeface="Calibri Light" panose="020F0302020204030204" pitchFamily="34" charset="0"/>
              <a:cs typeface="Courier New" panose="02070309020205020404" pitchFamily="49" charset="0"/>
            </a:endParaRPr>
          </a:p>
        </p:txBody>
      </p:sp>
      <p:sp>
        <p:nvSpPr>
          <p:cNvPr id="130" name="Vertical Scroll 129"/>
          <p:cNvSpPr/>
          <p:nvPr/>
        </p:nvSpPr>
        <p:spPr>
          <a:xfrm>
            <a:off x="6648956" y="7155588"/>
            <a:ext cx="591198" cy="574820"/>
          </a:xfrm>
          <a:prstGeom prst="verticalScroll">
            <a:avLst/>
          </a:prstGeom>
          <a:solidFill>
            <a:srgbClr val="0000F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973"/>
          </a:p>
        </p:txBody>
      </p:sp>
      <p:sp>
        <p:nvSpPr>
          <p:cNvPr id="131" name="Title 1"/>
          <p:cNvSpPr txBox="1">
            <a:spLocks/>
          </p:cNvSpPr>
          <p:nvPr/>
        </p:nvSpPr>
        <p:spPr>
          <a:xfrm>
            <a:off x="353930" y="244435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marL="0" marR="0" indent="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en-US" sz="6400" dirty="0" smtClean="0">
                <a:latin typeface="Calibri Light" panose="020F0302020204030204" pitchFamily="34" charset="0"/>
              </a:rPr>
              <a:t>The atomic trace is legal</a:t>
            </a:r>
            <a:endParaRPr lang="en-US" sz="6400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9984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8125E-7 5.72917E-7 L 0.04529 0.0013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8" y="65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2813E-6 5.72917E-7 L 0.03626 0.00114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7" y="49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07813E-7 5.72917E-7 L 0.02051 -0.00033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5" y="-16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6719E-6 5.72917E-7 L -0.05506 -0.00033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59" y="-16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1563E-6 5.72917E-7 L -0.02539 -0.00081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0" y="-49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8125E-8 5.72917E-7 L -0.08032 0.00016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52344E-6 -3.22917E-6 L -0.07617 -0.00081 " pathEditMode="relative" rAng="0" ptsTypes="AA">
                                      <p:cBhvr>
                                        <p:cTn id="169" dur="2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09" y="-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5313E-6 -8.33333E-7 L 0.06665 -0.00016 " pathEditMode="relative" rAng="0" ptsTypes="AA">
                                      <p:cBhvr>
                                        <p:cTn id="173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" y="-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127" grpId="0" animBg="1"/>
      <p:bldP spid="128" grpId="0" animBg="1"/>
      <p:bldP spid="128" grpId="1" animBg="1"/>
      <p:bldP spid="129" grpId="0" animBg="1"/>
      <p:bldP spid="130" grpId="0" animBg="1"/>
      <p:bldP spid="130" grpId="1" animBg="1"/>
      <p:bldP spid="1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7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Group 152"/>
          <p:cNvGrpSpPr/>
          <p:nvPr/>
        </p:nvGrpSpPr>
        <p:grpSpPr>
          <a:xfrm>
            <a:off x="1192107" y="8018303"/>
            <a:ext cx="10281774" cy="749826"/>
            <a:chOff x="838200" y="5402650"/>
            <a:chExt cx="7229372" cy="527221"/>
          </a:xfrm>
        </p:grpSpPr>
        <p:sp>
          <p:nvSpPr>
            <p:cNvPr id="154" name="Rectangle 153"/>
            <p:cNvSpPr/>
            <p:nvPr/>
          </p:nvSpPr>
          <p:spPr>
            <a:xfrm flipH="1">
              <a:off x="3760900" y="5402650"/>
              <a:ext cx="105033" cy="52722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3891735" y="5481594"/>
              <a:ext cx="913186" cy="3678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alibri Light" panose="020F0302020204030204" pitchFamily="34" charset="0"/>
                </a:rPr>
                <a:t>Receive</a:t>
              </a:r>
            </a:p>
          </p:txBody>
        </p:sp>
        <p:sp>
          <p:nvSpPr>
            <p:cNvPr id="156" name="Rectangle 155"/>
            <p:cNvSpPr/>
            <p:nvPr/>
          </p:nvSpPr>
          <p:spPr>
            <a:xfrm flipH="1">
              <a:off x="7292506" y="5402650"/>
              <a:ext cx="105033" cy="5272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7437291" y="5481594"/>
              <a:ext cx="630281" cy="3678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alibri Light" panose="020F0302020204030204" pitchFamily="34" charset="0"/>
                </a:rPr>
                <a:t>Send</a:t>
              </a:r>
            </a:p>
          </p:txBody>
        </p:sp>
        <p:sp>
          <p:nvSpPr>
            <p:cNvPr id="158" name="Rectangle 157"/>
            <p:cNvSpPr/>
            <p:nvPr/>
          </p:nvSpPr>
          <p:spPr>
            <a:xfrm flipH="1">
              <a:off x="5162145" y="5402650"/>
              <a:ext cx="105033" cy="52722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5259938" y="5481594"/>
              <a:ext cx="1787824" cy="3678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alibri Light" panose="020F0302020204030204" pitchFamily="34" charset="0"/>
                </a:rPr>
                <a:t>Local processing</a:t>
              </a:r>
            </a:p>
          </p:txBody>
        </p:sp>
        <p:sp>
          <p:nvSpPr>
            <p:cNvPr id="160" name="Rounded Rectangle 159"/>
            <p:cNvSpPr/>
            <p:nvPr/>
          </p:nvSpPr>
          <p:spPr>
            <a:xfrm>
              <a:off x="838200" y="5402650"/>
              <a:ext cx="875343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r>
                <a:rPr lang="en-US" sz="2560" dirty="0">
                  <a:solidFill>
                    <a:prstClr val="white"/>
                  </a:solidFill>
                  <a:latin typeface="Calibri Light" panose="020F0302020204030204" pitchFamily="34" charset="0"/>
                </a:rPr>
                <a:t>Host A</a:t>
              </a:r>
            </a:p>
          </p:txBody>
        </p:sp>
        <p:sp>
          <p:nvSpPr>
            <p:cNvPr id="161" name="Rounded Rectangle 160"/>
            <p:cNvSpPr/>
            <p:nvPr/>
          </p:nvSpPr>
          <p:spPr>
            <a:xfrm>
              <a:off x="1911661" y="5402650"/>
              <a:ext cx="879062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r>
                <a:rPr lang="en-US" sz="2560" dirty="0">
                  <a:solidFill>
                    <a:schemeClr val="tx1"/>
                  </a:solidFill>
                  <a:latin typeface="Calibri Light" panose="020F0302020204030204" pitchFamily="34" charset="0"/>
                </a:rPr>
                <a:t>Host B</a:t>
              </a:r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446048" y="2161169"/>
            <a:ext cx="11877775" cy="2708086"/>
            <a:chOff x="446048" y="2161169"/>
            <a:chExt cx="11877775" cy="2708086"/>
          </a:xfrm>
        </p:grpSpPr>
        <p:sp>
          <p:nvSpPr>
            <p:cNvPr id="163" name="Rectangle 162"/>
            <p:cNvSpPr/>
            <p:nvPr/>
          </p:nvSpPr>
          <p:spPr>
            <a:xfrm>
              <a:off x="446048" y="2161169"/>
              <a:ext cx="11877775" cy="270808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l"/>
              <a:r>
                <a:rPr lang="en-US" sz="3413" dirty="0" smtClean="0">
                  <a:solidFill>
                    <a:srgbClr val="000000"/>
                  </a:solidFill>
                  <a:latin typeface="Calibri Light" panose="020F0302020204030204" pitchFamily="34" charset="0"/>
                </a:rPr>
                <a:t>Real trace</a:t>
              </a:r>
              <a:endParaRPr lang="en-US" sz="3413" dirty="0">
                <a:solidFill>
                  <a:srgbClr val="000000"/>
                </a:solidFill>
                <a:latin typeface="Calibri Light" panose="020F0302020204030204" pitchFamily="34" charset="0"/>
              </a:endParaRPr>
            </a:p>
          </p:txBody>
        </p:sp>
        <p:grpSp>
          <p:nvGrpSpPr>
            <p:cNvPr id="164" name="Group 163"/>
            <p:cNvGrpSpPr/>
            <p:nvPr/>
          </p:nvGrpSpPr>
          <p:grpSpPr>
            <a:xfrm>
              <a:off x="1083734" y="2776784"/>
              <a:ext cx="2302204" cy="749825"/>
              <a:chOff x="1083734" y="2776784"/>
              <a:chExt cx="2302204" cy="749825"/>
            </a:xfrm>
          </p:grpSpPr>
          <p:sp>
            <p:nvSpPr>
              <p:cNvPr id="220" name="Rounded Rectangle 219"/>
              <p:cNvSpPr/>
              <p:nvPr/>
            </p:nvSpPr>
            <p:spPr>
              <a:xfrm>
                <a:off x="1083734" y="2776784"/>
                <a:ext cx="2302204" cy="749825"/>
              </a:xfrm>
              <a:prstGeom prst="roundRect">
                <a:avLst/>
              </a:prstGeom>
              <a:solidFill>
                <a:srgbClr val="808785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221" name="Rectangle 220"/>
              <p:cNvSpPr/>
              <p:nvPr/>
            </p:nvSpPr>
            <p:spPr>
              <a:xfrm flipH="1">
                <a:off x="1442537" y="27767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222" name="Rectangle 221"/>
              <p:cNvSpPr/>
              <p:nvPr/>
            </p:nvSpPr>
            <p:spPr>
              <a:xfrm flipH="1">
                <a:off x="1765806" y="27767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223" name="Rectangle 222"/>
              <p:cNvSpPr/>
              <p:nvPr/>
            </p:nvSpPr>
            <p:spPr>
              <a:xfrm flipH="1">
                <a:off x="1591917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24" name="Rectangle 223"/>
              <p:cNvSpPr/>
              <p:nvPr/>
            </p:nvSpPr>
            <p:spPr>
              <a:xfrm flipH="1">
                <a:off x="2025409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25" name="Rectangle 224"/>
              <p:cNvSpPr/>
              <p:nvPr/>
            </p:nvSpPr>
            <p:spPr>
              <a:xfrm flipH="1">
                <a:off x="2783760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26" name="Rectangle 225"/>
              <p:cNvSpPr/>
              <p:nvPr/>
            </p:nvSpPr>
            <p:spPr>
              <a:xfrm flipH="1">
                <a:off x="2386559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227" name="Rectangle 226"/>
              <p:cNvSpPr/>
              <p:nvPr/>
            </p:nvSpPr>
            <p:spPr>
              <a:xfrm flipH="1">
                <a:off x="3085127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</p:grpSp>
        <p:grpSp>
          <p:nvGrpSpPr>
            <p:cNvPr id="165" name="Group 164"/>
            <p:cNvGrpSpPr/>
            <p:nvPr/>
          </p:nvGrpSpPr>
          <p:grpSpPr>
            <a:xfrm>
              <a:off x="6484815" y="3849487"/>
              <a:ext cx="3702278" cy="749825"/>
              <a:chOff x="6484815" y="3849487"/>
              <a:chExt cx="3702278" cy="749825"/>
            </a:xfrm>
          </p:grpSpPr>
          <p:sp>
            <p:nvSpPr>
              <p:cNvPr id="209" name="Rounded Rectangle 208"/>
              <p:cNvSpPr/>
              <p:nvPr/>
            </p:nvSpPr>
            <p:spPr>
              <a:xfrm>
                <a:off x="6484815" y="3849487"/>
                <a:ext cx="3702278" cy="749825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210" name="Rectangle 209"/>
              <p:cNvSpPr/>
              <p:nvPr/>
            </p:nvSpPr>
            <p:spPr>
              <a:xfrm flipH="1">
                <a:off x="7261014" y="3849487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211" name="Rectangle 210"/>
              <p:cNvSpPr/>
              <p:nvPr/>
            </p:nvSpPr>
            <p:spPr>
              <a:xfrm flipH="1">
                <a:off x="7694508" y="3849487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212" name="Rectangle 211"/>
              <p:cNvSpPr/>
              <p:nvPr/>
            </p:nvSpPr>
            <p:spPr>
              <a:xfrm flipH="1">
                <a:off x="8369437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213" name="Rectangle 212"/>
              <p:cNvSpPr/>
              <p:nvPr/>
            </p:nvSpPr>
            <p:spPr>
              <a:xfrm flipH="1">
                <a:off x="8981799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214" name="Rectangle 213"/>
              <p:cNvSpPr/>
              <p:nvPr/>
            </p:nvSpPr>
            <p:spPr>
              <a:xfrm flipH="1">
                <a:off x="9594161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215" name="Rectangle 214"/>
              <p:cNvSpPr/>
              <p:nvPr/>
            </p:nvSpPr>
            <p:spPr>
              <a:xfrm flipH="1">
                <a:off x="7076701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16" name="Rectangle 215"/>
              <p:cNvSpPr/>
              <p:nvPr/>
            </p:nvSpPr>
            <p:spPr>
              <a:xfrm flipH="1">
                <a:off x="7476511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17" name="Rectangle 216"/>
              <p:cNvSpPr/>
              <p:nvPr/>
            </p:nvSpPr>
            <p:spPr>
              <a:xfrm flipH="1">
                <a:off x="7903896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18" name="Rectangle 217"/>
              <p:cNvSpPr/>
              <p:nvPr/>
            </p:nvSpPr>
            <p:spPr>
              <a:xfrm flipH="1">
                <a:off x="8605347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19" name="Rectangle 218"/>
              <p:cNvSpPr/>
              <p:nvPr/>
            </p:nvSpPr>
            <p:spPr>
              <a:xfrm flipH="1">
                <a:off x="9432541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</p:grpSp>
        <p:grpSp>
          <p:nvGrpSpPr>
            <p:cNvPr id="166" name="Group 165"/>
            <p:cNvGrpSpPr/>
            <p:nvPr/>
          </p:nvGrpSpPr>
          <p:grpSpPr>
            <a:xfrm>
              <a:off x="4633693" y="2776784"/>
              <a:ext cx="2302201" cy="749825"/>
              <a:chOff x="4633693" y="2776784"/>
              <a:chExt cx="2302201" cy="749825"/>
            </a:xfrm>
          </p:grpSpPr>
          <p:sp>
            <p:nvSpPr>
              <p:cNvPr id="191" name="Rounded Rectangle 190"/>
              <p:cNvSpPr/>
              <p:nvPr/>
            </p:nvSpPr>
            <p:spPr>
              <a:xfrm>
                <a:off x="4633693" y="2776784"/>
                <a:ext cx="2302201" cy="749825"/>
              </a:xfrm>
              <a:prstGeom prst="roundRect">
                <a:avLst/>
              </a:prstGeom>
              <a:solidFill>
                <a:srgbClr val="808785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202" name="Rectangle 201"/>
              <p:cNvSpPr/>
              <p:nvPr/>
            </p:nvSpPr>
            <p:spPr>
              <a:xfrm flipH="1">
                <a:off x="5409396" y="27767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203" name="Rectangle 202"/>
              <p:cNvSpPr/>
              <p:nvPr/>
            </p:nvSpPr>
            <p:spPr>
              <a:xfrm flipH="1">
                <a:off x="4825208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04" name="Rectangle 203"/>
              <p:cNvSpPr/>
              <p:nvPr/>
            </p:nvSpPr>
            <p:spPr>
              <a:xfrm flipH="1">
                <a:off x="5258700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05" name="Rectangle 204"/>
              <p:cNvSpPr/>
              <p:nvPr/>
            </p:nvSpPr>
            <p:spPr>
              <a:xfrm flipH="1">
                <a:off x="6410126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06" name="Rectangle 205"/>
              <p:cNvSpPr/>
              <p:nvPr/>
            </p:nvSpPr>
            <p:spPr>
              <a:xfrm flipH="1">
                <a:off x="5746382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207" name="Rectangle 206"/>
              <p:cNvSpPr/>
              <p:nvPr/>
            </p:nvSpPr>
            <p:spPr>
              <a:xfrm flipH="1">
                <a:off x="6016022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208" name="Rectangle 207"/>
              <p:cNvSpPr/>
              <p:nvPr/>
            </p:nvSpPr>
            <p:spPr>
              <a:xfrm flipH="1">
                <a:off x="5045614" y="27767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</p:grpSp>
        <p:grpSp>
          <p:nvGrpSpPr>
            <p:cNvPr id="167" name="Group 166"/>
            <p:cNvGrpSpPr/>
            <p:nvPr/>
          </p:nvGrpSpPr>
          <p:grpSpPr>
            <a:xfrm>
              <a:off x="1517227" y="3849487"/>
              <a:ext cx="2271444" cy="749825"/>
              <a:chOff x="1517227" y="3849487"/>
              <a:chExt cx="2271444" cy="749825"/>
            </a:xfrm>
          </p:grpSpPr>
          <p:sp>
            <p:nvSpPr>
              <p:cNvPr id="186" name="Rounded Rectangle 185"/>
              <p:cNvSpPr/>
              <p:nvPr/>
            </p:nvSpPr>
            <p:spPr>
              <a:xfrm>
                <a:off x="1517227" y="3849487"/>
                <a:ext cx="2271444" cy="749825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87" name="Rectangle 186"/>
              <p:cNvSpPr/>
              <p:nvPr/>
            </p:nvSpPr>
            <p:spPr>
              <a:xfrm flipH="1">
                <a:off x="3192024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88" name="Rectangle 187"/>
              <p:cNvSpPr/>
              <p:nvPr/>
            </p:nvSpPr>
            <p:spPr>
              <a:xfrm flipH="1">
                <a:off x="2729241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89" name="Rectangle 188"/>
              <p:cNvSpPr/>
              <p:nvPr/>
            </p:nvSpPr>
            <p:spPr>
              <a:xfrm flipH="1">
                <a:off x="2387785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90" name="Rectangle 189"/>
              <p:cNvSpPr/>
              <p:nvPr/>
            </p:nvSpPr>
            <p:spPr>
              <a:xfrm flipH="1">
                <a:off x="2040928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</p:grpSp>
        <p:grpSp>
          <p:nvGrpSpPr>
            <p:cNvPr id="168" name="Group 167"/>
            <p:cNvGrpSpPr/>
            <p:nvPr/>
          </p:nvGrpSpPr>
          <p:grpSpPr>
            <a:xfrm>
              <a:off x="4102073" y="3849484"/>
              <a:ext cx="2183580" cy="749828"/>
              <a:chOff x="4102073" y="3849484"/>
              <a:chExt cx="2183580" cy="749828"/>
            </a:xfrm>
          </p:grpSpPr>
          <p:sp>
            <p:nvSpPr>
              <p:cNvPr id="178" name="Rounded Rectangle 177"/>
              <p:cNvSpPr/>
              <p:nvPr/>
            </p:nvSpPr>
            <p:spPr>
              <a:xfrm>
                <a:off x="4102073" y="3849487"/>
                <a:ext cx="2183580" cy="749825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79" name="Rectangle 178"/>
              <p:cNvSpPr/>
              <p:nvPr/>
            </p:nvSpPr>
            <p:spPr>
              <a:xfrm flipH="1">
                <a:off x="4443308" y="3849487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80" name="Rectangle 179"/>
              <p:cNvSpPr/>
              <p:nvPr/>
            </p:nvSpPr>
            <p:spPr>
              <a:xfrm flipH="1">
                <a:off x="5823058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81" name="Rectangle 180"/>
              <p:cNvSpPr/>
              <p:nvPr/>
            </p:nvSpPr>
            <p:spPr>
              <a:xfrm flipH="1">
                <a:off x="5226955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82" name="Rectangle 181"/>
              <p:cNvSpPr/>
              <p:nvPr/>
            </p:nvSpPr>
            <p:spPr>
              <a:xfrm flipH="1">
                <a:off x="5530666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83" name="Rectangle 182"/>
              <p:cNvSpPr/>
              <p:nvPr/>
            </p:nvSpPr>
            <p:spPr>
              <a:xfrm flipH="1">
                <a:off x="4816868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84" name="Rectangle 183"/>
              <p:cNvSpPr/>
              <p:nvPr/>
            </p:nvSpPr>
            <p:spPr>
              <a:xfrm flipH="1">
                <a:off x="4629584" y="3849485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85" name="Rectangle 184"/>
              <p:cNvSpPr/>
              <p:nvPr/>
            </p:nvSpPr>
            <p:spPr>
              <a:xfrm flipH="1">
                <a:off x="4975539" y="38494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</p:grpSp>
        <p:grpSp>
          <p:nvGrpSpPr>
            <p:cNvPr id="169" name="Group 168"/>
            <p:cNvGrpSpPr/>
            <p:nvPr/>
          </p:nvGrpSpPr>
          <p:grpSpPr>
            <a:xfrm>
              <a:off x="8778241" y="2776783"/>
              <a:ext cx="2492587" cy="749826"/>
              <a:chOff x="8778241" y="2776783"/>
              <a:chExt cx="2492587" cy="749826"/>
            </a:xfrm>
          </p:grpSpPr>
          <p:sp>
            <p:nvSpPr>
              <p:cNvPr id="170" name="Rounded Rectangle 169"/>
              <p:cNvSpPr/>
              <p:nvPr/>
            </p:nvSpPr>
            <p:spPr>
              <a:xfrm>
                <a:off x="8778241" y="2776784"/>
                <a:ext cx="2492587" cy="749825"/>
              </a:xfrm>
              <a:prstGeom prst="roundRect">
                <a:avLst/>
              </a:prstGeom>
              <a:solidFill>
                <a:srgbClr val="808785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71" name="Rectangle 170"/>
              <p:cNvSpPr/>
              <p:nvPr/>
            </p:nvSpPr>
            <p:spPr>
              <a:xfrm flipH="1">
                <a:off x="9245680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2" name="Rectangle 171"/>
              <p:cNvSpPr/>
              <p:nvPr/>
            </p:nvSpPr>
            <p:spPr>
              <a:xfrm flipH="1">
                <a:off x="10037714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3" name="Rectangle 172"/>
              <p:cNvSpPr/>
              <p:nvPr/>
            </p:nvSpPr>
            <p:spPr>
              <a:xfrm flipH="1">
                <a:off x="10437523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4" name="Rectangle 173"/>
              <p:cNvSpPr/>
              <p:nvPr/>
            </p:nvSpPr>
            <p:spPr>
              <a:xfrm flipH="1">
                <a:off x="10864908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5" name="Rectangle 174"/>
              <p:cNvSpPr/>
              <p:nvPr/>
            </p:nvSpPr>
            <p:spPr>
              <a:xfrm flipH="1">
                <a:off x="9835040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76" name="Rectangle 175"/>
              <p:cNvSpPr/>
              <p:nvPr/>
            </p:nvSpPr>
            <p:spPr>
              <a:xfrm flipH="1">
                <a:off x="9571565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7" name="Rectangle 176"/>
              <p:cNvSpPr/>
              <p:nvPr/>
            </p:nvSpPr>
            <p:spPr>
              <a:xfrm flipH="1">
                <a:off x="9008046" y="2776783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</p:grpSp>
      </p:grpSp>
      <p:sp>
        <p:nvSpPr>
          <p:cNvPr id="229" name="Rectangle 228"/>
          <p:cNvSpPr/>
          <p:nvPr/>
        </p:nvSpPr>
        <p:spPr>
          <a:xfrm>
            <a:off x="448113" y="4869255"/>
            <a:ext cx="11877775" cy="27080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lang="en-US" sz="3413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Reduced trace</a:t>
            </a:r>
            <a:endParaRPr lang="en-US" sz="3413" dirty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291" name="Title 1"/>
          <p:cNvSpPr>
            <a:spLocks noGrp="1"/>
          </p:cNvSpPr>
          <p:nvPr>
            <p:ph type="title"/>
          </p:nvPr>
        </p:nvSpPr>
        <p:spPr>
          <a:xfrm>
            <a:off x="355600" y="254000"/>
            <a:ext cx="12293600" cy="24384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Calibri Light" panose="020F0302020204030204" pitchFamily="34" charset="0"/>
              </a:rPr>
              <a:t>The atomic trace preserves failures</a:t>
            </a:r>
            <a:endParaRPr lang="en-US" sz="5400" dirty="0">
              <a:latin typeface="Calibri Light" panose="020F0302020204030204" pitchFamily="34" charset="0"/>
            </a:endParaRPr>
          </a:p>
        </p:txBody>
      </p:sp>
      <p:sp>
        <p:nvSpPr>
          <p:cNvPr id="135" name="Vertical Scroll 134"/>
          <p:cNvSpPr/>
          <p:nvPr/>
        </p:nvSpPr>
        <p:spPr>
          <a:xfrm>
            <a:off x="8294156" y="3357226"/>
            <a:ext cx="368538" cy="433493"/>
          </a:xfrm>
          <a:prstGeom prst="verticalScroll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973"/>
          </a:p>
        </p:txBody>
      </p:sp>
      <p:sp>
        <p:nvSpPr>
          <p:cNvPr id="136" name="Vertical Scroll 135"/>
          <p:cNvSpPr/>
          <p:nvPr/>
        </p:nvSpPr>
        <p:spPr>
          <a:xfrm>
            <a:off x="5905686" y="2271605"/>
            <a:ext cx="368538" cy="433493"/>
          </a:xfrm>
          <a:prstGeom prst="verticalScroll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973"/>
          </a:p>
        </p:txBody>
      </p:sp>
      <p:sp>
        <p:nvSpPr>
          <p:cNvPr id="137" name="Vertical Scroll 136"/>
          <p:cNvSpPr/>
          <p:nvPr/>
        </p:nvSpPr>
        <p:spPr>
          <a:xfrm>
            <a:off x="3023089" y="2273817"/>
            <a:ext cx="368538" cy="433493"/>
          </a:xfrm>
          <a:prstGeom prst="verticalScroll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973"/>
          </a:p>
        </p:txBody>
      </p:sp>
      <p:sp>
        <p:nvSpPr>
          <p:cNvPr id="138" name="Vertical Scroll 137"/>
          <p:cNvSpPr/>
          <p:nvPr/>
        </p:nvSpPr>
        <p:spPr>
          <a:xfrm>
            <a:off x="8297654" y="6053974"/>
            <a:ext cx="368538" cy="433493"/>
          </a:xfrm>
          <a:prstGeom prst="verticalScroll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973"/>
          </a:p>
        </p:txBody>
      </p:sp>
      <p:sp>
        <p:nvSpPr>
          <p:cNvPr id="139" name="Vertical Scroll 138"/>
          <p:cNvSpPr/>
          <p:nvPr/>
        </p:nvSpPr>
        <p:spPr>
          <a:xfrm>
            <a:off x="5909184" y="4968353"/>
            <a:ext cx="368538" cy="433493"/>
          </a:xfrm>
          <a:prstGeom prst="verticalScroll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973"/>
          </a:p>
        </p:txBody>
      </p:sp>
      <p:sp>
        <p:nvSpPr>
          <p:cNvPr id="140" name="Vertical Scroll 139"/>
          <p:cNvSpPr/>
          <p:nvPr/>
        </p:nvSpPr>
        <p:spPr>
          <a:xfrm>
            <a:off x="3026587" y="4970565"/>
            <a:ext cx="368538" cy="433493"/>
          </a:xfrm>
          <a:prstGeom prst="verticalScroll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973"/>
          </a:p>
        </p:txBody>
      </p:sp>
      <p:grpSp>
        <p:nvGrpSpPr>
          <p:cNvPr id="141" name="Group 140"/>
          <p:cNvGrpSpPr/>
          <p:nvPr/>
        </p:nvGrpSpPr>
        <p:grpSpPr>
          <a:xfrm>
            <a:off x="2190308" y="5479421"/>
            <a:ext cx="184996" cy="760976"/>
            <a:chOff x="1083730" y="2776784"/>
            <a:chExt cx="2302202" cy="760976"/>
          </a:xfrm>
        </p:grpSpPr>
        <p:sp>
          <p:nvSpPr>
            <p:cNvPr id="142" name="Rounded Rectangle 141"/>
            <p:cNvSpPr/>
            <p:nvPr/>
          </p:nvSpPr>
          <p:spPr>
            <a:xfrm>
              <a:off x="1083730" y="2776784"/>
              <a:ext cx="2302202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 flipH="1">
              <a:off x="1442537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 flipH="1">
              <a:off x="1765806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45" name="Rectangle 144"/>
            <p:cNvSpPr/>
            <p:nvPr/>
          </p:nvSpPr>
          <p:spPr>
            <a:xfrm flipH="1">
              <a:off x="1591917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 flipH="1">
              <a:off x="2025407" y="2776784"/>
              <a:ext cx="149379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47" name="Rectangle 146"/>
            <p:cNvSpPr/>
            <p:nvPr/>
          </p:nvSpPr>
          <p:spPr>
            <a:xfrm flipH="1">
              <a:off x="2792170" y="2787935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 flipH="1">
              <a:off x="2386559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 flipH="1">
              <a:off x="3085127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2437038" y="6550131"/>
            <a:ext cx="178989" cy="749825"/>
            <a:chOff x="1517227" y="3849487"/>
            <a:chExt cx="2271444" cy="749825"/>
          </a:xfrm>
        </p:grpSpPr>
        <p:sp>
          <p:nvSpPr>
            <p:cNvPr id="151" name="Rounded Rectangle 150"/>
            <p:cNvSpPr/>
            <p:nvPr/>
          </p:nvSpPr>
          <p:spPr>
            <a:xfrm>
              <a:off x="1517227" y="3849487"/>
              <a:ext cx="2271444" cy="749825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52" name="Rectangle 151"/>
            <p:cNvSpPr/>
            <p:nvPr/>
          </p:nvSpPr>
          <p:spPr>
            <a:xfrm flipH="1">
              <a:off x="3192024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92" name="Rectangle 191"/>
            <p:cNvSpPr/>
            <p:nvPr/>
          </p:nvSpPr>
          <p:spPr>
            <a:xfrm flipH="1">
              <a:off x="2729241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93" name="Rectangle 192"/>
            <p:cNvSpPr/>
            <p:nvPr/>
          </p:nvSpPr>
          <p:spPr>
            <a:xfrm flipH="1">
              <a:off x="2387785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94" name="Rectangle 193"/>
            <p:cNvSpPr/>
            <p:nvPr/>
          </p:nvSpPr>
          <p:spPr>
            <a:xfrm flipH="1">
              <a:off x="2040928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5680046" y="5446836"/>
            <a:ext cx="143012" cy="749825"/>
            <a:chOff x="4633693" y="2776784"/>
            <a:chExt cx="2302201" cy="749825"/>
          </a:xfrm>
        </p:grpSpPr>
        <p:sp>
          <p:nvSpPr>
            <p:cNvPr id="196" name="Rounded Rectangle 195"/>
            <p:cNvSpPr/>
            <p:nvPr/>
          </p:nvSpPr>
          <p:spPr>
            <a:xfrm>
              <a:off x="4633693" y="2776784"/>
              <a:ext cx="2302201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97" name="Rectangle 196"/>
            <p:cNvSpPr/>
            <p:nvPr/>
          </p:nvSpPr>
          <p:spPr>
            <a:xfrm flipH="1">
              <a:off x="5409396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98" name="Rectangle 197"/>
            <p:cNvSpPr/>
            <p:nvPr/>
          </p:nvSpPr>
          <p:spPr>
            <a:xfrm flipH="1">
              <a:off x="4825208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99" name="Rectangle 198"/>
            <p:cNvSpPr/>
            <p:nvPr/>
          </p:nvSpPr>
          <p:spPr>
            <a:xfrm flipH="1">
              <a:off x="5258700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00" name="Rectangle 199"/>
            <p:cNvSpPr/>
            <p:nvPr/>
          </p:nvSpPr>
          <p:spPr>
            <a:xfrm flipH="1">
              <a:off x="6410126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01" name="Rectangle 200"/>
            <p:cNvSpPr/>
            <p:nvPr/>
          </p:nvSpPr>
          <p:spPr>
            <a:xfrm flipH="1">
              <a:off x="5746382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28" name="Rectangle 227"/>
            <p:cNvSpPr/>
            <p:nvPr/>
          </p:nvSpPr>
          <p:spPr>
            <a:xfrm flipH="1">
              <a:off x="6016022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92" name="Rectangle 291"/>
            <p:cNvSpPr/>
            <p:nvPr/>
          </p:nvSpPr>
          <p:spPr>
            <a:xfrm flipH="1">
              <a:off x="5045614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293" name="Group 292"/>
          <p:cNvGrpSpPr/>
          <p:nvPr/>
        </p:nvGrpSpPr>
        <p:grpSpPr>
          <a:xfrm>
            <a:off x="5348835" y="6538699"/>
            <a:ext cx="89629" cy="749828"/>
            <a:chOff x="4102073" y="3849484"/>
            <a:chExt cx="2183580" cy="749828"/>
          </a:xfrm>
        </p:grpSpPr>
        <p:sp>
          <p:nvSpPr>
            <p:cNvPr id="294" name="Rounded Rectangle 293"/>
            <p:cNvSpPr/>
            <p:nvPr/>
          </p:nvSpPr>
          <p:spPr>
            <a:xfrm>
              <a:off x="4102073" y="3849487"/>
              <a:ext cx="2183580" cy="749825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95" name="Rectangle 294"/>
            <p:cNvSpPr/>
            <p:nvPr/>
          </p:nvSpPr>
          <p:spPr>
            <a:xfrm flipH="1">
              <a:off x="4443308" y="3849487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96" name="Rectangle 295"/>
            <p:cNvSpPr/>
            <p:nvPr/>
          </p:nvSpPr>
          <p:spPr>
            <a:xfrm flipH="1">
              <a:off x="5823058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97" name="Rectangle 296"/>
            <p:cNvSpPr/>
            <p:nvPr/>
          </p:nvSpPr>
          <p:spPr>
            <a:xfrm flipH="1">
              <a:off x="5226955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98" name="Rectangle 297"/>
            <p:cNvSpPr/>
            <p:nvPr/>
          </p:nvSpPr>
          <p:spPr>
            <a:xfrm flipH="1">
              <a:off x="5530666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99" name="Rectangle 298"/>
            <p:cNvSpPr/>
            <p:nvPr/>
          </p:nvSpPr>
          <p:spPr>
            <a:xfrm flipH="1">
              <a:off x="4816868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00" name="Rectangle 299"/>
            <p:cNvSpPr/>
            <p:nvPr/>
          </p:nvSpPr>
          <p:spPr>
            <a:xfrm flipH="1">
              <a:off x="4629584" y="3849485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01" name="Rectangle 300"/>
            <p:cNvSpPr/>
            <p:nvPr/>
          </p:nvSpPr>
          <p:spPr>
            <a:xfrm flipH="1">
              <a:off x="4975539" y="38494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302" name="Group 301"/>
          <p:cNvGrpSpPr/>
          <p:nvPr/>
        </p:nvGrpSpPr>
        <p:grpSpPr>
          <a:xfrm>
            <a:off x="9503570" y="5471743"/>
            <a:ext cx="188444" cy="749826"/>
            <a:chOff x="8778241" y="2776783"/>
            <a:chExt cx="2492587" cy="749826"/>
          </a:xfrm>
        </p:grpSpPr>
        <p:sp>
          <p:nvSpPr>
            <p:cNvPr id="303" name="Rounded Rectangle 302"/>
            <p:cNvSpPr/>
            <p:nvPr/>
          </p:nvSpPr>
          <p:spPr>
            <a:xfrm>
              <a:off x="8778241" y="2776784"/>
              <a:ext cx="2492587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04" name="Rectangle 303"/>
            <p:cNvSpPr/>
            <p:nvPr/>
          </p:nvSpPr>
          <p:spPr>
            <a:xfrm flipH="1">
              <a:off x="9245680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05" name="Rectangle 304"/>
            <p:cNvSpPr/>
            <p:nvPr/>
          </p:nvSpPr>
          <p:spPr>
            <a:xfrm flipH="1">
              <a:off x="10037714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06" name="Rectangle 305"/>
            <p:cNvSpPr/>
            <p:nvPr/>
          </p:nvSpPr>
          <p:spPr>
            <a:xfrm flipH="1">
              <a:off x="10437523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07" name="Rectangle 306"/>
            <p:cNvSpPr/>
            <p:nvPr/>
          </p:nvSpPr>
          <p:spPr>
            <a:xfrm flipH="1">
              <a:off x="10864908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08" name="Rectangle 307"/>
            <p:cNvSpPr/>
            <p:nvPr/>
          </p:nvSpPr>
          <p:spPr>
            <a:xfrm flipH="1">
              <a:off x="9835040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09" name="Rectangle 308"/>
            <p:cNvSpPr/>
            <p:nvPr/>
          </p:nvSpPr>
          <p:spPr>
            <a:xfrm flipH="1">
              <a:off x="9571565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10" name="Rectangle 309"/>
            <p:cNvSpPr/>
            <p:nvPr/>
          </p:nvSpPr>
          <p:spPr>
            <a:xfrm flipH="1">
              <a:off x="9008046" y="2776783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311" name="Group 310"/>
          <p:cNvGrpSpPr/>
          <p:nvPr/>
        </p:nvGrpSpPr>
        <p:grpSpPr>
          <a:xfrm>
            <a:off x="8130196" y="6543762"/>
            <a:ext cx="235911" cy="749825"/>
            <a:chOff x="6484815" y="3849487"/>
            <a:chExt cx="3702278" cy="749825"/>
          </a:xfrm>
        </p:grpSpPr>
        <p:sp>
          <p:nvSpPr>
            <p:cNvPr id="312" name="Rounded Rectangle 311"/>
            <p:cNvSpPr/>
            <p:nvPr/>
          </p:nvSpPr>
          <p:spPr>
            <a:xfrm>
              <a:off x="6484815" y="3849487"/>
              <a:ext cx="3702278" cy="749825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13" name="Rectangle 312"/>
            <p:cNvSpPr/>
            <p:nvPr/>
          </p:nvSpPr>
          <p:spPr>
            <a:xfrm flipH="1">
              <a:off x="7261014" y="3849487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14" name="Rectangle 313"/>
            <p:cNvSpPr/>
            <p:nvPr/>
          </p:nvSpPr>
          <p:spPr>
            <a:xfrm flipH="1">
              <a:off x="7694508" y="3849487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15" name="Rectangle 314"/>
            <p:cNvSpPr/>
            <p:nvPr/>
          </p:nvSpPr>
          <p:spPr>
            <a:xfrm flipH="1">
              <a:off x="8369437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16" name="Rectangle 315"/>
            <p:cNvSpPr/>
            <p:nvPr/>
          </p:nvSpPr>
          <p:spPr>
            <a:xfrm flipH="1">
              <a:off x="8981799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17" name="Rectangle 316"/>
            <p:cNvSpPr/>
            <p:nvPr/>
          </p:nvSpPr>
          <p:spPr>
            <a:xfrm flipH="1">
              <a:off x="9594161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18" name="Rectangle 317"/>
            <p:cNvSpPr/>
            <p:nvPr/>
          </p:nvSpPr>
          <p:spPr>
            <a:xfrm flipH="1">
              <a:off x="7076701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19" name="Rectangle 318"/>
            <p:cNvSpPr/>
            <p:nvPr/>
          </p:nvSpPr>
          <p:spPr>
            <a:xfrm flipH="1">
              <a:off x="7476511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25" name="Rectangle 324"/>
            <p:cNvSpPr/>
            <p:nvPr/>
          </p:nvSpPr>
          <p:spPr>
            <a:xfrm flipH="1">
              <a:off x="7903896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26" name="Rectangle 325"/>
            <p:cNvSpPr/>
            <p:nvPr/>
          </p:nvSpPr>
          <p:spPr>
            <a:xfrm flipH="1">
              <a:off x="8605347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27" name="Rectangle 326"/>
            <p:cNvSpPr/>
            <p:nvPr/>
          </p:nvSpPr>
          <p:spPr>
            <a:xfrm flipH="1">
              <a:off x="9432541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328" name="Group 327"/>
          <p:cNvGrpSpPr/>
          <p:nvPr/>
        </p:nvGrpSpPr>
        <p:grpSpPr>
          <a:xfrm>
            <a:off x="10398177" y="3920826"/>
            <a:ext cx="650823" cy="737799"/>
            <a:chOff x="6315327" y="1295400"/>
            <a:chExt cx="457610" cy="518765"/>
          </a:xfrm>
          <a:solidFill>
            <a:srgbClr val="00B0F0"/>
          </a:solidFill>
        </p:grpSpPr>
        <p:sp>
          <p:nvSpPr>
            <p:cNvPr id="329" name="Vertical Scroll 328"/>
            <p:cNvSpPr/>
            <p:nvPr/>
          </p:nvSpPr>
          <p:spPr>
            <a:xfrm>
              <a:off x="6315327" y="1295400"/>
              <a:ext cx="259128" cy="304800"/>
            </a:xfrm>
            <a:prstGeom prst="verticalScroll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973"/>
            </a:p>
          </p:txBody>
        </p:sp>
        <p:sp>
          <p:nvSpPr>
            <p:cNvPr id="330" name="Vertical Scroll 329"/>
            <p:cNvSpPr/>
            <p:nvPr/>
          </p:nvSpPr>
          <p:spPr>
            <a:xfrm>
              <a:off x="6414568" y="1402383"/>
              <a:ext cx="259128" cy="304800"/>
            </a:xfrm>
            <a:prstGeom prst="verticalScroll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973"/>
            </a:p>
          </p:txBody>
        </p:sp>
        <p:sp>
          <p:nvSpPr>
            <p:cNvPr id="331" name="Vertical Scroll 330"/>
            <p:cNvSpPr/>
            <p:nvPr/>
          </p:nvSpPr>
          <p:spPr>
            <a:xfrm>
              <a:off x="6513809" y="1509365"/>
              <a:ext cx="259128" cy="304800"/>
            </a:xfrm>
            <a:prstGeom prst="verticalScroll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973"/>
            </a:p>
          </p:txBody>
        </p:sp>
      </p:grpSp>
      <p:pic>
        <p:nvPicPr>
          <p:cNvPr id="332" name="Picture 3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0535" y="3970687"/>
            <a:ext cx="690943" cy="688640"/>
          </a:xfrm>
          <a:prstGeom prst="rect">
            <a:avLst/>
          </a:prstGeom>
        </p:spPr>
      </p:pic>
      <p:grpSp>
        <p:nvGrpSpPr>
          <p:cNvPr id="333" name="Group 332"/>
          <p:cNvGrpSpPr/>
          <p:nvPr/>
        </p:nvGrpSpPr>
        <p:grpSpPr>
          <a:xfrm>
            <a:off x="10355448" y="6587583"/>
            <a:ext cx="650823" cy="737799"/>
            <a:chOff x="6315327" y="1295400"/>
            <a:chExt cx="457610" cy="518765"/>
          </a:xfrm>
          <a:solidFill>
            <a:srgbClr val="00B0F0"/>
          </a:solidFill>
        </p:grpSpPr>
        <p:sp>
          <p:nvSpPr>
            <p:cNvPr id="334" name="Vertical Scroll 333"/>
            <p:cNvSpPr/>
            <p:nvPr/>
          </p:nvSpPr>
          <p:spPr>
            <a:xfrm>
              <a:off x="6315327" y="1295400"/>
              <a:ext cx="259128" cy="304800"/>
            </a:xfrm>
            <a:prstGeom prst="verticalScroll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973"/>
            </a:p>
          </p:txBody>
        </p:sp>
        <p:sp>
          <p:nvSpPr>
            <p:cNvPr id="335" name="Vertical Scroll 334"/>
            <p:cNvSpPr/>
            <p:nvPr/>
          </p:nvSpPr>
          <p:spPr>
            <a:xfrm>
              <a:off x="6414568" y="1402383"/>
              <a:ext cx="259128" cy="304800"/>
            </a:xfrm>
            <a:prstGeom prst="verticalScroll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973"/>
            </a:p>
          </p:txBody>
        </p:sp>
        <p:sp>
          <p:nvSpPr>
            <p:cNvPr id="336" name="Vertical Scroll 335"/>
            <p:cNvSpPr/>
            <p:nvPr/>
          </p:nvSpPr>
          <p:spPr>
            <a:xfrm>
              <a:off x="6513809" y="1509365"/>
              <a:ext cx="259128" cy="304800"/>
            </a:xfrm>
            <a:prstGeom prst="verticalScroll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973"/>
            </a:p>
          </p:txBody>
        </p:sp>
      </p:grpSp>
      <p:pic>
        <p:nvPicPr>
          <p:cNvPr id="337" name="Picture 3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3750" y="6636465"/>
            <a:ext cx="1291426" cy="682109"/>
          </a:xfrm>
          <a:prstGeom prst="rect">
            <a:avLst/>
          </a:prstGeom>
        </p:spPr>
      </p:pic>
      <p:pic>
        <p:nvPicPr>
          <p:cNvPr id="338" name="Picture 3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7807" y="6637444"/>
            <a:ext cx="690943" cy="688640"/>
          </a:xfrm>
          <a:prstGeom prst="rect">
            <a:avLst/>
          </a:prstGeom>
        </p:spPr>
      </p:pic>
      <p:sp>
        <p:nvSpPr>
          <p:cNvPr id="230" name="Rounded Rectangle 229" hidden="1"/>
          <p:cNvSpPr/>
          <p:nvPr/>
        </p:nvSpPr>
        <p:spPr>
          <a:xfrm>
            <a:off x="1442536" y="5209695"/>
            <a:ext cx="11144993" cy="2301111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13" dirty="0">
                <a:solidFill>
                  <a:srgbClr val="000000"/>
                </a:solidFill>
                <a:latin typeface="Calibri Light" panose="020F0302020204030204" pitchFamily="34" charset="0"/>
              </a:rPr>
              <a:t>Constraining the implementation lets us think of the entire distributed system as hosts taking one step at a time.</a:t>
            </a:r>
          </a:p>
        </p:txBody>
      </p:sp>
    </p:spTree>
    <p:extLst>
      <p:ext uri="{BB962C8B-B14F-4D97-AF65-F5344CB8AC3E}">
        <p14:creationId xmlns:p14="http://schemas.microsoft.com/office/powerpoint/2010/main" val="9442122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75781E-6 1.71875E-6 L -0.06726 -0.0001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69" y="-1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4063E-6 4.47917E-6 L -0.02527 -0.0001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0" y="-16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7969E-6 -3.64583E-6 L -0.01599 0.0003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6" y="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 animBg="1"/>
      <p:bldP spid="136" grpId="0" animBg="1"/>
      <p:bldP spid="137" grpId="0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2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7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" name="Group 165"/>
          <p:cNvGrpSpPr/>
          <p:nvPr/>
        </p:nvGrpSpPr>
        <p:grpSpPr>
          <a:xfrm>
            <a:off x="3895585" y="3827895"/>
            <a:ext cx="5213630" cy="1429456"/>
            <a:chOff x="4633693" y="2776784"/>
            <a:chExt cx="2302201" cy="749825"/>
          </a:xfrm>
        </p:grpSpPr>
        <p:sp>
          <p:nvSpPr>
            <p:cNvPr id="191" name="Rounded Rectangle 190"/>
            <p:cNvSpPr/>
            <p:nvPr/>
          </p:nvSpPr>
          <p:spPr>
            <a:xfrm>
              <a:off x="4633693" y="2776784"/>
              <a:ext cx="2302201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02" name="Rectangle 201"/>
            <p:cNvSpPr/>
            <p:nvPr/>
          </p:nvSpPr>
          <p:spPr>
            <a:xfrm flipH="1">
              <a:off x="5469961" y="2776784"/>
              <a:ext cx="149380" cy="74982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C</a:t>
              </a:r>
              <a:endPara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03" name="Rectangle 202"/>
            <p:cNvSpPr/>
            <p:nvPr/>
          </p:nvSpPr>
          <p:spPr>
            <a:xfrm flipH="1">
              <a:off x="4825208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04" name="Rectangle 203"/>
            <p:cNvSpPr/>
            <p:nvPr/>
          </p:nvSpPr>
          <p:spPr>
            <a:xfrm flipH="1">
              <a:off x="5258700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05" name="Rectangle 204"/>
            <p:cNvSpPr/>
            <p:nvPr/>
          </p:nvSpPr>
          <p:spPr>
            <a:xfrm flipH="1">
              <a:off x="6410126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06" name="Rectangle 205"/>
            <p:cNvSpPr/>
            <p:nvPr/>
          </p:nvSpPr>
          <p:spPr>
            <a:xfrm flipH="1">
              <a:off x="5746382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rgbClr val="FFFFFF"/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207" name="Rectangle 206"/>
            <p:cNvSpPr/>
            <p:nvPr/>
          </p:nvSpPr>
          <p:spPr>
            <a:xfrm flipH="1">
              <a:off x="6016022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rgbClr val="FFFFFF"/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208" name="Rectangle 207"/>
            <p:cNvSpPr/>
            <p:nvPr/>
          </p:nvSpPr>
          <p:spPr>
            <a:xfrm flipH="1">
              <a:off x="5045614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</p:grpSp>
      <p:sp>
        <p:nvSpPr>
          <p:cNvPr id="291" name="Title 1"/>
          <p:cNvSpPr>
            <a:spLocks noGrp="1"/>
          </p:cNvSpPr>
          <p:nvPr>
            <p:ph type="title"/>
          </p:nvPr>
        </p:nvSpPr>
        <p:spPr>
          <a:xfrm>
            <a:off x="355600" y="254000"/>
            <a:ext cx="12293600" cy="24384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Calibri Light" panose="020F0302020204030204" pitchFamily="34" charset="0"/>
              </a:rPr>
              <a:t>Reading the clock is a “non-mover”</a:t>
            </a:r>
            <a:endParaRPr lang="en-US" sz="5400" dirty="0">
              <a:latin typeface="Calibri Light" panose="020F0302020204030204" pitchFamily="34" charset="0"/>
            </a:endParaRPr>
          </a:p>
        </p:txBody>
      </p:sp>
      <p:sp>
        <p:nvSpPr>
          <p:cNvPr id="230" name="Rounded Rectangle 229" hidden="1"/>
          <p:cNvSpPr/>
          <p:nvPr/>
        </p:nvSpPr>
        <p:spPr>
          <a:xfrm>
            <a:off x="1442536" y="5209695"/>
            <a:ext cx="11144993" cy="2301111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13" dirty="0">
                <a:solidFill>
                  <a:srgbClr val="000000"/>
                </a:solidFill>
                <a:latin typeface="Calibri Light" panose="020F0302020204030204" pitchFamily="34" charset="0"/>
              </a:rPr>
              <a:t>Constraining the implementation lets us think of the entire distributed system as hosts taking one step at a time.</a:t>
            </a:r>
          </a:p>
        </p:txBody>
      </p:sp>
      <p:sp>
        <p:nvSpPr>
          <p:cNvPr id="231" name="Rounded Rectangular Callout 230"/>
          <p:cNvSpPr/>
          <p:nvPr/>
        </p:nvSpPr>
        <p:spPr>
          <a:xfrm>
            <a:off x="3361627" y="6392846"/>
            <a:ext cx="6445860" cy="1569277"/>
          </a:xfrm>
          <a:prstGeom prst="wedgeRoundRectCallout">
            <a:avLst>
              <a:gd name="adj1" fmla="val -19650"/>
              <a:gd name="adj2" fmla="val -38151"/>
              <a:gd name="adj3" fmla="val 16667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13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You can only have one of these, and it must be the “atomic point”</a:t>
            </a:r>
            <a:endParaRPr lang="en-US" sz="3413" dirty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3274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owroom">
  <a:themeElements>
    <a:clrScheme name="Showroom">
      <a:dk1>
        <a:srgbClr val="535353"/>
      </a:dk1>
      <a:lt1>
        <a:srgbClr val="340053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howroom">
  <a:themeElements>
    <a:clrScheme name="Showroom">
      <a:dk1>
        <a:srgbClr val="000000"/>
      </a:dk1>
      <a:lt1>
        <a:srgbClr val="FFFFFF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33519</TotalTime>
  <Words>589</Words>
  <Application>Microsoft Macintosh PowerPoint</Application>
  <PresentationFormat>Custom</PresentationFormat>
  <Paragraphs>390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Calibri</vt:lpstr>
      <vt:lpstr>Calibri Light</vt:lpstr>
      <vt:lpstr>Courier New</vt:lpstr>
      <vt:lpstr>Gill Sans Light</vt:lpstr>
      <vt:lpstr>Lucida Grande</vt:lpstr>
      <vt:lpstr>Times New Roman</vt:lpstr>
      <vt:lpstr>Showroom</vt:lpstr>
      <vt:lpstr>Systems Software Verification Summer School</vt:lpstr>
      <vt:lpstr>Cross-host concurrency</vt:lpstr>
      <vt:lpstr>Cross-host concurrencY</vt:lpstr>
      <vt:lpstr>Concurrency containment</vt:lpstr>
      <vt:lpstr>concurrency containment</vt:lpstr>
      <vt:lpstr>concurrency containment</vt:lpstr>
      <vt:lpstr>Creating the atomic trace</vt:lpstr>
      <vt:lpstr>The atomic trace preserves failures</vt:lpstr>
      <vt:lpstr>Reading the clock is a “non-mover”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Scaling up Dependable Services</dc:title>
  <dc:creator>Manos Kapritsos</dc:creator>
  <cp:lastModifiedBy>Microsoft Office User</cp:lastModifiedBy>
  <cp:revision>2154</cp:revision>
  <dcterms:modified xsi:type="dcterms:W3CDTF">2021-08-27T15:16:48Z</dcterms:modified>
</cp:coreProperties>
</file>