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1" r:id="rId2"/>
    <p:sldId id="355" r:id="rId3"/>
    <p:sldId id="356" r:id="rId4"/>
    <p:sldId id="357" r:id="rId5"/>
    <p:sldId id="358" r:id="rId6"/>
    <p:sldId id="359" r:id="rId7"/>
    <p:sldId id="342" r:id="rId8"/>
    <p:sldId id="360" r:id="rId9"/>
    <p:sldId id="362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7DEE8"/>
    <a:srgbClr val="000000"/>
    <a:srgbClr val="E4E7EA"/>
    <a:srgbClr val="535353"/>
    <a:srgbClr val="4F81BD"/>
    <a:srgbClr val="D9971A"/>
    <a:srgbClr val="0000FF"/>
    <a:srgbClr val="80878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5F7579"/>
        </a:fontRef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2" autoAdjust="0"/>
    <p:restoredTop sz="67465" autoAdjust="0"/>
  </p:normalViewPr>
  <p:slideViewPr>
    <p:cSldViewPr snapToGrid="0">
      <p:cViewPr>
        <p:scale>
          <a:sx n="41" d="100"/>
          <a:sy n="41" d="100"/>
        </p:scale>
        <p:origin x="4776" y="1072"/>
      </p:cViewPr>
      <p:guideLst>
        <p:guide orient="horz" pos="3072"/>
        <p:guide pos="409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0143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9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40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1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7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54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4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99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3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sz="half" idx="13"/>
          </p:nvPr>
        </p:nvSpPr>
        <p:spPr>
          <a:xfrm>
            <a:off x="7518400" y="2819400"/>
            <a:ext cx="4381500" cy="6591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7564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3690" y="9271000"/>
            <a:ext cx="384721" cy="37959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55600" y="6832600"/>
            <a:ext cx="12293600" cy="1257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355600" y="8077200"/>
            <a:ext cx="12293600" cy="12065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355600" y="3187700"/>
            <a:ext cx="12293600" cy="5842000"/>
          </a:xfrm>
          <a:prstGeom prst="rect">
            <a:avLst/>
          </a:prstGeom>
        </p:spPr>
        <p:txBody>
          <a:bodyPr numCol="2" spcCol="614680" anchor="t"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304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1pPr>
      <a:lvl2pPr marL="685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2pPr>
      <a:lvl3pPr marL="1066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3pPr>
      <a:lvl4pPr marL="1447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4pPr>
      <a:lvl5pPr marL="1828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5pPr>
      <a:lvl6pPr marL="2209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6pPr>
      <a:lvl7pPr marL="2590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7pPr>
      <a:lvl8pPr marL="2971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8pPr>
      <a:lvl9pPr marL="3352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355600" y="-336550"/>
            <a:ext cx="12484100" cy="3238500"/>
          </a:xfrm>
          <a:prstGeom prst="rect">
            <a:avLst/>
          </a:prstGeom>
        </p:spPr>
        <p:txBody>
          <a:bodyPr/>
          <a:lstStyle>
            <a:lvl1pPr>
              <a:defRPr sz="6800" cap="none"/>
            </a:lvl1pPr>
          </a:lstStyle>
          <a:p>
            <a:r>
              <a:rPr lang="en-US" dirty="0" smtClean="0">
                <a:latin typeface="Calibri Light" panose="020F0302020204030204" pitchFamily="34" charset="0"/>
              </a:rPr>
              <a:t>Systems Software Verification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Summer School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355600" y="6516968"/>
            <a:ext cx="12293600" cy="20701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Calibri Light" panose="020F0302020204030204" pitchFamily="34" charset="0"/>
              </a:rPr>
              <a:t>Manos </a:t>
            </a:r>
            <a:r>
              <a:rPr dirty="0" smtClean="0">
                <a:latin typeface="Calibri Light" panose="020F0302020204030204" pitchFamily="34" charset="0"/>
              </a:rPr>
              <a:t>Kapritsos</a:t>
            </a:r>
            <a:r>
              <a:rPr lang="en-US" dirty="0" smtClean="0">
                <a:latin typeface="Calibri Light" panose="020F0302020204030204" pitchFamily="34" charset="0"/>
              </a:rPr>
              <a:t>, University of Michigan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Jon Howell, VMWare Research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Rob Johnson, VMWare Research</a:t>
            </a:r>
          </a:p>
        </p:txBody>
      </p:sp>
      <p:sp>
        <p:nvSpPr>
          <p:cNvPr id="4" name="Shape 173"/>
          <p:cNvSpPr txBox="1">
            <a:spLocks/>
          </p:cNvSpPr>
          <p:nvPr/>
        </p:nvSpPr>
        <p:spPr>
          <a:xfrm>
            <a:off x="355600" y="3856318"/>
            <a:ext cx="12293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Chapter </a:t>
            </a:r>
            <a:r>
              <a:rPr lang="en-US" sz="5400" b="1" dirty="0" smtClean="0">
                <a:latin typeface="Calibri Light" panose="020F0302020204030204" pitchFamily="34" charset="0"/>
              </a:rPr>
              <a:t>11</a:t>
            </a:r>
            <a:endParaRPr lang="en-US" sz="5400" b="1" dirty="0" smtClean="0">
              <a:latin typeface="Calibri Light" panose="020F0302020204030204" pitchFamily="34" charset="0"/>
            </a:endParaRPr>
          </a:p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Cross-host concurrency</a:t>
            </a:r>
          </a:p>
        </p:txBody>
      </p:sp>
    </p:spTree>
    <p:extLst>
      <p:ext uri="{BB962C8B-B14F-4D97-AF65-F5344CB8AC3E}">
        <p14:creationId xmlns:p14="http://schemas.microsoft.com/office/powerpoint/2010/main" val="1695232007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Cross-host concurrency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83734" y="2812791"/>
            <a:ext cx="10187095" cy="1833554"/>
            <a:chOff x="762000" y="1755918"/>
            <a:chExt cx="7162801" cy="1289218"/>
          </a:xfrm>
        </p:grpSpPr>
        <p:sp>
          <p:nvSpPr>
            <p:cNvPr id="33" name="Rounded Rectangle 32"/>
            <p:cNvSpPr/>
            <p:nvPr/>
          </p:nvSpPr>
          <p:spPr>
            <a:xfrm>
              <a:off x="762000" y="1755918"/>
              <a:ext cx="1618737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" panose="020F0502020204030204"/>
                </a:rPr>
                <a:t>Host A Step 1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258065" y="1755918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" panose="020F0502020204030204"/>
                </a:rPr>
                <a:t>Host A Step 2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066800" y="2505972"/>
              <a:ext cx="1597109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" panose="020F0502020204030204"/>
                </a:rPr>
                <a:t>Host B Step 1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884270" y="2517915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" panose="020F0502020204030204"/>
                </a:rPr>
                <a:t>Host B Step 2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559636" y="2505972"/>
              <a:ext cx="2603164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" panose="020F0502020204030204"/>
                </a:rPr>
                <a:t>Host B Step 3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172201" y="1755918"/>
              <a:ext cx="1752600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" panose="020F0502020204030204"/>
                </a:rPr>
                <a:t>Host A Step 3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2466975" y="5776908"/>
            <a:ext cx="7892627" cy="1439733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Hosts are </a:t>
            </a: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single-threaded, but </a:t>
            </a:r>
            <a:r>
              <a:rPr lang="en-US" sz="3200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we need to </a:t>
            </a:r>
            <a:endParaRPr lang="en-US" sz="3200" dirty="0" smtClean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reason </a:t>
            </a:r>
            <a:r>
              <a:rPr lang="en-US" sz="3200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about concurrency </a:t>
            </a: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among hosts</a:t>
            </a:r>
            <a:endParaRPr lang="en-US" sz="3200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61662" y="3249513"/>
            <a:ext cx="9247983" cy="866987"/>
            <a:chOff x="2010650" y="2886171"/>
            <a:chExt cx="9247983" cy="866987"/>
          </a:xfrm>
        </p:grpSpPr>
        <p:sp>
          <p:nvSpPr>
            <p:cNvPr id="11" name="Rounded Rectangle 10"/>
            <p:cNvSpPr/>
            <p:nvPr/>
          </p:nvSpPr>
          <p:spPr>
            <a:xfrm>
              <a:off x="2010650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084304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15795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231613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30526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 rot="16200000">
              <a:off x="3197865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9418822" y="2789305"/>
              <a:ext cx="650240" cy="1060723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6200000">
              <a:off x="7345168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 rot="16200000">
              <a:off x="5271516" y="278930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744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83734" y="2776784"/>
            <a:ext cx="2302204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633693" y="2776784"/>
            <a:ext cx="2302201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517227" y="3849487"/>
            <a:ext cx="2271444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102073" y="3849487"/>
            <a:ext cx="2183580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484815" y="3849487"/>
            <a:ext cx="3702278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778241" y="2776784"/>
            <a:ext cx="2492587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Cross-host </a:t>
            </a:r>
            <a:r>
              <a:rPr lang="en-US" sz="6400" dirty="0" err="1" smtClean="0">
                <a:latin typeface="Calibri Light" panose="020F0302020204030204" pitchFamily="34" charset="0"/>
              </a:rPr>
              <a:t>concurrencY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1442537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1765806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409396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2" name="Rectangle 21"/>
          <p:cNvSpPr/>
          <p:nvPr/>
        </p:nvSpPr>
        <p:spPr>
          <a:xfrm flipH="1">
            <a:off x="7261014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7694508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4443308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1591917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2025409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278376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4825208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525870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6410126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924568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10037714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10437523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10864908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2386559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3085127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5746382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6016022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9835040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0" name="Rectangle 49"/>
          <p:cNvSpPr/>
          <p:nvPr/>
        </p:nvSpPr>
        <p:spPr>
          <a:xfrm flipH="1">
            <a:off x="8369437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1" name="Rectangle 50"/>
          <p:cNvSpPr/>
          <p:nvPr/>
        </p:nvSpPr>
        <p:spPr>
          <a:xfrm flipH="1">
            <a:off x="8981799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2" name="Rectangle 51"/>
          <p:cNvSpPr/>
          <p:nvPr/>
        </p:nvSpPr>
        <p:spPr>
          <a:xfrm flipH="1">
            <a:off x="9594161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5823058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4" name="Rectangle 53"/>
          <p:cNvSpPr/>
          <p:nvPr/>
        </p:nvSpPr>
        <p:spPr>
          <a:xfrm flipH="1">
            <a:off x="5226955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3192024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707670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7" name="Rectangle 56"/>
          <p:cNvSpPr/>
          <p:nvPr/>
        </p:nvSpPr>
        <p:spPr>
          <a:xfrm flipH="1">
            <a:off x="747651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8" name="Rectangle 57"/>
          <p:cNvSpPr/>
          <p:nvPr/>
        </p:nvSpPr>
        <p:spPr>
          <a:xfrm flipH="1">
            <a:off x="7903896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9" name="Rectangle 58"/>
          <p:cNvSpPr/>
          <p:nvPr/>
        </p:nvSpPr>
        <p:spPr>
          <a:xfrm flipH="1">
            <a:off x="8605347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0" name="Rectangle 59"/>
          <p:cNvSpPr/>
          <p:nvPr/>
        </p:nvSpPr>
        <p:spPr>
          <a:xfrm flipH="1">
            <a:off x="5530666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943254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2" name="Rectangle 61"/>
          <p:cNvSpPr/>
          <p:nvPr/>
        </p:nvSpPr>
        <p:spPr>
          <a:xfrm flipH="1">
            <a:off x="4816868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272924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 flipH="1">
            <a:off x="5045614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65" name="Rectangle 64"/>
          <p:cNvSpPr/>
          <p:nvPr/>
        </p:nvSpPr>
        <p:spPr>
          <a:xfrm flipH="1">
            <a:off x="9571565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6" name="Rectangle 65"/>
          <p:cNvSpPr/>
          <p:nvPr/>
        </p:nvSpPr>
        <p:spPr>
          <a:xfrm flipH="1">
            <a:off x="2387785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 flipH="1">
            <a:off x="2040928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80" name="Rectangle 79"/>
          <p:cNvSpPr/>
          <p:nvPr/>
        </p:nvSpPr>
        <p:spPr>
          <a:xfrm flipH="1">
            <a:off x="4629584" y="3849485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1" name="Rectangle 80"/>
          <p:cNvSpPr/>
          <p:nvPr/>
        </p:nvSpPr>
        <p:spPr>
          <a:xfrm flipH="1">
            <a:off x="4975539" y="38494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2" name="Rectangle 81"/>
          <p:cNvSpPr/>
          <p:nvPr/>
        </p:nvSpPr>
        <p:spPr>
          <a:xfrm flipH="1">
            <a:off x="9008046" y="2776783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3" name="Rounded Rectangular Callout 82"/>
          <p:cNvSpPr/>
          <p:nvPr/>
        </p:nvSpPr>
        <p:spPr>
          <a:xfrm>
            <a:off x="3125705" y="5524166"/>
            <a:ext cx="6445860" cy="1569277"/>
          </a:xfrm>
          <a:prstGeom prst="wedgeRoundRectCallout">
            <a:avLst>
              <a:gd name="adj1" fmla="val -19650"/>
              <a:gd name="adj2" fmla="val -3815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Reason about </a:t>
            </a:r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</a:rPr>
              <a:t>all possible </a:t>
            </a:r>
            <a:r>
              <a:rPr lang="en-US" sz="3413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interleavings</a:t>
            </a:r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of </a:t>
            </a:r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</a:rPr>
              <a:t>the </a:t>
            </a:r>
            <a:r>
              <a:rPr lang="en-US" sz="3413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substeps</a:t>
            </a:r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?</a:t>
            </a:r>
            <a:endParaRPr lang="en-US" sz="3413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69" name="Rectangle 68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71" name="Rectangle 70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73" name="Rectangle 72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7409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Concurrency containment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148" name="Rectangle 147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rgbClr val="000000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6048" y="2161169"/>
            <a:ext cx="11877775" cy="2708086"/>
            <a:chOff x="446048" y="2161169"/>
            <a:chExt cx="11877775" cy="2708086"/>
          </a:xfrm>
        </p:grpSpPr>
        <p:sp>
          <p:nvSpPr>
            <p:cNvPr id="204" name="Rectangle 203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3413" dirty="0" smtClean="0">
                  <a:solidFill>
                    <a:schemeClr val="tx1"/>
                  </a:solidFill>
                </a:rPr>
                <a:t>Enforce that all receives precede all sends</a:t>
              </a:r>
              <a:endParaRPr lang="en-US" sz="3413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160" name="Rounded Rectangle 159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4" name="Rectangle 193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7" name="Rectangle 196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58" name="Rounded Rectangle 157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9" name="Rectangle 19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3" name="Rectangle 192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8" name="Rectangle 197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61" name="Rectangle 260"/>
          <p:cNvSpPr/>
          <p:nvPr/>
        </p:nvSpPr>
        <p:spPr>
          <a:xfrm>
            <a:off x="446048" y="5048199"/>
            <a:ext cx="11877775" cy="27080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13" dirty="0" smtClean="0">
                <a:solidFill>
                  <a:schemeClr val="tx1"/>
                </a:solidFill>
              </a:rPr>
              <a:t>Assume in proof that all host steps are atomic</a:t>
            </a:r>
            <a:endParaRPr lang="en-US" sz="3413" dirty="0">
              <a:solidFill>
                <a:schemeClr val="tx1"/>
              </a:solidFill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2190308" y="5673731"/>
            <a:ext cx="184996" cy="760976"/>
            <a:chOff x="1083730" y="2776784"/>
            <a:chExt cx="2302202" cy="760976"/>
          </a:xfrm>
        </p:grpSpPr>
        <p:sp>
          <p:nvSpPr>
            <p:cNvPr id="206" name="Rounded Rectangle 205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9595010" y="5677483"/>
            <a:ext cx="188444" cy="749826"/>
            <a:chOff x="8778241" y="2776783"/>
            <a:chExt cx="2492587" cy="749826"/>
          </a:xfrm>
        </p:grpSpPr>
        <p:sp>
          <p:nvSpPr>
            <p:cNvPr id="217" name="Rounded Rectangle 216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680046" y="5664006"/>
            <a:ext cx="143012" cy="749825"/>
            <a:chOff x="4633693" y="2776784"/>
            <a:chExt cx="2302201" cy="749825"/>
          </a:xfrm>
        </p:grpSpPr>
        <p:sp>
          <p:nvSpPr>
            <p:cNvPr id="226" name="Rounded Rectangle 225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2437038" y="6744441"/>
            <a:ext cx="178989" cy="749825"/>
            <a:chOff x="1517227" y="3849487"/>
            <a:chExt cx="2271444" cy="749825"/>
          </a:xfrm>
        </p:grpSpPr>
        <p:sp>
          <p:nvSpPr>
            <p:cNvPr id="235" name="Rounded Rectangle 234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348835" y="6744439"/>
            <a:ext cx="89629" cy="749828"/>
            <a:chOff x="4102073" y="3849484"/>
            <a:chExt cx="2183580" cy="749828"/>
          </a:xfrm>
        </p:grpSpPr>
        <p:sp>
          <p:nvSpPr>
            <p:cNvPr id="241" name="Rounded Rectangle 240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8187346" y="6749502"/>
            <a:ext cx="235911" cy="749825"/>
            <a:chOff x="6484815" y="3849487"/>
            <a:chExt cx="3702278" cy="749825"/>
          </a:xfrm>
        </p:grpSpPr>
        <p:sp>
          <p:nvSpPr>
            <p:cNvPr id="250" name="Rounded Rectangle 249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028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concurrency containment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78" name="Rectangle 77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46048" y="2161169"/>
            <a:ext cx="11877775" cy="2708086"/>
            <a:chOff x="446048" y="2161169"/>
            <a:chExt cx="11877775" cy="2708086"/>
          </a:xfrm>
        </p:grpSpPr>
        <p:sp>
          <p:nvSpPr>
            <p:cNvPr id="90" name="Rectangle 89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3413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Reduction argument: for every real trace…</a:t>
              </a:r>
              <a:endParaRPr lang="en-US" sz="3413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1" name="Rectangle 130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25" name="Rectangle 124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3245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154" name="Rectangle 153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46048" y="2161169"/>
            <a:ext cx="11877775" cy="2708086"/>
            <a:chOff x="446048" y="2161169"/>
            <a:chExt cx="11877775" cy="2708086"/>
          </a:xfrm>
        </p:grpSpPr>
        <p:sp>
          <p:nvSpPr>
            <p:cNvPr id="163" name="Rectangle 162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3413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Reduction argument: for every real trace…</a:t>
              </a:r>
              <a:endParaRPr lang="en-US" sz="3413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3" name="Rectangle 222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5" name="Rectangle 224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27" name="Rectangle 226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5" name="Rectangle 214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6" name="Rectangle 215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8" name="Rectangle 207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86" name="Rounded Rectangle 185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70" name="Rounded Rectangle 169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29" name="Rectangle 228"/>
          <p:cNvSpPr/>
          <p:nvPr/>
        </p:nvSpPr>
        <p:spPr>
          <a:xfrm>
            <a:off x="448113" y="4869255"/>
            <a:ext cx="11877775" cy="27080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…there is a corresponding legal trace with atomic host steps </a:t>
            </a:r>
            <a:endParaRPr lang="en-US" sz="3413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1085799" y="5484870"/>
            <a:ext cx="2302204" cy="749825"/>
            <a:chOff x="1083734" y="2776784"/>
            <a:chExt cx="2302204" cy="749825"/>
          </a:xfrm>
        </p:grpSpPr>
        <p:sp>
          <p:nvSpPr>
            <p:cNvPr id="283" name="Rounded Rectangle 282"/>
            <p:cNvSpPr/>
            <p:nvPr/>
          </p:nvSpPr>
          <p:spPr>
            <a:xfrm>
              <a:off x="1083734" y="2776784"/>
              <a:ext cx="2302204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 flipH="1">
              <a:off x="2025409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 flipH="1">
              <a:off x="278376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6486880" y="6557573"/>
            <a:ext cx="3702278" cy="749825"/>
            <a:chOff x="6484815" y="3849487"/>
            <a:chExt cx="3702278" cy="749825"/>
          </a:xfrm>
        </p:grpSpPr>
        <p:sp>
          <p:nvSpPr>
            <p:cNvPr id="272" name="Rounded Rectangle 271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75" name="Rectangle 274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0" name="Rectangle 279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635758" y="5484870"/>
            <a:ext cx="2302201" cy="749825"/>
            <a:chOff x="4633693" y="2776784"/>
            <a:chExt cx="2302201" cy="749825"/>
          </a:xfrm>
        </p:grpSpPr>
        <p:sp>
          <p:nvSpPr>
            <p:cNvPr id="257" name="Rounded Rectangle 256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7" name="Rectangle 266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0" name="Rectangle 269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1" name="Rectangle 270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519292" y="6557573"/>
            <a:ext cx="2271444" cy="749825"/>
            <a:chOff x="1517227" y="3849487"/>
            <a:chExt cx="2271444" cy="749825"/>
          </a:xfrm>
        </p:grpSpPr>
        <p:sp>
          <p:nvSpPr>
            <p:cNvPr id="252" name="Rounded Rectangle 251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104138" y="6557570"/>
            <a:ext cx="2183580" cy="749828"/>
            <a:chOff x="4102073" y="3849484"/>
            <a:chExt cx="2183580" cy="749828"/>
          </a:xfrm>
        </p:grpSpPr>
        <p:sp>
          <p:nvSpPr>
            <p:cNvPr id="244" name="Rounded Rectangle 243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46" name="Rectangle 245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8780306" y="5484869"/>
            <a:ext cx="2492587" cy="749826"/>
            <a:chOff x="8778241" y="2776783"/>
            <a:chExt cx="2492587" cy="749826"/>
          </a:xfrm>
        </p:grpSpPr>
        <p:sp>
          <p:nvSpPr>
            <p:cNvPr id="236" name="Rounded Rectangle 235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38" name="Rectangle 237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sp>
        <p:nvSpPr>
          <p:cNvPr id="291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concurrency containment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pic>
        <p:nvPicPr>
          <p:cNvPr id="258" name="Picture 2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78" y="3956695"/>
            <a:ext cx="1291426" cy="682109"/>
          </a:xfrm>
          <a:prstGeom prst="rect">
            <a:avLst/>
          </a:prstGeom>
        </p:spPr>
      </p:pic>
      <p:grpSp>
        <p:nvGrpSpPr>
          <p:cNvPr id="259" name="Group 258"/>
          <p:cNvGrpSpPr/>
          <p:nvPr/>
        </p:nvGrpSpPr>
        <p:grpSpPr>
          <a:xfrm>
            <a:off x="10552423" y="3878310"/>
            <a:ext cx="650823" cy="737799"/>
            <a:chOff x="6315327" y="1295400"/>
            <a:chExt cx="457610" cy="518765"/>
          </a:xfrm>
        </p:grpSpPr>
        <p:sp>
          <p:nvSpPr>
            <p:cNvPr id="260" name="Vertical Scroll 259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261" name="Vertical Scroll 260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262" name="Vertical Scroll 261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pic>
        <p:nvPicPr>
          <p:cNvPr id="263" name="Picture 2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781" y="3928171"/>
            <a:ext cx="690943" cy="688640"/>
          </a:xfrm>
          <a:prstGeom prst="rect">
            <a:avLst/>
          </a:prstGeom>
        </p:spPr>
      </p:pic>
      <p:grpSp>
        <p:nvGrpSpPr>
          <p:cNvPr id="264" name="Group 263"/>
          <p:cNvGrpSpPr/>
          <p:nvPr/>
        </p:nvGrpSpPr>
        <p:grpSpPr>
          <a:xfrm>
            <a:off x="10515738" y="6661686"/>
            <a:ext cx="650823" cy="737799"/>
            <a:chOff x="6315327" y="1295400"/>
            <a:chExt cx="457610" cy="518765"/>
          </a:xfrm>
        </p:grpSpPr>
        <p:sp>
          <p:nvSpPr>
            <p:cNvPr id="320" name="Vertical Scroll 319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21" name="Vertical Scroll 320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22" name="Vertical Scroll 321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pic>
        <p:nvPicPr>
          <p:cNvPr id="323" name="Picture 3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097" y="6711547"/>
            <a:ext cx="690943" cy="6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03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30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32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31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34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83734" y="2776784"/>
            <a:ext cx="2302204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33693" y="2776784"/>
            <a:ext cx="2302201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7227" y="3849487"/>
            <a:ext cx="2271444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02073" y="3849487"/>
            <a:ext cx="2183580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84815" y="3849487"/>
            <a:ext cx="3702278" cy="7498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778241" y="2776784"/>
            <a:ext cx="2492587" cy="749825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</p:spPr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Creating the atomic trace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1442537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1" name="Rectangle 10"/>
          <p:cNvSpPr/>
          <p:nvPr/>
        </p:nvSpPr>
        <p:spPr>
          <a:xfrm flipH="1">
            <a:off x="1765806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5409396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3" name="Rectangle 12"/>
          <p:cNvSpPr/>
          <p:nvPr/>
        </p:nvSpPr>
        <p:spPr>
          <a:xfrm flipH="1">
            <a:off x="7261014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7694508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5" name="Rectangle 14"/>
          <p:cNvSpPr/>
          <p:nvPr/>
        </p:nvSpPr>
        <p:spPr>
          <a:xfrm flipH="1">
            <a:off x="4443308" y="3849487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1591917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2025409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278376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4868956" y="278793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25870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6410126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2" name="Rectangle 21"/>
          <p:cNvSpPr/>
          <p:nvPr/>
        </p:nvSpPr>
        <p:spPr>
          <a:xfrm flipH="1">
            <a:off x="9245680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10037714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10437523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10864908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2386559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085127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5746382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6016022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9835040" y="2776784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8369437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8981799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3" name="Rectangle 32"/>
          <p:cNvSpPr/>
          <p:nvPr/>
        </p:nvSpPr>
        <p:spPr>
          <a:xfrm flipH="1">
            <a:off x="9594161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5823058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226955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3192024" y="3849487"/>
            <a:ext cx="149380" cy="7498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7" name="Rectangle 36"/>
          <p:cNvSpPr/>
          <p:nvPr/>
        </p:nvSpPr>
        <p:spPr>
          <a:xfrm flipH="1">
            <a:off x="707670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747651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7903896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8605347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5530666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2" name="Rectangle 41"/>
          <p:cNvSpPr/>
          <p:nvPr/>
        </p:nvSpPr>
        <p:spPr>
          <a:xfrm flipH="1">
            <a:off x="943254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3" name="Rectangle 42"/>
          <p:cNvSpPr/>
          <p:nvPr/>
        </p:nvSpPr>
        <p:spPr>
          <a:xfrm flipH="1">
            <a:off x="4816868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4" name="Rectangle 43"/>
          <p:cNvSpPr/>
          <p:nvPr/>
        </p:nvSpPr>
        <p:spPr>
          <a:xfrm flipH="1">
            <a:off x="2729241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5045614" y="27767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9571565" y="2776784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2387785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2040928" y="3849487"/>
            <a:ext cx="149380" cy="7498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4629584" y="3849485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50" name="Rectangle 49"/>
          <p:cNvSpPr/>
          <p:nvPr/>
        </p:nvSpPr>
        <p:spPr>
          <a:xfrm flipH="1">
            <a:off x="4975539" y="3849484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51" name="Rectangle 50"/>
          <p:cNvSpPr/>
          <p:nvPr/>
        </p:nvSpPr>
        <p:spPr>
          <a:xfrm flipH="1">
            <a:off x="9008046" y="2776783"/>
            <a:ext cx="149380" cy="7498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67" name="Down Arrow 66"/>
          <p:cNvSpPr/>
          <p:nvPr/>
        </p:nvSpPr>
        <p:spPr>
          <a:xfrm>
            <a:off x="5558776" y="2218344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68" name="Down Arrow 67"/>
          <p:cNvSpPr/>
          <p:nvPr/>
        </p:nvSpPr>
        <p:spPr>
          <a:xfrm>
            <a:off x="2059094" y="2218344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69" name="Down Arrow 68"/>
          <p:cNvSpPr/>
          <p:nvPr/>
        </p:nvSpPr>
        <p:spPr>
          <a:xfrm>
            <a:off x="9457622" y="2218344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70" name="Down Arrow 69"/>
          <p:cNvSpPr/>
          <p:nvPr/>
        </p:nvSpPr>
        <p:spPr>
          <a:xfrm flipV="1">
            <a:off x="5045614" y="4710931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71" name="Down Arrow 70"/>
          <p:cNvSpPr/>
          <p:nvPr/>
        </p:nvSpPr>
        <p:spPr>
          <a:xfrm flipV="1">
            <a:off x="2275840" y="4710931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72" name="Down Arrow 71"/>
          <p:cNvSpPr/>
          <p:nvPr/>
        </p:nvSpPr>
        <p:spPr>
          <a:xfrm flipV="1">
            <a:off x="8067068" y="4710931"/>
            <a:ext cx="187605" cy="43349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grpSp>
        <p:nvGrpSpPr>
          <p:cNvPr id="73" name="Group 72"/>
          <p:cNvGrpSpPr/>
          <p:nvPr/>
        </p:nvGrpSpPr>
        <p:grpSpPr>
          <a:xfrm>
            <a:off x="2038966" y="2776783"/>
            <a:ext cx="184996" cy="760976"/>
            <a:chOff x="1083730" y="2776784"/>
            <a:chExt cx="2302202" cy="760976"/>
          </a:xfrm>
        </p:grpSpPr>
        <p:sp>
          <p:nvSpPr>
            <p:cNvPr id="74" name="Rounded Rectangle 73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559040" y="2776783"/>
            <a:ext cx="184996" cy="760976"/>
            <a:chOff x="1083730" y="2776784"/>
            <a:chExt cx="2302202" cy="760976"/>
          </a:xfrm>
        </p:grpSpPr>
        <p:sp>
          <p:nvSpPr>
            <p:cNvPr id="83" name="Rounded Rectangle 82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270440" y="3849484"/>
            <a:ext cx="184996" cy="760976"/>
            <a:chOff x="1083730" y="2776784"/>
            <a:chExt cx="2302202" cy="760976"/>
          </a:xfrm>
        </p:grpSpPr>
        <p:sp>
          <p:nvSpPr>
            <p:cNvPr id="92" name="Rounded Rectangle 91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030166" y="3849484"/>
            <a:ext cx="184996" cy="760976"/>
            <a:chOff x="1083730" y="2776784"/>
            <a:chExt cx="2302202" cy="760976"/>
          </a:xfrm>
        </p:grpSpPr>
        <p:sp>
          <p:nvSpPr>
            <p:cNvPr id="101" name="Rounded Rectangle 100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065516" y="3849830"/>
            <a:ext cx="184996" cy="760976"/>
            <a:chOff x="1083730" y="2776784"/>
            <a:chExt cx="2302202" cy="760976"/>
          </a:xfrm>
        </p:grpSpPr>
        <p:sp>
          <p:nvSpPr>
            <p:cNvPr id="110" name="Rounded Rectangle 109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441564" y="2772155"/>
            <a:ext cx="184996" cy="760976"/>
            <a:chOff x="1083730" y="2776784"/>
            <a:chExt cx="2302202" cy="760976"/>
          </a:xfrm>
        </p:grpSpPr>
        <p:sp>
          <p:nvSpPr>
            <p:cNvPr id="119" name="Rounded Rectangle 118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127" name="Rounded Rectangle 126"/>
          <p:cNvSpPr/>
          <p:nvPr/>
        </p:nvSpPr>
        <p:spPr>
          <a:xfrm>
            <a:off x="1178414" y="5297438"/>
            <a:ext cx="10295467" cy="80737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Local event ordering is preserved</a:t>
            </a:r>
            <a:endParaRPr lang="en-US" sz="2844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28" name="Vertical Scroll 127"/>
          <p:cNvSpPr/>
          <p:nvPr/>
        </p:nvSpPr>
        <p:spPr>
          <a:xfrm>
            <a:off x="5564206" y="7139722"/>
            <a:ext cx="591198" cy="57482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29" name="Rounded Rectangle 128"/>
          <p:cNvSpPr/>
          <p:nvPr/>
        </p:nvSpPr>
        <p:spPr>
          <a:xfrm>
            <a:off x="1178414" y="6115597"/>
            <a:ext cx="10295467" cy="80737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Packets are never received before they’re sent</a:t>
            </a:r>
            <a:endParaRPr lang="en-US" sz="2844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30" name="Vertical Scroll 129"/>
          <p:cNvSpPr/>
          <p:nvPr/>
        </p:nvSpPr>
        <p:spPr>
          <a:xfrm>
            <a:off x="6648956" y="7155588"/>
            <a:ext cx="591198" cy="574820"/>
          </a:xfrm>
          <a:prstGeom prst="verticalScroll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31" name="Title 1"/>
          <p:cNvSpPr txBox="1">
            <a:spLocks/>
          </p:cNvSpPr>
          <p:nvPr/>
        </p:nvSpPr>
        <p:spPr>
          <a:xfrm>
            <a:off x="353930" y="244435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6400" dirty="0" smtClean="0">
                <a:latin typeface="Calibri Light" panose="020F0302020204030204" pitchFamily="34" charset="0"/>
              </a:rPr>
              <a:t>The atomic trace is legal</a:t>
            </a:r>
            <a:endParaRPr lang="en-US" sz="6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9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25E-7 5.72917E-7 L 0.04529 0.001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" y="6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813E-6 5.72917E-7 L 0.03626 0.001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" y="4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7813E-7 5.72917E-7 L 0.02051 -0.0003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5" y="-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6719E-6 5.72917E-7 L -0.05506 -0.0003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9" y="-1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563E-6 5.72917E-7 L -0.02539 -0.0008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" y="-4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25E-8 5.72917E-7 L -0.08032 0.0001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2344E-6 -3.22917E-6 L -0.07617 -0.00081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9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313E-6 -8.33333E-7 L 0.06665 -0.0001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127" grpId="0" animBg="1"/>
      <p:bldP spid="128" grpId="0" animBg="1"/>
      <p:bldP spid="128" grpId="1" animBg="1"/>
      <p:bldP spid="129" grpId="0" animBg="1"/>
      <p:bldP spid="130" grpId="0" animBg="1"/>
      <p:bldP spid="130" grpId="1" animBg="1"/>
      <p:bldP spid="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1192107" y="8018303"/>
            <a:ext cx="10281774" cy="749826"/>
            <a:chOff x="838200" y="5402650"/>
            <a:chExt cx="7229372" cy="527221"/>
          </a:xfrm>
        </p:grpSpPr>
        <p:sp>
          <p:nvSpPr>
            <p:cNvPr id="154" name="Rectangle 153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891735" y="5481594"/>
              <a:ext cx="913186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437291" y="5481594"/>
              <a:ext cx="630281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259938" y="5481594"/>
              <a:ext cx="1787824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r>
                <a:rPr lang="en-US" sz="2560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46048" y="2161169"/>
            <a:ext cx="11877775" cy="2708086"/>
            <a:chOff x="446048" y="2161169"/>
            <a:chExt cx="11877775" cy="2708086"/>
          </a:xfrm>
        </p:grpSpPr>
        <p:sp>
          <p:nvSpPr>
            <p:cNvPr id="163" name="Rectangle 162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/>
              <a:r>
                <a:rPr lang="en-US" sz="3413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Real trace</a:t>
              </a:r>
              <a:endParaRPr lang="en-US" sz="3413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3" name="Rectangle 222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5" name="Rectangle 224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27" name="Rectangle 226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5" name="Rectangle 214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6" name="Rectangle 215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8" name="Rectangle 207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86" name="Rounded Rectangle 185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70" name="Rounded Rectangle 169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29" name="Rectangle 228"/>
          <p:cNvSpPr/>
          <p:nvPr/>
        </p:nvSpPr>
        <p:spPr>
          <a:xfrm>
            <a:off x="448113" y="4869255"/>
            <a:ext cx="11877775" cy="27080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Reduced trace</a:t>
            </a:r>
            <a:endParaRPr lang="en-US" sz="3413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291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The atomic trace preserves failures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sp>
        <p:nvSpPr>
          <p:cNvPr id="135" name="Vertical Scroll 134"/>
          <p:cNvSpPr/>
          <p:nvPr/>
        </p:nvSpPr>
        <p:spPr>
          <a:xfrm>
            <a:off x="8294156" y="3357226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36" name="Vertical Scroll 135"/>
          <p:cNvSpPr/>
          <p:nvPr/>
        </p:nvSpPr>
        <p:spPr>
          <a:xfrm>
            <a:off x="5905686" y="2271605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37" name="Vertical Scroll 136"/>
          <p:cNvSpPr/>
          <p:nvPr/>
        </p:nvSpPr>
        <p:spPr>
          <a:xfrm>
            <a:off x="3023089" y="2273817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38" name="Vertical Scroll 137"/>
          <p:cNvSpPr/>
          <p:nvPr/>
        </p:nvSpPr>
        <p:spPr>
          <a:xfrm>
            <a:off x="8297654" y="6053974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39" name="Vertical Scroll 138"/>
          <p:cNvSpPr/>
          <p:nvPr/>
        </p:nvSpPr>
        <p:spPr>
          <a:xfrm>
            <a:off x="5909184" y="4968353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140" name="Vertical Scroll 139"/>
          <p:cNvSpPr/>
          <p:nvPr/>
        </p:nvSpPr>
        <p:spPr>
          <a:xfrm>
            <a:off x="3026587" y="4970565"/>
            <a:ext cx="368538" cy="433493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grpSp>
        <p:nvGrpSpPr>
          <p:cNvPr id="141" name="Group 140"/>
          <p:cNvGrpSpPr/>
          <p:nvPr/>
        </p:nvGrpSpPr>
        <p:grpSpPr>
          <a:xfrm>
            <a:off x="2190308" y="5479421"/>
            <a:ext cx="184996" cy="760976"/>
            <a:chOff x="1083730" y="2776784"/>
            <a:chExt cx="2302202" cy="760976"/>
          </a:xfrm>
        </p:grpSpPr>
        <p:sp>
          <p:nvSpPr>
            <p:cNvPr id="142" name="Rounded Rectangle 141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437038" y="6550131"/>
            <a:ext cx="178989" cy="749825"/>
            <a:chOff x="1517227" y="3849487"/>
            <a:chExt cx="2271444" cy="749825"/>
          </a:xfrm>
        </p:grpSpPr>
        <p:sp>
          <p:nvSpPr>
            <p:cNvPr id="151" name="Rounded Rectangle 150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5680046" y="5446836"/>
            <a:ext cx="143012" cy="749825"/>
            <a:chOff x="4633693" y="2776784"/>
            <a:chExt cx="2302201" cy="749825"/>
          </a:xfrm>
        </p:grpSpPr>
        <p:sp>
          <p:nvSpPr>
            <p:cNvPr id="196" name="Rounded Rectangle 195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348835" y="6538699"/>
            <a:ext cx="89629" cy="749828"/>
            <a:chOff x="4102073" y="3849484"/>
            <a:chExt cx="2183580" cy="749828"/>
          </a:xfrm>
        </p:grpSpPr>
        <p:sp>
          <p:nvSpPr>
            <p:cNvPr id="294" name="Rounded Rectangle 293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9503570" y="5471743"/>
            <a:ext cx="188444" cy="749826"/>
            <a:chOff x="8778241" y="2776783"/>
            <a:chExt cx="2492587" cy="749826"/>
          </a:xfrm>
        </p:grpSpPr>
        <p:sp>
          <p:nvSpPr>
            <p:cNvPr id="303" name="Rounded Rectangle 302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8130196" y="6543762"/>
            <a:ext cx="235911" cy="749825"/>
            <a:chOff x="6484815" y="3849487"/>
            <a:chExt cx="3702278" cy="749825"/>
          </a:xfrm>
        </p:grpSpPr>
        <p:sp>
          <p:nvSpPr>
            <p:cNvPr id="312" name="Rounded Rectangle 311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0398177" y="3920826"/>
            <a:ext cx="650823" cy="737799"/>
            <a:chOff x="6315327" y="1295400"/>
            <a:chExt cx="457610" cy="518765"/>
          </a:xfrm>
          <a:solidFill>
            <a:srgbClr val="00B0F0"/>
          </a:solidFill>
        </p:grpSpPr>
        <p:sp>
          <p:nvSpPr>
            <p:cNvPr id="329" name="Vertical Scroll 328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0" name="Vertical Scroll 329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1" name="Vertical Scroll 330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pic>
        <p:nvPicPr>
          <p:cNvPr id="332" name="Picture 3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535" y="3970687"/>
            <a:ext cx="690943" cy="688640"/>
          </a:xfrm>
          <a:prstGeom prst="rect">
            <a:avLst/>
          </a:prstGeom>
        </p:spPr>
      </p:pic>
      <p:grpSp>
        <p:nvGrpSpPr>
          <p:cNvPr id="333" name="Group 332"/>
          <p:cNvGrpSpPr/>
          <p:nvPr/>
        </p:nvGrpSpPr>
        <p:grpSpPr>
          <a:xfrm>
            <a:off x="10355448" y="6587583"/>
            <a:ext cx="650823" cy="737799"/>
            <a:chOff x="6315327" y="1295400"/>
            <a:chExt cx="457610" cy="518765"/>
          </a:xfrm>
          <a:solidFill>
            <a:srgbClr val="00B0F0"/>
          </a:solidFill>
        </p:grpSpPr>
        <p:sp>
          <p:nvSpPr>
            <p:cNvPr id="334" name="Vertical Scroll 333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5" name="Vertical Scroll 334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6" name="Vertical Scroll 335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pic>
        <p:nvPicPr>
          <p:cNvPr id="337" name="Picture 3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0" y="6636465"/>
            <a:ext cx="1291426" cy="682109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807" y="6637444"/>
            <a:ext cx="690943" cy="688640"/>
          </a:xfrm>
          <a:prstGeom prst="rect">
            <a:avLst/>
          </a:prstGeom>
        </p:spPr>
      </p:pic>
      <p:sp>
        <p:nvSpPr>
          <p:cNvPr id="230" name="Rounded Rectangle 229" hidden="1"/>
          <p:cNvSpPr/>
          <p:nvPr/>
        </p:nvSpPr>
        <p:spPr>
          <a:xfrm>
            <a:off x="1442536" y="5209695"/>
            <a:ext cx="11144993" cy="230111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</a:rPr>
              <a:t>Constraining the implementation lets us think of the entire distributed system as hosts taking one step at a time.</a:t>
            </a:r>
          </a:p>
        </p:txBody>
      </p:sp>
    </p:spTree>
    <p:extLst>
      <p:ext uri="{BB962C8B-B14F-4D97-AF65-F5344CB8AC3E}">
        <p14:creationId xmlns:p14="http://schemas.microsoft.com/office/powerpoint/2010/main" val="944212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5781E-6 1.71875E-6 L -0.06726 -0.000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9" y="-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4063E-6 4.47917E-6 L -0.02527 -0.000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" y="-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969E-6 -3.64583E-6 L -0.01599 0.000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  <p:bldP spid="137" grpId="0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2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3895585" y="3827895"/>
            <a:ext cx="5213630" cy="1429456"/>
            <a:chOff x="4633693" y="2776784"/>
            <a:chExt cx="2302201" cy="749825"/>
          </a:xfrm>
        </p:grpSpPr>
        <p:sp>
          <p:nvSpPr>
            <p:cNvPr id="191" name="Rounded Rectangle 190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 flipH="1">
              <a:off x="5469961" y="2776784"/>
              <a:ext cx="149380" cy="7498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C</a:t>
              </a:r>
              <a:endPara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5" name="Rectangle 204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sp>
        <p:nvSpPr>
          <p:cNvPr id="291" name="Title 1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Reading the clock is a “non-mover”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sp>
        <p:nvSpPr>
          <p:cNvPr id="230" name="Rounded Rectangle 229" hidden="1"/>
          <p:cNvSpPr/>
          <p:nvPr/>
        </p:nvSpPr>
        <p:spPr>
          <a:xfrm>
            <a:off x="1442536" y="5209695"/>
            <a:ext cx="11144993" cy="230111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>
                <a:solidFill>
                  <a:srgbClr val="000000"/>
                </a:solidFill>
                <a:latin typeface="Calibri Light" panose="020F0302020204030204" pitchFamily="34" charset="0"/>
              </a:rPr>
              <a:t>Constraining the implementation lets us think of the entire distributed system as hosts taking one step at a time.</a:t>
            </a:r>
          </a:p>
        </p:txBody>
      </p:sp>
      <p:sp>
        <p:nvSpPr>
          <p:cNvPr id="231" name="Rounded Rectangular Callout 230"/>
          <p:cNvSpPr/>
          <p:nvPr/>
        </p:nvSpPr>
        <p:spPr>
          <a:xfrm>
            <a:off x="3361627" y="6392846"/>
            <a:ext cx="6445860" cy="1569277"/>
          </a:xfrm>
          <a:prstGeom prst="wedgeRoundRectCallout">
            <a:avLst>
              <a:gd name="adj1" fmla="val -19650"/>
              <a:gd name="adj2" fmla="val -3815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13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You can only have one of these, and it must be the “atomic point”</a:t>
            </a:r>
            <a:endParaRPr lang="en-US" sz="3413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27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33519</TotalTime>
  <Words>589</Words>
  <Application>Microsoft Macintosh PowerPoint</Application>
  <PresentationFormat>Custom</PresentationFormat>
  <Paragraphs>390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Courier New</vt:lpstr>
      <vt:lpstr>Gill Sans Light</vt:lpstr>
      <vt:lpstr>Lucida Grande</vt:lpstr>
      <vt:lpstr>Times New Roman</vt:lpstr>
      <vt:lpstr>Showroom</vt:lpstr>
      <vt:lpstr>Systems Software Verification Summer School</vt:lpstr>
      <vt:lpstr>Cross-host concurrency</vt:lpstr>
      <vt:lpstr>Cross-host concurrencY</vt:lpstr>
      <vt:lpstr>Concurrency containment</vt:lpstr>
      <vt:lpstr>concurrency containment</vt:lpstr>
      <vt:lpstr>concurrency containment</vt:lpstr>
      <vt:lpstr>Creating the atomic trace</vt:lpstr>
      <vt:lpstr>The atomic trace preserves failures</vt:lpstr>
      <vt:lpstr>Reading the clock is a “non-mover”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Dependable Services</dc:title>
  <dc:creator>Manos Kapritsos</dc:creator>
  <cp:lastModifiedBy>Microsoft Office User</cp:lastModifiedBy>
  <cp:revision>2154</cp:revision>
  <dcterms:modified xsi:type="dcterms:W3CDTF">2021-08-27T15:16:48Z</dcterms:modified>
</cp:coreProperties>
</file>