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1de663c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1de663c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1de663c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1de663c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1de663c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1de663c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1de663c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c1de663c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1de663c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1de663c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1de663cd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1de663cd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1de663c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1de663c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de663c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1de663c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c1de663c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c1de663c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c1de663cd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c1de663cd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c1de663c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c1de663c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1de663cd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1de663c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c1de663c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c1de663c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1de663c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c1de663c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c1de663c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c1de663c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c1de663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c1de663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c1de663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c1de663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c1de663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c1de663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1de663c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1de663c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1de663c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1de663c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1de663cd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1de663cd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1de663c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1de663c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8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10: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 and Automation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function dbl(x:nat)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if x==0 then 0 else dbl(x-1)+2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∀ x ::</a:t>
            </a: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 dbl</a:t>
            </a: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(x) ==</a:t>
            </a:r>
            <a:endParaRPr i="1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if x==0 then 0 else dbl(x-1)+2</a:t>
            </a:r>
            <a:endParaRPr i="1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assert dbl(4) == 8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5769425" y="2689600"/>
            <a:ext cx="30027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dbl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(4) != 8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454075" y="3279250"/>
            <a:ext cx="43182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if 4==0 then 0 else dbl(4-1)+2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!= 8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1759850" y="3868900"/>
            <a:ext cx="70125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if 4==0 then 0 else 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4-1==0 then 0 else dbl(4-1-1)+2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+2 != 8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-1371600" y="4458550"/>
            <a:ext cx="101439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if 4==0 then 0 else 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4-1==0 then 0 else 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4-1-1==0 then 0 else dbl(4-1-1-1)+2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+2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+2 != 8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51372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Timeout Monster rears its head only when you’re trying to prove false things…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125" y="1213175"/>
            <a:ext cx="2986949" cy="14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8173500" y="4769600"/>
            <a:ext cx="970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image: pixabay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2099175"/>
            <a:ext cx="51372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...which is basically all the time.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imagine you have a tall tree of definitions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structures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functions to manipulate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set and map comprehensions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predicates to define transitions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...all of which are creating implicit forall quantifications!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59"/>
            <a:ext cx="9144000" cy="511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94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landscape of heuristic automation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126275"/>
            <a:ext cx="85206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 want to open most definitions a few times, but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 never want an infinitely-reachable space.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 can afford a pretty big space, but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 eventually have to curtail even the finite space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6679550" y="4769600"/>
            <a:ext cx="228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image: Remy Charlip, fair use  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152475"/>
            <a:ext cx="359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add automation to cover more 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remove automation when it gets us in trouble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result is a convoluted manifold… and we always want to be right on its edge!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we do when we slip off the edge?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4003500" y="4783350"/>
            <a:ext cx="1137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image: pxfuel.com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Four-Step Timeout Cure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Detection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Diagnosis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Correction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Proof Repair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time dafny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dafny /timeLimit:20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dafny /trace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time dafny /proc:"*Pattern"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521" y="1086350"/>
            <a:ext cx="2998150" cy="314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8055600" y="4769600"/>
            <a:ext cx="1088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image: freesvg.org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2391725" y="3604925"/>
            <a:ext cx="2346900" cy="894300"/>
          </a:xfrm>
          <a:prstGeom prst="wedgeRoundRectCallout">
            <a:avLst>
              <a:gd fmla="val -34935" name="adj1"/>
              <a:gd fmla="val -111241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this wildcard because you're actually matching a mangled Boogie name.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dafny /timeLimit:10 /trace chapter10/demos/exercise01_solution_with_timeouts.dfy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tools/dafny-profile.py 10 "*SendShardKeepsMapsFull" chapter10/demos/exercise01_solution_with_timeouts.dfy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[demo: chapter10/demos]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368500" y="1538700"/>
            <a:ext cx="2813400" cy="894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368500" y="898000"/>
            <a:ext cx="1619700" cy="284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" name="Google Shape;198;p30"/>
          <p:cNvGrpSpPr/>
          <p:nvPr/>
        </p:nvGrpSpPr>
        <p:grpSpPr>
          <a:xfrm>
            <a:off x="368500" y="2819475"/>
            <a:ext cx="1105500" cy="2502325"/>
            <a:chOff x="368500" y="2819475"/>
            <a:chExt cx="1105500" cy="2502325"/>
          </a:xfrm>
        </p:grpSpPr>
        <p:sp>
          <p:nvSpPr>
            <p:cNvPr id="199" name="Google Shape;199;p30"/>
            <p:cNvSpPr/>
            <p:nvPr/>
          </p:nvSpPr>
          <p:spPr>
            <a:xfrm>
              <a:off x="368500" y="2819475"/>
              <a:ext cx="11055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68500" y="4062100"/>
              <a:ext cx="1105500" cy="1259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5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../../tools/profile-report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6560675" y="3146425"/>
            <a:ext cx="2457300" cy="717000"/>
          </a:xfrm>
          <a:prstGeom prst="wedgeRoundRectCallout">
            <a:avLst>
              <a:gd fmla="val -78846" name="adj1"/>
              <a:gd fmla="val 10969" name="adj2"/>
              <a:gd fmla="val 0" name="adj3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Don't chase phantoms.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worry about the worst one, then profile again.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814125"/>
            <a:ext cx="8520600" cy="3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Dafny program verifier finished with 0 verified, 0 errors, 1 time out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max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     67000 exercise01solutionwithtimeoutsdfy.275:12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3000 funType:MapType0Select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2000 cast:U_2_bool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1000 DafnyPreludebpl.141:18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1000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exercise01solutionwithtimeoutsdfy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.270:12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1000 funType:$Unbox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50" y="3863425"/>
            <a:ext cx="8520600" cy="1249688"/>
          </a:xfrm>
          <a:prstGeom prst="rect">
            <a:avLst/>
          </a:prstGeom>
          <a:noFill/>
          <a:ln cap="rnd" cmpd="dbl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Syntactic Triggers</a:t>
            </a:r>
            <a:endParaRPr/>
          </a:p>
        </p:txBody>
      </p:sp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tools/print-triggers chapter10/demos/exercise01_with_timeouts.dfy &gt; triggers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exercise01_with_timeouts.dfy</a:t>
            </a:r>
            <a:r>
              <a:rPr lang="en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(275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,4): Info: Selected triggers: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{maps[src2], maps[src1]}, {maps[src2], src1 in maps}, {maps[src1], src2 in maps}, {src2 in maps, src1 in maps}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77550"/>
            <a:ext cx="8520600" cy="1249688"/>
          </a:xfrm>
          <a:prstGeom prst="rect">
            <a:avLst/>
          </a:prstGeom>
          <a:noFill/>
          <a:ln cap="rnd" cmpd="dbl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git pull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5289550" y="1152475"/>
            <a:ext cx="336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Exposing Technique</a:t>
            </a:r>
            <a:br>
              <a:rPr lang="en" u="sng"/>
            </a:br>
            <a:br>
              <a:rPr lang="en"/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LayerRelation(y);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reveal_Foo()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export the forall part</a:t>
            </a:r>
            <a:br>
              <a:rPr lang="en"/>
            </a:br>
            <a:r>
              <a:rPr lang="en"/>
              <a:t>  (+rarely mention or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reveal_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good export design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Correction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311700" y="1152475"/>
            <a:ext cx="506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Hiding Technique</a:t>
            </a:r>
            <a:br>
              <a:rPr lang="en" u="sng"/>
            </a:b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∀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x :: layer(x) == layer(x+1) - 1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∀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x :: layer(x) == </a:t>
            </a:r>
            <a:r>
              <a:rPr lang="en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LayerRelation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(x)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{:opaque}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Foo()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hide an ∃</a:t>
            </a:r>
            <a:r>
              <a:rPr lang="en"/>
              <a:t> or map/set comprehension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controlled </a:t>
            </a:r>
            <a:r>
              <a:rPr lang="en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module export</a:t>
            </a:r>
            <a:endParaRPr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Repair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a full verification to see which proofs failed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New failures are usually easy to fix: apply the exposing technique!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funType?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"nearby" instantiations may point at a map comprehension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{:opaque} to see if you can replace the timeout with a fast failure</a:t>
            </a:r>
            <a:br>
              <a:rPr lang="en"/>
            </a:br>
            <a:r>
              <a:rPr lang="en"/>
              <a:t>(don't bother repairing the proof until you're certain you understand the cause)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Four-Step Timeout Cure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Detection: fix timeouts right away!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Diagnosis: quantifier-instantiation profiler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Correction: hide definitions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Proof Repair: fix right after timeout correction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Dafny Modules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Namespace scoping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Parameterization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Automation control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Dafny Modules: namespace scoping</a:t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596075" y="2145925"/>
            <a:ext cx="1645200" cy="3576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4134250" y="2503525"/>
            <a:ext cx="1290000" cy="2862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6711950" y="2503525"/>
            <a:ext cx="1132500" cy="2862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852425" y="3135400"/>
            <a:ext cx="1209900" cy="2862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module Network { …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module Host { …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module Distr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butedSystem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import Host;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datatype State = State(host:Host.State, network:Net.State)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predicate Next(s:State, s’:State)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Host.Next(s.host, s’.host)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}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6304650" y="495575"/>
            <a:ext cx="2376900" cy="471600"/>
          </a:xfrm>
          <a:prstGeom prst="snip1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Dafny Modules: Parameterization</a:t>
            </a:r>
            <a:endParaRPr/>
          </a:p>
        </p:txBody>
      </p:sp>
      <p:grpSp>
        <p:nvGrpSpPr>
          <p:cNvPr id="82" name="Google Shape;82;p17"/>
          <p:cNvGrpSpPr/>
          <p:nvPr/>
        </p:nvGrpSpPr>
        <p:grpSpPr>
          <a:xfrm>
            <a:off x="560300" y="1282038"/>
            <a:ext cx="2157900" cy="2863363"/>
            <a:chOff x="560300" y="1282038"/>
            <a:chExt cx="2157900" cy="2863363"/>
          </a:xfrm>
        </p:grpSpPr>
        <p:sp>
          <p:nvSpPr>
            <p:cNvPr id="83" name="Google Shape;83;p17"/>
            <p:cNvSpPr txBox="1"/>
            <p:nvPr/>
          </p:nvSpPr>
          <p:spPr>
            <a:xfrm>
              <a:off x="560300" y="1282038"/>
              <a:ext cx="2157900" cy="512700"/>
            </a:xfrm>
            <a:prstGeom prst="rect">
              <a:avLst/>
            </a:prstGeom>
            <a:solidFill>
              <a:srgbClr val="E6B8AF"/>
            </a:solidFill>
            <a:ln cap="flat" cmpd="sng" w="19050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5B0F00"/>
                  </a:solidFill>
                </a:rPr>
                <a:t>network.s.dfy</a:t>
              </a:r>
              <a:endParaRPr sz="2000">
                <a:solidFill>
                  <a:srgbClr val="5B0F00"/>
                </a:solidFill>
              </a:endParaRPr>
            </a:p>
          </p:txBody>
        </p:sp>
        <p:sp>
          <p:nvSpPr>
            <p:cNvPr id="84" name="Google Shape;84;p17"/>
            <p:cNvSpPr txBox="1"/>
            <p:nvPr/>
          </p:nvSpPr>
          <p:spPr>
            <a:xfrm>
              <a:off x="560300" y="2059050"/>
              <a:ext cx="2157900" cy="5127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C343D"/>
                  </a:solidFill>
                </a:rPr>
                <a:t>protocol.i.dfy</a:t>
              </a:r>
              <a:endParaRPr sz="2000">
                <a:solidFill>
                  <a:srgbClr val="0C343D"/>
                </a:solidFill>
              </a:endParaRPr>
            </a:p>
          </p:txBody>
        </p:sp>
        <p:sp>
          <p:nvSpPr>
            <p:cNvPr id="85" name="Google Shape;85;p17"/>
            <p:cNvSpPr txBox="1"/>
            <p:nvPr/>
          </p:nvSpPr>
          <p:spPr>
            <a:xfrm>
              <a:off x="560300" y="2845875"/>
              <a:ext cx="2157900" cy="512700"/>
            </a:xfrm>
            <a:prstGeom prst="rect">
              <a:avLst/>
            </a:prstGeom>
            <a:solidFill>
              <a:srgbClr val="E6B8AF"/>
            </a:solidFill>
            <a:ln cap="flat" cmpd="sng" w="19050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5B0F00"/>
                  </a:solidFill>
                </a:rPr>
                <a:t>dist_system</a:t>
              </a:r>
              <a:r>
                <a:rPr lang="en" sz="2000">
                  <a:solidFill>
                    <a:srgbClr val="5B0F00"/>
                  </a:solidFill>
                </a:rPr>
                <a:t>.s</a:t>
              </a:r>
              <a:endParaRPr sz="2000">
                <a:solidFill>
                  <a:srgbClr val="5B0F00"/>
                </a:solidFill>
              </a:endParaRPr>
            </a:p>
          </p:txBody>
        </p:sp>
        <p:sp>
          <p:nvSpPr>
            <p:cNvPr id="86" name="Google Shape;86;p17"/>
            <p:cNvSpPr txBox="1"/>
            <p:nvPr/>
          </p:nvSpPr>
          <p:spPr>
            <a:xfrm>
              <a:off x="560300" y="3632700"/>
              <a:ext cx="2157900" cy="5127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C343D"/>
                  </a:solidFill>
                </a:rPr>
                <a:t>proof.i</a:t>
              </a:r>
              <a:r>
                <a:rPr lang="en" sz="2000">
                  <a:solidFill>
                    <a:srgbClr val="0C343D"/>
                  </a:solidFill>
                </a:rPr>
                <a:t>.dfy</a:t>
              </a:r>
              <a:endParaRPr sz="2000">
                <a:solidFill>
                  <a:srgbClr val="0C343D"/>
                </a:solidFill>
              </a:endParaRPr>
            </a:p>
          </p:txBody>
        </p:sp>
        <p:cxnSp>
          <p:nvCxnSpPr>
            <p:cNvPr id="87" name="Google Shape;87;p17"/>
            <p:cNvCxnSpPr>
              <a:stCxn id="86" idx="0"/>
              <a:endCxn id="85" idx="2"/>
            </p:cNvCxnSpPr>
            <p:nvPr/>
          </p:nvCxnSpPr>
          <p:spPr>
            <a:xfrm rot="10800000">
              <a:off x="1639250" y="3358500"/>
              <a:ext cx="0" cy="2742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8" name="Google Shape;88;p17"/>
            <p:cNvCxnSpPr>
              <a:stCxn id="85" idx="0"/>
              <a:endCxn id="84" idx="2"/>
            </p:cNvCxnSpPr>
            <p:nvPr/>
          </p:nvCxnSpPr>
          <p:spPr>
            <a:xfrm rot="10800000">
              <a:off x="1639250" y="2571675"/>
              <a:ext cx="0" cy="2742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9" name="Google Shape;89;p17"/>
            <p:cNvCxnSpPr>
              <a:stCxn id="84" idx="0"/>
              <a:endCxn id="83" idx="2"/>
            </p:cNvCxnSpPr>
            <p:nvPr/>
          </p:nvCxnSpPr>
          <p:spPr>
            <a:xfrm rot="10800000">
              <a:off x="1639250" y="1794750"/>
              <a:ext cx="0" cy="264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" name="Google Shape;90;p17"/>
          <p:cNvGrpSpPr/>
          <p:nvPr/>
        </p:nvGrpSpPr>
        <p:grpSpPr>
          <a:xfrm>
            <a:off x="3633800" y="1282038"/>
            <a:ext cx="4768750" cy="2863338"/>
            <a:chOff x="3171150" y="1282038"/>
            <a:chExt cx="4768750" cy="2863338"/>
          </a:xfrm>
        </p:grpSpPr>
        <p:sp>
          <p:nvSpPr>
            <p:cNvPr id="91" name="Google Shape;91;p17"/>
            <p:cNvSpPr txBox="1"/>
            <p:nvPr/>
          </p:nvSpPr>
          <p:spPr>
            <a:xfrm>
              <a:off x="3171150" y="1282038"/>
              <a:ext cx="2157900" cy="512700"/>
            </a:xfrm>
            <a:prstGeom prst="rect">
              <a:avLst/>
            </a:prstGeom>
            <a:solidFill>
              <a:srgbClr val="E6B8AF"/>
            </a:solidFill>
            <a:ln cap="flat" cmpd="sng" w="19050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5B0F00"/>
                  </a:solidFill>
                </a:rPr>
                <a:t>network.s.dfy</a:t>
              </a:r>
              <a:endParaRPr sz="2000">
                <a:solidFill>
                  <a:srgbClr val="5B0F00"/>
                </a:solidFill>
              </a:endParaRPr>
            </a:p>
          </p:txBody>
        </p:sp>
        <p:sp>
          <p:nvSpPr>
            <p:cNvPr id="92" name="Google Shape;92;p17"/>
            <p:cNvSpPr txBox="1"/>
            <p:nvPr/>
          </p:nvSpPr>
          <p:spPr>
            <a:xfrm>
              <a:off x="3171150" y="2059075"/>
              <a:ext cx="2157900" cy="512700"/>
            </a:xfrm>
            <a:prstGeom prst="rect">
              <a:avLst/>
            </a:prstGeom>
            <a:solidFill>
              <a:srgbClr val="E6B8AF"/>
            </a:solidFill>
            <a:ln cap="flat" cmpd="sng" w="19050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5B0F00"/>
                  </a:solidFill>
                </a:rPr>
                <a:t>dist_system.s</a:t>
              </a:r>
              <a:endParaRPr sz="2000">
                <a:solidFill>
                  <a:srgbClr val="5B0F00"/>
                </a:solidFill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5782000" y="2059075"/>
              <a:ext cx="2157900" cy="5127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C343D"/>
                  </a:solidFill>
                </a:rPr>
                <a:t>protocol.i.dfy</a:t>
              </a:r>
              <a:endParaRPr sz="2000">
                <a:solidFill>
                  <a:srgbClr val="0C343D"/>
                </a:solidFill>
              </a:endParaRPr>
            </a:p>
          </p:txBody>
        </p:sp>
        <p:sp>
          <p:nvSpPr>
            <p:cNvPr id="94" name="Google Shape;94;p17"/>
            <p:cNvSpPr txBox="1"/>
            <p:nvPr/>
          </p:nvSpPr>
          <p:spPr>
            <a:xfrm>
              <a:off x="4470625" y="2845875"/>
              <a:ext cx="2157900" cy="5127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C343D"/>
                  </a:solidFill>
                </a:rPr>
                <a:t>instantiated.i</a:t>
              </a:r>
              <a:endParaRPr sz="2000">
                <a:solidFill>
                  <a:srgbClr val="0C343D"/>
                </a:solidFill>
              </a:endParaRPr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4470625" y="3632675"/>
              <a:ext cx="2157900" cy="512700"/>
            </a:xfrm>
            <a:prstGeom prst="rect">
              <a:avLst/>
            </a:prstGeom>
            <a:solidFill>
              <a:srgbClr val="D0E0E3"/>
            </a:solidFill>
            <a:ln cap="flat" cmpd="sng" w="190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C343D"/>
                  </a:solidFill>
                </a:rPr>
                <a:t>proof.i.dfy</a:t>
              </a:r>
              <a:endParaRPr sz="2000">
                <a:solidFill>
                  <a:srgbClr val="0C343D"/>
                </a:solidFill>
              </a:endParaRPr>
            </a:p>
          </p:txBody>
        </p:sp>
        <p:cxnSp>
          <p:nvCxnSpPr>
            <p:cNvPr id="96" name="Google Shape;96;p17"/>
            <p:cNvCxnSpPr/>
            <p:nvPr/>
          </p:nvCxnSpPr>
          <p:spPr>
            <a:xfrm rot="10800000">
              <a:off x="5549564" y="3358500"/>
              <a:ext cx="0" cy="2742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7" name="Google Shape;97;p17"/>
            <p:cNvCxnSpPr/>
            <p:nvPr/>
          </p:nvCxnSpPr>
          <p:spPr>
            <a:xfrm rot="10800000">
              <a:off x="4250100" y="1794750"/>
              <a:ext cx="0" cy="264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8" name="Google Shape;98;p17"/>
            <p:cNvCxnSpPr>
              <a:stCxn id="94" idx="0"/>
              <a:endCxn id="92" idx="2"/>
            </p:cNvCxnSpPr>
            <p:nvPr/>
          </p:nvCxnSpPr>
          <p:spPr>
            <a:xfrm rot="10800000">
              <a:off x="4249975" y="2571675"/>
              <a:ext cx="1299600" cy="2742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9" name="Google Shape;99;p17"/>
            <p:cNvCxnSpPr>
              <a:stCxn id="94" idx="0"/>
              <a:endCxn id="93" idx="2"/>
            </p:cNvCxnSpPr>
            <p:nvPr/>
          </p:nvCxnSpPr>
          <p:spPr>
            <a:xfrm flipH="1" rot="10800000">
              <a:off x="5549575" y="2571675"/>
              <a:ext cx="1311300" cy="2742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0" name="Google Shape;100;p17"/>
          <p:cNvSpPr/>
          <p:nvPr/>
        </p:nvSpPr>
        <p:spPr>
          <a:xfrm>
            <a:off x="6304650" y="495575"/>
            <a:ext cx="2376900" cy="471600"/>
          </a:xfrm>
          <a:prstGeom prst="snip1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abstract module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Dafny Modules: Automation Control</a:t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6304650" y="495575"/>
            <a:ext cx="2376900" cy="471600"/>
          </a:xfrm>
          <a:prstGeom prst="snip1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export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visibility into function &amp; predicate bodies.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Transparent on the inside, opaque from the outside.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6221">
            <a:off x="1299600" y="708250"/>
            <a:ext cx="654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2016250"/>
            <a:ext cx="8520600" cy="25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power of automation is to wipe out tedious tasks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it stops short, you have to add an "observe"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When it goes too far, the verifier times out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Automation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function double(x:int) : int { 2*x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i="1" lang="en">
                <a:latin typeface="Consolas"/>
                <a:ea typeface="Consolas"/>
                <a:cs typeface="Consolas"/>
                <a:sym typeface="Consolas"/>
              </a:rPr>
              <a:t>forall x :: double(x) == 2*x</a:t>
            </a:r>
            <a:endParaRPr i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assert double(4) == 8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769425" y="1514925"/>
            <a:ext cx="30027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double(4) != 8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5769425" y="2068275"/>
            <a:ext cx="30027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double(4)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== 2*4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5769425" y="2621625"/>
            <a:ext cx="30027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!= 2*4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5769425" y="3174975"/>
            <a:ext cx="3002700" cy="408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