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87" r:id="rId2"/>
    <p:sldId id="421" r:id="rId3"/>
    <p:sldId id="382" r:id="rId4"/>
    <p:sldId id="404" r:id="rId5"/>
    <p:sldId id="405" r:id="rId6"/>
    <p:sldId id="406" r:id="rId7"/>
    <p:sldId id="407" r:id="rId8"/>
    <p:sldId id="408" r:id="rId9"/>
    <p:sldId id="417" r:id="rId10"/>
    <p:sldId id="418" r:id="rId11"/>
    <p:sldId id="419" r:id="rId12"/>
    <p:sldId id="414" r:id="rId13"/>
    <p:sldId id="422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4E7EA"/>
    <a:srgbClr val="FFFFFF"/>
    <a:srgbClr val="B7DEE8"/>
    <a:srgbClr val="4F81BD"/>
    <a:srgbClr val="706D51"/>
    <a:srgbClr val="535353"/>
    <a:srgbClr val="D9971A"/>
    <a:srgbClr val="0000FF"/>
    <a:srgbClr val="808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Col>
    <a:lastRow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lastRow>
    <a:firstRow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Row>
  </a:tblStyle>
  <a:tblStyle styleId="{EEE7283C-3CF3-47DC-8721-378D4A62B228}" styleName="">
    <a:tblBg/>
    <a:wholeTbl>
      <a:tcTxStyle>
        <a:fontRef idx="minor">
          <a:srgbClr val="5A5F5E"/>
        </a:fontRef>
        <a:srgbClr val="5A5F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satOff val="1848"/>
              <a:lumOff val="-15262"/>
            </a:schemeClr>
          </a:solidFill>
        </a:fill>
      </a:tcStyle>
    </a:firstCol>
    <a:lastRow>
      <a:tcTxStyle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lastRow>
    <a:firstRow>
      <a:tcTxStyle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>
        <a:fontRef idx="minor">
          <a:srgbClr val="5A5F5E"/>
        </a:fontRef>
        <a:srgbClr val="5A5F5E"/>
      </a:tcTxStyle>
      <a:tcStyle>
        <a:tcBdr>
          <a:left>
            <a:ln w="0" cap="flat">
              <a:noFill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0" cap="flat">
              <a:noFill/>
              <a:miter lim="400000"/>
            </a:ln>
          </a:insideH>
          <a:insideV>
            <a:ln w="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5E6E5"/>
          </a:solidFill>
        </a:fill>
      </a:tcStyle>
    </a:lastRow>
    <a:firstRow>
      <a:tcTxStyle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A5F5E"/>
          </a:solidFill>
        </a:fill>
      </a:tcStyle>
    </a:firstRow>
  </a:tblStyle>
  <a:tblStyle styleId="{33BA23B1-9221-436E-865A-0063620EA4FD}" styleName="">
    <a:tblBg/>
    <a:wholeTbl>
      <a:tcTxStyle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BEBEB"/>
          </a:solidFill>
        </a:fill>
      </a:tcStyle>
    </a:band2H>
    <a:firstCol>
      <a:tcTxStyle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E5E6E5"/>
          </a:solidFill>
        </a:fill>
      </a:tcStyle>
    </a:firstCol>
    <a:lastRow>
      <a:tcTxStyle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lastRow>
    <a:firstRow>
      <a:tcTxStyle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firstRow>
  </a:tblStyle>
  <a:tblStyle styleId="{2708684C-4D16-4618-839F-0558EEFCDFE6}" styleName="">
    <a:tblBg/>
    <a:wholeTbl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A5F5E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A5F5E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5F7579"/>
        </a:fontRef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42" autoAdjust="0"/>
    <p:restoredTop sz="96824" autoAdjust="0"/>
  </p:normalViewPr>
  <p:slideViewPr>
    <p:cSldViewPr snapToGrid="0">
      <p:cViewPr>
        <p:scale>
          <a:sx n="80" d="100"/>
          <a:sy n="80" d="100"/>
        </p:scale>
        <p:origin x="1856" y="968"/>
      </p:cViewPr>
      <p:guideLst>
        <p:guide orient="horz" pos="3072"/>
        <p:guide pos="4096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0" name="Shape 17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001439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698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291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772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228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695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073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523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62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500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355600" y="2044700"/>
            <a:ext cx="12293600" cy="32385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355600" y="5270500"/>
            <a:ext cx="12293600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pic" sz="half" idx="13"/>
          </p:nvPr>
        </p:nvSpPr>
        <p:spPr>
          <a:xfrm>
            <a:off x="7518400" y="2819400"/>
            <a:ext cx="4381500" cy="65913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4" name="Shape 144"/>
          <p:cNvSpPr>
            <a:spLocks noGrp="1"/>
          </p:cNvSpPr>
          <p:nvPr>
            <p:ph type="body" sz="half" idx="1"/>
          </p:nvPr>
        </p:nvSpPr>
        <p:spPr>
          <a:xfrm>
            <a:off x="355600" y="3187700"/>
            <a:ext cx="5892800" cy="584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1pPr>
            <a:lvl2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2pPr>
            <a:lvl3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3pPr>
            <a:lvl4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4pPr>
            <a:lvl5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5" name="Shape 1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2" name="Shape 162"/>
          <p:cNvSpPr>
            <a:spLocks noGrp="1"/>
          </p:cNvSpPr>
          <p:nvPr>
            <p:ph type="body" sz="half" idx="1"/>
          </p:nvPr>
        </p:nvSpPr>
        <p:spPr>
          <a:xfrm>
            <a:off x="6756400" y="3187700"/>
            <a:ext cx="5892800" cy="584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1pPr>
            <a:lvl2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2pPr>
            <a:lvl3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3pPr>
            <a:lvl4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4pPr>
            <a:lvl5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3" name="Shape 16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 - Photo - Dar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pic" idx="13"/>
          </p:nvPr>
        </p:nvSpPr>
        <p:spPr>
          <a:xfrm>
            <a:off x="1306656" y="533400"/>
            <a:ext cx="10388601" cy="5860236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355600" y="6832600"/>
            <a:ext cx="12293600" cy="12573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sz="quarter" idx="1"/>
          </p:nvPr>
        </p:nvSpPr>
        <p:spPr>
          <a:xfrm>
            <a:off x="355600" y="8077200"/>
            <a:ext cx="12293600" cy="12065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- Dar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 - Dar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9" name="Shape 8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/>
          </p:cNvSpPr>
          <p:nvPr>
            <p:ph type="pic" idx="13"/>
          </p:nvPr>
        </p:nvSpPr>
        <p:spPr>
          <a:xfrm>
            <a:off x="1306656" y="533400"/>
            <a:ext cx="10388601" cy="5860236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title"/>
          </p:nvPr>
        </p:nvSpPr>
        <p:spPr>
          <a:xfrm>
            <a:off x="355600" y="7416800"/>
            <a:ext cx="12293600" cy="12827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6" name="Shape 10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- Dar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pic" idx="13"/>
          </p:nvPr>
        </p:nvSpPr>
        <p:spPr>
          <a:xfrm>
            <a:off x="1306656" y="533400"/>
            <a:ext cx="10388601" cy="5860236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xfrm>
            <a:off x="355600" y="7416800"/>
            <a:ext cx="12293600" cy="12827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pic" sz="half" idx="13"/>
          </p:nvPr>
        </p:nvSpPr>
        <p:spPr>
          <a:xfrm>
            <a:off x="6705600" y="679450"/>
            <a:ext cx="5994400" cy="8394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xfrm>
            <a:off x="355600" y="1384300"/>
            <a:ext cx="5892800" cy="3505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sz="quarter" idx="1"/>
          </p:nvPr>
        </p:nvSpPr>
        <p:spPr>
          <a:xfrm>
            <a:off x="355600" y="4876800"/>
            <a:ext cx="5892800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5" name="Shape 1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- Dar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pic" sz="half" idx="13"/>
          </p:nvPr>
        </p:nvSpPr>
        <p:spPr>
          <a:xfrm>
            <a:off x="6705600" y="679450"/>
            <a:ext cx="5994400" cy="8394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355600" y="1384300"/>
            <a:ext cx="5892800" cy="3505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sz="quarter" idx="1"/>
          </p:nvPr>
        </p:nvSpPr>
        <p:spPr>
          <a:xfrm>
            <a:off x="355600" y="4876800"/>
            <a:ext cx="5892800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5" name="Shape 1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6" r:id="rId3"/>
    <p:sldLayoutId id="2147483657" r:id="rId4"/>
    <p:sldLayoutId id="2147483658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6" r:id="rId11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9pPr>
    </p:titleStyle>
    <p:bodyStyle>
      <a:lvl1pPr marL="304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1pPr>
      <a:lvl2pPr marL="685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2pPr>
      <a:lvl3pPr marL="1066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3pPr>
      <a:lvl4pPr marL="1447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4pPr>
      <a:lvl5pPr marL="1828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5pPr>
      <a:lvl6pPr marL="2209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6pPr>
      <a:lvl7pPr marL="2590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7pPr>
      <a:lvl8pPr marL="2971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8pPr>
      <a:lvl9pPr marL="3352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/>
          </p:cNvSpPr>
          <p:nvPr>
            <p:ph type="title"/>
          </p:nvPr>
        </p:nvSpPr>
        <p:spPr>
          <a:xfrm>
            <a:off x="355600" y="-336550"/>
            <a:ext cx="12484100" cy="3238500"/>
          </a:xfrm>
          <a:prstGeom prst="rect">
            <a:avLst/>
          </a:prstGeom>
        </p:spPr>
        <p:txBody>
          <a:bodyPr/>
          <a:lstStyle>
            <a:lvl1pPr>
              <a:defRPr sz="6800" cap="none"/>
            </a:lvl1pPr>
          </a:lstStyle>
          <a:p>
            <a:r>
              <a:rPr lang="en-US" dirty="0" smtClean="0">
                <a:latin typeface="Calibri Light" panose="020F0302020204030204" pitchFamily="34" charset="0"/>
              </a:rPr>
              <a:t>Systems Software Verification</a:t>
            </a:r>
            <a:br>
              <a:rPr lang="en-US" dirty="0" smtClean="0">
                <a:latin typeface="Calibri Light" panose="020F0302020204030204" pitchFamily="34" charset="0"/>
              </a:rPr>
            </a:br>
            <a:r>
              <a:rPr lang="en-US" dirty="0" smtClean="0">
                <a:latin typeface="Calibri Light" panose="020F0302020204030204" pitchFamily="34" charset="0"/>
              </a:rPr>
              <a:t>Summer School</a:t>
            </a:r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73" name="Shape 173"/>
          <p:cNvSpPr>
            <a:spLocks noGrp="1"/>
          </p:cNvSpPr>
          <p:nvPr>
            <p:ph type="body" sz="quarter" idx="1"/>
          </p:nvPr>
        </p:nvSpPr>
        <p:spPr>
          <a:xfrm>
            <a:off x="355600" y="6516968"/>
            <a:ext cx="12293600" cy="2070100"/>
          </a:xfrm>
          <a:prstGeom prst="rect">
            <a:avLst/>
          </a:prstGeom>
        </p:spPr>
        <p:txBody>
          <a:bodyPr/>
          <a:lstStyle/>
          <a:p>
            <a:r>
              <a:rPr dirty="0">
                <a:latin typeface="Calibri Light" panose="020F0302020204030204" pitchFamily="34" charset="0"/>
              </a:rPr>
              <a:t>Manos </a:t>
            </a:r>
            <a:r>
              <a:rPr dirty="0" smtClean="0">
                <a:latin typeface="Calibri Light" panose="020F0302020204030204" pitchFamily="34" charset="0"/>
              </a:rPr>
              <a:t>Kapritsos</a:t>
            </a:r>
            <a:r>
              <a:rPr lang="en-US" dirty="0" smtClean="0">
                <a:latin typeface="Calibri Light" panose="020F0302020204030204" pitchFamily="34" charset="0"/>
              </a:rPr>
              <a:t>, University of Michigan</a:t>
            </a:r>
          </a:p>
          <a:p>
            <a:r>
              <a:rPr lang="en-US" dirty="0" smtClean="0">
                <a:latin typeface="Calibri Light" panose="020F0302020204030204" pitchFamily="34" charset="0"/>
              </a:rPr>
              <a:t>Jon Howell, VMWare Research</a:t>
            </a:r>
          </a:p>
          <a:p>
            <a:r>
              <a:rPr lang="en-US" dirty="0" smtClean="0">
                <a:latin typeface="Calibri Light" panose="020F0302020204030204" pitchFamily="34" charset="0"/>
              </a:rPr>
              <a:t>Rob Johnson, VMWare Research</a:t>
            </a:r>
          </a:p>
        </p:txBody>
      </p:sp>
      <p:sp>
        <p:nvSpPr>
          <p:cNvPr id="4" name="Shape 173"/>
          <p:cNvSpPr txBox="1">
            <a:spLocks/>
          </p:cNvSpPr>
          <p:nvPr/>
        </p:nvSpPr>
        <p:spPr>
          <a:xfrm>
            <a:off x="355600" y="3856318"/>
            <a:ext cx="12293600" cy="2070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t"/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1pPr>
            <a:lvl2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2209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2590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2971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3352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en-US" sz="5400" b="1" dirty="0" smtClean="0">
                <a:latin typeface="Calibri Light" panose="020F0302020204030204" pitchFamily="34" charset="0"/>
              </a:rPr>
              <a:t>Chapter 8</a:t>
            </a:r>
          </a:p>
          <a:p>
            <a:pPr hangingPunct="1"/>
            <a:r>
              <a:rPr lang="en-US" sz="5400" b="1" dirty="0" smtClean="0">
                <a:latin typeface="Calibri Light" panose="020F0302020204030204" pitchFamily="34" charset="0"/>
              </a:rPr>
              <a:t>Application correspondence</a:t>
            </a:r>
          </a:p>
        </p:txBody>
      </p:sp>
    </p:spTree>
    <p:extLst>
      <p:ext uri="{BB962C8B-B14F-4D97-AF65-F5344CB8AC3E}">
        <p14:creationId xmlns:p14="http://schemas.microsoft.com/office/powerpoint/2010/main" val="2119566992"/>
      </p:ext>
    </p:extLst>
  </p:cSld>
  <p:clrMapOvr>
    <a:masterClrMapping/>
  </p:clrMapOvr>
  <p:transition spd="med" advTm="7802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application </a:t>
            </a:r>
            <a:r>
              <a:rPr lang="en-US" dirty="0" smtClean="0">
                <a:latin typeface="Calibri Light" panose="020F0302020204030204" pitchFamily="34" charset="0"/>
              </a:rPr>
              <a:t>correspondence</a:t>
            </a:r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"/>
          </p:nvPr>
        </p:nvSpPr>
        <p:spPr>
          <a:xfrm>
            <a:off x="779073" y="2648534"/>
            <a:ext cx="11750299" cy="858691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sz="3200" dirty="0" smtClean="0">
                <a:latin typeface="Calibri Light" charset="0"/>
                <a:ea typeface="Calibri Light" charset="0"/>
                <a:cs typeface="Calibri Light" charset="0"/>
              </a:rPr>
              <a:t>Step 2</a:t>
            </a:r>
            <a:r>
              <a:rPr lang="en-US" sz="3200" dirty="0" smtClean="0">
                <a:latin typeface="Calibri Light" charset="0"/>
                <a:ea typeface="Calibri Light" charset="0"/>
                <a:cs typeface="Calibri Light" charset="0"/>
              </a:rPr>
              <a:t>: bind the transitions of this interface to the Host transitions</a:t>
            </a:r>
            <a:endParaRPr lang="en-US" sz="32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18956" y="4491412"/>
            <a:ext cx="10390752" cy="3139321"/>
          </a:xfrm>
          <a:prstGeom prst="rect">
            <a:avLst/>
          </a:prstGeom>
          <a:solidFill>
            <a:srgbClr val="B7DEE8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predicate </a:t>
            </a:r>
            <a:r>
              <a:rPr lang="en-US" sz="22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HostNext</a:t>
            </a:r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(c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: Constants, v: Variables, </a:t>
            </a:r>
            <a:r>
              <a:rPr lang="en-US" sz="2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v':</a:t>
            </a:r>
            <a:r>
              <a:rPr lang="en-US" sz="22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Variables</a:t>
            </a:r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hostIdx:HostIdx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abiOps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: </a:t>
            </a:r>
            <a:r>
              <a:rPr lang="en-US" sz="2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TrustedABI.ABIOps</a:t>
            </a:r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algn="l"/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...</a:t>
            </a:r>
          </a:p>
          <a:p>
            <a:pPr algn="l"/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&amp;&amp; </a:t>
            </a:r>
            <a:r>
              <a:rPr lang="en-US" sz="22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Host.Next</a:t>
            </a:r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2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c.hosts</a:t>
            </a:r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22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hostIdx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], </a:t>
            </a:r>
            <a:r>
              <a:rPr lang="en-US" sz="2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v.hosts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hostIdx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], </a:t>
            </a:r>
            <a:r>
              <a:rPr lang="en-US" sz="2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v'.hosts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hostIdx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], </a:t>
            </a:r>
            <a:r>
              <a:rPr lang="en-US" sz="2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abiOps</a:t>
            </a:r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&amp;&amp; </a:t>
            </a:r>
            <a:r>
              <a:rPr lang="en-US" sz="22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TrustedABI.ExecuteOp</a:t>
            </a:r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2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c.abi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v.abi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v'.</a:t>
            </a:r>
            <a:r>
              <a:rPr lang="en-US" sz="2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abi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abiOps</a:t>
            </a:r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...</a:t>
            </a:r>
          </a:p>
          <a:p>
            <a:pPr algn="l"/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algn="l"/>
            <a:endParaRPr lang="en-US" sz="22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88716" y="3783259"/>
            <a:ext cx="3732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Calibri Light" charset="0"/>
                <a:ea typeface="Calibri Light" charset="0"/>
                <a:cs typeface="Calibri Light" charset="0"/>
              </a:rPr>
              <a:t>In </a:t>
            </a:r>
            <a:r>
              <a:rPr lang="en-US" sz="3200" dirty="0" err="1" smtClean="0">
                <a:latin typeface="Calibri Light" charset="0"/>
                <a:ea typeface="Calibri Light" charset="0"/>
                <a:cs typeface="Calibri Light" charset="0"/>
              </a:rPr>
              <a:t>DistributedSystem</a:t>
            </a:r>
            <a:r>
              <a:rPr lang="en-US" sz="3200" dirty="0" smtClean="0">
                <a:latin typeface="Calibri Light" charset="0"/>
                <a:ea typeface="Calibri Light" charset="0"/>
                <a:cs typeface="Calibri Light" charset="0"/>
              </a:rPr>
              <a:t>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12942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application </a:t>
            </a:r>
            <a:r>
              <a:rPr lang="en-US" dirty="0" smtClean="0">
                <a:latin typeface="Calibri Light" panose="020F0302020204030204" pitchFamily="34" charset="0"/>
              </a:rPr>
              <a:t>correspondence</a:t>
            </a:r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"/>
          </p:nvPr>
        </p:nvSpPr>
        <p:spPr>
          <a:xfrm>
            <a:off x="779073" y="2648534"/>
            <a:ext cx="11750299" cy="858691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sz="3200" dirty="0" smtClean="0">
                <a:latin typeface="Calibri Light" charset="0"/>
                <a:ea typeface="Calibri Light" charset="0"/>
                <a:cs typeface="Calibri Light" charset="0"/>
              </a:rPr>
              <a:t>Step 3</a:t>
            </a:r>
            <a:r>
              <a:rPr lang="en-US" sz="3200" dirty="0" smtClean="0">
                <a:latin typeface="Calibri Light" charset="0"/>
                <a:ea typeface="Calibri Light" charset="0"/>
                <a:cs typeface="Calibri Light" charset="0"/>
              </a:rPr>
              <a:t>: add a refinement proof </a:t>
            </a:r>
            <a:r>
              <a:rPr lang="en-US" sz="3200" b="1" dirty="0" smtClean="0">
                <a:latin typeface="Calibri Light" charset="0"/>
                <a:ea typeface="Calibri Light" charset="0"/>
                <a:cs typeface="Calibri Light" charset="0"/>
              </a:rPr>
              <a:t>obligation</a:t>
            </a:r>
            <a:endParaRPr lang="en-US" sz="3200" b="1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5946" y="3731996"/>
            <a:ext cx="11918195" cy="2123658"/>
          </a:xfrm>
          <a:prstGeom prst="rect">
            <a:avLst/>
          </a:prstGeom>
          <a:solidFill>
            <a:srgbClr val="B7DEE8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lemma </a:t>
            </a:r>
            <a:r>
              <a:rPr lang="en-US" sz="2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RefinementHonorsApplicationCorrespondence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(c: Constants, v: Variables)</a:t>
            </a:r>
          </a:p>
          <a:p>
            <a:pPr algn="l"/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requires </a:t>
            </a:r>
            <a:r>
              <a:rPr lang="en-US" sz="2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(c, </a:t>
            </a:r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v)</a:t>
            </a:r>
          </a:p>
          <a:p>
            <a:pPr algn="l"/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ensures 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Abstraction(c, v).requests == </a:t>
            </a:r>
            <a:r>
              <a:rPr lang="en-US" sz="22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v.abi.requests</a:t>
            </a:r>
            <a:endParaRPr lang="en-US" sz="22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ensures 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Abstraction(c, v).replies == </a:t>
            </a:r>
            <a:r>
              <a:rPr lang="en-US" sz="2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v.abi.replies</a:t>
            </a:r>
            <a:endParaRPr lang="en-US" sz="2200" dirty="0" smtClean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/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22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1768" y="6740267"/>
            <a:ext cx="124249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1000"/>
              </a:spcBef>
            </a:pPr>
            <a:r>
              <a:rPr lang="en-US" sz="2800" dirty="0" smtClean="0">
                <a:latin typeface="Calibri Light" charset="0"/>
                <a:ea typeface="Calibri Light" charset="0"/>
                <a:cs typeface="Calibri Light" charset="0"/>
              </a:rPr>
              <a:t>Ther</a:t>
            </a:r>
            <a:r>
              <a:rPr lang="en-US" sz="2800" dirty="0" smtClean="0">
                <a:latin typeface="Calibri Light" charset="0"/>
                <a:ea typeface="Calibri Light" charset="0"/>
                <a:cs typeface="Calibri Light" charset="0"/>
              </a:rPr>
              <a:t>e is no longer a reason to inspect 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Abstraction()</a:t>
            </a:r>
            <a:r>
              <a:rPr lang="en-US" sz="2800" dirty="0" smtClean="0">
                <a:latin typeface="Calibri Light" charset="0"/>
                <a:ea typeface="Calibri Light" charset="0"/>
                <a:cs typeface="Calibri Light" charset="0"/>
              </a:rPr>
              <a:t>. It </a:t>
            </a:r>
            <a:r>
              <a:rPr lang="en-US" sz="2800" dirty="0" smtClean="0">
                <a:latin typeface="Calibri Light" charset="0"/>
                <a:ea typeface="Calibri Light" charset="0"/>
                <a:cs typeface="Calibri Light" charset="0"/>
              </a:rPr>
              <a:t>is just part of the proof that constructs </a:t>
            </a:r>
            <a:r>
              <a:rPr lang="en-US" sz="2800" dirty="0" err="1" smtClean="0">
                <a:latin typeface="Calibri" charset="0"/>
                <a:ea typeface="Calibri" charset="0"/>
                <a:cs typeface="Calibri" charset="0"/>
              </a:rPr>
              <a:t>Spec.Variables</a:t>
            </a:r>
            <a:r>
              <a:rPr lang="en-US" sz="2800" dirty="0" smtClean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n-US" sz="2800" dirty="0" smtClean="0">
                <a:latin typeface="Calibri Light" charset="0"/>
                <a:ea typeface="Calibri Light" charset="0"/>
                <a:cs typeface="Calibri Light" charset="0"/>
              </a:rPr>
              <a:t>as 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Abstraction(Variables)</a:t>
            </a:r>
            <a:r>
              <a:rPr lang="en-US" sz="2800" dirty="0" smtClean="0">
                <a:latin typeface="Calibri Light" charset="0"/>
                <a:ea typeface="Calibri Light" charset="0"/>
                <a:cs typeface="Calibri Light" charset="0"/>
              </a:rPr>
              <a:t>.</a:t>
            </a:r>
            <a:endParaRPr lang="en-US" sz="2800" dirty="0">
              <a:latin typeface="Calibri Light" charset="0"/>
              <a:ea typeface="Calibri Light" charset="0"/>
              <a:cs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8420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Application correspondence</a:t>
            </a:r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59455" y="3235723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 Light" panose="020F0302020204030204" pitchFamily="34" charset="0"/>
              </a:rPr>
              <a:t>Spec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23798" y="6288853"/>
            <a:ext cx="3892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 Light" panose="020F0302020204030204" pitchFamily="34" charset="0"/>
              </a:rPr>
              <a:t>Implementation/protocol</a:t>
            </a:r>
            <a:endParaRPr lang="en-US" sz="2800" dirty="0">
              <a:latin typeface="Calibri Light" panose="020F030202020403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065874" y="3684790"/>
            <a:ext cx="9247982" cy="897551"/>
            <a:chOff x="2998204" y="3819689"/>
            <a:chExt cx="9247982" cy="897551"/>
          </a:xfrm>
        </p:grpSpPr>
        <p:sp>
          <p:nvSpPr>
            <p:cNvPr id="24" name="Down Arrow 23"/>
            <p:cNvSpPr/>
            <p:nvPr/>
          </p:nvSpPr>
          <p:spPr>
            <a:xfrm rot="16200000">
              <a:off x="4200893" y="3737903"/>
              <a:ext cx="650240" cy="1091690"/>
            </a:xfrm>
            <a:prstGeom prst="downArrow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998204" y="3850253"/>
              <a:ext cx="953363" cy="866987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S0</a:t>
              </a: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071859" y="3825594"/>
              <a:ext cx="953363" cy="866987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S1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7145514" y="3838668"/>
              <a:ext cx="953363" cy="866987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S2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9219168" y="3820914"/>
              <a:ext cx="953363" cy="866987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S3</a:t>
              </a: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11292823" y="3819689"/>
              <a:ext cx="953363" cy="866987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S4</a:t>
              </a:r>
            </a:p>
          </p:txBody>
        </p:sp>
        <p:sp>
          <p:nvSpPr>
            <p:cNvPr id="30" name="Down Arrow 29"/>
            <p:cNvSpPr/>
            <p:nvPr/>
          </p:nvSpPr>
          <p:spPr>
            <a:xfrm rot="16200000">
              <a:off x="8332033" y="3721725"/>
              <a:ext cx="650238" cy="1124031"/>
            </a:xfrm>
            <a:prstGeom prst="downArrow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1" name="Down Arrow 30"/>
            <p:cNvSpPr/>
            <p:nvPr/>
          </p:nvSpPr>
          <p:spPr>
            <a:xfrm rot="16200000">
              <a:off x="6256800" y="3755649"/>
              <a:ext cx="650238" cy="1056183"/>
            </a:xfrm>
            <a:prstGeom prst="downArrow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2" name="Down Arrow 31"/>
            <p:cNvSpPr/>
            <p:nvPr/>
          </p:nvSpPr>
          <p:spPr>
            <a:xfrm rot="16200000">
              <a:off x="10418946" y="3718107"/>
              <a:ext cx="650238" cy="1097515"/>
            </a:xfrm>
            <a:prstGeom prst="downArrow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065874" y="5483920"/>
            <a:ext cx="9247983" cy="866987"/>
            <a:chOff x="2108112" y="3950732"/>
            <a:chExt cx="6502488" cy="609600"/>
          </a:xfrm>
        </p:grpSpPr>
        <p:sp>
          <p:nvSpPr>
            <p:cNvPr id="34" name="Rounded Rectangle 33"/>
            <p:cNvSpPr/>
            <p:nvPr/>
          </p:nvSpPr>
          <p:spPr>
            <a:xfrm>
              <a:off x="2108112" y="3950732"/>
              <a:ext cx="670334" cy="6096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I0</a:t>
              </a: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3566150" y="3950732"/>
              <a:ext cx="670334" cy="6096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I1</a:t>
              </a: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5024189" y="3950732"/>
              <a:ext cx="670334" cy="6096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I2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6482227" y="3950732"/>
              <a:ext cx="670334" cy="6096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I3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7940266" y="3950732"/>
              <a:ext cx="670334" cy="6096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I4</a:t>
              </a:r>
            </a:p>
          </p:txBody>
        </p:sp>
        <p:sp>
          <p:nvSpPr>
            <p:cNvPr id="39" name="Down Arrow 38"/>
            <p:cNvSpPr/>
            <p:nvPr/>
          </p:nvSpPr>
          <p:spPr>
            <a:xfrm rot="16200000">
              <a:off x="2953758" y="3871743"/>
              <a:ext cx="457200" cy="767594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40" name="Down Arrow 39"/>
            <p:cNvSpPr/>
            <p:nvPr/>
          </p:nvSpPr>
          <p:spPr>
            <a:xfrm rot="16200000">
              <a:off x="7327869" y="3871736"/>
              <a:ext cx="457200" cy="767594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41" name="Down Arrow 40"/>
            <p:cNvSpPr/>
            <p:nvPr/>
          </p:nvSpPr>
          <p:spPr>
            <a:xfrm rot="16200000">
              <a:off x="5869830" y="3871743"/>
              <a:ext cx="457200" cy="767594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42" name="Down Arrow 41"/>
            <p:cNvSpPr/>
            <p:nvPr/>
          </p:nvSpPr>
          <p:spPr>
            <a:xfrm rot="16200000">
              <a:off x="4411794" y="3871736"/>
              <a:ext cx="457200" cy="767594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>
          <a:xfrm>
            <a:off x="2542556" y="4582341"/>
            <a:ext cx="0" cy="918174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stealth" w="lg" len="lg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616211" y="4557682"/>
            <a:ext cx="3" cy="942833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stealth" w="lg" len="lg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689866" y="4570756"/>
            <a:ext cx="1" cy="929759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stealth" w="lg" len="lg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763520" y="4553002"/>
            <a:ext cx="4" cy="947513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stealth" w="lg" len="lg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0837175" y="4582341"/>
            <a:ext cx="0" cy="918174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stealth" w="lg" len="lg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5859628" y="7117188"/>
            <a:ext cx="2377651" cy="1389952"/>
            <a:chOff x="4495800" y="4813890"/>
            <a:chExt cx="1671786" cy="977310"/>
          </a:xfrm>
        </p:grpSpPr>
        <p:grpSp>
          <p:nvGrpSpPr>
            <p:cNvPr id="49" name="Group 48"/>
            <p:cNvGrpSpPr/>
            <p:nvPr/>
          </p:nvGrpSpPr>
          <p:grpSpPr>
            <a:xfrm>
              <a:off x="5240232" y="5234870"/>
              <a:ext cx="604567" cy="511735"/>
              <a:chOff x="7777433" y="1880300"/>
              <a:chExt cx="604567" cy="511735"/>
            </a:xfrm>
          </p:grpSpPr>
          <p:sp>
            <p:nvSpPr>
              <p:cNvPr id="53" name="Rounded Rectangle 52"/>
              <p:cNvSpPr/>
              <p:nvPr/>
            </p:nvSpPr>
            <p:spPr>
              <a:xfrm>
                <a:off x="7777433" y="1880300"/>
                <a:ext cx="604567" cy="511735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973"/>
              </a:p>
            </p:txBody>
          </p:sp>
          <p:grpSp>
            <p:nvGrpSpPr>
              <p:cNvPr id="54" name="Group 53"/>
              <p:cNvGrpSpPr/>
              <p:nvPr/>
            </p:nvGrpSpPr>
            <p:grpSpPr>
              <a:xfrm>
                <a:off x="7790840" y="1898737"/>
                <a:ext cx="528340" cy="467482"/>
                <a:chOff x="6400800" y="2268872"/>
                <a:chExt cx="1338549" cy="1184366"/>
              </a:xfrm>
            </p:grpSpPr>
            <p:sp>
              <p:nvSpPr>
                <p:cNvPr id="55" name="Vertical Scroll 54"/>
                <p:cNvSpPr/>
                <p:nvPr/>
              </p:nvSpPr>
              <p:spPr>
                <a:xfrm>
                  <a:off x="6400800" y="2268872"/>
                  <a:ext cx="457200" cy="544952"/>
                </a:xfrm>
                <a:prstGeom prst="verticalScroll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973"/>
                </a:p>
              </p:txBody>
            </p:sp>
            <p:sp>
              <p:nvSpPr>
                <p:cNvPr id="56" name="Vertical Scroll 55"/>
                <p:cNvSpPr/>
                <p:nvPr/>
              </p:nvSpPr>
              <p:spPr>
                <a:xfrm>
                  <a:off x="6824949" y="2600031"/>
                  <a:ext cx="457200" cy="544952"/>
                </a:xfrm>
                <a:prstGeom prst="verticalScroll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973"/>
                </a:p>
              </p:txBody>
            </p:sp>
            <p:sp>
              <p:nvSpPr>
                <p:cNvPr id="57" name="Vertical Scroll 56"/>
                <p:cNvSpPr/>
                <p:nvPr/>
              </p:nvSpPr>
              <p:spPr>
                <a:xfrm>
                  <a:off x="7282149" y="2908286"/>
                  <a:ext cx="457200" cy="544952"/>
                </a:xfrm>
                <a:prstGeom prst="verticalScroll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973"/>
                </a:p>
              </p:txBody>
            </p:sp>
          </p:grpSp>
        </p:grpSp>
        <p:cxnSp>
          <p:nvCxnSpPr>
            <p:cNvPr id="50" name="Straight Connector 49"/>
            <p:cNvCxnSpPr/>
            <p:nvPr/>
          </p:nvCxnSpPr>
          <p:spPr>
            <a:xfrm>
              <a:off x="4495800" y="5145609"/>
              <a:ext cx="0" cy="645591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headEnd type="stealth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1" name="Picture 50" descr="http://www.clker.com/cliparts/2/k/n/l/C/Q/transparent-green-checkmark-md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8198" y="4813890"/>
              <a:ext cx="539388" cy="5620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Equal 51"/>
            <p:cNvSpPr/>
            <p:nvPr/>
          </p:nvSpPr>
          <p:spPr>
            <a:xfrm>
              <a:off x="4555727" y="5311062"/>
              <a:ext cx="585659" cy="375208"/>
            </a:xfrm>
            <a:prstGeom prst="mathEqual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973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5050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>
          <a:xfrm>
            <a:off x="339558" y="5388163"/>
            <a:ext cx="12293600" cy="1295400"/>
          </a:xfrm>
        </p:spPr>
        <p:txBody>
          <a:bodyPr/>
          <a:lstStyle/>
          <a:p>
            <a:r>
              <a:rPr lang="en-US" dirty="0" smtClean="0"/>
              <a:t>Do it now!</a:t>
            </a:r>
            <a:endParaRPr lang="en-US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3518568" y="3554674"/>
            <a:ext cx="5935579" cy="1338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t"/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1pPr>
            <a:lvl2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2209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2590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2971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3352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en-US" sz="9600" dirty="0" err="1" smtClean="0">
                <a:latin typeface="Calibri" charset="0"/>
                <a:ea typeface="Calibri" charset="0"/>
                <a:cs typeface="Calibri" charset="0"/>
              </a:rPr>
              <a:t>git</a:t>
            </a:r>
            <a:r>
              <a:rPr lang="en-US" sz="9600" dirty="0" smtClean="0">
                <a:latin typeface="Calibri" charset="0"/>
                <a:ea typeface="Calibri" charset="0"/>
                <a:cs typeface="Calibri" charset="0"/>
              </a:rPr>
              <a:t> pull</a:t>
            </a:r>
            <a:endParaRPr lang="en-US" sz="9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42102" y="4639240"/>
            <a:ext cx="102657" cy="7489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spc="0" normalizeH="0" baseline="0" dirty="0">
              <a:ln>
                <a:noFill/>
              </a:ln>
              <a:solidFill>
                <a:srgbClr val="535353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768034136"/>
      </p:ext>
    </p:extLst>
  </p:cSld>
  <p:clrMapOvr>
    <a:masterClrMapping/>
  </p:clrMapOvr>
  <p:transition spd="med" advTm="7802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>
          <a:xfrm>
            <a:off x="339558" y="5388163"/>
            <a:ext cx="12293600" cy="1295400"/>
          </a:xfrm>
        </p:spPr>
        <p:txBody>
          <a:bodyPr/>
          <a:lstStyle/>
          <a:p>
            <a:r>
              <a:rPr lang="en-US" dirty="0" smtClean="0"/>
              <a:t>Do it now!</a:t>
            </a:r>
            <a:endParaRPr lang="en-US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3518568" y="3554674"/>
            <a:ext cx="5935579" cy="1338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t"/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1pPr>
            <a:lvl2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2209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2590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2971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3352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en-US" sz="9600" dirty="0" err="1" smtClean="0">
                <a:latin typeface="Calibri" charset="0"/>
                <a:ea typeface="Calibri" charset="0"/>
                <a:cs typeface="Calibri" charset="0"/>
              </a:rPr>
              <a:t>git</a:t>
            </a:r>
            <a:r>
              <a:rPr lang="en-US" sz="9600" dirty="0" smtClean="0">
                <a:latin typeface="Calibri" charset="0"/>
                <a:ea typeface="Calibri" charset="0"/>
                <a:cs typeface="Calibri" charset="0"/>
              </a:rPr>
              <a:t> pull</a:t>
            </a:r>
            <a:endParaRPr lang="en-US" sz="96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006036"/>
      </p:ext>
    </p:extLst>
  </p:cSld>
  <p:clrMapOvr>
    <a:masterClrMapping/>
  </p:clrMapOvr>
  <p:transition spd="med" advTm="78023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575968" y="5085698"/>
            <a:ext cx="4395811" cy="3176336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 anchorCtr="0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Distributed system</a:t>
            </a:r>
            <a:endParaRPr kumimoji="0" lang="en-US" sz="36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228924" y="6290277"/>
            <a:ext cx="1106907" cy="1250716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  <a:endParaRPr kumimoji="0" lang="en-US" sz="36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680" name="Shape 6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Refinement recap</a:t>
            </a:r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585541" y="5985477"/>
            <a:ext cx="1917033" cy="1250716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Network</a:t>
            </a:r>
            <a:endParaRPr kumimoji="0" lang="en-US" sz="36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076524" y="6137877"/>
            <a:ext cx="1106907" cy="1250716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  <a:endParaRPr kumimoji="0" lang="en-US" sz="36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4124" y="5985477"/>
            <a:ext cx="1106907" cy="1250716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  <a:endParaRPr kumimoji="0" lang="en-US" sz="36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230119" y="2692400"/>
            <a:ext cx="1106907" cy="1250716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Spec</a:t>
            </a:r>
            <a:endParaRPr kumimoji="0" lang="en-US" sz="36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15" name="Down Arrow 14"/>
          <p:cNvSpPr/>
          <p:nvPr/>
        </p:nvSpPr>
        <p:spPr>
          <a:xfrm rot="10800000">
            <a:off x="2504946" y="3985513"/>
            <a:ext cx="641909" cy="1057787"/>
          </a:xfrm>
          <a:prstGeom prst="downArrow">
            <a:avLst/>
          </a:prstGeom>
          <a:solidFill>
            <a:srgbClr val="FFFFFF"/>
          </a:solidFill>
          <a:ln w="1905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42964" y="3030070"/>
            <a:ext cx="7520629" cy="2955407"/>
          </a:xfrm>
          <a:prstGeom prst="rect">
            <a:avLst/>
          </a:prstGeom>
          <a:solidFill>
            <a:srgbClr val="B7DEE8"/>
          </a:solidFill>
          <a:ln>
            <a:solidFill>
              <a:srgbClr val="000000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function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A(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 :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Spec.Variables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predicate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{ … }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lemma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Refinement(v, v’)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  ensures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Init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(v) 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⇒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SpecInit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(A(v)) 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&amp;&amp;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(v)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  ensures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Next(v, v’) 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&amp;&amp;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(v)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    ⇒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(||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SpecNext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(A(v), A(v’)) 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&amp;&amp;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(v’)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|| A(v) == A(v’)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)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0206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2908538" y="7503808"/>
            <a:ext cx="7715624" cy="688340"/>
            <a:chOff x="4598766" y="6996266"/>
            <a:chExt cx="7715624" cy="688340"/>
          </a:xfrm>
        </p:grpSpPr>
        <p:sp>
          <p:nvSpPr>
            <p:cNvPr id="14" name="Trapezoid 13"/>
            <p:cNvSpPr/>
            <p:nvPr/>
          </p:nvSpPr>
          <p:spPr>
            <a:xfrm rot="10800000">
              <a:off x="4598766" y="6996266"/>
              <a:ext cx="7715624" cy="688340"/>
            </a:xfrm>
            <a:prstGeom prst="trapezoid">
              <a:avLst>
                <a:gd name="adj" fmla="val 57891"/>
              </a:avLst>
            </a:prstGeom>
            <a:solidFill>
              <a:schemeClr val="tx1">
                <a:lumMod val="40000"/>
                <a:lumOff val="6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endParaRPr lang="en-US" sz="3600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836790" y="7048048"/>
              <a:ext cx="3467189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Calibri Light" charset="0"/>
                  <a:ea typeface="Calibri Light" charset="0"/>
                  <a:cs typeface="Calibri Light" charset="0"/>
                </a:rPr>
                <a:t>Build system</a:t>
              </a:r>
            </a:p>
          </p:txBody>
        </p:sp>
      </p:grpSp>
      <p:cxnSp>
        <p:nvCxnSpPr>
          <p:cNvPr id="52" name="Curved Connector 51"/>
          <p:cNvCxnSpPr>
            <a:endCxn id="1030" idx="0"/>
          </p:cNvCxnSpPr>
          <p:nvPr/>
        </p:nvCxnSpPr>
        <p:spPr>
          <a:xfrm rot="16200000" flipH="1">
            <a:off x="7618253" y="6666811"/>
            <a:ext cx="2905097" cy="1096311"/>
          </a:xfrm>
          <a:prstGeom prst="curvedConnector3">
            <a:avLst/>
          </a:prstGeom>
          <a:noFill/>
          <a:ln w="63500" cap="flat">
            <a:solidFill>
              <a:srgbClr val="5A5F5E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" name="Curved Connector 38"/>
          <p:cNvCxnSpPr>
            <a:endCxn id="18" idx="0"/>
          </p:cNvCxnSpPr>
          <p:nvPr/>
        </p:nvCxnSpPr>
        <p:spPr>
          <a:xfrm rot="5400000">
            <a:off x="5370342" y="5791755"/>
            <a:ext cx="3008382" cy="2949710"/>
          </a:xfrm>
          <a:prstGeom prst="curvedConnector3">
            <a:avLst>
              <a:gd name="adj1" fmla="val 50000"/>
            </a:avLst>
          </a:prstGeom>
          <a:noFill/>
          <a:ln w="63500" cap="flat">
            <a:solidFill>
              <a:srgbClr val="5A5F5E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6" name="Rectangle 45"/>
          <p:cNvSpPr/>
          <p:nvPr/>
        </p:nvSpPr>
        <p:spPr>
          <a:xfrm>
            <a:off x="1837708" y="3716424"/>
            <a:ext cx="4395811" cy="3176336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 anchorCtr="0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Distributed system</a:t>
            </a:r>
            <a:endParaRPr kumimoji="0" lang="en-US" sz="36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490664" y="4921003"/>
            <a:ext cx="1106907" cy="1250716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  <a:endParaRPr kumimoji="0" lang="en-US" sz="36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847281" y="4616203"/>
            <a:ext cx="1917033" cy="1250716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Network</a:t>
            </a:r>
            <a:endParaRPr kumimoji="0" lang="en-US" sz="36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338264" y="4768603"/>
            <a:ext cx="1106907" cy="1250716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  <a:endParaRPr kumimoji="0" lang="en-US" sz="36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90220" y="4614468"/>
            <a:ext cx="1106907" cy="1250716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spc="0" normalizeH="0" baseline="0" dirty="0" smtClean="0">
                <a:ln>
                  <a:noFill/>
                </a:ln>
                <a:solidFill>
                  <a:srgbClr val="000000">
                    <a:alpha val="42000"/>
                  </a:srgbClr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  <a:endParaRPr kumimoji="0" lang="en-US" sz="3600" u="none" strike="noStrike" cap="none" spc="0" normalizeH="0" baseline="0" dirty="0">
              <a:ln>
                <a:noFill/>
              </a:ln>
              <a:solidFill>
                <a:srgbClr val="000000">
                  <a:alpha val="42000"/>
                </a:srgbClr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91859" y="1323126"/>
            <a:ext cx="1106907" cy="1250716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Spec</a:t>
            </a:r>
            <a:endParaRPr kumimoji="0" lang="en-US" sz="36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15" name="Down Arrow 14"/>
          <p:cNvSpPr/>
          <p:nvPr/>
        </p:nvSpPr>
        <p:spPr>
          <a:xfrm rot="10800000">
            <a:off x="3762988" y="2611932"/>
            <a:ext cx="641909" cy="1057787"/>
          </a:xfrm>
          <a:prstGeom prst="downArrow">
            <a:avLst/>
          </a:prstGeom>
          <a:solidFill>
            <a:srgbClr val="FFFFFF"/>
          </a:solidFill>
          <a:ln w="1905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2" name="Down Arrow 11"/>
          <p:cNvSpPr/>
          <p:nvPr/>
        </p:nvSpPr>
        <p:spPr>
          <a:xfrm rot="10800000">
            <a:off x="3762988" y="2611932"/>
            <a:ext cx="641909" cy="1057787"/>
          </a:xfrm>
          <a:prstGeom prst="downArrow">
            <a:avLst/>
          </a:prstGeom>
          <a:solidFill>
            <a:srgbClr val="FFFFFF"/>
          </a:solidFill>
          <a:ln w="1905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90220" y="4614468"/>
            <a:ext cx="1106907" cy="1250716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  <a:endParaRPr kumimoji="0" lang="en-US" sz="36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741763" y="1348353"/>
            <a:ext cx="0" cy="5982345"/>
          </a:xfrm>
          <a:prstGeom prst="line">
            <a:avLst/>
          </a:prstGeom>
          <a:noFill/>
          <a:ln w="25400" cap="flat">
            <a:solidFill>
              <a:srgbClr val="5A5F5E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Left Brace 7"/>
          <p:cNvSpPr/>
          <p:nvPr/>
        </p:nvSpPr>
        <p:spPr>
          <a:xfrm rot="5400000">
            <a:off x="3987244" y="-1496018"/>
            <a:ext cx="305589" cy="5079466"/>
          </a:xfrm>
          <a:prstGeom prst="leftBrace">
            <a:avLst>
              <a:gd name="adj1" fmla="val 30621"/>
              <a:gd name="adj2" fmla="val 50000"/>
            </a:avLst>
          </a:prstGeom>
          <a:noFill/>
          <a:ln w="25400" cap="flat">
            <a:solidFill>
              <a:srgbClr val="5A5F5E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7539" y="349678"/>
            <a:ext cx="4808981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u="none" strike="noStrike" cap="none" spc="0" normalizeH="0" baseline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code you need to inspect</a:t>
            </a:r>
            <a:endParaRPr kumimoji="0" lang="en-US" sz="2800" u="none" strike="noStrike" cap="none" spc="0" normalizeH="0" baseline="0" dirty="0">
              <a:ln>
                <a:noFill/>
              </a:ln>
              <a:solidFill>
                <a:srgbClr val="535353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20" name="Left Brace 19"/>
          <p:cNvSpPr/>
          <p:nvPr/>
        </p:nvSpPr>
        <p:spPr>
          <a:xfrm rot="5400000">
            <a:off x="9170957" y="-1496018"/>
            <a:ext cx="305589" cy="5079466"/>
          </a:xfrm>
          <a:prstGeom prst="leftBrace">
            <a:avLst>
              <a:gd name="adj1" fmla="val 30621"/>
              <a:gd name="adj2" fmla="val 50000"/>
            </a:avLst>
          </a:prstGeom>
          <a:noFill/>
          <a:ln w="25400" cap="flat">
            <a:solidFill>
              <a:srgbClr val="5A5F5E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12248" y="334180"/>
            <a:ext cx="4944225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u="none" strike="noStrike" cap="none" spc="0" normalizeH="0" baseline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code </a:t>
            </a:r>
            <a:r>
              <a:rPr kumimoji="0" lang="en-US" sz="2800" u="none" strike="noStrike" cap="none" spc="0" normalizeH="0" baseline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the</a:t>
            </a:r>
            <a:r>
              <a:rPr kumimoji="0" lang="en-US" sz="2800" u="none" strike="noStrike" cap="none" spc="0" normalizeH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 verifier checks for you</a:t>
            </a:r>
            <a:endParaRPr kumimoji="0" lang="en-US" sz="2800" u="none" strike="noStrike" cap="none" spc="0" normalizeH="0" baseline="0" dirty="0">
              <a:ln>
                <a:noFill/>
              </a:ln>
              <a:solidFill>
                <a:srgbClr val="535353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5041" y="8770801"/>
            <a:ext cx="729273" cy="727384"/>
          </a:xfrm>
          <a:prstGeom prst="rect">
            <a:avLst/>
          </a:prstGeom>
        </p:spPr>
      </p:pic>
      <p:cxnSp>
        <p:nvCxnSpPr>
          <p:cNvPr id="22" name="Curved Connector 21"/>
          <p:cNvCxnSpPr>
            <a:stCxn id="46" idx="2"/>
          </p:cNvCxnSpPr>
          <p:nvPr/>
        </p:nvCxnSpPr>
        <p:spPr>
          <a:xfrm rot="16200000" flipH="1">
            <a:off x="3691996" y="7236377"/>
            <a:ext cx="1878042" cy="1190807"/>
          </a:xfrm>
          <a:prstGeom prst="curvedConnector3">
            <a:avLst/>
          </a:prstGeom>
          <a:noFill/>
          <a:ln w="63500" cap="flat">
            <a:solidFill>
              <a:srgbClr val="5A5F5E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030" name="Picture 6" descr="ile:CD icon test.svg - Wikimedia Commo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9182" y="8667516"/>
            <a:ext cx="839549" cy="839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6257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13542E-6 L 0.45141 0.004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71" y="2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4375E-6 -1.04167E-7 L 0.34839 0.0045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19" y="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8" grpId="0" animBg="1"/>
      <p:bldP spid="9" grpId="0"/>
      <p:bldP spid="20" grpId="0" animBg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1837708" y="3716424"/>
            <a:ext cx="4395811" cy="3176336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 anchorCtr="0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Distributed system</a:t>
            </a:r>
            <a:endParaRPr kumimoji="0" lang="en-US" sz="36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490664" y="4921003"/>
            <a:ext cx="1106907" cy="1250716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  <a:endParaRPr kumimoji="0" lang="en-US" sz="36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847281" y="4616203"/>
            <a:ext cx="1917033" cy="1250716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Network</a:t>
            </a:r>
            <a:endParaRPr kumimoji="0" lang="en-US" sz="36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338264" y="4768603"/>
            <a:ext cx="1106907" cy="1250716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  <a:endParaRPr kumimoji="0" lang="en-US" sz="36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90220" y="4614468"/>
            <a:ext cx="1106907" cy="1250716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spc="0" normalizeH="0" baseline="0" dirty="0" smtClean="0">
                <a:ln>
                  <a:noFill/>
                </a:ln>
                <a:solidFill>
                  <a:srgbClr val="000000">
                    <a:alpha val="42000"/>
                  </a:srgbClr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  <a:endParaRPr kumimoji="0" lang="en-US" sz="3600" u="none" strike="noStrike" cap="none" spc="0" normalizeH="0" baseline="0" dirty="0">
              <a:ln>
                <a:noFill/>
              </a:ln>
              <a:solidFill>
                <a:srgbClr val="000000">
                  <a:alpha val="42000"/>
                </a:srgbClr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91859" y="1323126"/>
            <a:ext cx="1106907" cy="1250716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Spec</a:t>
            </a:r>
            <a:endParaRPr kumimoji="0" lang="en-US" sz="36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15" name="Down Arrow 14"/>
          <p:cNvSpPr/>
          <p:nvPr/>
        </p:nvSpPr>
        <p:spPr>
          <a:xfrm rot="10800000">
            <a:off x="3762988" y="2611932"/>
            <a:ext cx="641909" cy="1057787"/>
          </a:xfrm>
          <a:prstGeom prst="downArrow">
            <a:avLst/>
          </a:prstGeom>
          <a:solidFill>
            <a:srgbClr val="FFFFFF"/>
          </a:solidFill>
          <a:ln w="1905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2" name="Down Arrow 11"/>
          <p:cNvSpPr/>
          <p:nvPr/>
        </p:nvSpPr>
        <p:spPr>
          <a:xfrm rot="10800000">
            <a:off x="8320883" y="2586584"/>
            <a:ext cx="641909" cy="1057787"/>
          </a:xfrm>
          <a:prstGeom prst="downArrow">
            <a:avLst/>
          </a:prstGeom>
          <a:solidFill>
            <a:srgbClr val="FFFFFF"/>
          </a:solidFill>
          <a:ln w="1905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088385" y="4614468"/>
            <a:ext cx="1106907" cy="1250716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  <a:endParaRPr kumimoji="0" lang="en-US" sz="36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741763" y="1348353"/>
            <a:ext cx="0" cy="5982345"/>
          </a:xfrm>
          <a:prstGeom prst="line">
            <a:avLst/>
          </a:prstGeom>
          <a:noFill/>
          <a:ln w="25400" cap="flat">
            <a:solidFill>
              <a:srgbClr val="5A5F5E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Left Brace 7"/>
          <p:cNvSpPr/>
          <p:nvPr/>
        </p:nvSpPr>
        <p:spPr>
          <a:xfrm rot="5400000">
            <a:off x="3987244" y="-1496018"/>
            <a:ext cx="305589" cy="5079466"/>
          </a:xfrm>
          <a:prstGeom prst="leftBrace">
            <a:avLst>
              <a:gd name="adj1" fmla="val 30621"/>
              <a:gd name="adj2" fmla="val 50000"/>
            </a:avLst>
          </a:prstGeom>
          <a:noFill/>
          <a:ln w="25400" cap="flat">
            <a:solidFill>
              <a:srgbClr val="5A5F5E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7539" y="349678"/>
            <a:ext cx="4808981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u="none" strike="noStrike" cap="none" spc="0" normalizeH="0" baseline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code you need to inspect</a:t>
            </a:r>
            <a:endParaRPr kumimoji="0" lang="en-US" sz="2800" u="none" strike="noStrike" cap="none" spc="0" normalizeH="0" baseline="0" dirty="0">
              <a:ln>
                <a:noFill/>
              </a:ln>
              <a:solidFill>
                <a:srgbClr val="535353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20" name="Left Brace 19"/>
          <p:cNvSpPr/>
          <p:nvPr/>
        </p:nvSpPr>
        <p:spPr>
          <a:xfrm rot="5400000">
            <a:off x="9170957" y="-1496018"/>
            <a:ext cx="305589" cy="5079466"/>
          </a:xfrm>
          <a:prstGeom prst="leftBrace">
            <a:avLst>
              <a:gd name="adj1" fmla="val 30621"/>
              <a:gd name="adj2" fmla="val 50000"/>
            </a:avLst>
          </a:prstGeom>
          <a:noFill/>
          <a:ln w="25400" cap="flat">
            <a:solidFill>
              <a:srgbClr val="5A5F5E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12248" y="334180"/>
            <a:ext cx="4944225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u="none" strike="noStrike" cap="none" spc="0" normalizeH="0" baseline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code </a:t>
            </a:r>
            <a:r>
              <a:rPr kumimoji="0" lang="en-US" sz="2800" u="none" strike="noStrike" cap="none" spc="0" normalizeH="0" baseline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the</a:t>
            </a:r>
            <a:r>
              <a:rPr kumimoji="0" lang="en-US" sz="2800" u="none" strike="noStrike" cap="none" spc="0" normalizeH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 verifier checks for you</a:t>
            </a:r>
            <a:endParaRPr kumimoji="0" lang="en-US" sz="2800" u="none" strike="noStrike" cap="none" spc="0" normalizeH="0" baseline="0" dirty="0">
              <a:ln>
                <a:noFill/>
              </a:ln>
              <a:solidFill>
                <a:srgbClr val="535353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58265" y="7154979"/>
            <a:ext cx="3574094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8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*.</a:t>
            </a:r>
            <a:r>
              <a:rPr lang="en-US" sz="4800" dirty="0" err="1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s.dfy</a:t>
            </a:r>
            <a:endParaRPr lang="en-US" sz="4800" dirty="0" smtClean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8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(Trusted)</a:t>
            </a:r>
            <a:endParaRPr kumimoji="0" lang="en-US" sz="4800" u="none" strike="noStrike" cap="none" spc="0" normalizeH="0" baseline="0" dirty="0">
              <a:ln>
                <a:noFill/>
              </a:ln>
              <a:solidFill>
                <a:srgbClr val="C00000"/>
              </a:solidFill>
              <a:effectLst/>
              <a:uFillTx/>
              <a:latin typeface="Calibri" charset="0"/>
              <a:ea typeface="Calibri" charset="0"/>
              <a:cs typeface="Calibri" charset="0"/>
              <a:sym typeface="Gill Sans Ligh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09770" y="7154979"/>
            <a:ext cx="3574094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800" dirty="0" smtClean="0">
                <a:latin typeface="Calibri" charset="0"/>
                <a:ea typeface="Calibri" charset="0"/>
                <a:cs typeface="Calibri" charset="0"/>
              </a:rPr>
              <a:t>*.</a:t>
            </a:r>
            <a:r>
              <a:rPr lang="en-US" sz="4800" dirty="0" err="1" smtClean="0">
                <a:latin typeface="Calibri" charset="0"/>
                <a:ea typeface="Calibri" charset="0"/>
                <a:cs typeface="Calibri" charset="0"/>
              </a:rPr>
              <a:t>i.dfy</a:t>
            </a:r>
            <a:endParaRPr kumimoji="0" lang="en-US" sz="4800" u="none" strike="noStrike" cap="none" spc="0" normalizeH="0" baseline="0" dirty="0" smtClean="0">
              <a:ln>
                <a:noFill/>
              </a:ln>
              <a:solidFill>
                <a:srgbClr val="535353"/>
              </a:solidFill>
              <a:effectLst/>
              <a:uFillTx/>
              <a:latin typeface="Calibri" charset="0"/>
              <a:ea typeface="Calibri" charset="0"/>
              <a:cs typeface="Calibri" charset="0"/>
              <a:sym typeface="Gill Sans Light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u="none" strike="noStrike" cap="none" spc="0" normalizeH="0" baseline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" charset="0"/>
                <a:ea typeface="Calibri" charset="0"/>
                <a:cs typeface="Calibri" charset="0"/>
                <a:sym typeface="Gill Sans Light"/>
              </a:rPr>
              <a:t>(Untrusted)</a:t>
            </a:r>
            <a:endParaRPr kumimoji="0" lang="en-US" sz="4800" u="none" strike="noStrike" cap="none" spc="0" normalizeH="0" baseline="0" dirty="0">
              <a:ln>
                <a:noFill/>
              </a:ln>
              <a:solidFill>
                <a:srgbClr val="535353"/>
              </a:solidFill>
              <a:effectLst/>
              <a:uFillTx/>
              <a:latin typeface="Calibri" charset="0"/>
              <a:ea typeface="Calibri" charset="0"/>
              <a:cs typeface="Calibri" charset="0"/>
              <a:sym typeface="Gill Sans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635" y="3384943"/>
            <a:ext cx="10997484" cy="595035"/>
          </a:xfrm>
          <a:prstGeom prst="rect">
            <a:avLst/>
          </a:prstGeom>
          <a:solidFill>
            <a:srgbClr val="B7DEE8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u="none" strike="noStrike" cap="none" spc="0" normalizeH="0" baseline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Q: Can the abstraction function </a:t>
            </a:r>
            <a:r>
              <a:rPr kumimoji="0" lang="en-US" sz="2800" u="none" strike="noStrike" cap="none" spc="0" normalizeH="0" baseline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onsolas" charset="0"/>
                <a:ea typeface="Consolas" charset="0"/>
                <a:cs typeface="Consolas" charset="0"/>
                <a:sym typeface="Gill Sans Light"/>
              </a:rPr>
              <a:t>Abstraction()</a:t>
            </a:r>
            <a:r>
              <a:rPr kumimoji="0" lang="en-US" sz="3200" u="none" strike="noStrike" cap="none" spc="0" normalizeH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 be untrusted?</a:t>
            </a:r>
            <a:endParaRPr kumimoji="0" lang="en-US" sz="3200" u="none" strike="noStrike" cap="none" spc="0" normalizeH="0" baseline="0" dirty="0">
              <a:ln>
                <a:noFill/>
              </a:ln>
              <a:solidFill>
                <a:srgbClr val="535353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06812676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73"/>
          <p:cNvSpPr txBox="1">
            <a:spLocks/>
          </p:cNvSpPr>
          <p:nvPr/>
        </p:nvSpPr>
        <p:spPr>
          <a:xfrm>
            <a:off x="572576" y="317646"/>
            <a:ext cx="12293600" cy="1945108"/>
          </a:xfrm>
          <a:prstGeom prst="rect">
            <a:avLst/>
          </a:prstGeom>
        </p:spPr>
        <p:txBody>
          <a:bodyPr/>
          <a:lstStyle>
            <a:lvl1pPr marL="304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1pPr>
            <a:lvl2pPr marL="685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1066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1447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1828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2209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2590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2971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3352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marL="0" indent="0" hangingPunct="1">
              <a:buNone/>
            </a:pPr>
            <a:r>
              <a:rPr lang="en-US" dirty="0" smtClean="0">
                <a:latin typeface="Calibri Light" panose="020F0302020204030204" pitchFamily="34" charset="0"/>
              </a:rPr>
              <a:t>What if the abstraction function pretended nothing ever happened?</a:t>
            </a:r>
          </a:p>
        </p:txBody>
      </p:sp>
      <p:sp>
        <p:nvSpPr>
          <p:cNvPr id="5" name="Rectangle 4"/>
          <p:cNvSpPr/>
          <p:nvPr/>
        </p:nvSpPr>
        <p:spPr>
          <a:xfrm>
            <a:off x="4183390" y="3121875"/>
            <a:ext cx="8073462" cy="3108543"/>
          </a:xfrm>
          <a:prstGeom prst="rect">
            <a:avLst/>
          </a:prstGeom>
          <a:solidFill>
            <a:srgbClr val="B7DEE8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lvl="0" algn="l"/>
            <a:r>
              <a:rPr lang="en" sz="2800" dirty="0">
                <a:latin typeface="Consolas"/>
                <a:ea typeface="Consolas"/>
                <a:cs typeface="Consolas"/>
                <a:sym typeface="Consolas"/>
              </a:rPr>
              <a:t>function </a:t>
            </a:r>
            <a:r>
              <a:rPr lang="en-US" sz="2800" dirty="0" smtClean="0">
                <a:latin typeface="Consolas"/>
                <a:ea typeface="Consolas"/>
                <a:cs typeface="Consolas"/>
                <a:sym typeface="Consolas"/>
              </a:rPr>
              <a:t>Abstraction</a:t>
            </a:r>
            <a:r>
              <a:rPr lang="en" sz="2800" dirty="0" smtClean="0">
                <a:latin typeface="Consolas"/>
                <a:ea typeface="Consolas"/>
                <a:cs typeface="Consolas"/>
                <a:sym typeface="Consolas"/>
              </a:rPr>
              <a:t>(v:</a:t>
            </a:r>
            <a:r>
              <a:rPr lang="en-US" sz="2800" dirty="0" smtClean="0">
                <a:latin typeface="Consolas"/>
                <a:ea typeface="Consolas"/>
                <a:cs typeface="Consolas"/>
                <a:sym typeface="Consolas"/>
              </a:rPr>
              <a:t>Variables</a:t>
            </a:r>
            <a:r>
              <a:rPr lang="en" sz="2800" dirty="0" smtClean="0"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en" sz="2800" dirty="0">
                <a:latin typeface="Consolas"/>
                <a:ea typeface="Consolas"/>
                <a:cs typeface="Consolas"/>
                <a:sym typeface="Consolas"/>
              </a:rPr>
              <a:t>: </a:t>
            </a:r>
            <a:endParaRPr lang="en-US" sz="2800" dirty="0" smtClean="0">
              <a:latin typeface="Consolas"/>
              <a:ea typeface="Consolas"/>
              <a:cs typeface="Consolas"/>
              <a:sym typeface="Consolas"/>
            </a:endParaRPr>
          </a:p>
          <a:p>
            <a:pPr lvl="0" algn="l"/>
            <a:r>
              <a:rPr lang="en-US" sz="2800" dirty="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-US" sz="2800" dirty="0" smtClean="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-US" sz="2800" dirty="0" err="1" smtClean="0">
                <a:latin typeface="Consolas"/>
                <a:ea typeface="Consolas"/>
                <a:cs typeface="Consolas"/>
                <a:sym typeface="Consolas"/>
              </a:rPr>
              <a:t>Spec.Variables</a:t>
            </a:r>
            <a:r>
              <a:rPr lang="en" sz="2800" dirty="0" smtClean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800" dirty="0">
                <a:latin typeface="Consolas"/>
                <a:ea typeface="Consolas"/>
                <a:cs typeface="Consolas"/>
                <a:sym typeface="Consolas"/>
              </a:rPr>
              <a:t>{</a:t>
            </a:r>
          </a:p>
          <a:p>
            <a:pPr lvl="0" indent="457200" algn="l"/>
            <a:r>
              <a:rPr lang="en" sz="2800" dirty="0" err="1"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" sz="2800" dirty="0">
                <a:latin typeface="Consolas"/>
                <a:ea typeface="Consolas"/>
                <a:cs typeface="Consolas"/>
                <a:sym typeface="Consolas"/>
              </a:rPr>
              <a:t> a0 :| </a:t>
            </a:r>
            <a:r>
              <a:rPr lang="en-US" sz="2800" dirty="0" smtClean="0">
                <a:latin typeface="Consolas"/>
                <a:ea typeface="Consolas"/>
                <a:cs typeface="Consolas"/>
                <a:sym typeface="Consolas"/>
              </a:rPr>
              <a:t>Spec</a:t>
            </a:r>
            <a:r>
              <a:rPr lang="en" sz="2800" dirty="0" err="1" smtClean="0">
                <a:latin typeface="Consolas"/>
                <a:ea typeface="Consolas"/>
                <a:cs typeface="Consolas"/>
                <a:sym typeface="Consolas"/>
              </a:rPr>
              <a:t>Init</a:t>
            </a:r>
            <a:r>
              <a:rPr lang="en" sz="2800" dirty="0" smtClean="0">
                <a:latin typeface="Consolas"/>
                <a:ea typeface="Consolas"/>
                <a:cs typeface="Consolas"/>
                <a:sym typeface="Consolas"/>
              </a:rPr>
              <a:t>(a0</a:t>
            </a:r>
            <a:r>
              <a:rPr lang="en" sz="2800" dirty="0">
                <a:latin typeface="Consolas"/>
                <a:ea typeface="Consolas"/>
                <a:cs typeface="Consolas"/>
                <a:sym typeface="Consolas"/>
              </a:rPr>
              <a:t>);</a:t>
            </a:r>
          </a:p>
          <a:p>
            <a:pPr lvl="0" indent="457200" algn="l"/>
            <a:r>
              <a:rPr lang="en" sz="2800" dirty="0">
                <a:latin typeface="Consolas"/>
                <a:ea typeface="Consolas"/>
                <a:cs typeface="Consolas"/>
                <a:sym typeface="Consolas"/>
              </a:rPr>
              <a:t>a0</a:t>
            </a:r>
          </a:p>
          <a:p>
            <a:pPr lvl="0" algn="l"/>
            <a:r>
              <a:rPr lang="en" sz="2800" dirty="0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lvl="0" algn="l"/>
            <a:endParaRPr lang="en" sz="2800" dirty="0">
              <a:latin typeface="Consolas"/>
              <a:ea typeface="Consolas"/>
              <a:cs typeface="Consolas"/>
              <a:sym typeface="Consolas"/>
            </a:endParaRPr>
          </a:p>
          <a:p>
            <a:pPr lvl="0" algn="l"/>
            <a:r>
              <a:rPr lang="en" sz="2800" dirty="0">
                <a:latin typeface="Consolas"/>
                <a:ea typeface="Consolas"/>
                <a:cs typeface="Consolas"/>
                <a:sym typeface="Consolas"/>
              </a:rPr>
              <a:t>predicate </a:t>
            </a:r>
            <a:r>
              <a:rPr lang="en" sz="2800" dirty="0" err="1" smtClean="0">
                <a:latin typeface="Consolas"/>
                <a:ea typeface="Consolas"/>
                <a:cs typeface="Consolas"/>
                <a:sym typeface="Consolas"/>
              </a:rPr>
              <a:t>Inv</a:t>
            </a:r>
            <a:r>
              <a:rPr lang="en" sz="2800" dirty="0" smtClean="0">
                <a:latin typeface="Consolas"/>
                <a:ea typeface="Consolas"/>
                <a:cs typeface="Consolas"/>
                <a:sym typeface="Consolas"/>
              </a:rPr>
              <a:t>(v:</a:t>
            </a:r>
            <a:r>
              <a:rPr lang="en-US" sz="2800" dirty="0" smtClean="0">
                <a:latin typeface="Consolas"/>
                <a:ea typeface="Consolas"/>
                <a:cs typeface="Consolas"/>
                <a:sym typeface="Consolas"/>
              </a:rPr>
              <a:t>Variables</a:t>
            </a:r>
            <a:r>
              <a:rPr lang="en" sz="2800" dirty="0" smtClean="0"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en" sz="2800" dirty="0">
                <a:latin typeface="Consolas"/>
                <a:ea typeface="Consolas"/>
                <a:cs typeface="Consolas"/>
                <a:sym typeface="Consolas"/>
              </a:rPr>
              <a:t>{ true }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291829" y="4210770"/>
            <a:ext cx="2836190" cy="930751"/>
          </a:xfrm>
          <a:prstGeom prst="wedgeRoundRectCallout">
            <a:avLst>
              <a:gd name="adj1" fmla="val 104559"/>
              <a:gd name="adj2" fmla="val 863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u="none" strike="noStrike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Always returns the initial state</a:t>
            </a:r>
            <a:endParaRPr kumimoji="0" lang="en-US" sz="240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578862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73"/>
          <p:cNvSpPr txBox="1">
            <a:spLocks/>
          </p:cNvSpPr>
          <p:nvPr/>
        </p:nvSpPr>
        <p:spPr>
          <a:xfrm>
            <a:off x="572576" y="317646"/>
            <a:ext cx="12293600" cy="1945108"/>
          </a:xfrm>
          <a:prstGeom prst="rect">
            <a:avLst/>
          </a:prstGeom>
        </p:spPr>
        <p:txBody>
          <a:bodyPr anchor="ctr" anchorCtr="0"/>
          <a:lstStyle>
            <a:lvl1pPr marL="304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1pPr>
            <a:lvl2pPr marL="685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1066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1447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1828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2209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2590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2971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3352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marL="0" indent="0" hangingPunct="1">
              <a:buNone/>
            </a:pPr>
            <a:r>
              <a:rPr lang="mr-IN" dirty="0" smtClean="0">
                <a:latin typeface="Calibri Light" panose="020F0302020204030204" pitchFamily="34" charset="0"/>
              </a:rPr>
              <a:t>…</a:t>
            </a:r>
            <a:r>
              <a:rPr lang="en-US" dirty="0" smtClean="0">
                <a:latin typeface="Calibri Light" panose="020F0302020204030204" pitchFamily="34" charset="0"/>
              </a:rPr>
              <a:t>or just made up a fake story?</a:t>
            </a:r>
          </a:p>
        </p:txBody>
      </p:sp>
      <p:sp>
        <p:nvSpPr>
          <p:cNvPr id="5" name="Rectangle 4"/>
          <p:cNvSpPr/>
          <p:nvPr/>
        </p:nvSpPr>
        <p:spPr>
          <a:xfrm>
            <a:off x="3390686" y="3335884"/>
            <a:ext cx="8883972" cy="3108543"/>
          </a:xfrm>
          <a:prstGeom prst="rect">
            <a:avLst/>
          </a:prstGeom>
          <a:solidFill>
            <a:srgbClr val="B7DEE8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lvl="0" algn="l"/>
            <a:r>
              <a:rPr lang="en" sz="2800" dirty="0">
                <a:latin typeface="Consolas"/>
                <a:ea typeface="Consolas"/>
                <a:cs typeface="Consolas"/>
                <a:sym typeface="Consolas"/>
              </a:rPr>
              <a:t>datatype </a:t>
            </a:r>
            <a:r>
              <a:rPr lang="en-US" sz="2800" dirty="0" smtClean="0">
                <a:latin typeface="Consolas"/>
                <a:ea typeface="Consolas"/>
                <a:cs typeface="Consolas"/>
                <a:sym typeface="Consolas"/>
              </a:rPr>
              <a:t>Variables</a:t>
            </a:r>
            <a:r>
              <a:rPr lang="en" sz="2800" dirty="0" smtClean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800" dirty="0">
                <a:latin typeface="Consolas"/>
                <a:ea typeface="Consolas"/>
                <a:cs typeface="Consolas"/>
                <a:sym typeface="Consolas"/>
              </a:rPr>
              <a:t>= </a:t>
            </a:r>
            <a:r>
              <a:rPr lang="en-US" sz="2800" dirty="0" smtClean="0">
                <a:latin typeface="Consolas"/>
                <a:ea typeface="Consolas"/>
                <a:cs typeface="Consolas"/>
                <a:sym typeface="Consolas"/>
              </a:rPr>
              <a:t>Variables</a:t>
            </a:r>
            <a:r>
              <a:rPr lang="en" sz="2800" dirty="0" smtClean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2800" dirty="0" err="1" smtClean="0">
                <a:latin typeface="Consolas"/>
                <a:ea typeface="Consolas"/>
                <a:cs typeface="Consolas"/>
                <a:sym typeface="Consolas"/>
              </a:rPr>
              <a:t>actualState</a:t>
            </a:r>
            <a:r>
              <a:rPr lang="en" sz="2800" dirty="0">
                <a:latin typeface="Consolas"/>
                <a:ea typeface="Consolas"/>
                <a:cs typeface="Consolas"/>
                <a:sym typeface="Consolas"/>
              </a:rPr>
              <a:t>: Stuff, </a:t>
            </a:r>
            <a:r>
              <a:rPr lang="en" sz="2800" b="1" dirty="0" err="1">
                <a:latin typeface="Consolas"/>
                <a:ea typeface="Consolas"/>
                <a:cs typeface="Consolas"/>
                <a:sym typeface="Consolas"/>
              </a:rPr>
              <a:t>fakeState</a:t>
            </a:r>
            <a:r>
              <a:rPr lang="en" sz="2800" b="1" dirty="0"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 sz="2800" b="1" dirty="0" err="1">
                <a:latin typeface="Consolas"/>
                <a:ea typeface="Consolas"/>
                <a:cs typeface="Consolas"/>
                <a:sym typeface="Consolas"/>
              </a:rPr>
              <a:t>HostState</a:t>
            </a:r>
            <a:r>
              <a:rPr lang="en" sz="2800" dirty="0">
                <a:latin typeface="Consolas"/>
                <a:ea typeface="Consolas"/>
                <a:cs typeface="Consolas"/>
                <a:sym typeface="Consolas"/>
              </a:rPr>
              <a:t>)</a:t>
            </a:r>
          </a:p>
          <a:p>
            <a:pPr lvl="0" algn="l">
              <a:buClr>
                <a:schemeClr val="dk1"/>
              </a:buClr>
              <a:buSzPts val="1100"/>
            </a:pPr>
            <a:endParaRPr lang="en" sz="2800" dirty="0">
              <a:latin typeface="Consolas"/>
              <a:ea typeface="Consolas"/>
              <a:cs typeface="Consolas"/>
              <a:sym typeface="Consolas"/>
            </a:endParaRPr>
          </a:p>
          <a:p>
            <a:pPr lvl="0" algn="l"/>
            <a:r>
              <a:rPr lang="en" sz="2800" dirty="0">
                <a:latin typeface="Consolas"/>
                <a:ea typeface="Consolas"/>
                <a:cs typeface="Consolas"/>
                <a:sym typeface="Consolas"/>
              </a:rPr>
              <a:t>function </a:t>
            </a:r>
            <a:r>
              <a:rPr lang="en-US" sz="2800" dirty="0" smtClean="0">
                <a:latin typeface="Consolas"/>
                <a:ea typeface="Consolas"/>
                <a:cs typeface="Consolas"/>
                <a:sym typeface="Consolas"/>
              </a:rPr>
              <a:t>Abstraction</a:t>
            </a:r>
            <a:r>
              <a:rPr lang="en" sz="2800" dirty="0" smtClean="0">
                <a:latin typeface="Consolas"/>
                <a:ea typeface="Consolas"/>
                <a:cs typeface="Consolas"/>
                <a:sym typeface="Consolas"/>
              </a:rPr>
              <a:t>(v:</a:t>
            </a:r>
            <a:r>
              <a:rPr lang="en-US" sz="2800" dirty="0" smtClean="0">
                <a:latin typeface="Consolas"/>
                <a:ea typeface="Consolas"/>
                <a:cs typeface="Consolas"/>
                <a:sym typeface="Consolas"/>
              </a:rPr>
              <a:t>Variables</a:t>
            </a:r>
            <a:r>
              <a:rPr lang="en" sz="2800" dirty="0" smtClean="0"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en" sz="2800" dirty="0"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US" sz="2800" dirty="0" err="1" smtClean="0">
                <a:latin typeface="Consolas"/>
                <a:ea typeface="Consolas"/>
                <a:cs typeface="Consolas"/>
                <a:sym typeface="Consolas"/>
              </a:rPr>
              <a:t>Spec.Variables</a:t>
            </a:r>
            <a:r>
              <a:rPr lang="en" sz="2800" dirty="0" smtClean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800" dirty="0">
                <a:latin typeface="Consolas"/>
                <a:ea typeface="Consolas"/>
                <a:cs typeface="Consolas"/>
                <a:sym typeface="Consolas"/>
              </a:rPr>
              <a:t>{</a:t>
            </a:r>
          </a:p>
          <a:p>
            <a:pPr lvl="0" algn="l">
              <a:buClr>
                <a:schemeClr val="dk1"/>
              </a:buClr>
              <a:buSzPts val="1100"/>
            </a:pPr>
            <a:r>
              <a:rPr lang="en" sz="2800" b="1" dirty="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2800" b="1" dirty="0" err="1" smtClean="0">
                <a:latin typeface="Consolas"/>
                <a:ea typeface="Consolas"/>
                <a:cs typeface="Consolas"/>
                <a:sym typeface="Consolas"/>
              </a:rPr>
              <a:t>v.fakeState</a:t>
            </a:r>
            <a:endParaRPr lang="en" sz="2800" b="1" dirty="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buClr>
                <a:schemeClr val="dk1"/>
              </a:buClr>
              <a:buSzPts val="1100"/>
            </a:pPr>
            <a:r>
              <a:rPr lang="en" sz="2800" dirty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lang="en" sz="28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368003" y="5591131"/>
            <a:ext cx="2836190" cy="522129"/>
          </a:xfrm>
          <a:prstGeom prst="wedgeRoundRectCallout">
            <a:avLst>
              <a:gd name="adj1" fmla="val 76434"/>
              <a:gd name="adj2" fmla="val -2004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Returns fake state</a:t>
            </a:r>
            <a:endParaRPr kumimoji="0" lang="en-US" sz="24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7816629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73"/>
          <p:cNvSpPr txBox="1">
            <a:spLocks/>
          </p:cNvSpPr>
          <p:nvPr/>
        </p:nvSpPr>
        <p:spPr>
          <a:xfrm>
            <a:off x="572576" y="317646"/>
            <a:ext cx="12293600" cy="1945108"/>
          </a:xfrm>
          <a:prstGeom prst="rect">
            <a:avLst/>
          </a:prstGeom>
        </p:spPr>
        <p:txBody>
          <a:bodyPr anchor="ctr" anchorCtr="0"/>
          <a:lstStyle>
            <a:lvl1pPr marL="304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1pPr>
            <a:lvl2pPr marL="685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1066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1447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1828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2209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2590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2971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3352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marL="0" indent="0" hangingPunct="1">
              <a:buNone/>
            </a:pPr>
            <a:r>
              <a:rPr lang="en-US" sz="4000" dirty="0" smtClean="0">
                <a:latin typeface="Calibri Light" panose="020F0302020204030204" pitchFamily="34" charset="0"/>
              </a:rPr>
              <a:t>Maybe someone should inspect Abstraction()</a:t>
            </a:r>
            <a:r>
              <a:rPr lang="mr-IN" sz="4000" dirty="0" smtClean="0">
                <a:latin typeface="Calibri Light" panose="020F0302020204030204" pitchFamily="34" charset="0"/>
              </a:rPr>
              <a:t>…</a:t>
            </a:r>
            <a:endParaRPr lang="en-US" sz="4000" dirty="0" smtClean="0">
              <a:latin typeface="Calibri Light" panose="020F03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8901" y="3073363"/>
            <a:ext cx="10443550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u="none" strike="noStrike" cap="none" spc="0" normalizeH="0" baseline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Make it </a:t>
            </a:r>
            <a:r>
              <a:rPr kumimoji="0" lang="en-US" sz="3200" b="1" u="none" strike="noStrike" cap="none" spc="0" normalizeH="0" baseline="0" dirty="0" err="1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Abstraction.</a:t>
            </a:r>
            <a:r>
              <a:rPr kumimoji="0" lang="en-US" sz="3200" b="1" u="none" strike="noStrike" cap="none" spc="0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s.dfy</a:t>
            </a:r>
            <a:r>
              <a:rPr kumimoji="0" lang="en-US" sz="3200" u="none" strike="noStrike" cap="none" spc="0" normalizeH="0" baseline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 and have an examiner examine it</a:t>
            </a:r>
            <a:r>
              <a:rPr kumimoji="0" lang="mr-IN" sz="3200" u="none" strike="noStrike" cap="none" spc="0" normalizeH="0" baseline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…</a:t>
            </a:r>
            <a:endParaRPr kumimoji="0" lang="en-US" sz="3200" u="none" strike="noStrike" cap="none" spc="0" normalizeH="0" baseline="0" dirty="0">
              <a:ln>
                <a:noFill/>
              </a:ln>
              <a:solidFill>
                <a:srgbClr val="535353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5152" y="4183241"/>
            <a:ext cx="9763932" cy="10874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mr-IN" sz="3200" u="none" strike="noStrike" cap="none" spc="0" normalizeH="0" baseline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…</a:t>
            </a:r>
            <a:r>
              <a:rPr kumimoji="0" lang="en-US" sz="3200" u="none" strike="noStrike" cap="none" spc="0" normalizeH="0" baseline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ugh, that’s a bad</a:t>
            </a:r>
            <a:r>
              <a:rPr kumimoji="0" lang="en-US" sz="3200" u="none" strike="noStrike" cap="none" spc="0" normalizeH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 idea! The examiner would have to read the entire protocol description</a:t>
            </a:r>
            <a:endParaRPr kumimoji="0" lang="en-US" sz="3200" u="none" strike="noStrike" cap="none" spc="0" normalizeH="0" baseline="0" dirty="0">
              <a:ln>
                <a:noFill/>
              </a:ln>
              <a:solidFill>
                <a:srgbClr val="535353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3692372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0434" y="2901931"/>
            <a:ext cx="9763932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1" u="none" strike="noStrike" cap="none" spc="0" normalizeH="0" baseline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Idea: </a:t>
            </a:r>
            <a:r>
              <a:rPr kumimoji="0" lang="en-US" sz="3600" b="1" u="none" strike="noStrike" cap="none" spc="0" normalizeH="0" baseline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use a trusted client-facing interface </a:t>
            </a:r>
            <a:r>
              <a:rPr kumimoji="0" lang="en-US" sz="3600" b="1" u="none" strike="noStrike" cap="none" spc="0" normalizeH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to </a:t>
            </a:r>
            <a:r>
              <a:rPr kumimoji="0" lang="en-US" sz="3600" b="1" u="none" strike="noStrike" cap="none" spc="0" normalizeH="0" baseline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constrain</a:t>
            </a:r>
            <a:r>
              <a:rPr kumimoji="0" lang="en-US" sz="3600" b="1" u="none" strike="noStrike" cap="none" spc="0" normalizeH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 function </a:t>
            </a:r>
            <a:r>
              <a:rPr kumimoji="0" lang="en-US" sz="2800" b="1" u="none" strike="noStrike" cap="none" spc="0" normalizeH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onsolas" charset="0"/>
                <a:ea typeface="Consolas" charset="0"/>
                <a:cs typeface="Consolas" charset="0"/>
                <a:sym typeface="Gill Sans Light"/>
              </a:rPr>
              <a:t>Abstraction</a:t>
            </a:r>
            <a:r>
              <a:rPr kumimoji="0" lang="en-US" sz="3200" b="1" u="none" strike="noStrike" cap="none" spc="0" normalizeH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onsolas" charset="0"/>
                <a:ea typeface="Consolas" charset="0"/>
                <a:cs typeface="Consolas" charset="0"/>
                <a:sym typeface="Gill Sans Light"/>
              </a:rPr>
              <a:t>()</a:t>
            </a:r>
            <a:endParaRPr kumimoji="0" lang="en-US" sz="3200" b="1" u="none" strike="noStrike" cap="none" spc="0" normalizeH="0" baseline="0" dirty="0">
              <a:ln>
                <a:noFill/>
              </a:ln>
              <a:solidFill>
                <a:srgbClr val="535353"/>
              </a:solidFill>
              <a:effectLst/>
              <a:uFillTx/>
              <a:latin typeface="Consolas" charset="0"/>
              <a:ea typeface="Consolas" charset="0"/>
              <a:cs typeface="Consolas" charset="0"/>
              <a:sym typeface="Gill Sans Light"/>
            </a:endParaRPr>
          </a:p>
        </p:txBody>
      </p:sp>
      <p:sp>
        <p:nvSpPr>
          <p:cNvPr id="6" name="Shape 6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application </a:t>
            </a:r>
            <a:r>
              <a:rPr lang="en-US" dirty="0" smtClean="0">
                <a:latin typeface="Calibri Light" panose="020F0302020204030204" pitchFamily="34" charset="0"/>
              </a:rPr>
              <a:t>correspondence</a:t>
            </a:r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"/>
          </p:nvPr>
        </p:nvSpPr>
        <p:spPr>
          <a:xfrm>
            <a:off x="872063" y="4322050"/>
            <a:ext cx="11750299" cy="858691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sz="3200" dirty="0" smtClean="0">
                <a:latin typeface="Calibri Light" charset="0"/>
                <a:ea typeface="Calibri Light" charset="0"/>
                <a:cs typeface="Calibri Light" charset="0"/>
              </a:rPr>
              <a:t>Step 1</a:t>
            </a:r>
            <a:r>
              <a:rPr lang="en-US" sz="3200" dirty="0">
                <a:latin typeface="Calibri Light" charset="0"/>
                <a:ea typeface="Calibri Light" charset="0"/>
                <a:cs typeface="Calibri Light" charset="0"/>
              </a:rPr>
              <a:t>: define a </a:t>
            </a:r>
            <a:r>
              <a:rPr lang="en-US" sz="3200" b="1" dirty="0">
                <a:latin typeface="Calibri Light" charset="0"/>
                <a:ea typeface="Calibri Light" charset="0"/>
                <a:cs typeface="Calibri Light" charset="0"/>
              </a:rPr>
              <a:t>trusted interface </a:t>
            </a:r>
            <a:r>
              <a:rPr lang="en-US" sz="3200" dirty="0">
                <a:latin typeface="Calibri Light" charset="0"/>
                <a:ea typeface="Calibri Light" charset="0"/>
                <a:cs typeface="Calibri Light" charset="0"/>
              </a:rPr>
              <a:t>that records requests </a:t>
            </a:r>
            <a:r>
              <a:rPr lang="en-US" sz="3200" dirty="0" smtClean="0">
                <a:latin typeface="Calibri Light" charset="0"/>
                <a:ea typeface="Calibri Light" charset="0"/>
                <a:cs typeface="Calibri Light" charset="0"/>
              </a:rPr>
              <a:t>and replies</a:t>
            </a:r>
            <a:endParaRPr lang="en-US" sz="32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3984" y="5041256"/>
            <a:ext cx="12755106" cy="2462213"/>
          </a:xfrm>
          <a:prstGeom prst="rect">
            <a:avLst/>
          </a:prstGeom>
          <a:solidFill>
            <a:srgbClr val="B7DEE8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lvl="0" algn="l"/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module </a:t>
            </a:r>
            <a:r>
              <a:rPr lang="en-US" sz="2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TrustedABI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lvl="0" algn="l"/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/>
              </a:rPr>
              <a:t>  </a:t>
            </a:r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datatype 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Variables = Variables(</a:t>
            </a:r>
            <a:r>
              <a:rPr lang="en-US" sz="2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requests:set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&lt;Input</a:t>
            </a:r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&gt;,</a:t>
            </a:r>
            <a:r>
              <a:rPr lang="en-US" sz="22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replies:set</a:t>
            </a:r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&lt;Output&gt;)</a:t>
            </a:r>
          </a:p>
          <a:p>
            <a:pPr lvl="0" algn="l"/>
            <a:endParaRPr lang="en-US" sz="2200" dirty="0" smtClean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0" algn="l"/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predicate </a:t>
            </a:r>
            <a:r>
              <a:rPr lang="en-US" sz="2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AcceptRequest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v':Variables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request: Input</a:t>
            </a:r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 { ... }</a:t>
            </a:r>
          </a:p>
          <a:p>
            <a:pPr lvl="0" algn="l"/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predicate </a:t>
            </a:r>
            <a:r>
              <a:rPr lang="en-US" sz="2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DeliverReply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v':Variables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reply: Output</a:t>
            </a:r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 { ... }</a:t>
            </a:r>
          </a:p>
          <a:p>
            <a:pPr lvl="0" algn="l"/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predicate </a:t>
            </a:r>
            <a:r>
              <a:rPr lang="en-US" sz="2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ExecuteOp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(c: Constants, v: Variables, v': Variables, </a:t>
            </a:r>
            <a:r>
              <a:rPr lang="en-US" sz="2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abiOps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: </a:t>
            </a:r>
            <a:r>
              <a:rPr lang="en-US" sz="2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ABIOps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2200" dirty="0" smtClean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0" algn="l">
              <a:buClr>
                <a:schemeClr val="dk1"/>
              </a:buClr>
              <a:buSzPts val="1100"/>
            </a:pPr>
            <a:r>
              <a:rPr lang="en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/>
              </a:rPr>
              <a:t>}</a:t>
            </a:r>
            <a:endParaRPr lang="en" sz="22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83472" y="7718037"/>
            <a:ext cx="9236129" cy="1446550"/>
          </a:xfrm>
          <a:prstGeom prst="rect">
            <a:avLst/>
          </a:prstGeom>
          <a:solidFill>
            <a:srgbClr val="B7DEE8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lvl="0" algn="l"/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Type of binding variable between Host and </a:t>
            </a:r>
            <a:r>
              <a:rPr lang="en-US" sz="2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TrustedABI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. </a:t>
            </a:r>
            <a:endParaRPr lang="en-US" sz="2200" dirty="0" smtClean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0" algn="l"/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// Analogous 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to </a:t>
            </a:r>
            <a:r>
              <a:rPr lang="en-US" sz="2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Network.MsgOps</a:t>
            </a:r>
            <a:endParaRPr lang="en-US" sz="22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datatype </a:t>
            </a:r>
            <a:r>
              <a:rPr lang="en-US" sz="22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ABIOps</a:t>
            </a:r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2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ABIOps</a:t>
            </a:r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2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request:Option</a:t>
            </a:r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&lt;Input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&gt;, 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					              </a:t>
            </a:r>
            <a:r>
              <a:rPr lang="en-US" sz="22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reply:Option</a:t>
            </a:r>
            <a:r>
              <a:rPr lang="en-US" sz="22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&lt;Output</a:t>
            </a:r>
            <a:r>
              <a:rPr lang="en-US" sz="2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&gt;)</a:t>
            </a:r>
            <a:endParaRPr lang="en-US" sz="22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1019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howroom">
  <a:themeElements>
    <a:clrScheme name="Showroom">
      <a:dk1>
        <a:srgbClr val="000000"/>
      </a:dk1>
      <a:lt1>
        <a:srgbClr val="FFFFFF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38010</TotalTime>
  <Words>458</Words>
  <Application>Microsoft Macintosh PowerPoint</Application>
  <PresentationFormat>Custom</PresentationFormat>
  <Paragraphs>112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Calibri</vt:lpstr>
      <vt:lpstr>Calibri Light</vt:lpstr>
      <vt:lpstr>Consolas</vt:lpstr>
      <vt:lpstr>Gill Sans Light</vt:lpstr>
      <vt:lpstr>Lucida Grande</vt:lpstr>
      <vt:lpstr>Times New Roman</vt:lpstr>
      <vt:lpstr>Showroom</vt:lpstr>
      <vt:lpstr>Systems Software Verification Summer School</vt:lpstr>
      <vt:lpstr>PowerPoint Presentation</vt:lpstr>
      <vt:lpstr>Refinement recap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application correspondence</vt:lpstr>
      <vt:lpstr>application correspondence</vt:lpstr>
      <vt:lpstr>application correspondence</vt:lpstr>
      <vt:lpstr>Application correspondence</vt:lpstr>
      <vt:lpstr>PowerPoint Presentation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Scaling up Dependable Services</dc:title>
  <dc:creator>Manos Kapritsos</dc:creator>
  <cp:lastModifiedBy>Microsoft Office User</cp:lastModifiedBy>
  <cp:revision>2797</cp:revision>
  <dcterms:modified xsi:type="dcterms:W3CDTF">2021-08-26T15:59:12Z</dcterms:modified>
</cp:coreProperties>
</file>