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7" r:id="rId2"/>
    <p:sldId id="388" r:id="rId3"/>
    <p:sldId id="396" r:id="rId4"/>
    <p:sldId id="389" r:id="rId5"/>
    <p:sldId id="382" r:id="rId6"/>
    <p:sldId id="391" r:id="rId7"/>
    <p:sldId id="392" r:id="rId8"/>
    <p:sldId id="393" r:id="rId9"/>
    <p:sldId id="390" r:id="rId10"/>
    <p:sldId id="395" r:id="rId11"/>
    <p:sldId id="397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7EA"/>
    <a:srgbClr val="000000"/>
    <a:srgbClr val="FFFFFF"/>
    <a:srgbClr val="B7DEE8"/>
    <a:srgbClr val="4F81BD"/>
    <a:srgbClr val="706D51"/>
    <a:srgbClr val="535353"/>
    <a:srgbClr val="D9971A"/>
    <a:srgbClr val="0000FF"/>
    <a:srgbClr val="808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71" autoAdjust="0"/>
    <p:restoredTop sz="96835" autoAdjust="0"/>
  </p:normalViewPr>
  <p:slideViewPr>
    <p:cSldViewPr snapToGrid="0">
      <p:cViewPr>
        <p:scale>
          <a:sx n="97" d="100"/>
          <a:sy n="97" d="100"/>
        </p:scale>
        <p:origin x="928" y="440"/>
      </p:cViewPr>
      <p:guideLst>
        <p:guide orient="horz" pos="3072"/>
        <p:guide pos="409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0143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9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1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3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3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7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0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4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6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sz="half" idx="13"/>
          </p:nvPr>
        </p:nvSpPr>
        <p:spPr>
          <a:xfrm>
            <a:off x="7518400" y="2819400"/>
            <a:ext cx="4381500" cy="6591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1pPr>
      <a:lvl2pPr marL="685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2pPr>
      <a:lvl3pPr marL="1066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3pPr>
      <a:lvl4pPr marL="1447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4pPr>
      <a:lvl5pPr marL="1828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5pPr>
      <a:lvl6pPr marL="2209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6pPr>
      <a:lvl7pPr marL="2590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7pPr>
      <a:lvl8pPr marL="2971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8pPr>
      <a:lvl9pPr marL="3352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5600" y="-336550"/>
            <a:ext cx="12484100" cy="3238500"/>
          </a:xfrm>
          <a:prstGeom prst="rect">
            <a:avLst/>
          </a:prstGeom>
        </p:spPr>
        <p:txBody>
          <a:bodyPr/>
          <a:lstStyle>
            <a:lvl1pPr>
              <a:defRPr sz="6800" cap="none"/>
            </a:lvl1pPr>
          </a:lstStyle>
          <a:p>
            <a:r>
              <a:rPr lang="en-US" dirty="0" smtClean="0">
                <a:latin typeface="Calibri Light" panose="020F0302020204030204" pitchFamily="34" charset="0"/>
              </a:rPr>
              <a:t>Systems Software Verification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Summer School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355600" y="6516968"/>
            <a:ext cx="12293600" cy="20701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Calibri Light" panose="020F0302020204030204" pitchFamily="34" charset="0"/>
              </a:rPr>
              <a:t>Manos </a:t>
            </a:r>
            <a:r>
              <a:rPr dirty="0" smtClean="0">
                <a:latin typeface="Calibri Light" panose="020F0302020204030204" pitchFamily="34" charset="0"/>
              </a:rPr>
              <a:t>Kapritsos</a:t>
            </a:r>
            <a:r>
              <a:rPr lang="en-US" dirty="0" smtClean="0">
                <a:latin typeface="Calibri Light" panose="020F0302020204030204" pitchFamily="34" charset="0"/>
              </a:rPr>
              <a:t>, University of Michigan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Jon Howell, VMWare Research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Rob Johnson, VMWare Research</a:t>
            </a:r>
          </a:p>
        </p:txBody>
      </p:sp>
      <p:sp>
        <p:nvSpPr>
          <p:cNvPr id="4" name="Shape 173"/>
          <p:cNvSpPr txBox="1">
            <a:spLocks/>
          </p:cNvSpPr>
          <p:nvPr/>
        </p:nvSpPr>
        <p:spPr>
          <a:xfrm>
            <a:off x="355600" y="3856318"/>
            <a:ext cx="12293600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en-US" sz="5400" b="1" dirty="0" smtClean="0">
                <a:latin typeface="Calibri Light" panose="020F0302020204030204" pitchFamily="34" charset="0"/>
              </a:rPr>
              <a:t>Chapter </a:t>
            </a:r>
            <a:r>
              <a:rPr lang="en-US" sz="5400" b="1" dirty="0" smtClean="0">
                <a:latin typeface="Calibri Light" panose="020F0302020204030204" pitchFamily="34" charset="0"/>
              </a:rPr>
              <a:t>7</a:t>
            </a:r>
            <a:endParaRPr lang="en-US" sz="5400" b="1" dirty="0" smtClean="0">
              <a:latin typeface="Calibri Light" panose="020F0302020204030204" pitchFamily="34" charset="0"/>
            </a:endParaRPr>
          </a:p>
          <a:p>
            <a:pPr hangingPunct="1"/>
            <a:r>
              <a:rPr lang="en-US" sz="5400" b="1" dirty="0" smtClean="0">
                <a:latin typeface="Calibri Light" panose="020F0302020204030204" pitchFamily="34" charset="0"/>
              </a:rPr>
              <a:t>Asynchronous specifications</a:t>
            </a:r>
            <a:endParaRPr lang="en-US" sz="5400" b="1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66992"/>
      </p:ext>
    </p:extLst>
  </p:cSld>
  <p:clrMapOvr>
    <a:masterClrMapping/>
  </p:clrMapOvr>
  <p:transition spd="med" advTm="780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run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20634" y="822758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920634" y="3902581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920634" y="500616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2191408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91139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65826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  <a:endCxn id="28" idx="0"/>
          </p:cNvCxnSpPr>
          <p:nvPr/>
        </p:nvCxnSpPr>
        <p:spPr>
          <a:xfrm>
            <a:off x="2317532" y="4028705"/>
            <a:ext cx="0" cy="4072759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stCxn id="34" idx="0"/>
            <a:endCxn id="47" idx="4"/>
          </p:cNvCxnSpPr>
          <p:nvPr/>
        </p:nvCxnSpPr>
        <p:spPr>
          <a:xfrm flipV="1">
            <a:off x="4475873" y="4028705"/>
            <a:ext cx="24966" cy="4072759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4374715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5083" y="3301843"/>
            <a:ext cx="19716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168" y="3298397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>
            <a:endCxn id="39" idx="0"/>
          </p:cNvCxnSpPr>
          <p:nvPr/>
        </p:nvCxnSpPr>
        <p:spPr>
          <a:xfrm>
            <a:off x="7008643" y="5112763"/>
            <a:ext cx="8620" cy="298870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>
            <a:stCxn id="40" idx="0"/>
          </p:cNvCxnSpPr>
          <p:nvPr/>
        </p:nvCxnSpPr>
        <p:spPr>
          <a:xfrm flipV="1">
            <a:off x="9188391" y="5112763"/>
            <a:ext cx="3559" cy="298870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593775" y="6065084"/>
            <a:ext cx="173925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Insert(x,7)</a:t>
            </a: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91213" y="6084903"/>
            <a:ext cx="16174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Query(x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8" y="4429433"/>
            <a:ext cx="940276" cy="9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1" y="3353977"/>
            <a:ext cx="884017" cy="88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11944" y="4413756"/>
            <a:ext cx="19716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62881" y="4408119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5116" y="7792553"/>
            <a:ext cx="90569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91408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349749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60144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91139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062267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210633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775" y="8354778"/>
            <a:ext cx="231153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59669" y="7617660"/>
            <a:ext cx="14619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InsertOp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30037" y="8403365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72108" y="8403365"/>
            <a:ext cx="231153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08370" y="8451952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19880" y="7556591"/>
            <a:ext cx="129202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QueryOp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548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60" grpId="0"/>
      <p:bldP spid="26" grpId="0"/>
      <p:bldP spid="27" grpId="0"/>
      <p:bldP spid="39" grpId="0" animBg="1"/>
      <p:bldP spid="40" grpId="0" animBg="1"/>
      <p:bldP spid="44" grpId="0" animBg="1"/>
      <p:bldP spid="49" grpId="0"/>
      <p:bldP spid="50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run #2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20634" y="822758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920634" y="3902581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920634" y="500616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2191408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33050" y="4867545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65826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  <a:endCxn id="28" idx="0"/>
          </p:cNvCxnSpPr>
          <p:nvPr/>
        </p:nvCxnSpPr>
        <p:spPr>
          <a:xfrm>
            <a:off x="2317532" y="4028705"/>
            <a:ext cx="0" cy="4072759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stCxn id="34" idx="0"/>
            <a:endCxn id="47" idx="4"/>
          </p:cNvCxnSpPr>
          <p:nvPr/>
        </p:nvCxnSpPr>
        <p:spPr>
          <a:xfrm flipV="1">
            <a:off x="7059630" y="4028705"/>
            <a:ext cx="24966" cy="4072759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6958472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5083" y="3301843"/>
            <a:ext cx="19716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48925" y="3298397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>
            <a:endCxn id="39" idx="0"/>
          </p:cNvCxnSpPr>
          <p:nvPr/>
        </p:nvCxnSpPr>
        <p:spPr>
          <a:xfrm>
            <a:off x="4650554" y="5100265"/>
            <a:ext cx="8620" cy="298870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>
            <a:stCxn id="40" idx="0"/>
          </p:cNvCxnSpPr>
          <p:nvPr/>
        </p:nvCxnSpPr>
        <p:spPr>
          <a:xfrm flipV="1">
            <a:off x="9188391" y="5112763"/>
            <a:ext cx="3559" cy="298870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593775" y="6065084"/>
            <a:ext cx="173925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Insert(x,7)</a:t>
            </a: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12894" y="5971044"/>
            <a:ext cx="16174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Query(x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8" y="4429433"/>
            <a:ext cx="940276" cy="9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1" y="3353977"/>
            <a:ext cx="884017" cy="88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853855" y="4401258"/>
            <a:ext cx="19716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62881" y="4408119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5116" y="7792553"/>
            <a:ext cx="90569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91408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33506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60144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33050" y="8088966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062267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210633" y="8101464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775" y="8354778"/>
            <a:ext cx="231153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59669" y="7617660"/>
            <a:ext cx="14619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InsertOp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3794" y="8403365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14019" y="8390867"/>
            <a:ext cx="231153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08370" y="8451952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19880" y="7556591"/>
            <a:ext cx="129202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QueryOp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2437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40939" y="9214758"/>
            <a:ext cx="173124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Image: </a:t>
            </a: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techwell.com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6018" y="5895008"/>
            <a:ext cx="6383164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Today’s material</a:t>
            </a:r>
            <a:r>
              <a:rPr kumimoji="0" lang="en-US" sz="42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kumimoji="0" lang="en-US" sz="4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gets closer to the bleeding edge</a:t>
            </a:r>
            <a:r>
              <a:rPr kumimoji="0" lang="en-US" sz="42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of best practices in verification</a:t>
            </a: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Warning: bleeding edge</a:t>
            </a:r>
            <a:endParaRPr dirty="0">
              <a:latin typeface="Calibri Light" panose="020F03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3334854"/>
            <a:ext cx="4203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54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Synchronous specs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12" name="Google Shape;123;p16"/>
          <p:cNvSpPr txBox="1"/>
          <p:nvPr/>
        </p:nvSpPr>
        <p:spPr>
          <a:xfrm>
            <a:off x="810275" y="2692400"/>
            <a:ext cx="11384250" cy="3964281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defTabSz="914400" hangingPunct="1">
              <a:buClr>
                <a:srgbClr val="000000"/>
              </a:buClr>
            </a:pPr>
            <a:r>
              <a:rPr lang="en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module </a:t>
            </a:r>
            <a:r>
              <a:rPr lang="en" sz="2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MapSpec</a:t>
            </a:r>
            <a:r>
              <a:rPr lang="en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  </a:t>
            </a:r>
            <a:endParaRPr lang="en-US" sz="2200" dirty="0" smtClean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l" defTabSz="914400" hangingPunct="1">
              <a:buClr>
                <a:srgbClr val="00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datatype </a:t>
            </a:r>
            <a:r>
              <a:rPr lang="en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Variables = Variables(</a:t>
            </a:r>
            <a:r>
              <a:rPr lang="en" sz="2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mapp:map</a:t>
            </a:r>
            <a:r>
              <a:rPr lang="en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&lt;Key, Value</a:t>
            </a:r>
            <a:r>
              <a:rPr lang="en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&gt;)</a:t>
            </a:r>
            <a:endParaRPr lang="en-US" sz="2200" dirty="0" smtClean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l" defTabSz="914400" hangingPunct="1">
              <a:buClr>
                <a:srgbClr val="000000"/>
              </a:buClr>
              <a:buFont typeface="Arial"/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predicate </a:t>
            </a:r>
            <a:r>
              <a:rPr lang="en-US" sz="2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InsertOp</a:t>
            </a:r>
            <a:r>
              <a:rPr lang="en-US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v:Variables</a:t>
            </a:r>
            <a:r>
              <a:rPr lang="en-US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v':Variables</a:t>
            </a:r>
            <a:r>
              <a:rPr lang="en-US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key:Key</a:t>
            </a:r>
            <a:r>
              <a:rPr lang="en-US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value:Value</a:t>
            </a: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lang="en-US" sz="2200" dirty="0" smtClean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l" defTabSz="914400" hangingPunct="1">
              <a:buClr>
                <a:srgbClr val="000000"/>
              </a:buClr>
            </a:pPr>
            <a:r>
              <a:rPr lang="en-US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algn="l" defTabSz="914400" hangingPunct="1">
              <a:buClr>
                <a:srgbClr val="000000"/>
              </a:buClr>
            </a:pPr>
            <a:endParaRPr lang="en-US" sz="22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l" defTabSz="914400" hangingPunct="1">
              <a:buClr>
                <a:srgbClr val="000000"/>
              </a:buClr>
            </a:pPr>
            <a:r>
              <a:rPr lang="en-US" sz="2200" b="1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22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QueryOp</a:t>
            </a:r>
            <a:r>
              <a:rPr lang="en-US" sz="22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2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22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key:Key</a:t>
            </a:r>
            <a:r>
              <a:rPr lang="en-US" sz="22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output:Value</a:t>
            </a:r>
            <a:r>
              <a:rPr lang="en-US" sz="22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...</a:t>
            </a:r>
            <a:endParaRPr lang="en-US" sz="22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l" defTabSz="914400" hangingPunct="1">
              <a:buClr>
                <a:srgbClr val="00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0634" y="822758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 3"/>
          <p:cNvGrpSpPr/>
          <p:nvPr/>
        </p:nvGrpSpPr>
        <p:grpSpPr>
          <a:xfrm>
            <a:off x="1630357" y="7542247"/>
            <a:ext cx="1122103" cy="811465"/>
            <a:chOff x="1630357" y="7857557"/>
            <a:chExt cx="1122103" cy="811465"/>
          </a:xfrm>
        </p:grpSpPr>
        <p:sp>
          <p:nvSpPr>
            <p:cNvPr id="2" name="Oval 1"/>
            <p:cNvSpPr/>
            <p:nvPr/>
          </p:nvSpPr>
          <p:spPr>
            <a:xfrm>
              <a:off x="2191408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30357" y="7857557"/>
              <a:ext cx="112210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31382" y="8101464"/>
            <a:ext cx="1077708" cy="678307"/>
            <a:chOff x="3331382" y="8416774"/>
            <a:chExt cx="1077708" cy="678307"/>
          </a:xfrm>
        </p:grpSpPr>
        <p:sp>
          <p:nvSpPr>
            <p:cNvPr id="7" name="Oval 6"/>
            <p:cNvSpPr/>
            <p:nvPr/>
          </p:nvSpPr>
          <p:spPr>
            <a:xfrm>
              <a:off x="4156842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31382" y="8623157"/>
              <a:ext cx="952185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10192" y="7568523"/>
            <a:ext cx="1122103" cy="785189"/>
            <a:chOff x="4510192" y="7883833"/>
            <a:chExt cx="1122103" cy="785189"/>
          </a:xfrm>
        </p:grpSpPr>
        <p:sp>
          <p:nvSpPr>
            <p:cNvPr id="8" name="Oval 7"/>
            <p:cNvSpPr/>
            <p:nvPr/>
          </p:nvSpPr>
          <p:spPr>
            <a:xfrm>
              <a:off x="4724401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10192" y="7883833"/>
              <a:ext cx="112210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13472" y="7568523"/>
            <a:ext cx="1122103" cy="785189"/>
            <a:chOff x="5813472" y="7883833"/>
            <a:chExt cx="1122103" cy="785189"/>
          </a:xfrm>
        </p:grpSpPr>
        <p:sp>
          <p:nvSpPr>
            <p:cNvPr id="9" name="Oval 8"/>
            <p:cNvSpPr/>
            <p:nvPr/>
          </p:nvSpPr>
          <p:spPr>
            <a:xfrm>
              <a:off x="6122276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3472" y="7883833"/>
              <a:ext cx="112210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53964" y="8101464"/>
            <a:ext cx="952185" cy="678307"/>
            <a:chOff x="7453964" y="8416774"/>
            <a:chExt cx="952185" cy="678307"/>
          </a:xfrm>
        </p:grpSpPr>
        <p:sp>
          <p:nvSpPr>
            <p:cNvPr id="10" name="Oval 9"/>
            <p:cNvSpPr/>
            <p:nvPr/>
          </p:nvSpPr>
          <p:spPr>
            <a:xfrm>
              <a:off x="7930055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3964" y="8623157"/>
              <a:ext cx="952185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24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Synchronous specs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920634" y="822758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>
            <a:off x="1630357" y="7542247"/>
            <a:ext cx="1122103" cy="811465"/>
            <a:chOff x="1630357" y="7857557"/>
            <a:chExt cx="1122103" cy="811465"/>
          </a:xfrm>
        </p:grpSpPr>
        <p:sp>
          <p:nvSpPr>
            <p:cNvPr id="41" name="Oval 40"/>
            <p:cNvSpPr/>
            <p:nvPr/>
          </p:nvSpPr>
          <p:spPr>
            <a:xfrm>
              <a:off x="2191408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30357" y="7857557"/>
              <a:ext cx="112210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331382" y="8101464"/>
            <a:ext cx="1077708" cy="678307"/>
            <a:chOff x="3331382" y="8416774"/>
            <a:chExt cx="1077708" cy="678307"/>
          </a:xfrm>
        </p:grpSpPr>
        <p:sp>
          <p:nvSpPr>
            <p:cNvPr id="44" name="Oval 43"/>
            <p:cNvSpPr/>
            <p:nvPr/>
          </p:nvSpPr>
          <p:spPr>
            <a:xfrm>
              <a:off x="4156842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31382" y="8623157"/>
              <a:ext cx="952185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10192" y="7568523"/>
            <a:ext cx="1122103" cy="785189"/>
            <a:chOff x="4510192" y="7883833"/>
            <a:chExt cx="1122103" cy="785189"/>
          </a:xfrm>
        </p:grpSpPr>
        <p:sp>
          <p:nvSpPr>
            <p:cNvPr id="47" name="Oval 46"/>
            <p:cNvSpPr/>
            <p:nvPr/>
          </p:nvSpPr>
          <p:spPr>
            <a:xfrm>
              <a:off x="4724401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10192" y="7883833"/>
              <a:ext cx="112210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13472" y="7568523"/>
            <a:ext cx="1122103" cy="785189"/>
            <a:chOff x="5813472" y="7883833"/>
            <a:chExt cx="1122103" cy="785189"/>
          </a:xfrm>
        </p:grpSpPr>
        <p:sp>
          <p:nvSpPr>
            <p:cNvPr id="50" name="Oval 49"/>
            <p:cNvSpPr/>
            <p:nvPr/>
          </p:nvSpPr>
          <p:spPr>
            <a:xfrm>
              <a:off x="6122276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13472" y="7883833"/>
              <a:ext cx="112210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53964" y="8101464"/>
            <a:ext cx="952185" cy="678307"/>
            <a:chOff x="7453964" y="8416774"/>
            <a:chExt cx="952185" cy="678307"/>
          </a:xfrm>
        </p:grpSpPr>
        <p:sp>
          <p:nvSpPr>
            <p:cNvPr id="53" name="Oval 52"/>
            <p:cNvSpPr/>
            <p:nvPr/>
          </p:nvSpPr>
          <p:spPr>
            <a:xfrm>
              <a:off x="7930055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53964" y="8623157"/>
              <a:ext cx="952185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920634" y="3902581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/>
          <p:cNvCxnSpPr/>
          <p:nvPr/>
        </p:nvCxnSpPr>
        <p:spPr>
          <a:xfrm>
            <a:off x="920634" y="500616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594385" y="3324062"/>
            <a:ext cx="10499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Client 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0390" y="4534243"/>
            <a:ext cx="10499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Client 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91408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156843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24401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22275" y="3782911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930055" y="4882735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4" name="Straight Arrow Connector 3"/>
          <p:cNvCxnSpPr>
            <a:stCxn id="58" idx="3"/>
            <a:endCxn id="41" idx="1"/>
          </p:cNvCxnSpPr>
          <p:nvPr/>
        </p:nvCxnSpPr>
        <p:spPr>
          <a:xfrm>
            <a:off x="2228349" y="3991764"/>
            <a:ext cx="0" cy="414664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41" idx="7"/>
            <a:endCxn id="58" idx="5"/>
          </p:cNvCxnSpPr>
          <p:nvPr/>
        </p:nvCxnSpPr>
        <p:spPr>
          <a:xfrm flipV="1">
            <a:off x="2406715" y="3991764"/>
            <a:ext cx="0" cy="414664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TextBox 68"/>
          <p:cNvSpPr txBox="1"/>
          <p:nvPr/>
        </p:nvSpPr>
        <p:spPr>
          <a:xfrm>
            <a:off x="375116" y="7792553"/>
            <a:ext cx="90569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52749" y="3991764"/>
            <a:ext cx="0" cy="414664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6331115" y="3991764"/>
            <a:ext cx="0" cy="414664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>
            <a:stCxn id="59" idx="3"/>
          </p:cNvCxnSpPr>
          <p:nvPr/>
        </p:nvCxnSpPr>
        <p:spPr>
          <a:xfrm flipH="1">
            <a:off x="4191964" y="5095350"/>
            <a:ext cx="1820" cy="305477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/>
          <p:cNvCxnSpPr>
            <a:endCxn id="59" idx="5"/>
          </p:cNvCxnSpPr>
          <p:nvPr/>
        </p:nvCxnSpPr>
        <p:spPr>
          <a:xfrm flipV="1">
            <a:off x="4370330" y="5095350"/>
            <a:ext cx="1820" cy="3054779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Arrow Connector 75"/>
          <p:cNvCxnSpPr/>
          <p:nvPr/>
        </p:nvCxnSpPr>
        <p:spPr>
          <a:xfrm flipH="1">
            <a:off x="4766338" y="5092551"/>
            <a:ext cx="1820" cy="305477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/>
          <p:cNvCxnSpPr/>
          <p:nvPr/>
        </p:nvCxnSpPr>
        <p:spPr>
          <a:xfrm flipV="1">
            <a:off x="4944704" y="5092551"/>
            <a:ext cx="1820" cy="3054779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/>
          <p:cNvCxnSpPr/>
          <p:nvPr/>
        </p:nvCxnSpPr>
        <p:spPr>
          <a:xfrm flipH="1">
            <a:off x="7940462" y="5090834"/>
            <a:ext cx="1820" cy="305477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/>
          <p:cNvCxnSpPr/>
          <p:nvPr/>
        </p:nvCxnSpPr>
        <p:spPr>
          <a:xfrm flipV="1">
            <a:off x="8118828" y="5090834"/>
            <a:ext cx="1820" cy="3054779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38613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 in real life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20634" y="822758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920634" y="3902581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920634" y="500616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/>
          <p:cNvSpPr txBox="1"/>
          <p:nvPr/>
        </p:nvSpPr>
        <p:spPr>
          <a:xfrm>
            <a:off x="594385" y="3324062"/>
            <a:ext cx="10499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Client 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0390" y="4534243"/>
            <a:ext cx="10499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Client 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191408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91139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65826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</p:cNvCxnSpPr>
          <p:nvPr/>
        </p:nvCxnSpPr>
        <p:spPr>
          <a:xfrm>
            <a:off x="2317532" y="4028705"/>
            <a:ext cx="189148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endCxn id="47" idx="4"/>
          </p:cNvCxnSpPr>
          <p:nvPr/>
        </p:nvCxnSpPr>
        <p:spPr>
          <a:xfrm flipV="1">
            <a:off x="4193984" y="4028705"/>
            <a:ext cx="306855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4374715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5083" y="3301843"/>
            <a:ext cx="19716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168" y="3298397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11944" y="4413756"/>
            <a:ext cx="19716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62880" y="4408119"/>
            <a:ext cx="21416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ReceiveReply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008643" y="5112763"/>
            <a:ext cx="189148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/>
          <p:nvPr/>
        </p:nvCxnSpPr>
        <p:spPr>
          <a:xfrm flipV="1">
            <a:off x="8885095" y="5112763"/>
            <a:ext cx="306855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/>
          <p:cNvSpPr txBox="1"/>
          <p:nvPr/>
        </p:nvSpPr>
        <p:spPr>
          <a:xfrm>
            <a:off x="375116" y="7792553"/>
            <a:ext cx="90569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1020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47" grpId="0" animBg="1"/>
      <p:bldP spid="52" grpId="0"/>
      <p:bldP spid="53" grpId="0"/>
      <p:bldP spid="54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20634" y="822758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920634" y="3902581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920634" y="500616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2191408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91139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65826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</p:cNvCxnSpPr>
          <p:nvPr/>
        </p:nvCxnSpPr>
        <p:spPr>
          <a:xfrm>
            <a:off x="2317532" y="4028705"/>
            <a:ext cx="189148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endCxn id="47" idx="4"/>
          </p:cNvCxnSpPr>
          <p:nvPr/>
        </p:nvCxnSpPr>
        <p:spPr>
          <a:xfrm flipV="1">
            <a:off x="4193984" y="4028705"/>
            <a:ext cx="306855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4374715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5083" y="3301843"/>
            <a:ext cx="19716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168" y="3298397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008643" y="5112763"/>
            <a:ext cx="189148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/>
          <p:nvPr/>
        </p:nvCxnSpPr>
        <p:spPr>
          <a:xfrm flipV="1">
            <a:off x="8885095" y="5112763"/>
            <a:ext cx="306855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2503038" y="5686114"/>
            <a:ext cx="173925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Insert(x,7)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39718" y="6601393"/>
            <a:ext cx="16174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Query(x)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8" y="4429433"/>
            <a:ext cx="940276" cy="9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1" y="3353977"/>
            <a:ext cx="884017" cy="88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11944" y="4413756"/>
            <a:ext cx="19716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62881" y="4408119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3785" y="3896445"/>
            <a:ext cx="1002995" cy="1109723"/>
            <a:chOff x="5103785" y="3896445"/>
            <a:chExt cx="1002995" cy="1109723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103785" y="3896445"/>
              <a:ext cx="1002995" cy="1109723"/>
            </a:xfrm>
            <a:prstGeom prst="straightConnector1">
              <a:avLst/>
            </a:prstGeom>
            <a:noFill/>
            <a:ln w="41275" cap="flat">
              <a:solidFill>
                <a:srgbClr val="5A5F5E"/>
              </a:solidFill>
              <a:prstDash val="sysDot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030" name="Picture 6" descr="hone call icon vector image | Free 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938" y="4109353"/>
              <a:ext cx="708832" cy="70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375116" y="7792553"/>
            <a:ext cx="90569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2778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20634" y="822758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920634" y="3902581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920634" y="500616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2191408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525303" y="4899571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65826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</p:cNvCxnSpPr>
          <p:nvPr/>
        </p:nvCxnSpPr>
        <p:spPr>
          <a:xfrm>
            <a:off x="2317532" y="4028705"/>
            <a:ext cx="189148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endCxn id="47" idx="4"/>
          </p:cNvCxnSpPr>
          <p:nvPr/>
        </p:nvCxnSpPr>
        <p:spPr>
          <a:xfrm flipV="1">
            <a:off x="6693440" y="4028705"/>
            <a:ext cx="306855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6874171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5083" y="3301843"/>
            <a:ext cx="19716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64624" y="3298397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642807" y="5132291"/>
            <a:ext cx="189148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/>
          <p:nvPr/>
        </p:nvCxnSpPr>
        <p:spPr>
          <a:xfrm flipV="1">
            <a:off x="8885095" y="5112763"/>
            <a:ext cx="306855" cy="172518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1861614" y="5652427"/>
            <a:ext cx="173925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Insert(x,7)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0131" y="6732351"/>
            <a:ext cx="16174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Query(x)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8" y="4429433"/>
            <a:ext cx="940276" cy="9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1" y="3353977"/>
            <a:ext cx="884017" cy="88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46108" y="4433284"/>
            <a:ext cx="19716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62881" y="4408119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116" y="7792553"/>
            <a:ext cx="90569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417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The limitation of Synchronous specs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920634" y="822758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>
            <a:off x="1630357" y="7542247"/>
            <a:ext cx="1122103" cy="811465"/>
            <a:chOff x="1630357" y="7857557"/>
            <a:chExt cx="1122103" cy="811465"/>
          </a:xfrm>
        </p:grpSpPr>
        <p:sp>
          <p:nvSpPr>
            <p:cNvPr id="41" name="Oval 40"/>
            <p:cNvSpPr/>
            <p:nvPr/>
          </p:nvSpPr>
          <p:spPr>
            <a:xfrm>
              <a:off x="2191408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30357" y="7857557"/>
              <a:ext cx="112210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331382" y="8101464"/>
            <a:ext cx="1077708" cy="678307"/>
            <a:chOff x="3331382" y="8416774"/>
            <a:chExt cx="1077708" cy="678307"/>
          </a:xfrm>
        </p:grpSpPr>
        <p:sp>
          <p:nvSpPr>
            <p:cNvPr id="44" name="Oval 43"/>
            <p:cNvSpPr/>
            <p:nvPr/>
          </p:nvSpPr>
          <p:spPr>
            <a:xfrm>
              <a:off x="4156842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31382" y="8623157"/>
              <a:ext cx="952185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10192" y="7568523"/>
            <a:ext cx="1122103" cy="785189"/>
            <a:chOff x="4510192" y="7883833"/>
            <a:chExt cx="1122103" cy="785189"/>
          </a:xfrm>
        </p:grpSpPr>
        <p:sp>
          <p:nvSpPr>
            <p:cNvPr id="47" name="Oval 46"/>
            <p:cNvSpPr/>
            <p:nvPr/>
          </p:nvSpPr>
          <p:spPr>
            <a:xfrm>
              <a:off x="4724401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10192" y="7883833"/>
              <a:ext cx="112210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13472" y="7568523"/>
            <a:ext cx="1122103" cy="785189"/>
            <a:chOff x="5813472" y="7883833"/>
            <a:chExt cx="1122103" cy="785189"/>
          </a:xfrm>
        </p:grpSpPr>
        <p:sp>
          <p:nvSpPr>
            <p:cNvPr id="50" name="Oval 49"/>
            <p:cNvSpPr/>
            <p:nvPr/>
          </p:nvSpPr>
          <p:spPr>
            <a:xfrm>
              <a:off x="6122276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13472" y="7883833"/>
              <a:ext cx="112210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53964" y="8101464"/>
            <a:ext cx="952185" cy="678307"/>
            <a:chOff x="7453964" y="8416774"/>
            <a:chExt cx="952185" cy="678307"/>
          </a:xfrm>
        </p:grpSpPr>
        <p:sp>
          <p:nvSpPr>
            <p:cNvPr id="53" name="Oval 52"/>
            <p:cNvSpPr/>
            <p:nvPr/>
          </p:nvSpPr>
          <p:spPr>
            <a:xfrm>
              <a:off x="7930055" y="8416774"/>
              <a:ext cx="252248" cy="252248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53964" y="8623157"/>
              <a:ext cx="952185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920634" y="3902581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/>
          <p:cNvCxnSpPr/>
          <p:nvPr/>
        </p:nvCxnSpPr>
        <p:spPr>
          <a:xfrm>
            <a:off x="920634" y="5006168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594385" y="3324062"/>
            <a:ext cx="10499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Client 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0390" y="4534243"/>
            <a:ext cx="10499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Client 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91408" y="3776457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156843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24401" y="4880043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22275" y="3782911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930055" y="4882735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4" name="Straight Arrow Connector 3"/>
          <p:cNvCxnSpPr>
            <a:stCxn id="58" idx="3"/>
            <a:endCxn id="41" idx="1"/>
          </p:cNvCxnSpPr>
          <p:nvPr/>
        </p:nvCxnSpPr>
        <p:spPr>
          <a:xfrm>
            <a:off x="2228349" y="3991764"/>
            <a:ext cx="0" cy="414664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41" idx="7"/>
            <a:endCxn id="58" idx="5"/>
          </p:cNvCxnSpPr>
          <p:nvPr/>
        </p:nvCxnSpPr>
        <p:spPr>
          <a:xfrm flipV="1">
            <a:off x="2406715" y="3991764"/>
            <a:ext cx="0" cy="414664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/>
          <p:cNvSpPr txBox="1"/>
          <p:nvPr/>
        </p:nvSpPr>
        <p:spPr>
          <a:xfrm>
            <a:off x="375116" y="7792553"/>
            <a:ext cx="90569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1385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an asynchronous interface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9432" y="8495937"/>
            <a:ext cx="90569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64950" y="8930972"/>
            <a:ext cx="11384250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Oval 23"/>
          <p:cNvSpPr/>
          <p:nvPr/>
        </p:nvSpPr>
        <p:spPr>
          <a:xfrm>
            <a:off x="3573217" y="8804848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6976" y="8330234"/>
            <a:ext cx="231153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303007" y="8804848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51727" y="8330234"/>
            <a:ext cx="21416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DeliverReply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53624" y="8805868"/>
            <a:ext cx="252248" cy="252248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2426" y="8331254"/>
            <a:ext cx="248144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onsolas" charset="0"/>
                <a:ea typeface="Consolas" charset="0"/>
                <a:cs typeface="Consolas" charset="0"/>
                <a:sym typeface="Gill Sans Light"/>
              </a:rPr>
              <a:t>ProcessRequest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2" name="Google Shape;123;p16"/>
          <p:cNvSpPr txBox="1"/>
          <p:nvPr/>
        </p:nvSpPr>
        <p:spPr>
          <a:xfrm>
            <a:off x="355600" y="2692400"/>
            <a:ext cx="12293599" cy="4921738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defTabSz="914400" hangingPunct="1">
              <a:buClr>
                <a:srgbClr val="000000"/>
              </a:buClr>
            </a:pPr>
            <a:r>
              <a:rPr lang="en" sz="21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module </a:t>
            </a:r>
            <a:r>
              <a:rPr lang="en" sz="21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MapSpec</a:t>
            </a:r>
            <a:r>
              <a:rPr lang="en" sz="21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  </a:t>
            </a:r>
            <a:endParaRPr lang="en-US" sz="2100" dirty="0" smtClean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l" defTabSz="914400" hangingPunct="1">
              <a:buClr>
                <a:srgbClr val="000000"/>
              </a:buClr>
            </a:pPr>
            <a:r>
              <a:rPr lang="en-US" sz="2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datatype </a:t>
            </a:r>
            <a:r>
              <a:rPr lang="en" sz="21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Variables = Variables(</a:t>
            </a:r>
            <a:r>
              <a:rPr lang="en" sz="21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mapp:map</a:t>
            </a:r>
            <a:r>
              <a:rPr lang="en" sz="21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&lt;Key, Value</a:t>
            </a:r>
            <a:r>
              <a:rPr lang="en" sz="2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sz="2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US" sz="2100" dirty="0"/>
              <a:t> </a:t>
            </a:r>
            <a:endParaRPr lang="en-US" sz="2100" dirty="0" smtClean="0"/>
          </a:p>
          <a:p>
            <a:pPr algn="l" defTabSz="914400" hangingPunct="1">
              <a:buClr>
                <a:srgbClr val="000000"/>
              </a:buClr>
            </a:pP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  </a:t>
            </a:r>
            <a:r>
              <a:rPr lang="en-US" sz="2100" b="1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requests:set</a:t>
            </a:r>
            <a:r>
              <a:rPr lang="en-US" sz="2100" b="1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&lt;Input</a:t>
            </a:r>
            <a:r>
              <a:rPr lang="en-US" sz="21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&gt;, </a:t>
            </a:r>
            <a:r>
              <a:rPr lang="en-US" sz="21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replies:set</a:t>
            </a:r>
            <a:r>
              <a:rPr lang="en-US" sz="21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&lt;Output&gt;</a:t>
            </a:r>
            <a:r>
              <a:rPr lang="en" sz="2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en-US" sz="2100" dirty="0" smtClean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l" defTabSz="914400" hangingPunct="1">
              <a:buClr>
                <a:srgbClr val="000000"/>
              </a:buClr>
              <a:buFont typeface="Arial"/>
              <a:buNone/>
            </a:pPr>
            <a:r>
              <a:rPr lang="en-US" sz="2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1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predicate </a:t>
            </a:r>
            <a:r>
              <a:rPr lang="en-US" sz="21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InsertOp</a:t>
            </a:r>
            <a:r>
              <a:rPr lang="en-US" sz="21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1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v:Variables</a:t>
            </a:r>
            <a:r>
              <a:rPr lang="en-US" sz="21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v':Variables</a:t>
            </a:r>
            <a:r>
              <a:rPr lang="en-US" sz="21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request: Input</a:t>
            </a:r>
            <a:r>
              <a:rPr lang="en-US" sz="2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21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{...}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100" b="1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21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QueryOp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1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request: Input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output:Value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21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{...}</a:t>
            </a:r>
            <a:endParaRPr lang="en-US" sz="21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l" defTabSz="914400" hangingPunct="1">
              <a:buClr>
                <a:srgbClr val="000000"/>
              </a:buClr>
            </a:pP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21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AcceptRequest</a:t>
            </a: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1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request: Input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 // add request to requests, if it’s not there already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}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2100" b="1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DeliverReply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1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reply: Output) </a:t>
            </a: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  // 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remove reply from replies</a:t>
            </a:r>
            <a:endParaRPr lang="en-US" sz="21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algn="l" defTabSz="914400" hangingPunct="1">
              <a:buClr>
                <a:srgbClr val="000000"/>
              </a:buClr>
            </a:pPr>
            <a:r>
              <a:rPr lang="en-US" sz="21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210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</a:p>
          <a:p>
            <a:pPr algn="l" defTabSz="914400" hangingPunct="1">
              <a:buClr>
                <a:srgbClr val="000000"/>
              </a:buClr>
            </a:pPr>
            <a:r>
              <a:rPr lang="en-US" sz="2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96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38083</TotalTime>
  <Words>213</Words>
  <Application>Microsoft Macintosh PowerPoint</Application>
  <PresentationFormat>Custom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Consolas</vt:lpstr>
      <vt:lpstr>Gill Sans Light</vt:lpstr>
      <vt:lpstr>Lucida Grande</vt:lpstr>
      <vt:lpstr>Arial</vt:lpstr>
      <vt:lpstr>Showroom</vt:lpstr>
      <vt:lpstr>Systems Software Verification Summer School</vt:lpstr>
      <vt:lpstr>Warning: bleeding edge</vt:lpstr>
      <vt:lpstr>Synchronous specs</vt:lpstr>
      <vt:lpstr>Synchronous specs</vt:lpstr>
      <vt:lpstr>Asynchrony in real life</vt:lpstr>
      <vt:lpstr>Linearizability</vt:lpstr>
      <vt:lpstr>Linearizability</vt:lpstr>
      <vt:lpstr>The limitation of Synchronous specs</vt:lpstr>
      <vt:lpstr>Defining an asynchronous interface</vt:lpstr>
      <vt:lpstr>Example run</vt:lpstr>
      <vt:lpstr>Example run #2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Dependable Services</dc:title>
  <dc:creator>Manos Kapritsos</dc:creator>
  <cp:lastModifiedBy>Microsoft Office User</cp:lastModifiedBy>
  <cp:revision>2807</cp:revision>
  <dcterms:modified xsi:type="dcterms:W3CDTF">2021-08-25T18:15:26Z</dcterms:modified>
</cp:coreProperties>
</file>