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87" r:id="rId2"/>
    <p:sldId id="382" r:id="rId3"/>
    <p:sldId id="392" r:id="rId4"/>
    <p:sldId id="393" r:id="rId5"/>
    <p:sldId id="404" r:id="rId6"/>
    <p:sldId id="396" r:id="rId7"/>
    <p:sldId id="395" r:id="rId8"/>
    <p:sldId id="397" r:id="rId9"/>
    <p:sldId id="398" r:id="rId10"/>
    <p:sldId id="399" r:id="rId11"/>
    <p:sldId id="400" r:id="rId12"/>
    <p:sldId id="403" r:id="rId13"/>
    <p:sldId id="401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7DEE8"/>
    <a:srgbClr val="FFFFFF"/>
    <a:srgbClr val="E4E7EA"/>
    <a:srgbClr val="4F81BD"/>
    <a:srgbClr val="706D51"/>
    <a:srgbClr val="535353"/>
    <a:srgbClr val="D9971A"/>
    <a:srgbClr val="0000FF"/>
    <a:srgbClr val="808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5F7579"/>
        </a:fontRef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3" autoAdjust="0"/>
    <p:restoredTop sz="67534" autoAdjust="0"/>
  </p:normalViewPr>
  <p:slideViewPr>
    <p:cSldViewPr snapToGrid="0">
      <p:cViewPr>
        <p:scale>
          <a:sx n="83" d="100"/>
          <a:sy n="83" d="100"/>
        </p:scale>
        <p:origin x="3048" y="896"/>
      </p:cViewPr>
      <p:guideLst>
        <p:guide orient="horz" pos="3072"/>
        <p:guide pos="409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00143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7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pic" sz="half" idx="13"/>
          </p:nvPr>
        </p:nvSpPr>
        <p:spPr>
          <a:xfrm>
            <a:off x="6705600" y="679450"/>
            <a:ext cx="5994400" cy="8394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355600" y="1384300"/>
            <a:ext cx="5892800" cy="3505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355600" y="4876800"/>
            <a:ext cx="58928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pic" sz="half" idx="13"/>
          </p:nvPr>
        </p:nvSpPr>
        <p:spPr>
          <a:xfrm>
            <a:off x="7518400" y="2819400"/>
            <a:ext cx="4381500" cy="6591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sz="half" idx="1"/>
          </p:nvPr>
        </p:nvSpPr>
        <p:spPr>
          <a:xfrm>
            <a:off x="3556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756400" y="3187700"/>
            <a:ext cx="5892800" cy="5842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355600" y="6832600"/>
            <a:ext cx="12293600" cy="1257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355600" y="8077200"/>
            <a:ext cx="12293600" cy="12065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355600" y="3187700"/>
            <a:ext cx="12293600" cy="5842000"/>
          </a:xfrm>
          <a:prstGeom prst="rect">
            <a:avLst/>
          </a:prstGeom>
        </p:spPr>
        <p:txBody>
          <a:bodyPr numCol="2" spcCol="614680" anchor="t"/>
          <a:lstStyle>
            <a:lvl1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3800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- Dar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pic" idx="13"/>
          </p:nvPr>
        </p:nvSpPr>
        <p:spPr>
          <a:xfrm>
            <a:off x="1306656" y="533400"/>
            <a:ext cx="10388601" cy="5860236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55600" y="7416800"/>
            <a:ext cx="12293600" cy="1282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7" r:id="rId6"/>
    <p:sldLayoutId id="2147483658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6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304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1pPr>
      <a:lvl2pPr marL="685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2pPr>
      <a:lvl3pPr marL="1066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3pPr>
      <a:lvl4pPr marL="1447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4pPr>
      <a:lvl5pPr marL="1828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5pPr>
      <a:lvl6pPr marL="2209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6pPr>
      <a:lvl7pPr marL="2590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7pPr>
      <a:lvl8pPr marL="2971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8pPr>
      <a:lvl9pPr marL="3352800" marR="0" indent="-304800" algn="l" defTabSz="584200" rtl="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600" b="0" i="0" u="none" strike="noStrike" cap="none" spc="0" baseline="0">
          <a:ln>
            <a:noFill/>
          </a:ln>
          <a:solidFill>
            <a:srgbClr val="525252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355600" y="-336550"/>
            <a:ext cx="12484100" cy="3238500"/>
          </a:xfrm>
          <a:prstGeom prst="rect">
            <a:avLst/>
          </a:prstGeom>
        </p:spPr>
        <p:txBody>
          <a:bodyPr/>
          <a:lstStyle>
            <a:lvl1pPr>
              <a:defRPr sz="6800" cap="none"/>
            </a:lvl1pPr>
          </a:lstStyle>
          <a:p>
            <a:r>
              <a:rPr lang="en-US" dirty="0" smtClean="0">
                <a:latin typeface="Calibri Light" panose="020F0302020204030204" pitchFamily="34" charset="0"/>
              </a:rPr>
              <a:t>Systems Software Verification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Summer School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355600" y="6516968"/>
            <a:ext cx="12293600" cy="20701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Calibri Light" panose="020F0302020204030204" pitchFamily="34" charset="0"/>
              </a:rPr>
              <a:t>Manos </a:t>
            </a:r>
            <a:r>
              <a:rPr dirty="0" smtClean="0">
                <a:latin typeface="Calibri Light" panose="020F0302020204030204" pitchFamily="34" charset="0"/>
              </a:rPr>
              <a:t>Kapritsos</a:t>
            </a:r>
            <a:r>
              <a:rPr lang="en-US" dirty="0" smtClean="0">
                <a:latin typeface="Calibri Light" panose="020F0302020204030204" pitchFamily="34" charset="0"/>
              </a:rPr>
              <a:t>, University of Michigan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Jon Howell, VMWare Research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Rob Johnson, VMWare Research</a:t>
            </a:r>
          </a:p>
        </p:txBody>
      </p:sp>
      <p:sp>
        <p:nvSpPr>
          <p:cNvPr id="4" name="Shape 173"/>
          <p:cNvSpPr txBox="1">
            <a:spLocks/>
          </p:cNvSpPr>
          <p:nvPr/>
        </p:nvSpPr>
        <p:spPr>
          <a:xfrm>
            <a:off x="355600" y="3856318"/>
            <a:ext cx="12293600" cy="2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t"/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Tx/>
              <a:buFontTx/>
              <a:buNone/>
              <a:tabLst/>
              <a:defRPr sz="38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Chapter 6</a:t>
            </a:r>
          </a:p>
          <a:p>
            <a:pPr hangingPunct="1"/>
            <a:r>
              <a:rPr lang="en-US" sz="5400" b="1" dirty="0" smtClean="0">
                <a:latin typeface="Calibri Light" panose="020F0302020204030204" pitchFamily="34" charset="0"/>
              </a:rPr>
              <a:t>Refinement</a:t>
            </a:r>
          </a:p>
        </p:txBody>
      </p:sp>
    </p:spTree>
    <p:extLst>
      <p:ext uri="{BB962C8B-B14F-4D97-AF65-F5344CB8AC3E}">
        <p14:creationId xmlns:p14="http://schemas.microsoft.com/office/powerpoint/2010/main" val="2119566992"/>
      </p:ext>
    </p:extLst>
  </p:cSld>
  <p:clrMapOvr>
    <a:masterClrMapping/>
  </p:clrMapOvr>
  <p:transition spd="med" advTm="7802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7901739" y="6366809"/>
            <a:ext cx="641684" cy="662470"/>
            <a:chOff x="9265590" y="6366809"/>
            <a:chExt cx="641684" cy="662470"/>
          </a:xfrm>
        </p:grpSpPr>
        <p:sp>
          <p:nvSpPr>
            <p:cNvPr id="79" name="Rectangle 78"/>
            <p:cNvSpPr/>
            <p:nvPr/>
          </p:nvSpPr>
          <p:spPr>
            <a:xfrm>
              <a:off x="9265590" y="6366809"/>
              <a:ext cx="641684" cy="662470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pic>
          <p:nvPicPr>
            <p:cNvPr id="1032" name="Picture 8" descr="ile:Check mark 23x20 02.svg - Wikimedia Comm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2221" y="6455806"/>
              <a:ext cx="511444" cy="484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/>
          <p:cNvSpPr/>
          <p:nvPr/>
        </p:nvSpPr>
        <p:spPr>
          <a:xfrm>
            <a:off x="7901739" y="4397679"/>
            <a:ext cx="641684" cy="662470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342943" y="4158700"/>
            <a:ext cx="191503" cy="192024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246671" y="4846320"/>
            <a:ext cx="192024" cy="192024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97065" y="4700338"/>
            <a:ext cx="497305" cy="320842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597064" y="6201073"/>
            <a:ext cx="497305" cy="320842"/>
          </a:xfrm>
          <a:prstGeom prst="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 primary-backup protocol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7150608" y="3867912"/>
            <a:ext cx="1625601" cy="12545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Primary</a:t>
            </a: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150608" y="6364224"/>
            <a:ext cx="1625601" cy="125456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Backup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362" y="6024944"/>
            <a:ext cx="393700" cy="673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8362" y="4532963"/>
            <a:ext cx="393700" cy="6858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329739" y="3531543"/>
            <a:ext cx="1764631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Clients</a:t>
            </a:r>
            <a:endParaRPr kumimoji="0" lang="en-US" sz="4200" b="0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150608" y="6364224"/>
            <a:ext cx="1625601" cy="125456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Backup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150608" y="3867912"/>
            <a:ext cx="1625601" cy="125456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Primary</a:t>
            </a: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3236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625E-6 -2.39583E-6 L 0.19861 -0.0595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4" y="-29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0625E-6 -9.89583E-7 L 0.20349 -0.1554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8" y="-7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4844E-6 -5.20833E-7 L 0.00061 0.20199 " pathEditMode="relative" rAng="0" ptsTypes="AA">
                                      <p:cBhvr>
                                        <p:cTn id="17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00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4844E-6 3.80208E-6 L -2.14844E-6 -0.2047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437E-6 -2.08333E-6 L -0.19934 0.0621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73" y="297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0469E-6 -3.17708E-6 L -0.20374 0.1538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3" y="7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4" grpId="0" animBg="1"/>
      <p:bldP spid="75" grpId="0" animBg="1"/>
      <p:bldP spid="23" grpId="0" animBg="1"/>
      <p:bldP spid="73" grpId="0" animBg="1"/>
      <p:bldP spid="77" grpId="0" animBg="1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67852" y="5720932"/>
            <a:ext cx="1580736" cy="3373314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 primary-backup protocol</a:t>
            </a:r>
            <a:endParaRPr lang="en-US" sz="6600" dirty="0"/>
          </a:p>
        </p:txBody>
      </p:sp>
      <p:sp>
        <p:nvSpPr>
          <p:cNvPr id="2" name="Rounded Rectangle 1"/>
          <p:cNvSpPr/>
          <p:nvPr/>
        </p:nvSpPr>
        <p:spPr>
          <a:xfrm>
            <a:off x="780426" y="6337434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619" y="5720932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Primary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352" y="7254650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Backup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80426" y="7871152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22" name="Straight Arrow Connector 21"/>
          <p:cNvCxnSpPr>
            <a:stCxn id="16" idx="0"/>
            <a:endCxn id="24" idx="2"/>
          </p:cNvCxnSpPr>
          <p:nvPr/>
        </p:nvCxnSpPr>
        <p:spPr>
          <a:xfrm flipV="1">
            <a:off x="1358220" y="3916369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Rounded Rectangle 23"/>
          <p:cNvSpPr/>
          <p:nvPr/>
        </p:nvSpPr>
        <p:spPr>
          <a:xfrm>
            <a:off x="792409" y="3043037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66110" y="5532120"/>
            <a:ext cx="1922137" cy="3562126"/>
            <a:chOff x="2166110" y="5532120"/>
            <a:chExt cx="1922137" cy="3562126"/>
          </a:xfrm>
        </p:grpSpPr>
        <p:sp>
          <p:nvSpPr>
            <p:cNvPr id="25" name="Google Shape;109;p16"/>
            <p:cNvSpPr/>
            <p:nvPr/>
          </p:nvSpPr>
          <p:spPr>
            <a:xfrm>
              <a:off x="216611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90244" y="5720932"/>
              <a:ext cx="1580736" cy="337331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702818" y="6337434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49011" y="572093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1744" y="7254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702818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721398" y="6436148"/>
              <a:ext cx="497305" cy="320842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V="1">
            <a:off x="3287208" y="3916369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Rounded Rectangle 48"/>
          <p:cNvSpPr/>
          <p:nvPr/>
        </p:nvSpPr>
        <p:spPr>
          <a:xfrm>
            <a:off x="2721397" y="3043037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5216197" y="3916369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1" name="Rounded Rectangle 50"/>
          <p:cNvSpPr/>
          <p:nvPr/>
        </p:nvSpPr>
        <p:spPr>
          <a:xfrm>
            <a:off x="4650386" y="3043037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7145186" y="3916687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3" name="Rounded Rectangle 52"/>
          <p:cNvSpPr/>
          <p:nvPr/>
        </p:nvSpPr>
        <p:spPr>
          <a:xfrm>
            <a:off x="6579375" y="3043355"/>
            <a:ext cx="1131622" cy="873332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9074486" y="3916687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Rounded Rectangle 61"/>
          <p:cNvSpPr/>
          <p:nvPr/>
        </p:nvSpPr>
        <p:spPr>
          <a:xfrm>
            <a:off x="8508675" y="3043355"/>
            <a:ext cx="1131622" cy="87333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10975393" y="3916687"/>
            <a:ext cx="0" cy="1804563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Rounded Rectangle 71"/>
          <p:cNvSpPr/>
          <p:nvPr/>
        </p:nvSpPr>
        <p:spPr>
          <a:xfrm>
            <a:off x="10409582" y="3043355"/>
            <a:ext cx="1131622" cy="873332"/>
          </a:xfrm>
          <a:prstGeom prst="roundRect">
            <a:avLst/>
          </a:prstGeom>
          <a:solidFill>
            <a:srgbClr val="B7DEE8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5817" y="5532120"/>
            <a:ext cx="1931912" cy="3562126"/>
            <a:chOff x="4085817" y="5532120"/>
            <a:chExt cx="1931912" cy="3562126"/>
          </a:xfrm>
        </p:grpSpPr>
        <p:sp>
          <p:nvSpPr>
            <p:cNvPr id="32" name="Rectangle 31"/>
            <p:cNvSpPr/>
            <p:nvPr/>
          </p:nvSpPr>
          <p:spPr>
            <a:xfrm>
              <a:off x="4419726" y="5720932"/>
              <a:ext cx="1580736" cy="337331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632300" y="6337434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78493" y="572093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61226" y="7254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632300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66378" y="6436148"/>
              <a:ext cx="497305" cy="320842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66377" y="6800874"/>
              <a:ext cx="497305" cy="320842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8" name="Google Shape;109;p16"/>
            <p:cNvSpPr/>
            <p:nvPr/>
          </p:nvSpPr>
          <p:spPr>
            <a:xfrm>
              <a:off x="4085817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1" name="Group 10"/>
          <p:cNvGrpSpPr/>
          <p:nvPr/>
        </p:nvGrpSpPr>
        <p:grpSpPr>
          <a:xfrm>
            <a:off x="6022630" y="5532120"/>
            <a:ext cx="1965814" cy="3562126"/>
            <a:chOff x="6022630" y="5532120"/>
            <a:chExt cx="1965814" cy="3562126"/>
          </a:xfrm>
        </p:grpSpPr>
        <p:sp>
          <p:nvSpPr>
            <p:cNvPr id="39" name="Rectangle 38"/>
            <p:cNvSpPr/>
            <p:nvPr/>
          </p:nvSpPr>
          <p:spPr>
            <a:xfrm>
              <a:off x="6390441" y="5720932"/>
              <a:ext cx="1580736" cy="337331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603015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49208" y="572093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31941" y="7254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603015" y="7871152"/>
              <a:ext cx="1131622" cy="873332"/>
            </a:xfrm>
            <a:prstGeom prst="round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80" name="Google Shape;109;p16"/>
            <p:cNvSpPr/>
            <p:nvPr/>
          </p:nvSpPr>
          <p:spPr>
            <a:xfrm>
              <a:off x="602263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2" name="Group 11"/>
          <p:cNvGrpSpPr/>
          <p:nvPr/>
        </p:nvGrpSpPr>
        <p:grpSpPr>
          <a:xfrm>
            <a:off x="7976694" y="5532120"/>
            <a:ext cx="1925552" cy="3562126"/>
            <a:chOff x="7976694" y="5532120"/>
            <a:chExt cx="1925552" cy="3562126"/>
          </a:xfrm>
        </p:grpSpPr>
        <p:sp>
          <p:nvSpPr>
            <p:cNvPr id="54" name="Rectangle 53"/>
            <p:cNvSpPr/>
            <p:nvPr/>
          </p:nvSpPr>
          <p:spPr>
            <a:xfrm>
              <a:off x="8304243" y="5720932"/>
              <a:ext cx="1580736" cy="337331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516817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63010" y="572093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45743" y="7254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8516817" y="7871152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81" name="Google Shape;109;p16"/>
            <p:cNvSpPr/>
            <p:nvPr/>
          </p:nvSpPr>
          <p:spPr>
            <a:xfrm>
              <a:off x="7976694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3" name="Group 12"/>
          <p:cNvGrpSpPr/>
          <p:nvPr/>
        </p:nvGrpSpPr>
        <p:grpSpPr>
          <a:xfrm>
            <a:off x="9878070" y="5532120"/>
            <a:ext cx="1940581" cy="3562126"/>
            <a:chOff x="9878070" y="5532120"/>
            <a:chExt cx="1940581" cy="3562126"/>
          </a:xfrm>
        </p:grpSpPr>
        <p:sp>
          <p:nvSpPr>
            <p:cNvPr id="64" name="Rectangle 63"/>
            <p:cNvSpPr/>
            <p:nvPr/>
          </p:nvSpPr>
          <p:spPr>
            <a:xfrm>
              <a:off x="10220648" y="5720932"/>
              <a:ext cx="1580736" cy="3373314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0433222" y="6337434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179415" y="572093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Primary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162148" y="7254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Backup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0433222" y="7871152"/>
              <a:ext cx="1131622" cy="873332"/>
            </a:xfrm>
            <a:prstGeom prst="round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920973" y="6800874"/>
              <a:ext cx="508094" cy="527134"/>
            </a:xfrm>
            <a:prstGeom prst="rect">
              <a:avLst/>
            </a:prstGeom>
            <a:solidFill>
              <a:srgbClr val="B7DEE8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82" name="Google Shape;109;p16"/>
            <p:cNvSpPr/>
            <p:nvPr/>
          </p:nvSpPr>
          <p:spPr>
            <a:xfrm>
              <a:off x="9878070" y="5532120"/>
              <a:ext cx="332259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1464114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2" grpId="0" animBg="1"/>
      <p:bldP spid="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The </a:t>
            </a:r>
            <a:r>
              <a:rPr lang="en-US" sz="6600" dirty="0" smtClean="0"/>
              <a:t>interpretation</a:t>
            </a:r>
            <a:br>
              <a:rPr lang="en-US" sz="6600" dirty="0" smtClean="0"/>
            </a:br>
            <a:r>
              <a:rPr lang="en-US" sz="6600" dirty="0" smtClean="0"/>
              <a:t>(Abstraction) </a:t>
            </a:r>
            <a:r>
              <a:rPr lang="en-US" sz="6600" dirty="0"/>
              <a:t>function</a:t>
            </a:r>
          </a:p>
        </p:txBody>
      </p:sp>
      <p:grpSp>
        <p:nvGrpSpPr>
          <p:cNvPr id="111" name="Google Shape;113;p16"/>
          <p:cNvGrpSpPr/>
          <p:nvPr/>
        </p:nvGrpSpPr>
        <p:grpSpPr>
          <a:xfrm>
            <a:off x="1295185" y="3619910"/>
            <a:ext cx="10944941" cy="1465629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2000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4" name="Google Shape;78;p16"/>
          <p:cNvGrpSpPr/>
          <p:nvPr/>
        </p:nvGrpSpPr>
        <p:grpSpPr>
          <a:xfrm>
            <a:off x="1570013" y="6463017"/>
            <a:ext cx="10363200" cy="2539328"/>
            <a:chOff x="1003700" y="2638769"/>
            <a:chExt cx="7136600" cy="1580731"/>
          </a:xfrm>
        </p:grpSpPr>
        <p:grpSp>
          <p:nvGrpSpPr>
            <p:cNvPr id="15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44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39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34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29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24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1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2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3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4" name="Group 3"/>
          <p:cNvGrpSpPr/>
          <p:nvPr/>
        </p:nvGrpSpPr>
        <p:grpSpPr>
          <a:xfrm>
            <a:off x="2107017" y="5072370"/>
            <a:ext cx="9320570" cy="1690050"/>
            <a:chOff x="2107017" y="4421447"/>
            <a:chExt cx="9320570" cy="1690050"/>
          </a:xfrm>
        </p:grpSpPr>
        <p:cxnSp>
          <p:nvCxnSpPr>
            <p:cNvPr id="3" name="Straight Arrow Connector 2"/>
            <p:cNvCxnSpPr>
              <a:stCxn id="24" idx="0"/>
              <a:endCxn id="116" idx="3"/>
            </p:cNvCxnSpPr>
            <p:nvPr/>
          </p:nvCxnSpPr>
          <p:spPr>
            <a:xfrm flipH="1" flipV="1">
              <a:off x="2107017" y="4450114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4421447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11427234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55" name="Google Shape;77;p16"/>
          <p:cNvSpPr txBox="1"/>
          <p:nvPr/>
        </p:nvSpPr>
        <p:spPr>
          <a:xfrm>
            <a:off x="758799" y="4866313"/>
            <a:ext cx="11985628" cy="1552386"/>
          </a:xfrm>
          <a:prstGeom prst="rect">
            <a:avLst/>
          </a:prstGeom>
          <a:solidFill>
            <a:srgbClr val="B7DEE8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/>
            <a:r>
              <a:rPr lang="en" sz="20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 dirty="0" err="1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lv:HashTblState</a:t>
            </a:r>
            <a:r>
              <a:rPr lang="en" sz="20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 dirty="0" err="1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hv</a:t>
            </a:r>
            <a:r>
              <a:rPr lang="en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sz="2000" dirty="0" err="1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MapSpec.Variables</a:t>
            </a:r>
            <a:r>
              <a:rPr lang="en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en" sz="2000" dirty="0">
              <a:solidFill>
                <a:srgbClr val="07376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20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algn="l"/>
            <a:r>
              <a:rPr lang="en" sz="20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2000" dirty="0" smtClean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lang="en" sz="2000" dirty="0">
              <a:solidFill>
                <a:srgbClr val="073763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2000" dirty="0">
                <a:solidFill>
                  <a:srgbClr val="073763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81565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 refinement proof</a:t>
            </a:r>
            <a:endParaRPr lang="en-US" sz="6600" dirty="0"/>
          </a:p>
        </p:txBody>
      </p:sp>
      <p:sp>
        <p:nvSpPr>
          <p:cNvPr id="16" name="Google Shape;77;p16"/>
          <p:cNvSpPr txBox="1"/>
          <p:nvPr/>
        </p:nvSpPr>
        <p:spPr>
          <a:xfrm>
            <a:off x="247112" y="3380290"/>
            <a:ext cx="12649200" cy="4988796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Abstraction(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MapSpec.Variables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RefinementInit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requires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base case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ensures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MapSpec.Init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(Abstraction(v))  // Refinement base case</a:t>
            </a:r>
          </a:p>
          <a:p>
            <a:pPr algn="l"/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RefinementNext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Variables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2000" b="1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Next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(v, v')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requires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(v')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inductive step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ensures </a:t>
            </a:r>
            <a:r>
              <a:rPr lang="en-US" sz="2000" b="1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MapSpec.Next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(Abstraction(v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), Abstraction(v'))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Refinement inductive step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||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Abstraction(v)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Abstraction(v')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    //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OR stutter step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									</a:t>
            </a:r>
            <a:endParaRPr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95023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8161017" y="5470358"/>
            <a:ext cx="4395811" cy="317633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 anchorCtr="0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813973" y="667493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State machines: </a:t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a versatile tool</a:t>
            </a:r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0358923" y="590494"/>
            <a:ext cx="2290277" cy="2101906"/>
            <a:chOff x="6114806" y="1768057"/>
            <a:chExt cx="2161491" cy="1983713"/>
          </a:xfrm>
        </p:grpSpPr>
        <p:sp>
          <p:nvSpPr>
            <p:cNvPr id="24" name="Oval 23"/>
            <p:cNvSpPr/>
            <p:nvPr/>
          </p:nvSpPr>
          <p:spPr>
            <a:xfrm>
              <a:off x="6191006" y="2444556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742897" y="2427614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490771" y="3218370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639213" y="1768057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7386397" y="3218370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sp>
          <p:nvSpPr>
            <p:cNvPr id="29" name="Donut 28"/>
            <p:cNvSpPr/>
            <p:nvPr/>
          </p:nvSpPr>
          <p:spPr>
            <a:xfrm>
              <a:off x="6114806" y="2358140"/>
              <a:ext cx="685800" cy="706232"/>
            </a:xfrm>
            <a:prstGeom prst="donut">
              <a:avLst>
                <a:gd name="adj" fmla="val 78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6646291" y="2223342"/>
              <a:ext cx="71037" cy="29932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094498" y="2223342"/>
              <a:ext cx="726514" cy="28238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905913" y="2301457"/>
              <a:ext cx="747184" cy="91691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905913" y="2301457"/>
              <a:ext cx="40143" cy="99502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7024171" y="3485070"/>
              <a:ext cx="36222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 flipV="1">
              <a:off x="6457706" y="2977956"/>
              <a:ext cx="159614" cy="2577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7376672" y="1777091"/>
              <a:ext cx="533400" cy="533400"/>
            </a:xfrm>
            <a:prstGeom prst="ellipse">
              <a:avLst/>
            </a:prstGeom>
            <a:solidFill>
              <a:srgbClr val="4F81BD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Calibri Light" panose="020F030202020403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7172613" y="2001686"/>
              <a:ext cx="204059" cy="4210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7808042" y="2218650"/>
              <a:ext cx="201555" cy="20896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7841682" y="2961014"/>
              <a:ext cx="167915" cy="33547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577517" y="3224438"/>
            <a:ext cx="7299157" cy="2564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State machines</a:t>
            </a:r>
            <a:r>
              <a:rPr kumimoji="0" lang="en-US" sz="32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</a:t>
            </a: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can be used to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Model the proposed program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3200" dirty="0" smtClean="0">
                <a:latin typeface="Calibri Light" charset="0"/>
                <a:ea typeface="Calibri Light" charset="0"/>
                <a:cs typeface="Calibri Light" charset="0"/>
              </a:rPr>
              <a:t>Model an environment component</a:t>
            </a:r>
          </a:p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Model how the system (</a:t>
            </a:r>
            <a:r>
              <a:rPr kumimoji="0" lang="en-US" sz="3200" u="none" strike="noStrike" cap="none" spc="0" normalizeH="0" baseline="0" dirty="0" err="1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program+environment</a:t>
            </a: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)</a:t>
            </a:r>
            <a:r>
              <a:rPr kumimoji="0" lang="en-US" sz="32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fits together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170590" y="6370137"/>
            <a:ext cx="1917033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661573" y="652253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9173" y="6370137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7516" y="5710896"/>
            <a:ext cx="7299157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indent="-5715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3200" b="1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Specify the system</a:t>
            </a:r>
            <a:r>
              <a:rPr kumimoji="0" lang="en-US" sz="3200" b="1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behavior</a:t>
            </a:r>
            <a:endParaRPr kumimoji="0" lang="en-US" sz="3200" b="1" u="none" strike="noStrike" cap="none" spc="0" normalizeH="0" baseline="0" dirty="0" smtClean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15168" y="3077060"/>
            <a:ext cx="1106907" cy="1250716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  <a:endParaRPr kumimoji="0" lang="en-US" sz="360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15" name="Down Arrow 14"/>
          <p:cNvSpPr/>
          <p:nvPr/>
        </p:nvSpPr>
        <p:spPr>
          <a:xfrm rot="10800000">
            <a:off x="10089995" y="4370173"/>
            <a:ext cx="641909" cy="105778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110206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0" grpId="0" animBg="1"/>
      <p:bldP spid="44" grpId="0" animBg="1"/>
      <p:bldP spid="5" grpId="0" animBg="1"/>
      <p:bldP spid="47" grpId="0"/>
      <p:bldP spid="4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</a:t>
            </a:r>
            <a:br>
              <a:rPr lang="en-US" dirty="0" smtClean="0"/>
            </a:br>
            <a:r>
              <a:rPr lang="en-US" dirty="0" smtClean="0"/>
              <a:t>specify behavior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1202072" y="2916989"/>
            <a:ext cx="7524834" cy="4446337"/>
          </a:xfrm>
        </p:spPr>
        <p:txBody>
          <a:bodyPr numCol="1"/>
          <a:lstStyle/>
          <a:p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C-style assertions</a:t>
            </a:r>
            <a:endParaRPr lang="en-US" sz="1800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r>
              <a:rPr lang="en-US" dirty="0" err="1" smtClean="0">
                <a:latin typeface="Calibri Light" charset="0"/>
                <a:ea typeface="Calibri Light" charset="0"/>
                <a:cs typeface="Calibri Light" charset="0"/>
              </a:rPr>
              <a:t>Postconditions</a:t>
            </a:r>
            <a:endParaRPr lang="en-US" dirty="0" smtClean="0">
              <a:latin typeface="Calibri Light" charset="0"/>
              <a:ea typeface="Calibri Light" charset="0"/>
              <a:cs typeface="Calibri Light" charset="0"/>
            </a:endParaRPr>
          </a:p>
          <a:p>
            <a:r>
              <a:rPr lang="en-US" dirty="0" smtClean="0">
                <a:latin typeface="Calibri Light" charset="0"/>
                <a:ea typeface="Calibri Light" charset="0"/>
                <a:cs typeface="Calibri Light" charset="0"/>
              </a:rPr>
              <a:t>Properties/invariants</a:t>
            </a:r>
          </a:p>
          <a:p>
            <a:r>
              <a:rPr lang="en-US" b="1" dirty="0" smtClean="0">
                <a:latin typeface="Calibri Light" charset="0"/>
                <a:ea typeface="Calibri Light" charset="0"/>
                <a:cs typeface="Calibri Light" charset="0"/>
              </a:rPr>
              <a:t>Refinement to a state machine </a:t>
            </a:r>
          </a:p>
        </p:txBody>
      </p:sp>
    </p:spTree>
    <p:extLst>
      <p:ext uri="{BB962C8B-B14F-4D97-AF65-F5344CB8AC3E}">
        <p14:creationId xmlns:p14="http://schemas.microsoft.com/office/powerpoint/2010/main" val="236789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Example: </a:t>
            </a:r>
            <a:r>
              <a:rPr lang="en-US" sz="6600" dirty="0" err="1" smtClean="0"/>
              <a:t>hashtable</a:t>
            </a:r>
            <a:endParaRPr lang="en-US" sz="6600" dirty="0"/>
          </a:p>
        </p:txBody>
      </p:sp>
      <p:sp>
        <p:nvSpPr>
          <p:cNvPr id="122" name="Google Shape;77;p16"/>
          <p:cNvSpPr txBox="1"/>
          <p:nvPr/>
        </p:nvSpPr>
        <p:spPr>
          <a:xfrm>
            <a:off x="1389060" y="2569318"/>
            <a:ext cx="10776760" cy="3234664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odule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HashTable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tbl:seq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&lt;Pair&lt;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string&gt;&gt;)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predicate Insert(</a:t>
            </a:r>
            <a:r>
              <a:rPr lang="sk-SK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v:Variables</a:t>
            </a:r>
            <a:r>
              <a:rPr lang="sk-SK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v’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:Variables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k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al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:string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 :=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Probe(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k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 </a:t>
            </a:r>
            <a:r>
              <a:rPr lang="en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free.Some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 v’.</a:t>
            </a:r>
            <a:r>
              <a:rPr lang="en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tbl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free.value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:=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Pair(k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ey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v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al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)]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200" dirty="0" smtClean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3" name="Google Shape;78;p16"/>
          <p:cNvGrpSpPr/>
          <p:nvPr/>
        </p:nvGrpSpPr>
        <p:grpSpPr>
          <a:xfrm>
            <a:off x="1595840" y="6424366"/>
            <a:ext cx="10363200" cy="2539328"/>
            <a:chOff x="1003700" y="2638769"/>
            <a:chExt cx="7136600" cy="1580731"/>
          </a:xfrm>
        </p:grpSpPr>
        <p:grpSp>
          <p:nvGrpSpPr>
            <p:cNvPr id="124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153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5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148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6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143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7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138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8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133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0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1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32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616960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The spec: a simple map</a:t>
            </a:r>
            <a:endParaRPr lang="en-US" sz="6600" dirty="0"/>
          </a:p>
        </p:txBody>
      </p:sp>
      <p:grpSp>
        <p:nvGrpSpPr>
          <p:cNvPr id="111" name="Google Shape;113;p16"/>
          <p:cNvGrpSpPr/>
          <p:nvPr/>
        </p:nvGrpSpPr>
        <p:grpSpPr>
          <a:xfrm>
            <a:off x="1279686" y="2273403"/>
            <a:ext cx="10944941" cy="1465629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2000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sp>
        <p:nvSpPr>
          <p:cNvPr id="50" name="Google Shape;123;p16"/>
          <p:cNvSpPr txBox="1"/>
          <p:nvPr/>
        </p:nvSpPr>
        <p:spPr>
          <a:xfrm>
            <a:off x="840377" y="4537693"/>
            <a:ext cx="11384250" cy="2870498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defTabSz="914400" hangingPunct="1">
              <a:buClr>
                <a:srgbClr val="000000"/>
              </a:buClr>
            </a:pP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module </a:t>
            </a:r>
            <a:r>
              <a:rPr lang="en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MapSpec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{  </a:t>
            </a:r>
            <a:endParaRPr lang="en-US" sz="2200" dirty="0" smtClean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Variables = Variables(</a:t>
            </a:r>
            <a:r>
              <a:rPr lang="en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mapp:map</a:t>
            </a:r>
            <a:r>
              <a:rPr lang="en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&lt;Key, Value</a:t>
            </a:r>
            <a:r>
              <a:rPr lang="en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lang="en-US" sz="2200" dirty="0" smtClean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defTabSz="914400" hangingPunct="1">
              <a:buClr>
                <a:srgbClr val="000000"/>
              </a:buClr>
              <a:buFont typeface="Arial"/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</a:p>
          <a:p>
            <a:pPr algn="l" defTabSz="914400" hangingPunct="1">
              <a:buClr>
                <a:srgbClr val="000000"/>
              </a:buClr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predicate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InsertOp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v:Variables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v':Variables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key:Key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value:Value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</a:p>
          <a:p>
            <a:pPr algn="l" defTabSz="914400" hangingPunct="1">
              <a:buClr>
                <a:srgbClr val="000000"/>
              </a:buClr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v'.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mapp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==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v.mapp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[key := value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</a:p>
          <a:p>
            <a:pPr algn="l" defTabSz="914400" hangingPunct="1">
              <a:buClr>
                <a:srgbClr val="000000"/>
              </a:buClr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 algn="l" defTabSz="914400" hangingPunct="1"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42843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Refinement</a:t>
            </a:r>
            <a:endParaRPr lang="en-US" sz="6600" dirty="0"/>
          </a:p>
        </p:txBody>
      </p:sp>
      <p:grpSp>
        <p:nvGrpSpPr>
          <p:cNvPr id="111" name="Google Shape;113;p16"/>
          <p:cNvGrpSpPr/>
          <p:nvPr/>
        </p:nvGrpSpPr>
        <p:grpSpPr>
          <a:xfrm>
            <a:off x="1295185" y="2968987"/>
            <a:ext cx="10944941" cy="1465629"/>
            <a:chOff x="816650" y="1003700"/>
            <a:chExt cx="7510700" cy="1059000"/>
          </a:xfrm>
        </p:grpSpPr>
        <p:sp>
          <p:nvSpPr>
            <p:cNvPr id="112" name="Google Shape;114;p16"/>
            <p:cNvSpPr/>
            <p:nvPr/>
          </p:nvSpPr>
          <p:spPr>
            <a:xfrm>
              <a:off x="72131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3" name="Google Shape;115;p16"/>
            <p:cNvSpPr/>
            <p:nvPr/>
          </p:nvSpPr>
          <p:spPr>
            <a:xfrm>
              <a:off x="561402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4" name="Google Shape;116;p16"/>
            <p:cNvSpPr/>
            <p:nvPr/>
          </p:nvSpPr>
          <p:spPr>
            <a:xfrm>
              <a:off x="401490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5" name="Google Shape;117;p16"/>
            <p:cNvSpPr/>
            <p:nvPr/>
          </p:nvSpPr>
          <p:spPr>
            <a:xfrm>
              <a:off x="2415775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6" name="Google Shape;118;p16"/>
            <p:cNvSpPr/>
            <p:nvPr/>
          </p:nvSpPr>
          <p:spPr>
            <a:xfrm>
              <a:off x="816650" y="1003700"/>
              <a:ext cx="1114200" cy="10590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91425" rIns="0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rPr>
                <a:t>(empty)</a:t>
              </a:r>
              <a:endParaRPr sz="2000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1752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8" name="Google Shape;120;p16"/>
            <p:cNvSpPr/>
            <p:nvPr/>
          </p:nvSpPr>
          <p:spPr>
            <a:xfrm>
              <a:off x="334713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19" name="Google Shape;121;p16"/>
            <p:cNvSpPr/>
            <p:nvPr/>
          </p:nvSpPr>
          <p:spPr>
            <a:xfrm>
              <a:off x="4946250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120" name="Google Shape;122;p16"/>
            <p:cNvSpPr/>
            <p:nvPr/>
          </p:nvSpPr>
          <p:spPr>
            <a:xfrm>
              <a:off x="6545388" y="1054670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14" name="Google Shape;78;p16"/>
          <p:cNvGrpSpPr/>
          <p:nvPr/>
        </p:nvGrpSpPr>
        <p:grpSpPr>
          <a:xfrm>
            <a:off x="1570013" y="5812094"/>
            <a:ext cx="10363200" cy="2539328"/>
            <a:chOff x="1003700" y="2638769"/>
            <a:chExt cx="7136600" cy="1580731"/>
          </a:xfrm>
        </p:grpSpPr>
        <p:grpSp>
          <p:nvGrpSpPr>
            <p:cNvPr id="15" name="Google Shape;79;p16"/>
            <p:cNvGrpSpPr/>
            <p:nvPr/>
          </p:nvGrpSpPr>
          <p:grpSpPr>
            <a:xfrm>
              <a:off x="7400200" y="2815500"/>
              <a:ext cx="740100" cy="1404000"/>
              <a:chOff x="612425" y="3427925"/>
              <a:chExt cx="740100" cy="1404000"/>
            </a:xfrm>
          </p:grpSpPr>
          <p:sp>
            <p:nvSpPr>
              <p:cNvPr id="44" name="Google Shape;80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81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82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83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47￫D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84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" name="Google Shape;85;p16"/>
            <p:cNvGrpSpPr/>
            <p:nvPr/>
          </p:nvGrpSpPr>
          <p:grpSpPr>
            <a:xfrm>
              <a:off x="5801075" y="2815500"/>
              <a:ext cx="740100" cy="1404000"/>
              <a:chOff x="612425" y="3427925"/>
              <a:chExt cx="740100" cy="1404000"/>
            </a:xfrm>
          </p:grpSpPr>
          <p:sp>
            <p:nvSpPr>
              <p:cNvPr id="39" name="Google Shape;86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13￫C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87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88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89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90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" name="Google Shape;91;p16"/>
            <p:cNvGrpSpPr/>
            <p:nvPr/>
          </p:nvGrpSpPr>
          <p:grpSpPr>
            <a:xfrm>
              <a:off x="4201950" y="2815500"/>
              <a:ext cx="740100" cy="1404000"/>
              <a:chOff x="612425" y="3427925"/>
              <a:chExt cx="740100" cy="1404000"/>
            </a:xfrm>
          </p:grpSpPr>
          <p:sp>
            <p:nvSpPr>
              <p:cNvPr id="34" name="Google Shape;92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93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94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95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96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71￫B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" name="Google Shape;97;p16"/>
            <p:cNvGrpSpPr/>
            <p:nvPr/>
          </p:nvGrpSpPr>
          <p:grpSpPr>
            <a:xfrm>
              <a:off x="2602825" y="2815500"/>
              <a:ext cx="740100" cy="1404000"/>
              <a:chOff x="612425" y="3427925"/>
              <a:chExt cx="740100" cy="1404000"/>
            </a:xfrm>
          </p:grpSpPr>
          <p:sp>
            <p:nvSpPr>
              <p:cNvPr id="29" name="Google Shape;98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99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100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23￫A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101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102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" name="Google Shape;103;p16"/>
            <p:cNvGrpSpPr/>
            <p:nvPr/>
          </p:nvGrpSpPr>
          <p:grpSpPr>
            <a:xfrm>
              <a:off x="1003700" y="2815500"/>
              <a:ext cx="740100" cy="1404000"/>
              <a:chOff x="612425" y="3427925"/>
              <a:chExt cx="740100" cy="1404000"/>
            </a:xfrm>
          </p:grpSpPr>
          <p:sp>
            <p:nvSpPr>
              <p:cNvPr id="24" name="Google Shape;104;p16"/>
              <p:cNvSpPr/>
              <p:nvPr/>
            </p:nvSpPr>
            <p:spPr>
              <a:xfrm>
                <a:off x="612425" y="34279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Google Shape;105;p16"/>
              <p:cNvSpPr/>
              <p:nvPr/>
            </p:nvSpPr>
            <p:spPr>
              <a:xfrm>
                <a:off x="612425" y="37087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Google Shape;106;p16"/>
              <p:cNvSpPr/>
              <p:nvPr/>
            </p:nvSpPr>
            <p:spPr>
              <a:xfrm>
                <a:off x="612425" y="39895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107;p16"/>
              <p:cNvSpPr/>
              <p:nvPr/>
            </p:nvSpPr>
            <p:spPr>
              <a:xfrm>
                <a:off x="612425" y="42703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108;p16"/>
              <p:cNvSpPr/>
              <p:nvPr/>
            </p:nvSpPr>
            <p:spPr>
              <a:xfrm>
                <a:off x="612425" y="4551125"/>
                <a:ext cx="740100" cy="280800"/>
              </a:xfrm>
              <a:prstGeom prst="rect">
                <a:avLst/>
              </a:prstGeom>
              <a:solidFill>
                <a:srgbClr val="FCE5CD"/>
              </a:solidFill>
              <a:ln w="9525" cap="flat" cmpd="sng">
                <a:solidFill>
                  <a:srgbClr val="B45F0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" sz="20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Arial"/>
                    <a:cs typeface="Arial"/>
                    <a:sym typeface="Arial"/>
                  </a:rPr>
                  <a:t>-</a:t>
                </a:r>
                <a:endParaRPr kumimoji="0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Google Shape;109;p16"/>
            <p:cNvSpPr/>
            <p:nvPr/>
          </p:nvSpPr>
          <p:spPr>
            <a:xfrm>
              <a:off x="1756462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1" name="Google Shape;110;p16"/>
            <p:cNvSpPr/>
            <p:nvPr/>
          </p:nvSpPr>
          <p:spPr>
            <a:xfrm>
              <a:off x="335135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2" name="Google Shape;111;p16"/>
            <p:cNvSpPr/>
            <p:nvPr/>
          </p:nvSpPr>
          <p:spPr>
            <a:xfrm>
              <a:off x="4950463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23" name="Google Shape;112;p16"/>
            <p:cNvSpPr/>
            <p:nvPr/>
          </p:nvSpPr>
          <p:spPr>
            <a:xfrm>
              <a:off x="6549600" y="2638769"/>
              <a:ext cx="850600" cy="221225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</p:grpSp>
      <p:grpSp>
        <p:nvGrpSpPr>
          <p:cNvPr id="4" name="Group 3"/>
          <p:cNvGrpSpPr/>
          <p:nvPr/>
        </p:nvGrpSpPr>
        <p:grpSpPr>
          <a:xfrm>
            <a:off x="2107017" y="4421447"/>
            <a:ext cx="9320570" cy="1674552"/>
            <a:chOff x="2107017" y="4421447"/>
            <a:chExt cx="9320570" cy="1674552"/>
          </a:xfrm>
        </p:grpSpPr>
        <p:cxnSp>
          <p:nvCxnSpPr>
            <p:cNvPr id="3" name="Straight Arrow Connector 2"/>
            <p:cNvCxnSpPr>
              <a:stCxn id="24" idx="0"/>
              <a:endCxn id="116" idx="3"/>
            </p:cNvCxnSpPr>
            <p:nvPr/>
          </p:nvCxnSpPr>
          <p:spPr>
            <a:xfrm flipH="1" flipV="1">
              <a:off x="2107017" y="4434616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4421447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11427234" y="4434615"/>
              <a:ext cx="353" cy="166138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280231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12293600" cy="2438400"/>
          </a:xfrm>
        </p:spPr>
        <p:txBody>
          <a:bodyPr/>
          <a:lstStyle/>
          <a:p>
            <a:r>
              <a:rPr lang="en-US" sz="6600" smtClean="0"/>
              <a:t>The benefits of refinement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93011" y="6080753"/>
            <a:ext cx="10801683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Refinement</a:t>
            </a:r>
            <a:r>
              <a:rPr kumimoji="0" lang="en-US" sz="36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is very powerful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Can specify systems</a:t>
            </a:r>
            <a:r>
              <a:rPr kumimoji="0" lang="en-US" sz="36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that are hard to specify otherwise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E.g. </a:t>
            </a:r>
            <a:r>
              <a:rPr lang="en-US" sz="3600" dirty="0" err="1" smtClean="0">
                <a:latin typeface="Calibri Light" charset="0"/>
                <a:ea typeface="Calibri Light" charset="0"/>
                <a:cs typeface="Calibri Light" charset="0"/>
              </a:rPr>
              <a:t>linearizability</a:t>
            </a:r>
            <a:endParaRPr lang="en-US" sz="3600" dirty="0" smtClean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3011" y="2738668"/>
            <a:ext cx="9197474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Refinement allows for good specs</a:t>
            </a: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sz="36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Abstract:</a:t>
            </a:r>
            <a:r>
              <a:rPr kumimoji="0" lang="en-US" sz="3600" u="none" strike="noStrike" cap="none" spc="0" normalizeH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elide implementation details</a:t>
            </a:r>
            <a:endParaRPr kumimoji="0" lang="en-US" sz="3600" u="none" strike="noStrike" cap="none" spc="0" normalizeH="0" baseline="0" dirty="0" smtClean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  <a:p>
            <a:pPr marL="571500" marR="0" indent="-571500" algn="l" defTabSz="5842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Concise: simple state machine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sz="3600" dirty="0">
                <a:latin typeface="Calibri Light" charset="0"/>
                <a:ea typeface="Calibri Light" charset="0"/>
                <a:cs typeface="Calibri Light" charset="0"/>
              </a:rPr>
              <a:t>Complete: better than a </a:t>
            </a: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“bag </a:t>
            </a:r>
            <a:r>
              <a:rPr lang="en-US" sz="3600" dirty="0"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properties”</a:t>
            </a:r>
            <a:endParaRPr lang="en-US" sz="3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4273" y="5025167"/>
            <a:ext cx="11630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l">
              <a:buFont typeface="Arial" charset="0"/>
              <a:buChar char="•"/>
            </a:pPr>
            <a:r>
              <a:rPr lang="en-US" sz="3600" dirty="0" smtClean="0">
                <a:latin typeface="Calibri Light" charset="0"/>
                <a:ea typeface="Calibri Light" charset="0"/>
                <a:cs typeface="Calibri Light" charset="0"/>
              </a:rPr>
              <a:t>But if you want, you can prove properties </a:t>
            </a:r>
            <a:r>
              <a:rPr lang="en-US" sz="3600" smtClean="0">
                <a:latin typeface="Calibri Light" charset="0"/>
                <a:ea typeface="Calibri Light" charset="0"/>
                <a:cs typeface="Calibri Light" charset="0"/>
              </a:rPr>
              <a:t>about the spec</a:t>
            </a:r>
            <a:endParaRPr lang="en-US" sz="3600" dirty="0"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057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27269" y="5461618"/>
            <a:ext cx="1522236" cy="389609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 </a:t>
            </a:r>
            <a:r>
              <a:rPr lang="en-US" sz="6600" dirty="0" err="1" smtClean="0"/>
              <a:t>sharded</a:t>
            </a:r>
            <a:r>
              <a:rPr lang="en-US" sz="6600" dirty="0" smtClean="0"/>
              <a:t> key-value store</a:t>
            </a:r>
            <a:endParaRPr lang="en-US" sz="6600" dirty="0"/>
          </a:p>
        </p:txBody>
      </p:sp>
      <p:sp>
        <p:nvSpPr>
          <p:cNvPr id="116" name="Google Shape;118;p16"/>
          <p:cNvSpPr/>
          <p:nvPr/>
        </p:nvSpPr>
        <p:spPr>
          <a:xfrm>
            <a:off x="1310683" y="2965445"/>
            <a:ext cx="1623664" cy="1465629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182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rPr>
              <a:t>(empty)</a:t>
            </a:r>
            <a:endParaRPr sz="2000" b="1">
              <a:solidFill>
                <a:srgbClr val="6666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Google Shape;104;p16"/>
          <p:cNvSpPr/>
          <p:nvPr/>
        </p:nvSpPr>
        <p:spPr>
          <a:xfrm>
            <a:off x="1563624" y="5967348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05;p16"/>
          <p:cNvSpPr/>
          <p:nvPr/>
        </p:nvSpPr>
        <p:spPr>
          <a:xfrm>
            <a:off x="1563624" y="6418433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06;p16"/>
          <p:cNvSpPr/>
          <p:nvPr/>
        </p:nvSpPr>
        <p:spPr>
          <a:xfrm>
            <a:off x="1552804" y="7824856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07;p16"/>
          <p:cNvSpPr/>
          <p:nvPr/>
        </p:nvSpPr>
        <p:spPr>
          <a:xfrm>
            <a:off x="1553157" y="8275942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08;p16"/>
          <p:cNvSpPr/>
          <p:nvPr/>
        </p:nvSpPr>
        <p:spPr>
          <a:xfrm>
            <a:off x="1553157" y="8727025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155599" y="4427802"/>
            <a:ext cx="10278" cy="1033816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3" name="Group 12"/>
          <p:cNvGrpSpPr/>
          <p:nvPr/>
        </p:nvGrpSpPr>
        <p:grpSpPr>
          <a:xfrm>
            <a:off x="2674083" y="2965445"/>
            <a:ext cx="2590583" cy="2480131"/>
            <a:chOff x="2658585" y="2407517"/>
            <a:chExt cx="2590583" cy="2480131"/>
          </a:xfrm>
        </p:grpSpPr>
        <p:sp>
          <p:nvSpPr>
            <p:cNvPr id="115" name="Google Shape;117;p16"/>
            <p:cNvSpPr/>
            <p:nvPr/>
          </p:nvSpPr>
          <p:spPr>
            <a:xfrm>
              <a:off x="3625504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2658585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1" name="Straight Arrow Connector 50"/>
            <p:cNvCxnSpPr/>
            <p:nvPr/>
          </p:nvCxnSpPr>
          <p:spPr>
            <a:xfrm flipH="1" flipV="1">
              <a:off x="4434231" y="3855138"/>
              <a:ext cx="15476" cy="1032510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49" name="Group 48"/>
          <p:cNvGrpSpPr/>
          <p:nvPr/>
        </p:nvGrpSpPr>
        <p:grpSpPr>
          <a:xfrm>
            <a:off x="4982730" y="2965445"/>
            <a:ext cx="2596757" cy="2496173"/>
            <a:chOff x="4982730" y="2407517"/>
            <a:chExt cx="2596757" cy="2496173"/>
          </a:xfrm>
        </p:grpSpPr>
        <p:sp>
          <p:nvSpPr>
            <p:cNvPr id="114" name="Google Shape;116;p16"/>
            <p:cNvSpPr/>
            <p:nvPr/>
          </p:nvSpPr>
          <p:spPr>
            <a:xfrm>
              <a:off x="595582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Google Shape;120;p16"/>
            <p:cNvSpPr/>
            <p:nvPr/>
          </p:nvSpPr>
          <p:spPr>
            <a:xfrm>
              <a:off x="49827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2" name="Straight Arrow Connector 51"/>
            <p:cNvCxnSpPr/>
            <p:nvPr/>
          </p:nvCxnSpPr>
          <p:spPr>
            <a:xfrm flipV="1">
              <a:off x="6751665" y="3855138"/>
              <a:ext cx="15638" cy="1048552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0" name="Group 49"/>
          <p:cNvGrpSpPr/>
          <p:nvPr/>
        </p:nvGrpSpPr>
        <p:grpSpPr>
          <a:xfrm>
            <a:off x="7328528" y="2965445"/>
            <a:ext cx="2596777" cy="2502878"/>
            <a:chOff x="7313030" y="2407517"/>
            <a:chExt cx="2596777" cy="2502878"/>
          </a:xfrm>
        </p:grpSpPr>
        <p:sp>
          <p:nvSpPr>
            <p:cNvPr id="113" name="Google Shape;115;p16"/>
            <p:cNvSpPr/>
            <p:nvPr/>
          </p:nvSpPr>
          <p:spPr>
            <a:xfrm>
              <a:off x="828614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Google Shape;121;p16"/>
            <p:cNvSpPr/>
            <p:nvPr/>
          </p:nvSpPr>
          <p:spPr>
            <a:xfrm>
              <a:off x="73130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3" name="Straight Arrow Connector 52"/>
            <p:cNvCxnSpPr/>
            <p:nvPr/>
          </p:nvCxnSpPr>
          <p:spPr>
            <a:xfrm flipV="1">
              <a:off x="9097069" y="3859962"/>
              <a:ext cx="200" cy="105043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5" name="Group 54"/>
          <p:cNvGrpSpPr/>
          <p:nvPr/>
        </p:nvGrpSpPr>
        <p:grpSpPr>
          <a:xfrm>
            <a:off x="9658866" y="2965445"/>
            <a:ext cx="2596758" cy="2488070"/>
            <a:chOff x="9643368" y="2407517"/>
            <a:chExt cx="2596758" cy="2488070"/>
          </a:xfrm>
        </p:grpSpPr>
        <p:sp>
          <p:nvSpPr>
            <p:cNvPr id="112" name="Google Shape;114;p16"/>
            <p:cNvSpPr/>
            <p:nvPr/>
          </p:nvSpPr>
          <p:spPr>
            <a:xfrm>
              <a:off x="10616462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13￫C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47￫D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0" name="Google Shape;122;p16"/>
            <p:cNvSpPr/>
            <p:nvPr/>
          </p:nvSpPr>
          <p:spPr>
            <a:xfrm>
              <a:off x="9643368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4" name="Straight Arrow Connector 53"/>
            <p:cNvCxnSpPr/>
            <p:nvPr/>
          </p:nvCxnSpPr>
          <p:spPr>
            <a:xfrm flipV="1">
              <a:off x="11420613" y="3869874"/>
              <a:ext cx="6622" cy="1025713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" name="TextBox 5"/>
          <p:cNvSpPr txBox="1"/>
          <p:nvPr/>
        </p:nvSpPr>
        <p:spPr>
          <a:xfrm>
            <a:off x="1251766" y="5445143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smtClean="0">
                <a:latin typeface="Calibri Light" charset="0"/>
                <a:ea typeface="Calibri Light" charset="0"/>
                <a:cs typeface="Calibri Light" charset="0"/>
              </a:rPr>
              <a:t>Host 1</a:t>
            </a:r>
            <a:endParaRPr kumimoji="0" lang="en-US" sz="2800" u="none" strike="noStrike" cap="none" spc="0" normalizeH="0" baseline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59348" y="7302652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Host 2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8" name="Google Shape;105;p16"/>
          <p:cNvSpPr/>
          <p:nvPr/>
        </p:nvSpPr>
        <p:spPr>
          <a:xfrm>
            <a:off x="1563624" y="6869516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9505" y="5445576"/>
            <a:ext cx="2438424" cy="3896093"/>
            <a:chOff x="2849505" y="5135616"/>
            <a:chExt cx="2438424" cy="3896093"/>
          </a:xfrm>
        </p:grpSpPr>
        <p:sp>
          <p:nvSpPr>
            <p:cNvPr id="64" name="Rectangle 63"/>
            <p:cNvSpPr/>
            <p:nvPr/>
          </p:nvSpPr>
          <p:spPr>
            <a:xfrm>
              <a:off x="3696349" y="5135616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48693" y="515035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628428" y="6976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Google Shape;98;p16"/>
            <p:cNvSpPr/>
            <p:nvPr/>
          </p:nvSpPr>
          <p:spPr>
            <a:xfrm>
              <a:off x="3895344" y="565280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9;p16"/>
            <p:cNvSpPr/>
            <p:nvPr/>
          </p:nvSpPr>
          <p:spPr>
            <a:xfrm>
              <a:off x="3895344" y="610388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00;p16"/>
            <p:cNvSpPr/>
            <p:nvPr/>
          </p:nvSpPr>
          <p:spPr>
            <a:xfrm>
              <a:off x="3892135" y="750838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01;p16"/>
            <p:cNvSpPr/>
            <p:nvPr/>
          </p:nvSpPr>
          <p:spPr>
            <a:xfrm>
              <a:off x="3892135" y="795946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02;p16"/>
            <p:cNvSpPr/>
            <p:nvPr/>
          </p:nvSpPr>
          <p:spPr>
            <a:xfrm>
              <a:off x="3892135" y="841054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09;p16"/>
            <p:cNvSpPr/>
            <p:nvPr/>
          </p:nvSpPr>
          <p:spPr>
            <a:xfrm>
              <a:off x="2849505" y="5250624"/>
              <a:ext cx="846844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0" name="Google Shape;99;p16"/>
            <p:cNvSpPr/>
            <p:nvPr/>
          </p:nvSpPr>
          <p:spPr>
            <a:xfrm>
              <a:off x="3895344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18586" y="5461618"/>
            <a:ext cx="2352697" cy="3896093"/>
            <a:chOff x="5218586" y="5151658"/>
            <a:chExt cx="2352697" cy="3896093"/>
          </a:xfrm>
        </p:grpSpPr>
        <p:sp>
          <p:nvSpPr>
            <p:cNvPr id="67" name="Rectangle 66"/>
            <p:cNvSpPr/>
            <p:nvPr/>
          </p:nvSpPr>
          <p:spPr>
            <a:xfrm>
              <a:off x="5979703" y="5151658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32047" y="5166394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11782" y="699269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4" name="Google Shape;92;p16"/>
            <p:cNvSpPr/>
            <p:nvPr/>
          </p:nvSpPr>
          <p:spPr>
            <a:xfrm>
              <a:off x="6217920" y="566377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3;p16"/>
            <p:cNvSpPr/>
            <p:nvPr/>
          </p:nvSpPr>
          <p:spPr>
            <a:xfrm>
              <a:off x="6217920" y="611485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4;p16"/>
            <p:cNvSpPr/>
            <p:nvPr/>
          </p:nvSpPr>
          <p:spPr>
            <a:xfrm>
              <a:off x="6197047" y="750838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5;p16"/>
            <p:cNvSpPr/>
            <p:nvPr/>
          </p:nvSpPr>
          <p:spPr>
            <a:xfrm>
              <a:off x="6197047" y="795946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6;p16"/>
            <p:cNvSpPr/>
            <p:nvPr/>
          </p:nvSpPr>
          <p:spPr>
            <a:xfrm>
              <a:off x="6197047" y="841055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10;p16"/>
            <p:cNvSpPr/>
            <p:nvPr/>
          </p:nvSpPr>
          <p:spPr>
            <a:xfrm>
              <a:off x="5218586" y="5250624"/>
              <a:ext cx="777500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1" name="Google Shape;93;p16"/>
            <p:cNvSpPr/>
            <p:nvPr/>
          </p:nvSpPr>
          <p:spPr>
            <a:xfrm>
              <a:off x="6217920" y="6559556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03467" y="5460312"/>
            <a:ext cx="2399564" cy="3896093"/>
            <a:chOff x="7501939" y="5135761"/>
            <a:chExt cx="2399564" cy="3896093"/>
          </a:xfrm>
        </p:grpSpPr>
        <p:sp>
          <p:nvSpPr>
            <p:cNvPr id="70" name="Rectangle 69"/>
            <p:cNvSpPr/>
            <p:nvPr/>
          </p:nvSpPr>
          <p:spPr>
            <a:xfrm>
              <a:off x="8309923" y="5135761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62267" y="5150497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242002" y="6976795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9" name="Google Shape;86;p16"/>
            <p:cNvSpPr/>
            <p:nvPr/>
          </p:nvSpPr>
          <p:spPr>
            <a:xfrm>
              <a:off x="8538968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13￫C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87;p16"/>
            <p:cNvSpPr/>
            <p:nvPr/>
          </p:nvSpPr>
          <p:spPr>
            <a:xfrm>
              <a:off x="8538968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88;p16"/>
            <p:cNvSpPr/>
            <p:nvPr/>
          </p:nvSpPr>
          <p:spPr>
            <a:xfrm>
              <a:off x="8552564" y="750837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89;p16"/>
            <p:cNvSpPr/>
            <p:nvPr/>
          </p:nvSpPr>
          <p:spPr>
            <a:xfrm>
              <a:off x="8552564" y="7959463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90;p16"/>
            <p:cNvSpPr/>
            <p:nvPr/>
          </p:nvSpPr>
          <p:spPr>
            <a:xfrm>
              <a:off x="8552564" y="841054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11;p16"/>
            <p:cNvSpPr/>
            <p:nvPr/>
          </p:nvSpPr>
          <p:spPr>
            <a:xfrm>
              <a:off x="7501939" y="5250624"/>
              <a:ext cx="800931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2" name="Google Shape;87;p16"/>
            <p:cNvSpPr/>
            <p:nvPr/>
          </p:nvSpPr>
          <p:spPr>
            <a:xfrm>
              <a:off x="8538968" y="656596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832160" y="5445576"/>
            <a:ext cx="2392510" cy="3896093"/>
            <a:chOff x="9832160" y="5135616"/>
            <a:chExt cx="2392510" cy="3896093"/>
          </a:xfrm>
        </p:grpSpPr>
        <p:sp>
          <p:nvSpPr>
            <p:cNvPr id="73" name="Rectangle 72"/>
            <p:cNvSpPr/>
            <p:nvPr/>
          </p:nvSpPr>
          <p:spPr>
            <a:xfrm>
              <a:off x="10633090" y="5135616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585434" y="515035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565169" y="6976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44" name="Google Shape;80;p16"/>
            <p:cNvSpPr/>
            <p:nvPr/>
          </p:nvSpPr>
          <p:spPr>
            <a:xfrm>
              <a:off x="10863072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13￫C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81;p16"/>
            <p:cNvSpPr/>
            <p:nvPr/>
          </p:nvSpPr>
          <p:spPr>
            <a:xfrm>
              <a:off x="10863072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82;p16"/>
            <p:cNvSpPr/>
            <p:nvPr/>
          </p:nvSpPr>
          <p:spPr>
            <a:xfrm>
              <a:off x="10882902" y="750837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83;p16"/>
            <p:cNvSpPr/>
            <p:nvPr/>
          </p:nvSpPr>
          <p:spPr>
            <a:xfrm>
              <a:off x="10882902" y="7959462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47￫D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84;p16"/>
            <p:cNvSpPr/>
            <p:nvPr/>
          </p:nvSpPr>
          <p:spPr>
            <a:xfrm>
              <a:off x="10882902" y="841054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112;p16"/>
            <p:cNvSpPr/>
            <p:nvPr/>
          </p:nvSpPr>
          <p:spPr>
            <a:xfrm>
              <a:off x="9832160" y="5250624"/>
              <a:ext cx="821196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3" name="Google Shape;81;p16"/>
            <p:cNvSpPr/>
            <p:nvPr/>
          </p:nvSpPr>
          <p:spPr>
            <a:xfrm>
              <a:off x="10863072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276122" y="2025466"/>
            <a:ext cx="8910555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Logically centralized, </a:t>
            </a:r>
            <a:r>
              <a:rPr kumimoji="0" lang="en-US" sz="4200" b="0" i="0" u="none" strike="noStrike" cap="none" spc="0" normalizeH="0" baseline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rPr>
              <a:t>physically distributed</a:t>
            </a: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535353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179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27269" y="5151658"/>
            <a:ext cx="1522236" cy="389609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Stutter steps</a:t>
            </a:r>
            <a:endParaRPr lang="en-US" sz="6600" dirty="0"/>
          </a:p>
        </p:txBody>
      </p:sp>
      <p:sp>
        <p:nvSpPr>
          <p:cNvPr id="116" name="Google Shape;118;p16"/>
          <p:cNvSpPr/>
          <p:nvPr/>
        </p:nvSpPr>
        <p:spPr>
          <a:xfrm>
            <a:off x="1295185" y="2407517"/>
            <a:ext cx="1623664" cy="1465629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EAD1DC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182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rPr>
              <a:t>(empty)</a:t>
            </a:r>
            <a:endParaRPr sz="2000" b="1">
              <a:solidFill>
                <a:srgbClr val="66666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Google Shape;104;p16"/>
          <p:cNvSpPr/>
          <p:nvPr/>
        </p:nvSpPr>
        <p:spPr>
          <a:xfrm>
            <a:off x="1563624" y="5657388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05;p16"/>
          <p:cNvSpPr/>
          <p:nvPr/>
        </p:nvSpPr>
        <p:spPr>
          <a:xfrm>
            <a:off x="1563624" y="6108473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106;p16"/>
          <p:cNvSpPr/>
          <p:nvPr/>
        </p:nvSpPr>
        <p:spPr>
          <a:xfrm>
            <a:off x="1552804" y="7514896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07;p16"/>
          <p:cNvSpPr/>
          <p:nvPr/>
        </p:nvSpPr>
        <p:spPr>
          <a:xfrm>
            <a:off x="1553157" y="7965982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08;p16"/>
          <p:cNvSpPr/>
          <p:nvPr/>
        </p:nvSpPr>
        <p:spPr>
          <a:xfrm>
            <a:off x="1553157" y="8417065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35291" y="3869873"/>
            <a:ext cx="4810" cy="1293475"/>
          </a:xfrm>
          <a:prstGeom prst="straightConnector1">
            <a:avLst/>
          </a:prstGeom>
          <a:noFill/>
          <a:ln w="25400" cap="flat" cmpd="sng">
            <a:solidFill>
              <a:schemeClr val="bg1">
                <a:lumMod val="75000"/>
                <a:lumOff val="25000"/>
              </a:schemeClr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2658585" y="2407517"/>
            <a:ext cx="2590583" cy="2712987"/>
            <a:chOff x="2658585" y="2407517"/>
            <a:chExt cx="2590583" cy="2712987"/>
          </a:xfrm>
        </p:grpSpPr>
        <p:sp>
          <p:nvSpPr>
            <p:cNvPr id="115" name="Google Shape;117;p16"/>
            <p:cNvSpPr/>
            <p:nvPr/>
          </p:nvSpPr>
          <p:spPr>
            <a:xfrm>
              <a:off x="3625504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7" name="Google Shape;119;p16"/>
            <p:cNvSpPr/>
            <p:nvPr/>
          </p:nvSpPr>
          <p:spPr>
            <a:xfrm>
              <a:off x="2658585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1" name="Straight Arrow Connector 50"/>
            <p:cNvCxnSpPr/>
            <p:nvPr/>
          </p:nvCxnSpPr>
          <p:spPr>
            <a:xfrm flipH="1" flipV="1">
              <a:off x="4437336" y="3869873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3" name="Group 12"/>
          <p:cNvGrpSpPr/>
          <p:nvPr/>
        </p:nvGrpSpPr>
        <p:grpSpPr>
          <a:xfrm>
            <a:off x="4982730" y="2407517"/>
            <a:ext cx="2596757" cy="2712987"/>
            <a:chOff x="4982730" y="2407517"/>
            <a:chExt cx="2596757" cy="2712987"/>
          </a:xfrm>
        </p:grpSpPr>
        <p:sp>
          <p:nvSpPr>
            <p:cNvPr id="114" name="Google Shape;116;p16"/>
            <p:cNvSpPr/>
            <p:nvPr/>
          </p:nvSpPr>
          <p:spPr>
            <a:xfrm>
              <a:off x="595582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23￫A</a:t>
              </a:r>
              <a:endParaRPr sz="2000" b="1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Google Shape;120;p16"/>
            <p:cNvSpPr/>
            <p:nvPr/>
          </p:nvSpPr>
          <p:spPr>
            <a:xfrm>
              <a:off x="49827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2" name="Straight Arrow Connector 51"/>
            <p:cNvCxnSpPr/>
            <p:nvPr/>
          </p:nvCxnSpPr>
          <p:spPr>
            <a:xfrm flipH="1" flipV="1">
              <a:off x="6767302" y="3869873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4" name="Group 13"/>
          <p:cNvGrpSpPr/>
          <p:nvPr/>
        </p:nvGrpSpPr>
        <p:grpSpPr>
          <a:xfrm>
            <a:off x="7313030" y="2407517"/>
            <a:ext cx="2596777" cy="2703075"/>
            <a:chOff x="7313030" y="2407517"/>
            <a:chExt cx="2596777" cy="2703075"/>
          </a:xfrm>
        </p:grpSpPr>
        <p:sp>
          <p:nvSpPr>
            <p:cNvPr id="113" name="Google Shape;115;p16"/>
            <p:cNvSpPr/>
            <p:nvPr/>
          </p:nvSpPr>
          <p:spPr>
            <a:xfrm>
              <a:off x="8286143" y="2407517"/>
              <a:ext cx="1623664" cy="1465629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EAD1DC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18287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23</a:t>
              </a:r>
              <a:r>
                <a:rPr lang="en" sz="2000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￫A</a:t>
              </a:r>
              <a:endParaRPr sz="2000" b="1" dirty="0">
                <a:solidFill>
                  <a:schemeClr val="dk1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>
                  <a:solidFill>
                    <a:schemeClr val="dk1"/>
                  </a:solidFill>
                  <a:latin typeface="Arial" charset="0"/>
                  <a:ea typeface="Arial" charset="0"/>
                  <a:cs typeface="Arial" charset="0"/>
                </a:rPr>
                <a:t>71￫B</a:t>
              </a:r>
              <a:endParaRPr sz="2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9" name="Google Shape;121;p16"/>
            <p:cNvSpPr/>
            <p:nvPr/>
          </p:nvSpPr>
          <p:spPr>
            <a:xfrm>
              <a:off x="7313030" y="2478058"/>
              <a:ext cx="1239534" cy="30617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cxnSp>
          <p:nvCxnSpPr>
            <p:cNvPr id="53" name="Straight Arrow Connector 52"/>
            <p:cNvCxnSpPr/>
            <p:nvPr/>
          </p:nvCxnSpPr>
          <p:spPr>
            <a:xfrm flipH="1" flipV="1">
              <a:off x="9097268" y="3859961"/>
              <a:ext cx="353" cy="1250631"/>
            </a:xfrm>
            <a:prstGeom prst="straightConnector1">
              <a:avLst/>
            </a:prstGeom>
            <a:noFill/>
            <a:ln w="25400" cap="flat" cmpd="sng">
              <a:solidFill>
                <a:schemeClr val="bg1">
                  <a:lumMod val="75000"/>
                  <a:lumOff val="25000"/>
                </a:schemeClr>
              </a:solidFill>
              <a:prstDash val="sysDash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6" name="TextBox 5"/>
          <p:cNvSpPr txBox="1"/>
          <p:nvPr/>
        </p:nvSpPr>
        <p:spPr>
          <a:xfrm>
            <a:off x="1279613" y="5166394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Host 1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59348" y="6992692"/>
            <a:ext cx="163923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 Light" charset="0"/>
                <a:ea typeface="Calibri Light" charset="0"/>
                <a:cs typeface="Calibri Light" charset="0"/>
              </a:rPr>
              <a:t>Host 2</a:t>
            </a:r>
            <a:endParaRPr kumimoji="0" lang="en-US" sz="28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58" name="Google Shape;105;p16"/>
          <p:cNvSpPr/>
          <p:nvPr/>
        </p:nvSpPr>
        <p:spPr>
          <a:xfrm>
            <a:off x="1563624" y="6559556"/>
            <a:ext cx="1074714" cy="451085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-</a:t>
            </a:r>
            <a:endParaRPr kumimoji="0" sz="20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9505" y="5135616"/>
            <a:ext cx="2438424" cy="3896093"/>
            <a:chOff x="2849505" y="5135616"/>
            <a:chExt cx="2438424" cy="3896093"/>
          </a:xfrm>
        </p:grpSpPr>
        <p:sp>
          <p:nvSpPr>
            <p:cNvPr id="64" name="Rectangle 63"/>
            <p:cNvSpPr/>
            <p:nvPr/>
          </p:nvSpPr>
          <p:spPr>
            <a:xfrm>
              <a:off x="3696349" y="5135616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48693" y="515035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628428" y="6976650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29" name="Google Shape;98;p16"/>
            <p:cNvSpPr/>
            <p:nvPr/>
          </p:nvSpPr>
          <p:spPr>
            <a:xfrm>
              <a:off x="3895344" y="565280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99;p16"/>
            <p:cNvSpPr/>
            <p:nvPr/>
          </p:nvSpPr>
          <p:spPr>
            <a:xfrm>
              <a:off x="3895344" y="610388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100;p16"/>
            <p:cNvSpPr/>
            <p:nvPr/>
          </p:nvSpPr>
          <p:spPr>
            <a:xfrm>
              <a:off x="3892135" y="750838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01;p16"/>
            <p:cNvSpPr/>
            <p:nvPr/>
          </p:nvSpPr>
          <p:spPr>
            <a:xfrm>
              <a:off x="3892135" y="795946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102;p16"/>
            <p:cNvSpPr/>
            <p:nvPr/>
          </p:nvSpPr>
          <p:spPr>
            <a:xfrm>
              <a:off x="3892135" y="841054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09;p16"/>
            <p:cNvSpPr/>
            <p:nvPr/>
          </p:nvSpPr>
          <p:spPr>
            <a:xfrm>
              <a:off x="2849505" y="5250624"/>
              <a:ext cx="846844" cy="402180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0" name="Google Shape;99;p16"/>
            <p:cNvSpPr/>
            <p:nvPr/>
          </p:nvSpPr>
          <p:spPr>
            <a:xfrm>
              <a:off x="3895344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18586" y="5151658"/>
            <a:ext cx="2352697" cy="3896093"/>
            <a:chOff x="5218586" y="5151658"/>
            <a:chExt cx="2352697" cy="3896093"/>
          </a:xfrm>
        </p:grpSpPr>
        <p:sp>
          <p:nvSpPr>
            <p:cNvPr id="67" name="Rectangle 66"/>
            <p:cNvSpPr/>
            <p:nvPr/>
          </p:nvSpPr>
          <p:spPr>
            <a:xfrm>
              <a:off x="5979703" y="5151658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32047" y="5166394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911782" y="6992692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4" name="Google Shape;92;p16"/>
            <p:cNvSpPr/>
            <p:nvPr/>
          </p:nvSpPr>
          <p:spPr>
            <a:xfrm>
              <a:off x="6217920" y="566377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93;p16"/>
            <p:cNvSpPr/>
            <p:nvPr/>
          </p:nvSpPr>
          <p:spPr>
            <a:xfrm>
              <a:off x="6217920" y="611485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94;p16"/>
            <p:cNvSpPr/>
            <p:nvPr/>
          </p:nvSpPr>
          <p:spPr>
            <a:xfrm>
              <a:off x="6197047" y="750838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23￫A</a:t>
              </a:r>
              <a:endParaRPr kumimoji="0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95;p16"/>
            <p:cNvSpPr/>
            <p:nvPr/>
          </p:nvSpPr>
          <p:spPr>
            <a:xfrm>
              <a:off x="6197047" y="7959465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96;p16"/>
            <p:cNvSpPr/>
            <p:nvPr/>
          </p:nvSpPr>
          <p:spPr>
            <a:xfrm>
              <a:off x="6197047" y="8410550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10;p16"/>
            <p:cNvSpPr/>
            <p:nvPr/>
          </p:nvSpPr>
          <p:spPr>
            <a:xfrm>
              <a:off x="5218586" y="5250624"/>
              <a:ext cx="777500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1" name="Google Shape;93;p16"/>
            <p:cNvSpPr/>
            <p:nvPr/>
          </p:nvSpPr>
          <p:spPr>
            <a:xfrm>
              <a:off x="6217920" y="6559556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501939" y="5135761"/>
            <a:ext cx="2399564" cy="3896093"/>
            <a:chOff x="7501939" y="5135761"/>
            <a:chExt cx="2399564" cy="3896093"/>
          </a:xfrm>
        </p:grpSpPr>
        <p:sp>
          <p:nvSpPr>
            <p:cNvPr id="70" name="Rectangle 69"/>
            <p:cNvSpPr/>
            <p:nvPr/>
          </p:nvSpPr>
          <p:spPr>
            <a:xfrm>
              <a:off x="8309923" y="5135761"/>
              <a:ext cx="1522236" cy="3896093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Gill Sans Ligh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62267" y="5150497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1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242002" y="6976795"/>
              <a:ext cx="1639236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800" dirty="0" smtClean="0">
                  <a:latin typeface="Calibri Light" charset="0"/>
                  <a:ea typeface="Calibri Light" charset="0"/>
                  <a:cs typeface="Calibri Light" charset="0"/>
                </a:rPr>
                <a:t>Host 2</a:t>
              </a:r>
              <a:endParaRPr kumimoji="0" lang="en-US" sz="280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endParaRPr>
            </a:p>
          </p:txBody>
        </p:sp>
        <p:sp>
          <p:nvSpPr>
            <p:cNvPr id="39" name="Google Shape;86;p16"/>
            <p:cNvSpPr/>
            <p:nvPr/>
          </p:nvSpPr>
          <p:spPr>
            <a:xfrm>
              <a:off x="8540496" y="5661107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kumimoji="0" lang="e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3￫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</a:t>
              </a:r>
              <a:endParaRPr kumimoji="0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87;p16"/>
            <p:cNvSpPr/>
            <p:nvPr/>
          </p:nvSpPr>
          <p:spPr>
            <a:xfrm>
              <a:off x="8540496" y="6112191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88;p16"/>
            <p:cNvSpPr/>
            <p:nvPr/>
          </p:nvSpPr>
          <p:spPr>
            <a:xfrm>
              <a:off x="8552564" y="7508379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89;p16"/>
            <p:cNvSpPr/>
            <p:nvPr/>
          </p:nvSpPr>
          <p:spPr>
            <a:xfrm>
              <a:off x="8552564" y="7959463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90;p16"/>
            <p:cNvSpPr/>
            <p:nvPr/>
          </p:nvSpPr>
          <p:spPr>
            <a:xfrm>
              <a:off x="8552564" y="8410548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71￫B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11;p16"/>
            <p:cNvSpPr/>
            <p:nvPr/>
          </p:nvSpPr>
          <p:spPr>
            <a:xfrm>
              <a:off x="7501939" y="5250624"/>
              <a:ext cx="800931" cy="355382"/>
            </a:xfrm>
            <a:custGeom>
              <a:avLst/>
              <a:gdLst/>
              <a:ahLst/>
              <a:cxnLst/>
              <a:rect l="l" t="t" r="r" b="b"/>
              <a:pathLst>
                <a:path w="34024" h="8849" extrusionOk="0">
                  <a:moveTo>
                    <a:pt x="0" y="7829"/>
                  </a:moveTo>
                  <a:cubicBezTo>
                    <a:pt x="3006" y="6525"/>
                    <a:pt x="12362" y="-167"/>
                    <a:pt x="18033" y="3"/>
                  </a:cubicBezTo>
                  <a:cubicBezTo>
                    <a:pt x="23704" y="173"/>
                    <a:pt x="31359" y="7375"/>
                    <a:pt x="34024" y="8849"/>
                  </a:cubicBezTo>
                </a:path>
              </a:pathLst>
            </a:custGeom>
            <a:noFill/>
            <a:ln w="25400" cap="flat" cmpd="sng">
              <a:solidFill>
                <a:srgbClr val="595959"/>
              </a:solidFill>
              <a:prstDash val="solid"/>
              <a:round/>
              <a:headEnd type="none" w="med" len="med"/>
              <a:tailEnd type="stealth" w="med" len="med"/>
            </a:ln>
          </p:spPr>
        </p:sp>
        <p:sp>
          <p:nvSpPr>
            <p:cNvPr id="62" name="Google Shape;87;p16"/>
            <p:cNvSpPr/>
            <p:nvPr/>
          </p:nvSpPr>
          <p:spPr>
            <a:xfrm>
              <a:off x="8540496" y="6550254"/>
              <a:ext cx="1074714" cy="451084"/>
            </a:xfrm>
            <a:prstGeom prst="rect">
              <a:avLst/>
            </a:prstGeom>
            <a:solidFill>
              <a:srgbClr val="FCE5CD"/>
            </a:solidFill>
            <a:ln w="9525" cap="flat" cmpd="sng">
              <a:solidFill>
                <a:srgbClr val="B45F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" sz="20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-</a:t>
              </a:r>
              <a:endPara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997489" y="6148711"/>
            <a:ext cx="285666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One normal step for </a:t>
            </a:r>
            <a:r>
              <a:rPr kumimoji="0" lang="en-US" sz="3200" u="none" strike="noStrike" cap="none" spc="0" normalizeH="0" baseline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the implementation</a:t>
            </a:r>
            <a:endParaRPr kumimoji="0" lang="en-US" sz="3200" u="none" strike="noStrike" cap="none" spc="0" normalizeH="0" baseline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997489" y="2631143"/>
            <a:ext cx="2856664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One “stutter”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spc="0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step for the spec</a:t>
            </a:r>
            <a:endParaRPr kumimoji="0" lang="en-US" sz="320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5420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8" grpId="0"/>
    </p:bld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37231</TotalTime>
  <Words>783</Words>
  <Application>Microsoft Macintosh PowerPoint</Application>
  <PresentationFormat>Custom</PresentationFormat>
  <Paragraphs>294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 Light</vt:lpstr>
      <vt:lpstr>Consolas</vt:lpstr>
      <vt:lpstr>Gill Sans Light</vt:lpstr>
      <vt:lpstr>Lucida Grande</vt:lpstr>
      <vt:lpstr>Arial</vt:lpstr>
      <vt:lpstr>Showroom</vt:lpstr>
      <vt:lpstr>Systems Software Verification Summer School</vt:lpstr>
      <vt:lpstr>State machines:  a versatile tool</vt:lpstr>
      <vt:lpstr>Different ways to  specify behavior</vt:lpstr>
      <vt:lpstr>Example: hashtable</vt:lpstr>
      <vt:lpstr>The spec: a simple map</vt:lpstr>
      <vt:lpstr>Refinement</vt:lpstr>
      <vt:lpstr>The benefits of refinement</vt:lpstr>
      <vt:lpstr>A sharded key-value store</vt:lpstr>
      <vt:lpstr>Stutter steps</vt:lpstr>
      <vt:lpstr>A primary-backup protocol</vt:lpstr>
      <vt:lpstr>A primary-backup protocol</vt:lpstr>
      <vt:lpstr>The interpretation (Abstraction) function</vt:lpstr>
      <vt:lpstr>A refinement proof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Dependable Services</dc:title>
  <dc:creator>Manos Kapritsos</dc:creator>
  <cp:lastModifiedBy>Microsoft Office User</cp:lastModifiedBy>
  <cp:revision>2562</cp:revision>
  <dcterms:modified xsi:type="dcterms:W3CDTF">2021-08-24T18:53:23Z</dcterms:modified>
</cp:coreProperties>
</file>