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7" r:id="rId2"/>
    <p:sldId id="382" r:id="rId3"/>
    <p:sldId id="391" r:id="rId4"/>
    <p:sldId id="388" r:id="rId5"/>
    <p:sldId id="392" r:id="rId6"/>
    <p:sldId id="389" r:id="rId7"/>
    <p:sldId id="383" r:id="rId8"/>
    <p:sldId id="394" r:id="rId9"/>
    <p:sldId id="390" r:id="rId10"/>
    <p:sldId id="397" r:id="rId11"/>
    <p:sldId id="393" r:id="rId12"/>
    <p:sldId id="398" r:id="rId13"/>
    <p:sldId id="399" r:id="rId14"/>
    <p:sldId id="395" r:id="rId15"/>
    <p:sldId id="400" r:id="rId16"/>
    <p:sldId id="384" r:id="rId17"/>
    <p:sldId id="385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7EA"/>
    <a:srgbClr val="92D050"/>
    <a:srgbClr val="000000"/>
    <a:srgbClr val="FFFFFF"/>
    <a:srgbClr val="B7DEE8"/>
    <a:srgbClr val="4F81BD"/>
    <a:srgbClr val="706D51"/>
    <a:srgbClr val="535353"/>
    <a:srgbClr val="D997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9" autoAdjust="0"/>
    <p:restoredTop sz="85176" autoAdjust="0"/>
  </p:normalViewPr>
  <p:slideViewPr>
    <p:cSldViewPr snapToGrid="0">
      <p:cViewPr>
        <p:scale>
          <a:sx n="85" d="100"/>
          <a:sy n="85" d="100"/>
        </p:scale>
        <p:origin x="1904" y="296"/>
      </p:cViewPr>
      <p:guideLst>
        <p:guide orient="horz" pos="3072"/>
        <p:guide pos="40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0143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9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9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2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8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53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8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51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8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7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3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9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3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4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sz="half" idx="13"/>
          </p:nvPr>
        </p:nvSpPr>
        <p:spPr>
          <a:xfrm>
            <a:off x="7518400" y="2819400"/>
            <a:ext cx="4381500" cy="6591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5600" y="-336550"/>
            <a:ext cx="12484100" cy="3238500"/>
          </a:xfrm>
          <a:prstGeom prst="rect">
            <a:avLst/>
          </a:prstGeom>
        </p:spPr>
        <p:txBody>
          <a:bodyPr/>
          <a:lstStyle>
            <a:lvl1pPr>
              <a:defRPr sz="6800" cap="none"/>
            </a:lvl1pPr>
          </a:lstStyle>
          <a:p>
            <a:r>
              <a:rPr lang="en-US" dirty="0" smtClean="0">
                <a:latin typeface="Calibri Light" panose="020F0302020204030204" pitchFamily="34" charset="0"/>
              </a:rPr>
              <a:t>Systems Software Verification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Summer School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355600" y="6516968"/>
            <a:ext cx="12293600" cy="20701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</a:rPr>
              <a:t>Manos </a:t>
            </a:r>
            <a:r>
              <a:rPr dirty="0" smtClean="0">
                <a:latin typeface="Calibri Light" panose="020F0302020204030204" pitchFamily="34" charset="0"/>
              </a:rPr>
              <a:t>Kapritsos</a:t>
            </a:r>
            <a:r>
              <a:rPr lang="en-US" dirty="0" smtClean="0">
                <a:latin typeface="Calibri Light" panose="020F0302020204030204" pitchFamily="34" charset="0"/>
              </a:rPr>
              <a:t>, University of Michigan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Jon Howell, VMWare Research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Rob Johnson, VMWare Research</a:t>
            </a:r>
          </a:p>
        </p:txBody>
      </p:sp>
      <p:sp>
        <p:nvSpPr>
          <p:cNvPr id="4" name="Shape 173"/>
          <p:cNvSpPr txBox="1">
            <a:spLocks/>
          </p:cNvSpPr>
          <p:nvPr/>
        </p:nvSpPr>
        <p:spPr>
          <a:xfrm>
            <a:off x="355600" y="3856318"/>
            <a:ext cx="12293600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Chapter 4</a:t>
            </a:r>
          </a:p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Proving properties</a:t>
            </a:r>
          </a:p>
        </p:txBody>
      </p:sp>
    </p:spTree>
    <p:extLst>
      <p:ext uri="{BB962C8B-B14F-4D97-AF65-F5344CB8AC3E}">
        <p14:creationId xmlns:p14="http://schemas.microsoft.com/office/powerpoint/2010/main" val="2119566992"/>
      </p:ext>
    </p:extLst>
  </p:cSld>
  <p:clrMapOvr>
    <a:masterClrMapping/>
  </p:clrMapOvr>
  <p:transition spd="med" advTm="780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62644" y="674468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464203" y="6489390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08377" y="4474029"/>
            <a:ext cx="0" cy="531255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169459" y="6998827"/>
            <a:ext cx="8928847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467971" y="622434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462644" y="595397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462644" y="570088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463554" y="7270358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462644" y="7534102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464203" y="7793818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462644" y="8054445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588540" y="5822364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719225" y="6223048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470018" y="570088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464203" y="5445587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463353" y="5180543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467262" y="4910173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467262" y="466631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462644" y="8053550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8159246" y="6605216"/>
            <a:ext cx="89907" cy="784087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25369" y="6607277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504681" y="6738750"/>
            <a:ext cx="736777" cy="263516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442573" y="563655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634349" y="6806686"/>
            <a:ext cx="55608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800" dirty="0" smtClean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0" name="Text Placeholder 2"/>
          <p:cNvSpPr txBox="1">
            <a:spLocks/>
          </p:cNvSpPr>
          <p:nvPr/>
        </p:nvSpPr>
        <p:spPr>
          <a:xfrm>
            <a:off x="1553336" y="2169823"/>
            <a:ext cx="10940634" cy="878178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-457200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Can </a:t>
            </a:r>
            <a:r>
              <a:rPr lang="en-US" sz="4000" dirty="0">
                <a:latin typeface="Calibri Light" charset="0"/>
                <a:ea typeface="Calibri Light" charset="0"/>
                <a:cs typeface="Calibri Light" charset="0"/>
              </a:rPr>
              <a:t>t</a:t>
            </a:r>
            <a:r>
              <a:rPr lang="el-GR" sz="4000" dirty="0" smtClean="0">
                <a:latin typeface="Calibri Light" charset="0"/>
                <a:ea typeface="Calibri Light" charset="0"/>
                <a:cs typeface="Calibri Light" charset="0"/>
              </a:rPr>
              <a:t>h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e crawler ever fall in the 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hole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?</a:t>
            </a:r>
          </a:p>
        </p:txBody>
      </p:sp>
      <p:sp>
        <p:nvSpPr>
          <p:cNvPr id="114" name="Oval 113"/>
          <p:cNvSpPr/>
          <p:nvPr/>
        </p:nvSpPr>
        <p:spPr>
          <a:xfrm>
            <a:off x="6442573" y="537739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700406" y="563624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955966" y="5885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950385" y="56319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955354" y="538408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219711" y="563217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486965" y="588595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745026" y="615412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744568" y="58857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744569" y="563217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744568" y="538408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696456" y="58857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956974" y="615439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219711" y="615429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486965" y="64228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491576" y="61544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744568" y="64222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442572" y="51131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442571" y="48443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442571" y="45997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695893" y="48481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950289" y="511547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218703" y="53785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491576" y="563655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221074" y="642186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488989" y="667329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744607" y="693356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8009575" y="718218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8005868" y="69386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8006044" y="667274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8005649" y="642375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005868" y="615508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8005649" y="588684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8265365" y="615195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700214" y="589087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962452" y="6157437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220407" y="6421694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490058" y="6668288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747591" y="6933560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8010714" y="7176493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8010479" y="6936505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8010645" y="6671818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8005649" y="6427386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8004283" y="6152232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8008433" y="588321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8266731" y="6154668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446500" y="5641655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9947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5" grpId="0" animBg="1"/>
      <p:bldP spid="166" grpId="0" animBg="1"/>
      <p:bldP spid="167" grpId="0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 rot="10800000">
            <a:off x="6508377" y="-1504343"/>
            <a:ext cx="17388223" cy="14815783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08377" y="4474029"/>
            <a:ext cx="0" cy="531255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169459" y="6998827"/>
            <a:ext cx="8928847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588540" y="5822364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719225" y="6223048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462644" y="8053550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25369" y="6607277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0" name="Text Placeholder 2"/>
          <p:cNvSpPr txBox="1">
            <a:spLocks/>
          </p:cNvSpPr>
          <p:nvPr/>
        </p:nvSpPr>
        <p:spPr>
          <a:xfrm>
            <a:off x="1553336" y="2169823"/>
            <a:ext cx="10940634" cy="736134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-457200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Can the crawler ever fall in the 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hole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?</a:t>
            </a:r>
          </a:p>
        </p:txBody>
      </p:sp>
      <p:sp>
        <p:nvSpPr>
          <p:cNvPr id="421" name="Oval 420"/>
          <p:cNvSpPr/>
          <p:nvPr/>
        </p:nvSpPr>
        <p:spPr>
          <a:xfrm>
            <a:off x="9320741" y="84797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9576301" y="87294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9570720" y="847551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9575689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9840046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10107300" y="872950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10364903" y="87292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10364904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10364903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9839038" y="822211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10111911" y="84801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10625984" y="87303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9836335" y="872631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9316227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11158793" y="82260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11410798" y="84699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11416396" y="822577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10885483" y="84701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11152737" y="87265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11157348" y="847028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11410340" y="872597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10886846" y="87255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11671421" y="87274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11671640" y="84709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11677477" y="822689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10887828" y="82228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10620245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10620244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10108158" y="82259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11929283" y="87314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11929284" y="8477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11929283" y="82298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12190364" y="873258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12723173" y="82282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12975178" y="847215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12980776" y="82279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12449863" y="84723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12717117" y="8728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12721728" y="847247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12974720" y="87281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12451226" y="872778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13235801" y="87296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13236020" y="847311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13241857" y="822909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12452208" y="82250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12184625" y="8477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12184624" y="82298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13501893" y="87334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13501894" y="84799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13501893" y="82318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13762974" y="873456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14295783" y="82301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14547788" y="84741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14553386" y="82299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14022473" y="84743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14289727" y="87307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14294338" y="84744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14547330" y="87301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14023836" y="87297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14808411" y="873165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14808630" y="84750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14814467" y="82310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14024818" y="82269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13757235" y="84799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13757234" y="82318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9053322" y="82313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62644" y="5882037"/>
            <a:ext cx="8478235" cy="2217438"/>
            <a:chOff x="6462644" y="5882037"/>
            <a:chExt cx="8478235" cy="2217438"/>
          </a:xfrm>
        </p:grpSpPr>
        <p:sp>
          <p:nvSpPr>
            <p:cNvPr id="289" name="Oval 288"/>
            <p:cNvSpPr/>
            <p:nvPr/>
          </p:nvSpPr>
          <p:spPr>
            <a:xfrm>
              <a:off x="9308987" y="69357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9570248" y="69408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10098835" y="69281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9832944" y="69272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10881597" y="69377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11142858" y="69428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11671445" y="69301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11405554" y="69292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467971" y="622434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462644" y="595397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4203" y="779381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2644" y="805444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1" name="Group 90"/>
            <p:cNvGrpSpPr/>
            <p:nvPr/>
          </p:nvGrpSpPr>
          <p:grpSpPr>
            <a:xfrm rot="5400000">
              <a:off x="8159246" y="6605216"/>
              <a:ext cx="89907" cy="784087"/>
              <a:chOff x="6462644" y="7841273"/>
              <a:chExt cx="89907" cy="784087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6463554" y="7841273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462644" y="8105017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464203" y="8364733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462644" y="8625360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90" name="Straight Arrow Connector 89"/>
            <p:cNvCxnSpPr/>
            <p:nvPr/>
          </p:nvCxnSpPr>
          <p:spPr>
            <a:xfrm flipH="1">
              <a:off x="6504681" y="6738750"/>
              <a:ext cx="736777" cy="263516"/>
            </a:xfrm>
            <a:prstGeom prst="straightConnector1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4" name="TextBox 103"/>
            <p:cNvSpPr txBox="1"/>
            <p:nvPr/>
          </p:nvSpPr>
          <p:spPr>
            <a:xfrm rot="20569322">
              <a:off x="6634349" y="6806686"/>
              <a:ext cx="55608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sz="1800" dirty="0" smtClean="0">
                  <a:latin typeface="Calibri Light" charset="0"/>
                  <a:ea typeface="Calibri Light" charset="0"/>
                  <a:cs typeface="Calibri Light" charset="0"/>
                </a:rPr>
                <a:t>ρ=3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955966" y="58859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7486965" y="58859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7745026" y="61541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744568" y="58857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696456" y="58857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956974" y="61543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219711" y="61542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486965" y="64228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491576" y="61544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7744568" y="64222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221074" y="64218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488989" y="66732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744607" y="69335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8009575" y="71821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8005868" y="693866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006044" y="66727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005649" y="64237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05868" y="61550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8005649" y="58868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8265365" y="61519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6000" y="58827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742165" y="66673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8532402" y="58829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790005" y="58824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266511" y="58820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9051086" y="58839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8536941" y="64224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8794544" y="64218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8271050" y="64214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9055625" y="64233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8536941" y="66767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8794544" y="66761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8271050" y="66757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9055625" y="6677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8534455" y="69259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792058" y="69254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8268564" y="69250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9053139" y="69269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8532402" y="71752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8790005" y="71747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8266511" y="71743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9051086" y="71762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8532402" y="7442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8790005" y="74415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8266511" y="74411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9051086" y="74430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8532402" y="61514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8790005" y="61508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9051086" y="61523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9309406" y="61563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9308948" y="58879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9308948" y="64244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9570424" y="66749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9570029" y="64259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9570248" y="61572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9570029" y="58890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9829745" y="61541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306545" y="66695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10096782" y="58851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0354385" y="58846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9830891" y="58842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10615466" y="58861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0101321" y="64246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10358924" y="64240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9835430" y="64236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10620005" y="64255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0101321" y="66789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0358924" y="66783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9835430" y="66779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10620005" y="6679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0356438" y="69276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0617519" y="69291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10096782" y="6153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10354385" y="61530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10615466" y="61545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10882016" y="615830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10881558" y="58898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10881558" y="642643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11143034" y="66769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11142639" y="64279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11142858" y="61592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11142639" y="58910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11402355" y="61561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10879155" y="66715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11669392" y="58871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11926995" y="58866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11403501" y="58862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2188076" y="58881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1673931" y="6426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11931534" y="64260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11408040" y="64256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2192615" y="64275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1673931" y="66808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11931534" y="66803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11408040" y="66799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2192615" y="66818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11929048" y="6929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2190129" y="69311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11669392" y="61555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11926995" y="61550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2188076" y="61565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9316228" y="76916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570624" y="79590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9316226" y="79616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10101925" y="74402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10359986" y="76902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10359528" y="74399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9834671" y="76903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10101925" y="79589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10106536" y="76905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10359528" y="79583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9836034" y="7957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10620609" y="79598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10620828" y="76911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10620609" y="74411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9830960" y="7437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11150719" y="74414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11408780" y="76914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11408322" y="74411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10883465" y="76915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11150719" y="796009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11155330" y="76917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11408322" y="79595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10884828" y="79591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11669403" y="79610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11669622" y="76923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11669403" y="74422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10879754" y="74382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9580939" y="76865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9583132" y="7440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9312167" y="74374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10101925" y="71938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10359528" y="71936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10620609" y="71947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9830960" y="71906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11150719" y="71950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11408322" y="71948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11669403" y="71959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10879754" y="71918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9583132" y="71943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9312167" y="71911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11924366" y="76924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11923908" y="74421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11923908" y="79605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2184989" y="79620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2185208" y="7693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2184989" y="74433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2715099" y="74435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2973160" y="76935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2972702" y="74433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2447845" y="76937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2715099" y="79622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2719710" y="76939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2972702" y="79617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2449208" y="79613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3233783" y="79632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3234002" y="76945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3233783" y="74444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2444134" y="74404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11923908" y="71958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2184989" y="7196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2715099" y="71972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2972702" y="71970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3233783" y="71981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2444134" y="71940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3496976" y="76943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3496518" y="74441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3496518" y="79625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3757599" y="7964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3757818" y="76953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3757599" y="74452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4287709" y="74455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4545770" y="76955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4545312" y="74453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4020455" y="76957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4287709" y="796427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4292320" y="76959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4545312" y="79637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4021818" y="79633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4806393" y="79652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4806612" y="76965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4806393" y="744646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4016744" y="744238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3496518" y="71978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3757599" y="71989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4287709" y="71992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4545312" y="71990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4806393" y="72001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4016744" y="71960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8779835" y="76958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9047089" y="79643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9051700" y="76959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8781198" y="79633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8526103" y="76920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2451467" y="69278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2445886" y="667393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2450855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2715212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2982466" y="69279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3240069" y="69276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3240070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3240069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2445790" y="61574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2714204" y="64205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2987077" y="66785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3501150" y="69288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2711501" y="69247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3235152" y="5888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2709837" y="58888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2977091" y="61573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2981702" y="58889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3234694" y="61567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2711200" y="61563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3495775" y="61582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3495994" y="58896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4033959" y="64244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4285964" y="66683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4291562" y="64242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3760649" y="66685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4027903" y="69249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4032514" y="66687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4285506" y="69244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3762012" y="69240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4546587" y="69259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4546806" y="66693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4552643" y="64253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3762994" y="64212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4283946" y="58898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3758631" y="5889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4025885" y="61585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4030496" y="58901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4283488" y="61579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3759994" y="61575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4544569" y="61594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4544788" y="58907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3495411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3495410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2983324" y="64243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2456105" y="58850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4804449" y="69298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4804450" y="66763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4804449" y="64282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4799532" y="5890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4799074" y="61589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2571" y="4347141"/>
            <a:ext cx="8504628" cy="1427839"/>
            <a:chOff x="6442571" y="4347141"/>
            <a:chExt cx="8504628" cy="142783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462644" y="570088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70018" y="570088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64203" y="544558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463353" y="518054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67262" y="49101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67262" y="466631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2" name="Oval 111"/>
            <p:cNvSpPr/>
            <p:nvPr/>
          </p:nvSpPr>
          <p:spPr>
            <a:xfrm>
              <a:off x="6442573" y="56365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442573" y="53773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700406" y="56362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950385" y="5631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955354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7219711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744569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744568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442572" y="51131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442571" y="48443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6442571" y="45997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695893" y="48481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950289" y="51154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7218703" y="53785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7491576" y="56365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695892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695891" y="51180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7481590" y="45966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739651" y="48466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7739193" y="45964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214336" y="4846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7481590" y="51153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7486201" y="48470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7739193" y="51148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7215699" y="51144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8000274" y="51163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8000493" y="48476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8000274" y="45975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7210625" y="45934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8538458" y="53824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8790463" y="56264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8796061" y="53822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265148" y="56265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8537013" y="5626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9051305" y="56273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9057142" y="53833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267493" y="53792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530384" y="45978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788445" y="48478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8787987" y="45976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8263130" y="48480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530384" y="51165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534995" y="48481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8787987" y="51159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264493" y="51155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9049068" y="51174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9049287" y="48488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9049068" y="45987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8259419" y="4594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999910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999909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487823" y="53823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960604" y="48430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962797" y="45970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691832" y="45939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7481590" y="43503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7739193" y="43500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8000274" y="43512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7210625" y="43471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8530384" y="4351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8787987" y="4351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9049068" y="43523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8259419" y="43483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962797" y="43507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691832" y="43475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443746" y="43483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9308949" y="5634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9308948" y="5386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9304031" y="48488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9303573" y="45986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9303573" y="5116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9564654" y="51184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9564873" y="48498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9564654" y="45997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10102838" y="5384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0354843" y="562860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0360441" y="53844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9829528" y="56287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0101393" y="5628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0615685" y="56295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0621522" y="53855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9831873" y="53814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10094764" y="46000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0352825" y="48500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10352367" y="45998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9827510" y="48502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10094764" y="51187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10099375" y="4850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352367" y="5118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9828873" y="51177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0613448" y="51196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10613667" y="48510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0613448" y="46009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9823799" y="45968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9564290" y="5634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9564289" y="5386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9303573" y="43522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9564654" y="43534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10094764" y="43537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10352367" y="43534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10613448" y="43545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9823799" y="4350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10881559" y="5636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10881558" y="5388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10876641" y="48508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0876183" y="46006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10876183" y="51189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11137264" y="51204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11137483" y="48518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11137264" y="46017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11675448" y="53866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11927453" y="56305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11933051" y="53864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11402138" y="56307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11674003" y="56309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2188295" y="56315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2194132" y="53875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1404483" y="53834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11667374" y="46020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11925435" y="4852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11924977" y="46017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11400120" y="48521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11667374" y="51207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11671985" y="48523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11924977" y="5120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11401483" y="51197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2186058" y="5121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2186277" y="48529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2186058" y="46029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1396409" y="45988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11136900" y="5636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11136899" y="5388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10876183" y="43542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11137264" y="43553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11667374" y="43556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11924977" y="43554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2186058" y="43565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11396409" y="43524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2977091" y="56386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3234694" y="56384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3495775" y="563953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2706126" y="56354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4025885" y="56398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4283488" y="56395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4544569" y="56407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3754920" y="56366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2458298" y="56390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2977091" y="53923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3234694" y="53920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3495775" y="539319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2706126" y="53891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4025885" y="53934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4283488" y="53932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4544569" y="53943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3754920" y="53902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2458298" y="5392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4799074" y="56406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4799074" y="53942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2458610" y="5128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2989911" y="46095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3247972" y="48595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3247514" y="46093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2722657" y="48597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2989911" y="51282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2994522" y="48598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3247514" y="51276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2724020" y="51272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3508595" y="51291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3508814" y="48605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3508595" y="461043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2718946" y="46063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2468925" y="48559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2471118" y="46099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2989911" y="43632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3247514" y="43629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3508595" y="43641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2718946" y="43600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2471118" y="43636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3762728" y="51266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4294029" y="46078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4552090" y="48578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4551632" y="46076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4026775" y="48580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4294029" y="51265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4298640" y="48581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4551632" y="51259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4028138" y="51256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4812713" y="51274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4812932" y="48588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4812713" y="46087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4023064" y="4604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3773043" y="48542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3775236" y="46082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4294029" y="43615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4551632" y="43612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4812713" y="436241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4023064" y="43583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3775236" y="43619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sp>
        <p:nvSpPr>
          <p:cNvPr id="710" name="Oval 709"/>
          <p:cNvSpPr/>
          <p:nvPr/>
        </p:nvSpPr>
        <p:spPr>
          <a:xfrm>
            <a:off x="10111055" y="90009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10368658" y="90003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9845164" y="899994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10629739" y="900183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10899394" y="100386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11154954" y="102882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11149373" y="1003432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11154342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11418699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11685953" y="1028832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11943556" y="102880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11943557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11943556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10894881" y="925046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11149277" y="95178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1417691" y="978093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11690564" y="100389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12204637" y="102892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11414988" y="1028513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10894880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10894879" y="952046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11680578" y="89990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11938639" y="92490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11938181" y="899880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11413324" y="924920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11680578" y="95177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11685189" y="924936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11938181" y="95171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11414687" y="951677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12199262" y="951866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12199481" y="92499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12199262" y="899992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11409613" y="899584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12737446" y="97848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12989451" y="1002877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12995049" y="97845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12464136" y="100289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12731390" y="102853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12736001" y="1002910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12988993" y="102847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12465499" y="102844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13250074" y="1028629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13250293" y="10029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13256130" y="978571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12466481" y="97816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12729372" y="90002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12987433" y="92502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12986975" y="899998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12462118" y="92503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12729372" y="951891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12733983" y="92505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12986975" y="95183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12463481" y="951795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13248056" y="951984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13248275" y="925117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13248056" y="90011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12458407" y="899702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12198898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12198897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11686811" y="9784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11159592" y="924540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11161785" y="899946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10890820" y="89962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13507936" y="1029028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13507937" y="100367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13507936" y="97886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13769017" y="1029140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13503019" y="92512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13502561" y="900099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13502561" y="95193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13763642" y="95208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13763861" y="92521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13763642" y="90021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14301826" y="978702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14553831" y="1003096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14559429" y="97867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14028516" y="100311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14295770" y="1028755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14300381" y="1003129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14553373" y="102869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14029879" y="102865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14814454" y="102884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14814673" y="1003192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14820510" y="97879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14030861" y="97838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14293752" y="900241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14551813" y="925241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14551355" y="90021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14026498" y="925258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14293752" y="952110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14298363" y="925274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14551355" y="9520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14027861" y="95201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14812436" y="952204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14812655" y="925337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14812436" y="90032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14022787" y="89992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13763278" y="100367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13763277" y="97886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10358488" y="92546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10625742" y="95231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10630353" y="925479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10359851" y="95222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10631975" y="97901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10104756" y="925083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0802" y="4774416"/>
            <a:ext cx="2415726" cy="1395254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Reachable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states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42586" y="3039265"/>
            <a:ext cx="8504628" cy="1181501"/>
            <a:chOff x="6267925" y="3841218"/>
            <a:chExt cx="8504628" cy="1181501"/>
          </a:xfrm>
        </p:grpSpPr>
        <p:sp>
          <p:nvSpPr>
            <p:cNvPr id="855" name="Oval 854"/>
            <p:cNvSpPr/>
            <p:nvPr/>
          </p:nvSpPr>
          <p:spPr>
            <a:xfrm>
              <a:off x="6267927" y="48714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267926" y="46072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267925" y="43384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267925" y="40937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780708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7569922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521247" y="434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775643" y="46095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7044057" y="48726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521246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521245" y="46121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7306944" y="40907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7565005" y="43407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7564547" y="40905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7039690" y="43409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7306944" y="46094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7311555" y="43410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7564547" y="46088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7041053" y="46084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825628" y="46103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825847" y="43417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825628" y="40916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7035979" y="40875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8363812" y="48765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8621415" y="48763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8882496" y="48774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8092847" y="48733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8355738" y="4091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8613799" y="43419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8613341" y="40916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8088484" y="43420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8355738" y="46106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8360349" y="43422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8613341" y="46100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8089847" y="4609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8874422" y="46115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8874641" y="43428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8874422" y="40928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8084773" y="4088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825263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7313177" y="48764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785958" y="43371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788151" y="40911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517186" y="40879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7306944" y="38444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7564547" y="38441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825628" y="38452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7035979" y="38412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8355738" y="3845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8613341" y="3845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8874422" y="38464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8084773" y="38423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788151" y="38448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517186" y="38416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269100" y="38423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9134302" y="4880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9129385" y="43429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9128927" y="40927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9128927" y="46110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9390008" y="46125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9390227" y="43439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9390008" y="40938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9928192" y="4878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10185795" y="48784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10446876" y="48796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9657227" y="48755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9920118" y="40941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10178179" y="43441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10177721" y="40938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9652864" y="43442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9920118" y="46128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9924729" y="43444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10177721" y="46122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9654227" y="46118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10438802" y="46137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10439021" y="43450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10438802" y="40950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9649153" y="4090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9389643" y="4880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9128927" y="38463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9390008" y="38474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9920118" y="38477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10177721" y="38475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10438802" y="3848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9649153" y="3844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10706912" y="48823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10701995" y="43449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10701537" y="40946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10701537" y="46130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10962618" y="46145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10962837" y="434588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10962618" y="40958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11500802" y="48807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11758405" y="48804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2019486" y="4881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11229837" y="48775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11492728" y="40961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11750789" y="43461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11750331" y="40958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11225474" y="43462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11492728" y="46148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11497339" y="43464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11750331" y="46142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11226837" y="46138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2011412" y="4615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2011631" y="43470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2011412" y="40969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11221763" y="40929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10962253" y="48823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10701537" y="38483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10962618" y="38494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11492728" y="38497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11750331" y="38495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2011412" y="38506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11221763" y="38465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2802445" y="48863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3060048" y="48861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3321129" y="488727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2531480" y="48831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3851239" y="48875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4108842" y="48873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4369923" y="48884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3580274" y="4884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2283652" y="48868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4624428" y="48883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2283964" y="46224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2815265" y="41036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3073326" y="43536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3072868" y="41033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2548011" y="43537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2815265" y="46223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2819876" y="43539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3072868" y="46217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2549374" y="4621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3333949" y="4623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3334168" y="43545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3333949" y="4104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2544300" y="41004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2294279" y="4349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2296472" y="41040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2815265" y="38572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3072868" y="38570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3333949" y="3858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2544300" y="38540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2296472" y="38577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3588082" y="46207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4119383" y="41019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4377444" y="43519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4376986" y="41017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3852129" y="43521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4119383" y="46206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4123994" y="43522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4376986" y="46200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3853492" y="46196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4638067" y="46215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4638286" y="43528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4638067" y="41028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3848418" y="40987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3598397" y="43483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3600590" y="41023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4119383" y="3855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4376986" y="38553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4638067" y="38564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3848418" y="38524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3600590" y="3856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99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12148" y="-60791"/>
            <a:ext cx="13641050" cy="10208301"/>
          </a:xfrm>
          <a:prstGeom prst="rect">
            <a:avLst/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08377" y="4474029"/>
            <a:ext cx="0" cy="531255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169459" y="6998827"/>
            <a:ext cx="8928847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588540" y="5822364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719225" y="6223048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462644" y="8053550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25369" y="6607277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TextBox 2"/>
          <p:cNvSpPr txBox="1"/>
          <p:nvPr/>
        </p:nvSpPr>
        <p:spPr>
          <a:xfrm>
            <a:off x="9916307" y="5097581"/>
            <a:ext cx="2524730" cy="748923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Safe states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837" name="Group 836"/>
          <p:cNvGrpSpPr/>
          <p:nvPr/>
        </p:nvGrpSpPr>
        <p:grpSpPr>
          <a:xfrm>
            <a:off x="6465220" y="5430452"/>
            <a:ext cx="89907" cy="784087"/>
            <a:chOff x="6462644" y="7841273"/>
            <a:chExt cx="89907" cy="784087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9" name="Straight Connector 838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0" name="Straight Connector 839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1" name="Straight Connector 840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42" name="Rounded Rectangle 841"/>
          <p:cNvSpPr/>
          <p:nvPr/>
        </p:nvSpPr>
        <p:spPr>
          <a:xfrm>
            <a:off x="3702570" y="2216417"/>
            <a:ext cx="6033702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Safe</a:t>
            </a:r>
            <a:r>
              <a:rPr lang="en-US" sz="3200" b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Safe</a:t>
            </a:r>
            <a:r>
              <a:rPr lang="en-US" sz="3200" b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5298" y="1456858"/>
            <a:ext cx="421750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Naïve safety proof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91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 rot="10800000">
            <a:off x="6508377" y="-1504343"/>
            <a:ext cx="17388223" cy="14815783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08377" y="4474029"/>
            <a:ext cx="0" cy="531255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169459" y="6998827"/>
            <a:ext cx="8928847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588540" y="5822364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719225" y="6223048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462644" y="8053550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25369" y="6607277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21" name="Oval 420"/>
          <p:cNvSpPr/>
          <p:nvPr/>
        </p:nvSpPr>
        <p:spPr>
          <a:xfrm>
            <a:off x="9320741" y="84797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9576301" y="87294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9570720" y="847551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9575689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9840046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10107300" y="872950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10364903" y="87292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10364904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10364903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9839038" y="822211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10111911" y="84801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10625984" y="87303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9836335" y="872631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9316227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11158793" y="82260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11410798" y="84699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11416396" y="822577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10885483" y="84701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11152737" y="87265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11157348" y="847028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11410340" y="872597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10886846" y="87255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11671421" y="87274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11671640" y="84709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11677477" y="822689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10887828" y="82228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10620245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10620244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10108158" y="82259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11929283" y="87314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11929284" y="8477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11929283" y="82298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12190364" y="873258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12723173" y="82282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12975178" y="847215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12980776" y="82279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12449863" y="84723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12717117" y="8728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12721728" y="847247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12974720" y="87281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12451226" y="872778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13235801" y="87296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13236020" y="847311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13241857" y="822909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12452208" y="82250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12184625" y="8477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12184624" y="82298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13501893" y="87334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13501894" y="84799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13501893" y="82318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13762974" y="873456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14295783" y="82301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14547788" y="84741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14553386" y="82299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14022473" y="84743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14289727" y="87307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14294338" y="84744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14547330" y="87301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14023836" y="87297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14808411" y="873165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14808630" y="84750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14814467" y="82310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14024818" y="82269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13757235" y="84799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13757234" y="82318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9053322" y="82313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62644" y="5882037"/>
            <a:ext cx="8478235" cy="2217438"/>
            <a:chOff x="6462644" y="5882037"/>
            <a:chExt cx="8478235" cy="2217438"/>
          </a:xfrm>
        </p:grpSpPr>
        <p:sp>
          <p:nvSpPr>
            <p:cNvPr id="289" name="Oval 288"/>
            <p:cNvSpPr/>
            <p:nvPr/>
          </p:nvSpPr>
          <p:spPr>
            <a:xfrm>
              <a:off x="9308987" y="69357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9570248" y="69408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10098835" y="69281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9832944" y="69272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10881597" y="69377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11142858" y="69428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11671445" y="69301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11405554" y="69292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467971" y="622434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462644" y="595397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4203" y="779381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2644" y="805444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1" name="Group 90"/>
            <p:cNvGrpSpPr/>
            <p:nvPr/>
          </p:nvGrpSpPr>
          <p:grpSpPr>
            <a:xfrm rot="5400000">
              <a:off x="8159246" y="6605216"/>
              <a:ext cx="89907" cy="784087"/>
              <a:chOff x="6462644" y="7841273"/>
              <a:chExt cx="89907" cy="784087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6463554" y="7841273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462644" y="8105017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464203" y="8364733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462644" y="8625360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90" name="Straight Arrow Connector 89"/>
            <p:cNvCxnSpPr/>
            <p:nvPr/>
          </p:nvCxnSpPr>
          <p:spPr>
            <a:xfrm flipH="1">
              <a:off x="6504681" y="6738750"/>
              <a:ext cx="736777" cy="263516"/>
            </a:xfrm>
            <a:prstGeom prst="straightConnector1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4" name="TextBox 103"/>
            <p:cNvSpPr txBox="1"/>
            <p:nvPr/>
          </p:nvSpPr>
          <p:spPr>
            <a:xfrm rot="20569322">
              <a:off x="6634349" y="6806686"/>
              <a:ext cx="55608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sz="1800" dirty="0" smtClean="0">
                  <a:latin typeface="Calibri Light" charset="0"/>
                  <a:ea typeface="Calibri Light" charset="0"/>
                  <a:cs typeface="Calibri Light" charset="0"/>
                </a:rPr>
                <a:t>ρ=3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955966" y="58859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7486965" y="58859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7745026" y="61541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744568" y="58857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696456" y="58857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956974" y="61543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219711" y="61542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486965" y="64228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491576" y="61544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7744568" y="64222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221074" y="64218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488989" y="66732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744607" y="69335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8009575" y="71821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8005868" y="693866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006044" y="66727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005649" y="64237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05868" y="61550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8005649" y="58868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8265365" y="61519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6000" y="58827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742165" y="66673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8532402" y="58829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790005" y="58824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266511" y="58820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9051086" y="58839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8536941" y="64224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8794544" y="64218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8271050" y="64214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9055625" y="64233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8536941" y="66767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8794544" y="66761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8271050" y="66757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9055625" y="6677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8534455" y="69259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792058" y="69254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8268564" y="69250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9053139" y="69269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8532402" y="71752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8790005" y="71747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8266511" y="71743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9051086" y="71762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8532402" y="7442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8790005" y="74415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8266511" y="74411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9051086" y="74430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8532402" y="61514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8790005" y="61508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9051086" y="61523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9309406" y="61563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9308948" y="58879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9308948" y="64244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9570424" y="66749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9570029" y="64259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9570248" y="61572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9570029" y="58890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9829745" y="61541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306545" y="66695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10096782" y="58851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0354385" y="58846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9830891" y="58842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10615466" y="58861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0101321" y="64246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10358924" y="64240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9835430" y="64236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10620005" y="64255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0101321" y="66789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0358924" y="66783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9835430" y="66779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10620005" y="6679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0356438" y="69276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0617519" y="69291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10096782" y="6153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10354385" y="61530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10615466" y="61545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10882016" y="615830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10881558" y="58898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10881558" y="642643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11143034" y="66769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11142639" y="64279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11142858" y="61592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11142639" y="58910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11402355" y="61561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10879155" y="66715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11669392" y="58871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11926995" y="58866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11403501" y="58862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2188076" y="58881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1673931" y="6426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11931534" y="64260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11408040" y="64256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2192615" y="64275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1673931" y="66808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11931534" y="66803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11408040" y="66799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2192615" y="66818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11929048" y="6929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2190129" y="69311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11669392" y="61555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11926995" y="61550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2188076" y="61565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9316228" y="76916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570624" y="79590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9316226" y="79616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10101925" y="74402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10359986" y="76902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10359528" y="74399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9834671" y="76903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10101925" y="79589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10106536" y="76905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10359528" y="79583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9836034" y="7957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10620609" y="79598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10620828" y="76911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10620609" y="74411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9830960" y="7437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11150719" y="74414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11408780" y="76914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11408322" y="74411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10883465" y="76915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11150719" y="796009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11155330" y="76917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11408322" y="79595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10884828" y="79591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11669403" y="79610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11669622" y="76923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11669403" y="74422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10879754" y="74382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9580939" y="76865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9583132" y="7440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9312167" y="74374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10101925" y="71938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10359528" y="71936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10620609" y="71947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9830960" y="71906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11150719" y="71950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11408322" y="71948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11669403" y="71959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10879754" y="71918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9583132" y="71943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9312167" y="71911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11924366" y="76924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11923908" y="74421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11923908" y="79605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2184989" y="79620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2185208" y="7693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2184989" y="74433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2715099" y="74435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2973160" y="76935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2972702" y="74433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2447845" y="76937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2715099" y="79622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2719710" y="76939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2972702" y="79617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2449208" y="79613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3233783" y="79632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3234002" y="76945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3233783" y="74444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2444134" y="74404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11923908" y="71958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2184989" y="7196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2715099" y="71972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2972702" y="71970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3233783" y="71981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2444134" y="71940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3496976" y="76943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3496518" y="74441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3496518" y="79625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3757599" y="7964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3757818" y="76953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3757599" y="74452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4287709" y="74455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4545770" y="76955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4545312" y="74453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4020455" y="76957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4287709" y="796427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4292320" y="76959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4545312" y="79637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4021818" y="79633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4806393" y="79652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4806612" y="76965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4806393" y="744646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4016744" y="744238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3496518" y="71978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3757599" y="71989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4287709" y="71992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4545312" y="71990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4806393" y="72001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4016744" y="71960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8779835" y="76958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9047089" y="79643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9051700" y="76959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8781198" y="79633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8526103" y="76920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2451467" y="69278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2445886" y="667393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2450855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2715212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2982466" y="69279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3240069" y="69276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3240070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3240069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2445790" y="61574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2714204" y="64205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2987077" y="66785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3501150" y="69288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2711501" y="69247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3235152" y="5888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2709837" y="58888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2977091" y="61573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2981702" y="58889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3234694" y="61567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2711200" y="61563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3495775" y="61582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3495994" y="58896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4033959" y="64244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4285964" y="66683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4291562" y="64242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3760649" y="66685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4027903" y="69249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4032514" y="66687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4285506" y="69244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3762012" y="69240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4546587" y="69259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4546806" y="66693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4552643" y="64253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3762994" y="64212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4283946" y="58898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3758631" y="5889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4025885" y="61585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4030496" y="58901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4283488" y="61579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3759994" y="61575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4544569" y="61594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4544788" y="58907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3495411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3495410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2983324" y="64243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2456105" y="58850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4804449" y="69298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4804450" y="66763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4804449" y="64282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4799532" y="5890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4799074" y="61589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2571" y="4347141"/>
            <a:ext cx="8504628" cy="1427839"/>
            <a:chOff x="6442571" y="4347141"/>
            <a:chExt cx="8504628" cy="142783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462644" y="570088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70018" y="570088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64203" y="544558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463353" y="518054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67262" y="49101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67262" y="466631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2" name="Oval 111"/>
            <p:cNvSpPr/>
            <p:nvPr/>
          </p:nvSpPr>
          <p:spPr>
            <a:xfrm>
              <a:off x="6442573" y="56365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442573" y="53773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700406" y="56362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950385" y="5631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955354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7219711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744569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744568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442572" y="51131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442571" y="48443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6442571" y="45997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695893" y="48481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950289" y="51154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7218703" y="53785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7491576" y="56365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695892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695891" y="51180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7481590" y="45966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739651" y="48466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7739193" y="45964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214336" y="4846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7481590" y="51153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7486201" y="48470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7739193" y="51148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7215699" y="51144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8000274" y="51163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8000493" y="48476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8000274" y="45975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7210625" y="45934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8538458" y="53824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8790463" y="56264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8796061" y="53822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265148" y="56265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8537013" y="5626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9051305" y="56273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9057142" y="53833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267493" y="53792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530384" y="45978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788445" y="48478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8787987" y="45976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8263130" y="48480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530384" y="51165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534995" y="48481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8787987" y="51159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264493" y="51155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9049068" y="51174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9049287" y="48488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9049068" y="45987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8259419" y="4594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999910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999909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487823" y="53823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960604" y="48430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962797" y="45970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691832" y="45939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7481590" y="43503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7739193" y="43500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8000274" y="43512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7210625" y="43471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8530384" y="4351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8787987" y="4351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9049068" y="43523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8259419" y="43483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962797" y="43507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691832" y="43475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443746" y="43483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9308949" y="5634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9308948" y="5386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9304031" y="48488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9303573" y="45986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9303573" y="5116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9564654" y="51184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9564873" y="48498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9564654" y="45997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10102838" y="5384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0354843" y="562860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0360441" y="53844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9829528" y="56287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0101393" y="5628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0615685" y="56295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0621522" y="53855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9831873" y="53814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10094764" y="46000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0352825" y="48500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10352367" y="45998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9827510" y="48502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10094764" y="51187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10099375" y="4850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352367" y="5118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9828873" y="51177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0613448" y="51196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10613667" y="48510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0613448" y="46009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9823799" y="45968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9564290" y="5634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9564289" y="5386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9303573" y="43522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9564654" y="43534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10094764" y="43537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10352367" y="43534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10613448" y="43545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9823799" y="4350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10881559" y="5636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10881558" y="5388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10876641" y="48508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0876183" y="46006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10876183" y="51189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11137264" y="51204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11137483" y="48518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11137264" y="46017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11675448" y="53866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11927453" y="56305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11933051" y="53864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11402138" y="56307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11674003" y="56309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2188295" y="56315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2194132" y="53875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1404483" y="53834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11667374" y="46020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11925435" y="4852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11924977" y="46017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11400120" y="48521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11667374" y="51207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11671985" y="48523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11924977" y="5120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11401483" y="51197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2186058" y="5121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2186277" y="48529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2186058" y="46029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1396409" y="45988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11136900" y="5636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11136899" y="5388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10876183" y="43542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11137264" y="43553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11667374" y="43556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11924977" y="43554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2186058" y="43565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11396409" y="43524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2977091" y="56386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3234694" y="56384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3495775" y="563953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2706126" y="56354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4025885" y="56398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4283488" y="56395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4544569" y="56407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3754920" y="56366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2458298" y="56390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2977091" y="53923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3234694" y="53920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3495775" y="539319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2706126" y="53891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4025885" y="53934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4283488" y="53932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4544569" y="53943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3754920" y="53902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2458298" y="5392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4799074" y="56406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4799074" y="53942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2458610" y="5128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2989911" y="46095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3247972" y="48595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3247514" y="46093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2722657" y="48597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2989911" y="51282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2994522" y="48598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3247514" y="51276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2724020" y="51272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3508595" y="51291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3508814" y="48605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3508595" y="461043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2718946" y="46063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2468925" y="48559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2471118" y="46099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2989911" y="43632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3247514" y="43629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3508595" y="43641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2718946" y="43600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2471118" y="43636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3762728" y="51266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4294029" y="46078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4552090" y="48578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4551632" y="46076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4026775" y="48580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4294029" y="51265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4298640" y="48581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4551632" y="51259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4028138" y="51256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4812713" y="51274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4812932" y="48588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4812713" y="46087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4023064" y="4604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3773043" y="48542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3775236" y="46082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4294029" y="43615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4551632" y="43612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4812713" y="436241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4023064" y="43583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3775236" y="43619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sp>
        <p:nvSpPr>
          <p:cNvPr id="710" name="Oval 709"/>
          <p:cNvSpPr/>
          <p:nvPr/>
        </p:nvSpPr>
        <p:spPr>
          <a:xfrm>
            <a:off x="10111055" y="90009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10368658" y="90003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9845164" y="899994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10629739" y="900183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10899394" y="100386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11154954" y="102882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11149373" y="1003432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11154342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11418699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11685953" y="1028832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11943556" y="102880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11943557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11943556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10894881" y="925046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11149277" y="95178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1417691" y="978093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11690564" y="100389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12204637" y="102892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11414988" y="1028513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10894880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10894879" y="952046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11680578" y="89990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11938639" y="92490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11938181" y="899880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11413324" y="924920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11680578" y="95177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11685189" y="924936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11938181" y="95171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11414687" y="951677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12199262" y="951866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12199481" y="92499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12199262" y="899992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11409613" y="899584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12737446" y="97848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12989451" y="1002877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12995049" y="97845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12464136" y="100289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12731390" y="102853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12736001" y="1002910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12988993" y="102847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12465499" y="102844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13250074" y="1028629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13250293" y="10029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13256130" y="978571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12466481" y="97816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12729372" y="90002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12987433" y="92502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12986975" y="899998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12462118" y="92503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12729372" y="951891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12733983" y="92505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12986975" y="95183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12463481" y="951795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13248056" y="951984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13248275" y="925117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13248056" y="90011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12458407" y="899702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12198898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12198897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11686811" y="9784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11159592" y="924540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11161785" y="899946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10890820" y="89962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13507936" y="1029028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13507937" y="100367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13507936" y="97886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13769017" y="1029140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13503019" y="92512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13502561" y="900099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13502561" y="95193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13763642" y="95208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13763861" y="92521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13763642" y="90021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14301826" y="978702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14553831" y="1003096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14559429" y="97867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14028516" y="100311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14295770" y="1028755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14300381" y="1003129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14553373" y="102869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14029879" y="102865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14814454" y="102884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14814673" y="1003192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14820510" y="97879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14030861" y="97838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14293752" y="900241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14551813" y="925241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14551355" y="90021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14026498" y="925258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14293752" y="952110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14298363" y="925274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14551355" y="9520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14027861" y="95201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14812436" y="952204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14812655" y="925337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14812436" y="90032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14022787" y="89992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13763278" y="100367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13763277" y="97886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10358488" y="92546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10625742" y="95231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10630353" y="925479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10359851" y="95222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10631975" y="97901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10104756" y="925083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42586" y="3039265"/>
            <a:ext cx="8504628" cy="1181501"/>
            <a:chOff x="6267925" y="3841218"/>
            <a:chExt cx="8504628" cy="1181501"/>
          </a:xfrm>
        </p:grpSpPr>
        <p:sp>
          <p:nvSpPr>
            <p:cNvPr id="855" name="Oval 854"/>
            <p:cNvSpPr/>
            <p:nvPr/>
          </p:nvSpPr>
          <p:spPr>
            <a:xfrm>
              <a:off x="6267927" y="48714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267926" y="46072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267925" y="43384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267925" y="40937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780708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7569922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521247" y="434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775643" y="46095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7044057" y="48726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521246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521245" y="46121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7306944" y="40907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7565005" y="43407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7564547" y="40905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7039690" y="43409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7306944" y="46094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7311555" y="43410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7564547" y="46088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7041053" y="46084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825628" y="46103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825847" y="43417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825628" y="40916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7035979" y="40875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8363812" y="48765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8621415" y="48763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8882496" y="48774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8092847" y="48733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8355738" y="4091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8613799" y="43419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8613341" y="40916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8088484" y="43420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8355738" y="46106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8360349" y="43422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8613341" y="46100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8089847" y="4609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8874422" y="46115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8874641" y="43428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8874422" y="40928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8084773" y="4088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825263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7313177" y="48764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785958" y="43371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788151" y="40911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517186" y="40879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7306944" y="38444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7564547" y="38441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825628" y="38452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7035979" y="38412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8355738" y="3845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8613341" y="3845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8874422" y="38464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8084773" y="38423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788151" y="38448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517186" y="38416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269100" y="38423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9134302" y="4880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9129385" y="43429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9128927" y="40927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9128927" y="46110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9390008" y="46125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9390227" y="43439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9390008" y="40938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9928192" y="4878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10185795" y="48784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10446876" y="48796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9657227" y="48755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9920118" y="40941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10178179" y="43441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10177721" y="40938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9652864" y="43442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9920118" y="46128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9924729" y="43444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10177721" y="46122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9654227" y="46118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10438802" y="46137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10439021" y="43450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10438802" y="40950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9649153" y="4090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9389643" y="4880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9128927" y="38463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9390008" y="38474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9920118" y="38477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10177721" y="38475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10438802" y="3848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9649153" y="3844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10706912" y="48823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10701995" y="43449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10701537" y="40946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10701537" y="46130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10962618" y="46145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10962837" y="434588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10962618" y="40958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11500802" y="48807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11758405" y="48804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2019486" y="4881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11229837" y="48775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11492728" y="40961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11750789" y="43461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11750331" y="40958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11225474" y="43462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11492728" y="46148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11497339" y="43464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11750331" y="46142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11226837" y="46138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2011412" y="4615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2011631" y="43470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2011412" y="40969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11221763" y="40929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10962253" y="48823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10701537" y="38483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10962618" y="38494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11492728" y="38497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11750331" y="38495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2011412" y="38506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11221763" y="38465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2802445" y="48863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3060048" y="48861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3321129" y="488727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2531480" y="48831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3851239" y="48875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4108842" y="48873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4369923" y="48884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3580274" y="4884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2283652" y="48868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4624428" y="48883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2283964" y="46224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2815265" y="41036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3073326" y="43536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3072868" y="41033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2548011" y="43537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2815265" y="46223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2819876" y="43539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3072868" y="46217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2549374" y="4621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3333949" y="4623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3334168" y="43545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3333949" y="4104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2544300" y="41004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2294279" y="4349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2296472" y="41040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2815265" y="38572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3072868" y="38570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3333949" y="3858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2544300" y="38540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2296472" y="38577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3588082" y="46207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4119383" y="41019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4377444" y="43519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4376986" y="41017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3852129" y="43521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4119383" y="46206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4123994" y="43522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4376986" y="46200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3853492" y="46196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4638067" y="46215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4638286" y="43528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4638067" y="41028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3848418" y="40987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3598397" y="43483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3600590" y="41023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4119383" y="3855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4376986" y="38553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4638067" y="38564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3848418" y="38524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3600590" y="3856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sp>
        <p:nvSpPr>
          <p:cNvPr id="836" name="Rounded Rectangle 835"/>
          <p:cNvSpPr/>
          <p:nvPr/>
        </p:nvSpPr>
        <p:spPr>
          <a:xfrm>
            <a:off x="1135074" y="2102470"/>
            <a:ext cx="9499516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InGreenRegion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InGreenRegion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37" name="TextBox 836"/>
          <p:cNvSpPr txBox="1"/>
          <p:nvPr/>
        </p:nvSpPr>
        <p:spPr>
          <a:xfrm>
            <a:off x="1189679" y="1268440"/>
            <a:ext cx="868346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Safety proof using</a:t>
            </a:r>
            <a:r>
              <a:rPr kumimoji="0" lang="en-US" sz="4200" b="1" u="none" strike="noStrike" cap="none" spc="0" normalizeH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 a stronger invariant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4100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 rot="10800000">
            <a:off x="-1260565" y="-18738668"/>
            <a:ext cx="35594090" cy="33617108"/>
          </a:xfrm>
          <a:prstGeom prst="snip1Rect">
            <a:avLst>
              <a:gd name="adj" fmla="val 50000"/>
            </a:avLst>
          </a:prstGeom>
          <a:solidFill>
            <a:srgbClr val="FFFF0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08377" y="4474029"/>
            <a:ext cx="0" cy="531255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169459" y="6998827"/>
            <a:ext cx="8928847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588540" y="5822364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8" name="Group 87"/>
          <p:cNvGrpSpPr/>
          <p:nvPr/>
        </p:nvGrpSpPr>
        <p:grpSpPr>
          <a:xfrm>
            <a:off x="6462644" y="8053550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25369" y="6607277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0" name="Text Placeholder 2"/>
          <p:cNvSpPr txBox="1">
            <a:spLocks/>
          </p:cNvSpPr>
          <p:nvPr/>
        </p:nvSpPr>
        <p:spPr>
          <a:xfrm>
            <a:off x="1553336" y="2169823"/>
            <a:ext cx="10940634" cy="736134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-457200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Can the crawler ever fall in the 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hole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?</a:t>
            </a:r>
          </a:p>
        </p:txBody>
      </p:sp>
      <p:sp>
        <p:nvSpPr>
          <p:cNvPr id="421" name="Oval 420"/>
          <p:cNvSpPr/>
          <p:nvPr/>
        </p:nvSpPr>
        <p:spPr>
          <a:xfrm>
            <a:off x="9320741" y="84797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719225" y="6223048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9576301" y="87294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9570720" y="847551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9575689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9840046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10107300" y="872950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10364903" y="87292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10364904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10364903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9839038" y="822211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10111911" y="84801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10625984" y="87303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9836335" y="872631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9316227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11158793" y="82260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11410798" y="84699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11416396" y="822577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10885483" y="84701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11152737" y="87265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11157348" y="847028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11410340" y="872597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10886846" y="87255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11671421" y="87274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11671640" y="84709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11677477" y="822689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10887828" y="82228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10620245" y="84757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10620244" y="82276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10108158" y="82259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11929283" y="87314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11929284" y="8477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11929283" y="82298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12190364" y="873258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12723173" y="82282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12975178" y="847215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12980776" y="82279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12449863" y="84723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12717117" y="8728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12721728" y="847247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12974720" y="87281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12451226" y="872778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13235801" y="87296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13236020" y="847311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13241857" y="822909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12452208" y="82250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12184625" y="8477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12184624" y="822982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13501893" y="87334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13501894" y="84799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13501893" y="82318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13762974" y="873456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14295783" y="82301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14547788" y="84741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14553386" y="82299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14022473" y="84743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14289727" y="873071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14294338" y="84744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14547330" y="87301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14023836" y="87297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14808411" y="873165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14808630" y="84750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14814467" y="82310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14024818" y="82269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13757235" y="84799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13757234" y="82318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9053322" y="82313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62644" y="5882037"/>
            <a:ext cx="8478235" cy="2217438"/>
            <a:chOff x="6462644" y="5882037"/>
            <a:chExt cx="8478235" cy="2217438"/>
          </a:xfrm>
        </p:grpSpPr>
        <p:sp>
          <p:nvSpPr>
            <p:cNvPr id="289" name="Oval 288"/>
            <p:cNvSpPr/>
            <p:nvPr/>
          </p:nvSpPr>
          <p:spPr>
            <a:xfrm>
              <a:off x="9308987" y="69357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9570248" y="69408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10098835" y="69281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9832944" y="69272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10881597" y="69377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11142858" y="69428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11671445" y="69301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11405554" y="69292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467971" y="622434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462644" y="595397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4203" y="779381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2644" y="805444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1" name="Group 90"/>
            <p:cNvGrpSpPr/>
            <p:nvPr/>
          </p:nvGrpSpPr>
          <p:grpSpPr>
            <a:xfrm rot="5400000">
              <a:off x="8159246" y="6605216"/>
              <a:ext cx="89907" cy="784087"/>
              <a:chOff x="6462644" y="7841273"/>
              <a:chExt cx="89907" cy="784087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6463554" y="7841273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462644" y="8105017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464203" y="8364733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462644" y="8625360"/>
                <a:ext cx="88348" cy="0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32" name="Oval 131"/>
            <p:cNvSpPr/>
            <p:nvPr/>
          </p:nvSpPr>
          <p:spPr>
            <a:xfrm>
              <a:off x="6955966" y="58859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7486965" y="58859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7745026" y="61541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744568" y="58857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696456" y="58857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956974" y="61543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219711" y="61542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486965" y="64228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491576" y="61544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7744568" y="64222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221074" y="64218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488989" y="66732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744607" y="69335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8009575" y="71821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8005868" y="693866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006044" y="66727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005649" y="64237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05868" y="61550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8005649" y="58868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8265365" y="61519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6000" y="58827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742165" y="66673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8532402" y="58829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790005" y="58824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266511" y="58820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9051086" y="58839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8536941" y="64224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8794544" y="64218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8271050" y="64214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9055625" y="64233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8536941" y="66767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8794544" y="66761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8271050" y="66757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9055625" y="6677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8534455" y="69259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792058" y="69254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8268564" y="69250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9053139" y="69269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8532402" y="71752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8790005" y="71747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8266511" y="71743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9051086" y="71762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8532402" y="7442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8790005" y="74415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8266511" y="74411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9051086" y="74430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8532402" y="61514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8790005" y="61508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9051086" y="61523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9309406" y="61563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9308948" y="58879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9308948" y="64244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9570424" y="66749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9570029" y="64259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9570248" y="61572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9570029" y="58890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9829745" y="61541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306545" y="66695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10096782" y="58851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0354385" y="58846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9830891" y="58842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10615466" y="58861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0101321" y="64246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10358924" y="64240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9835430" y="64236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10620005" y="64255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0101321" y="66789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0358924" y="66783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9835430" y="66779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10620005" y="6679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0356438" y="69276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0617519" y="69291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10096782" y="6153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10354385" y="61530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10615466" y="61545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10882016" y="615830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10881558" y="58898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10881558" y="642643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11143034" y="66769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11142639" y="64279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11142858" y="61592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11142639" y="58910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11402355" y="61561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10879155" y="66715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11669392" y="58871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11926995" y="58866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11403501" y="58862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2188076" y="58881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1673931" y="6426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11931534" y="64260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11408040" y="64256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2192615" y="64275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1673931" y="66808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11931534" y="66803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11408040" y="66799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2192615" y="66818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11929048" y="6929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2190129" y="69311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11669392" y="61555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11926995" y="61550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2188076" y="61565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9316228" y="76916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570624" y="79590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9316226" y="79616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10101925" y="74402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10359986" y="76902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10359528" y="74399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9834671" y="76903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10101925" y="79589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10106536" y="76905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10359528" y="79583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9836034" y="7957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10620609" y="79598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10620828" y="76911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10620609" y="74411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9830960" y="7437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11150719" y="74414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11408780" y="76914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11408322" y="74411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10883465" y="76915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11150719" y="796009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11155330" y="76917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11408322" y="79595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10884828" y="79591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11669403" y="79610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11669622" y="76923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11669403" y="74422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10879754" y="74382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9580939" y="76865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9583132" y="7440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9312167" y="74374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10101925" y="71938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10359528" y="71936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10620609" y="71947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9830960" y="71906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11150719" y="71950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11408322" y="71948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11669403" y="71959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10879754" y="71918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9583132" y="71943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9312167" y="71911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11924366" y="76924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11923908" y="74421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11923908" y="79605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2184989" y="79620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2185208" y="7693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2184989" y="74433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2715099" y="74435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2973160" y="76935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2972702" y="74433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2447845" y="76937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2715099" y="79622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2719710" y="76939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2972702" y="79617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2449208" y="79613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3233783" y="79632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3234002" y="76945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3233783" y="74444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2444134" y="74404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11923908" y="71958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2184989" y="7196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2715099" y="71972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2972702" y="71970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3233783" y="71981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2444134" y="71940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3496976" y="76943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3496518" y="74441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3496518" y="79625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3757599" y="7964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3757818" y="76953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3757599" y="74452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4287709" y="74455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4545770" y="76955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4545312" y="74453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4020455" y="76957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4287709" y="796427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4292320" y="76959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4545312" y="79637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4021818" y="79633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4806393" y="79652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4806612" y="76965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4806393" y="744646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4016744" y="744238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3496518" y="71978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3757599" y="71989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4287709" y="71992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4545312" y="71990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4806393" y="72001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4016744" y="71960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8779835" y="76958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9047089" y="79643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9051700" y="76959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8781198" y="79633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8526103" y="76920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2451467" y="69278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2445886" y="667393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2450855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2715212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2982466" y="69279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3240069" y="69276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3240070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3240069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2445790" y="61574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2714204" y="64205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2987077" y="66785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3501150" y="69288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2711501" y="69247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3235152" y="58886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2709837" y="58888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2977091" y="61573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2981702" y="58889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3234694" y="61567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2711200" y="61563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3495775" y="61582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3495994" y="58896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4033959" y="64244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4285964" y="66683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4291562" y="64242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3760649" y="66685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4027903" y="69249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4032514" y="66687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4285506" y="69244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3762012" y="69240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4546587" y="69259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4546806" y="66693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4552643" y="64253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3762994" y="64212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4283946" y="58898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3758631" y="5889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4025885" y="61585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4030496" y="58901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4283488" y="61579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3759994" y="61575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4544569" y="61594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4544788" y="58907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3495411" y="66741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3495410" y="64260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2983324" y="64243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2456105" y="58850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4804449" y="69298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4804450" y="66763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4804449" y="64282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4799532" y="5890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4799074" y="61589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20569322">
              <a:off x="6634349" y="6806686"/>
              <a:ext cx="55608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sz="1800" dirty="0" smtClean="0">
                  <a:latin typeface="Calibri Light" charset="0"/>
                  <a:ea typeface="Calibri Light" charset="0"/>
                  <a:cs typeface="Calibri Light" charset="0"/>
                </a:rPr>
                <a:t>ρ=3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6504681" y="6738750"/>
              <a:ext cx="736777" cy="263516"/>
            </a:xfrm>
            <a:prstGeom prst="straightConnector1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" name="Group 6"/>
          <p:cNvGrpSpPr/>
          <p:nvPr/>
        </p:nvGrpSpPr>
        <p:grpSpPr>
          <a:xfrm>
            <a:off x="6442571" y="4347141"/>
            <a:ext cx="8504628" cy="1427839"/>
            <a:chOff x="6442571" y="4347141"/>
            <a:chExt cx="8504628" cy="142783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462644" y="570088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70018" y="5700886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64203" y="544558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463353" y="518054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67262" y="49101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67262" y="466631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2" name="Oval 111"/>
            <p:cNvSpPr/>
            <p:nvPr/>
          </p:nvSpPr>
          <p:spPr>
            <a:xfrm>
              <a:off x="6442573" y="56365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442573" y="53773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700406" y="56362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950385" y="56319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955354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7219711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744569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744568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442572" y="51131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442571" y="48443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6442571" y="45997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695893" y="48481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950289" y="51154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7218703" y="53785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7491576" y="56365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695892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695891" y="51180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7481590" y="45966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739651" y="48466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7739193" y="45964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214336" y="48468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7481590" y="51153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7486201" y="48470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7739193" y="51148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7215699" y="51144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8000274" y="51163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8000493" y="48476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8000274" y="45975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7210625" y="45934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8538458" y="53824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8790463" y="56264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8796061" y="538222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265148" y="56265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8537013" y="5626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9051305" y="56273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9057142" y="53833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267493" y="53792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530384" y="45978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788445" y="48478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8787987" y="45976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8263130" y="48480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530384" y="51165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534995" y="48481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8787987" y="51159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264493" y="51155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9049068" y="51174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9049287" y="48488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9049068" y="45987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8259419" y="4594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999910" y="563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999909" y="53840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487823" y="53823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960604" y="48430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962797" y="45970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691832" y="45939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7481590" y="43503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7739193" y="43500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8000274" y="43512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7210625" y="43471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8530384" y="4351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8787987" y="4351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9049068" y="43523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8259419" y="43483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962797" y="43507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691832" y="43475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443746" y="43483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9308949" y="5634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9308948" y="5386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9304031" y="48488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9303573" y="45986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9303573" y="5116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9564654" y="51184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9564873" y="48498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9564654" y="45997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10102838" y="5384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0354843" y="562860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0360441" y="538442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9829528" y="56287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0101393" y="5628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0615685" y="56295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0621522" y="53855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9831873" y="53814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10094764" y="46000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0352825" y="485004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10352367" y="45998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9827510" y="48502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10094764" y="511874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10099375" y="4850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352367" y="5118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9828873" y="51177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0613448" y="51196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10613667" y="48510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0613448" y="46009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9823799" y="45968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9564290" y="5634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9564289" y="53862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9303573" y="43522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9564654" y="43534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10094764" y="43537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10352367" y="43534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10613448" y="43545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9823799" y="4350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10881559" y="5636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10881558" y="5388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10876641" y="48508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0876183" y="46006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10876183" y="51189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11137264" y="51204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11137483" y="48518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11137264" y="46017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11675448" y="53866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11927453" y="56305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11933051" y="53864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11402138" y="56307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11674003" y="56309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2188295" y="56315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2194132" y="53875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1404483" y="53834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11667374" y="46020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11925435" y="4852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11924977" y="46017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11400120" y="48521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11667374" y="51207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11671985" y="48523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11924977" y="5120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11401483" y="51197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2186058" y="51216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2186277" y="48529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2186058" y="46029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1396409" y="45988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11136900" y="5636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11136899" y="5388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10876183" y="43542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11137264" y="43553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11667374" y="43556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11924977" y="43554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2186058" y="43565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11396409" y="43524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2977091" y="563864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3234694" y="56384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3495775" y="563953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2706126" y="56354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4025885" y="56398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4283488" y="56395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4544569" y="56407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3754920" y="563663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2458298" y="56390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2977091" y="53923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3234694" y="53920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3495775" y="539319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2706126" y="53891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4025885" y="53934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4283488" y="53932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4544569" y="53943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3754920" y="53902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2458298" y="5392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4799074" y="56406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4799074" y="539426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2458610" y="5128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2989911" y="46095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3247972" y="48595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3247514" y="46093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2722657" y="48597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2989911" y="51282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2994522" y="48598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3247514" y="512768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2724020" y="51272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3508595" y="512918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3508814" y="48605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3508595" y="461043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2718946" y="46063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2468925" y="48559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2471118" y="46099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2989911" y="43632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3247514" y="436297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3508595" y="43641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2718946" y="43600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2471118" y="43636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3762728" y="51266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4294029" y="46078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4552090" y="485786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4551632" y="46076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4026775" y="48580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4294029" y="51265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4298640" y="48581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4551632" y="51259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4028138" y="51256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4812713" y="51274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4812932" y="48588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4812713" y="46087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4023064" y="4604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3773043" y="48542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3775236" y="46082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4294029" y="43615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4551632" y="43612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4812713" y="436241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4023064" y="435833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3775236" y="43619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sp>
        <p:nvSpPr>
          <p:cNvPr id="710" name="Oval 709"/>
          <p:cNvSpPr/>
          <p:nvPr/>
        </p:nvSpPr>
        <p:spPr>
          <a:xfrm>
            <a:off x="10111055" y="90009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10368658" y="90003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9845164" y="899994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10629739" y="900183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10899394" y="100386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11154954" y="102882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11149373" y="1003432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11154342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11418699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11685953" y="1028832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11943556" y="102880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11943557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11943556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10894881" y="925046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11149277" y="95178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1417691" y="978093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11690564" y="100389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12204637" y="1028920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11414988" y="1028513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10894880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10894879" y="952046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11680578" y="899903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11938639" y="92490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11938181" y="899880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11413324" y="924920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11680578" y="951773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11685189" y="924936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11938181" y="95171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11414687" y="951677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12199262" y="951866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12199481" y="92499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12199262" y="899992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11409613" y="899584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12737446" y="97848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12989451" y="1002877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12995049" y="97845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12464136" y="100289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12731390" y="102853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12736001" y="1002910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12988993" y="1028479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12465499" y="102844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13250074" y="1028629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13250293" y="10029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13256130" y="978571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12466481" y="97816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12729372" y="90002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12987433" y="92502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12986975" y="899998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12462118" y="92503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12729372" y="951891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12733983" y="925054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12986975" y="95183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12463481" y="951795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13248056" y="951984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13248275" y="925117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13248056" y="900110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12458407" y="899702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12198898" y="10034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12198897" y="978644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11686811" y="978473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11159592" y="924540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11161785" y="899946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10890820" y="899627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13507936" y="1029028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13507937" y="100367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13507936" y="97886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13769017" y="1029140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13503019" y="92512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13502561" y="900099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13502561" y="95193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13763642" y="95208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13763861" y="925219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13763642" y="900211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14301826" y="978702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14553831" y="1003096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14559429" y="97867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14028516" y="100311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14295770" y="1028755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14300381" y="1003129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14553373" y="1028698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14029879" y="102865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14814454" y="1028848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14814673" y="1003192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14820510" y="97879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14030861" y="978383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14293752" y="900241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14551813" y="925241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14551355" y="900217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14026498" y="925258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14293752" y="952110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14298363" y="925274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14551355" y="95205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14027861" y="95201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14812436" y="952204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14812655" y="925337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14812436" y="900329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14022787" y="89992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13763278" y="100367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13763277" y="97886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10358488" y="925463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10625742" y="95231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10630353" y="925479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10359851" y="952220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10631975" y="979016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10104756" y="9250835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42586" y="3039265"/>
            <a:ext cx="8504628" cy="1181501"/>
            <a:chOff x="6267925" y="3841218"/>
            <a:chExt cx="8504628" cy="1181501"/>
          </a:xfrm>
        </p:grpSpPr>
        <p:sp>
          <p:nvSpPr>
            <p:cNvPr id="855" name="Oval 854"/>
            <p:cNvSpPr/>
            <p:nvPr/>
          </p:nvSpPr>
          <p:spPr>
            <a:xfrm>
              <a:off x="6267927" y="48714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267926" y="46072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267925" y="43384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267925" y="40937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780708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7569922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521247" y="4342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775643" y="46095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7044057" y="487264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521246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521245" y="46121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7306944" y="40907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7565005" y="43407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7564547" y="40905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7039690" y="43409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7306944" y="46094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7311555" y="43410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7564547" y="460888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7041053" y="46084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825628" y="461037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825847" y="43417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825628" y="40916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7035979" y="40875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8363812" y="48765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8621415" y="487630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8882496" y="487742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8092847" y="48733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8355738" y="4091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8613799" y="43419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8613341" y="40916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8088484" y="43420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8355738" y="461062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8360349" y="43422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8613341" y="46100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8089847" y="4609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8874422" y="461155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8874641" y="43428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8874422" y="409281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8084773" y="4088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825263" y="48781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7313177" y="48764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785958" y="433711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788151" y="40911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517186" y="40879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7306944" y="384441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7564547" y="38441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825628" y="384529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7035979" y="38412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8355738" y="3845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8613341" y="3845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8874422" y="384647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8084773" y="38423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788151" y="38448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517186" y="384164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269100" y="38423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9134302" y="4880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9129385" y="43429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9128927" y="409270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9128927" y="46110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9390008" y="46125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9390227" y="434390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9390008" y="40938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9928192" y="4878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10185795" y="487849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10446876" y="487962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9657227" y="487554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9920118" y="40941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10178179" y="434412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10177721" y="40938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9652864" y="43442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9920118" y="461281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9924729" y="43444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10177721" y="46122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9654227" y="461186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10438802" y="46137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10439021" y="434508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10438802" y="409500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9649153" y="40909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9389643" y="488035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9128927" y="38463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9390008" y="384749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9920118" y="384778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10177721" y="384754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10438802" y="38486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9649153" y="384459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10706912" y="48823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10701995" y="43449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10701537" y="40946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10701537" y="461305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10962618" y="46145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10962837" y="434588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10962618" y="409581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11500802" y="488071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11758405" y="48804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2019486" y="4881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11229837" y="48775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11492728" y="40961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11750789" y="434610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11750331" y="40958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11225474" y="43462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11492728" y="461480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11497339" y="43464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11750331" y="46142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11226837" y="46138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2011412" y="461573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2011631" y="43470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2011412" y="409699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11221763" y="40929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10962253" y="48823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10701537" y="384835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10962618" y="384947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11492728" y="384976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11750331" y="38495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2011412" y="385065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11221763" y="384657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2802445" y="488638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3060048" y="488615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3321129" y="488727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2531480" y="488319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3851239" y="48875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4108842" y="488733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4369923" y="4888452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3580274" y="488437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2283652" y="488681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4624428" y="488834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2283964" y="46224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2815265" y="410363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3073326" y="435362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3072868" y="41033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2548011" y="43537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2815265" y="462232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2819876" y="435395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3072868" y="462176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2549374" y="46213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3333949" y="462326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3334168" y="435458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3333949" y="410451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2544300" y="410043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2294279" y="434999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2296472" y="410405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2815265" y="385729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3072868" y="385705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3333949" y="385817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2544300" y="38540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2296472" y="385771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3588082" y="46207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4119383" y="410194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4377444" y="435193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4376986" y="41017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3852129" y="43521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4119383" y="4620634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4123994" y="435226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4376986" y="462007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3853492" y="4619681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4638067" y="4621570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4638286" y="435289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4638067" y="410282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3848418" y="409874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3598397" y="434830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3600590" y="4102366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4119383" y="3855603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4376986" y="3855365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4638067" y="3856487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3848418" y="3852409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3600590" y="3856028"/>
              <a:ext cx="134267" cy="134267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42237" y="3046165"/>
            <a:ext cx="2183290" cy="1395254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Inductive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nvariant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835" name="Rounded Rectangle 834"/>
          <p:cNvSpPr/>
          <p:nvPr/>
        </p:nvSpPr>
        <p:spPr>
          <a:xfrm>
            <a:off x="605240" y="8474365"/>
            <a:ext cx="9499516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InYellowRegion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InYellowRegion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44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4E7EA"/>
          </a:solidFill>
        </p:spPr>
        <p:txBody>
          <a:bodyPr/>
          <a:lstStyle/>
          <a:p>
            <a:r>
              <a:rPr lang="el-GR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47541" y="5142141"/>
            <a:ext cx="65634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47541" y="4123410"/>
            <a:ext cx="65634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==&gt; </a:t>
            </a:r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47541" y="3032761"/>
            <a:ext cx="65634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Safety(v)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6834" y="789815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83538" y="789815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60241" y="789815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136944" y="789815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213648" y="789815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82456" y="6937892"/>
            <a:ext cx="10339671" cy="866987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007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24178" y="4029708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Server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14287" y="2692400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30" name="Oval 29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14287" y="5367016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35" name="Oval 34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9326" y="7229349"/>
            <a:ext cx="11329873" cy="1210588"/>
            <a:chOff x="1319326" y="7229349"/>
            <a:chExt cx="11329873" cy="1210588"/>
          </a:xfrm>
        </p:grpSpPr>
        <p:sp>
          <p:nvSpPr>
            <p:cNvPr id="3" name="TextBox 2"/>
            <p:cNvSpPr txBox="1"/>
            <p:nvPr/>
          </p:nvSpPr>
          <p:spPr>
            <a:xfrm>
              <a:off x="1319326" y="7229349"/>
              <a:ext cx="11329873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Safety property: 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	Both clients cannot hold the lock at the same time</a:t>
              </a:r>
              <a:endParaRPr kumimoji="0" lang="en-US" sz="36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1401" y="7407181"/>
              <a:ext cx="2067989" cy="42746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17004" y="4131650"/>
            <a:ext cx="474936" cy="4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75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125E-6 3.33333E-6 L 0.29516 -0.139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8" y="-6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6 -0.13965 L 3.28125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8" y="6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30300" y="2556510"/>
            <a:ext cx="10629900" cy="5554980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544111" y="3492182"/>
            <a:ext cx="10092104" cy="4508817"/>
            <a:chOff x="2217424" y="4765994"/>
            <a:chExt cx="8812527" cy="3343275"/>
          </a:xfrm>
        </p:grpSpPr>
        <p:sp>
          <p:nvSpPr>
            <p:cNvPr id="24" name="Oval 23"/>
            <p:cNvSpPr/>
            <p:nvPr/>
          </p:nvSpPr>
          <p:spPr>
            <a:xfrm>
              <a:off x="2217424" y="4765994"/>
              <a:ext cx="8812527" cy="3343275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4741" y="5286871"/>
              <a:ext cx="1163123" cy="76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Safe 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60607" y="4643509"/>
            <a:ext cx="9708335" cy="2946400"/>
            <a:chOff x="2425715" y="11076402"/>
            <a:chExt cx="6841729" cy="2140900"/>
          </a:xfrm>
        </p:grpSpPr>
        <p:sp>
          <p:nvSpPr>
            <p:cNvPr id="49" name="Oval 48"/>
            <p:cNvSpPr/>
            <p:nvPr/>
          </p:nvSpPr>
          <p:spPr>
            <a:xfrm>
              <a:off x="2425715" y="11076402"/>
              <a:ext cx="6841729" cy="2140900"/>
            </a:xfrm>
            <a:prstGeom prst="ellipse">
              <a:avLst/>
            </a:prstGeom>
            <a:solidFill>
              <a:srgbClr val="92D050">
                <a:alpha val="28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74188" y="12264425"/>
              <a:ext cx="244723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Inductive</a:t>
              </a:r>
              <a:r>
                <a:rPr kumimoji="0" lang="en-US" sz="2400" u="none" strike="noStrike" cap="none" spc="0" normalizeH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 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invariant</a:t>
              </a:r>
              <a:endParaRPr kumimoji="0" lang="en-US" sz="24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17568" y="4892845"/>
            <a:ext cx="7237176" cy="2471485"/>
            <a:chOff x="3324228" y="5977891"/>
            <a:chExt cx="3902164" cy="1203283"/>
          </a:xfrm>
        </p:grpSpPr>
        <p:sp>
          <p:nvSpPr>
            <p:cNvPr id="27" name="Oval 26"/>
            <p:cNvSpPr/>
            <p:nvPr/>
          </p:nvSpPr>
          <p:spPr>
            <a:xfrm>
              <a:off x="3324228" y="5977891"/>
              <a:ext cx="3705222" cy="1186814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43831" y="6339918"/>
              <a:ext cx="1782561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874907" y="2556510"/>
            <a:ext cx="1736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All states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31231"/>
              </p:ext>
            </p:extLst>
          </p:nvPr>
        </p:nvGraphicFramePr>
        <p:xfrm>
          <a:off x="2369361" y="5823056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11509"/>
              </p:ext>
            </p:extLst>
          </p:nvPr>
        </p:nvGraphicFramePr>
        <p:xfrm>
          <a:off x="4412553" y="6525852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80425"/>
              </p:ext>
            </p:extLst>
          </p:nvPr>
        </p:nvGraphicFramePr>
        <p:xfrm>
          <a:off x="4732768" y="5297401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77789"/>
              </p:ext>
            </p:extLst>
          </p:nvPr>
        </p:nvGraphicFramePr>
        <p:xfrm>
          <a:off x="9009974" y="5850400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91394"/>
              </p:ext>
            </p:extLst>
          </p:nvPr>
        </p:nvGraphicFramePr>
        <p:xfrm>
          <a:off x="3631657" y="4068884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28172"/>
              </p:ext>
            </p:extLst>
          </p:nvPr>
        </p:nvGraphicFramePr>
        <p:xfrm>
          <a:off x="6687262" y="3836339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1532"/>
              </p:ext>
            </p:extLst>
          </p:nvPr>
        </p:nvGraphicFramePr>
        <p:xfrm>
          <a:off x="4243028" y="2766612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1558"/>
              </p:ext>
            </p:extLst>
          </p:nvPr>
        </p:nvGraphicFramePr>
        <p:xfrm>
          <a:off x="7195779" y="2705100"/>
          <a:ext cx="2202222" cy="50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4074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24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cxnSp>
        <p:nvCxnSpPr>
          <p:cNvPr id="4" name="Curved Connector 3"/>
          <p:cNvCxnSpPr>
            <a:stCxn id="29" idx="0"/>
          </p:cNvCxnSpPr>
          <p:nvPr/>
        </p:nvCxnSpPr>
        <p:spPr>
          <a:xfrm rot="5400000" flipH="1" flipV="1">
            <a:off x="4335362" y="3671476"/>
            <a:ext cx="794814" cy="2"/>
          </a:xfrm>
          <a:prstGeom prst="curvedConnector3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53773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Safety property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1543049" y="2486597"/>
            <a:ext cx="991870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 lang="en-US" dirty="0" smtClean="0">
                <a:latin typeface="Calibri Light" panose="020F0302020204030204" pitchFamily="34" charset="0"/>
              </a:rPr>
              <a:t>Safety property (a.k.a. invariant):</a:t>
            </a:r>
          </a:p>
          <a:p>
            <a:pPr>
              <a:defRPr sz="4800"/>
            </a:pPr>
            <a:r>
              <a:rPr lang="en-US" dirty="0" smtClean="0">
                <a:latin typeface="Calibri Light" panose="020F0302020204030204" pitchFamily="34" charset="0"/>
              </a:rPr>
              <a:t>a property that </a:t>
            </a:r>
            <a:r>
              <a:rPr lang="en-US" b="1" dirty="0" smtClean="0">
                <a:latin typeface="Calibri Light" panose="020F0302020204030204" pitchFamily="34" charset="0"/>
              </a:rPr>
              <a:t>always</a:t>
            </a:r>
            <a:r>
              <a:rPr lang="en-US" dirty="0" smtClean="0">
                <a:latin typeface="Calibri Light" panose="020F0302020204030204" pitchFamily="34" charset="0"/>
              </a:rPr>
              <a:t> holds</a:t>
            </a:r>
            <a:endParaRPr dirty="0">
              <a:latin typeface="Calibri Light" panose="020F03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1768" y="7958050"/>
            <a:ext cx="10339671" cy="866987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41406" y="4907143"/>
            <a:ext cx="2290277" cy="2101906"/>
            <a:chOff x="6114806" y="1768057"/>
            <a:chExt cx="2161491" cy="1983713"/>
          </a:xfrm>
        </p:grpSpPr>
        <p:sp>
          <p:nvSpPr>
            <p:cNvPr id="24" name="Oval 23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 Light" panose="020F03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 Light" panose="020F03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 Light" panose="020F030202020403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 Light" panose="020F03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 Light" panose="020F0302020204030204" pitchFamily="34" charset="0"/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 Light" panose="020F030202020403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9618" y="4368792"/>
            <a:ext cx="868781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State machine</a:t>
            </a:r>
            <a:r>
              <a:rPr kumimoji="0" lang="en-US" sz="4200" b="1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</a:t>
            </a:r>
            <a:r>
              <a:rPr lang="en-US" b="1" dirty="0" smtClean="0">
                <a:latin typeface="Calibri Light" charset="0"/>
                <a:ea typeface="Calibri Light" charset="0"/>
                <a:cs typeface="Calibri Light" charset="0"/>
              </a:rPr>
              <a:t>representation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736215" y="6915953"/>
            <a:ext cx="868781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An execution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1020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3448" y="4252898"/>
            <a:ext cx="0" cy="5862918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-765470" y="7331591"/>
            <a:ext cx="7151522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3527715" y="7073922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3529274" y="6818623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3533042" y="655357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3527715" y="628320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3527715" y="603011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3528625" y="7599591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3527715" y="7863335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3529274" y="8123051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3527715" y="8383678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3653611" y="6151597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2784296" y="6552281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3535089" y="603011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3529274" y="5774820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3528424" y="550977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3532333" y="523940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3532333" y="4995552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3527715" y="8382783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5224317" y="6934449"/>
            <a:ext cx="89907" cy="784087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2090440" y="6936510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3569752" y="7075045"/>
            <a:ext cx="736777" cy="263516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3699420" y="7135919"/>
            <a:ext cx="55608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800" smtClean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496494" y="5974029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1553336" y="2169822"/>
            <a:ext cx="10940634" cy="1888385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-457200" hangingPunct="1">
              <a:spcBef>
                <a:spcPts val="0"/>
              </a:spcBef>
            </a:pP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Crawler starts at (0,5)</a:t>
            </a:r>
          </a:p>
          <a:p>
            <a:pPr marL="0" indent="-457200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It can move 1 step north or 1 step south-east</a:t>
            </a:r>
          </a:p>
          <a:p>
            <a:pPr marL="0" indent="-457200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Can it ever fall in the 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hole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5385" y="4505038"/>
            <a:ext cx="5748585" cy="4401205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</a:t>
            </a:r>
            <a:r>
              <a:rPr lang="en-US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:Variables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0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5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MoveNorth</a:t>
            </a:r>
            <a:r>
              <a:rPr lang="en-US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:Variables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':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endParaRPr lang="mr-IN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+ 1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MoveSouthEast</a:t>
            </a:r>
            <a:r>
              <a:rPr lang="en-US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:Variables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':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+ 1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- 1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  <a:endParaRPr lang="en-US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3598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0302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77005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53708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30412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99220" y="5067842"/>
            <a:ext cx="10339671" cy="866987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108587" y="8033907"/>
            <a:ext cx="50649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P(v’)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08587" y="7015176"/>
            <a:ext cx="5093563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Shape 681"/>
          <p:cNvSpPr/>
          <p:nvPr/>
        </p:nvSpPr>
        <p:spPr>
          <a:xfrm>
            <a:off x="1685365" y="2397278"/>
            <a:ext cx="512781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800"/>
            </a:pPr>
            <a:r>
              <a:rPr lang="en-US" b="1" dirty="0" smtClean="0">
                <a:latin typeface="Calibri Light" panose="020F0302020204030204" pitchFamily="34" charset="0"/>
              </a:rPr>
              <a:t>Proof by induction</a:t>
            </a:r>
            <a:endParaRPr b="1" dirty="0">
              <a:latin typeface="Calibri Light" panose="020F030202020403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2293246" y="3054072"/>
            <a:ext cx="7424495" cy="1888385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-457200" hangingPunct="1">
              <a:spcBef>
                <a:spcPts val="0"/>
              </a:spcBef>
            </a:pPr>
            <a:r>
              <a:rPr lang="en-US" sz="4000" dirty="0" smtClean="0"/>
              <a:t>Prove it holds on the first state</a:t>
            </a:r>
          </a:p>
          <a:p>
            <a:pPr marL="0" indent="-457200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Prove it holds during a transition</a:t>
            </a:r>
          </a:p>
        </p:txBody>
      </p:sp>
    </p:spTree>
    <p:extLst>
      <p:ext uri="{BB962C8B-B14F-4D97-AF65-F5344CB8AC3E}">
        <p14:creationId xmlns:p14="http://schemas.microsoft.com/office/powerpoint/2010/main" val="1057655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401951" y="4518293"/>
            <a:ext cx="0" cy="5862918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7403690" y="7591108"/>
            <a:ext cx="5810865" cy="5878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10356218" y="7339317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10357777" y="7084018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10361545" y="6818974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10356218" y="6548604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10356218" y="6295514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10357128" y="786498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10356218" y="8128730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10357777" y="837828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10356218" y="8649073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10482114" y="6416992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9612799" y="6817676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10363592" y="6295514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10357777" y="6040215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10356927" y="5775171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10360836" y="5504801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10360836" y="5260947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10356218" y="8648178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12052820" y="7199844"/>
            <a:ext cx="89907" cy="784087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8918943" y="7201905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10398255" y="7340440"/>
            <a:ext cx="736777" cy="263516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10527923" y="7401314"/>
            <a:ext cx="55608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800" smtClean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341472" y="6239423"/>
            <a:ext cx="146304" cy="14630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29" y="7039102"/>
            <a:ext cx="5688385" cy="1015663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InHole</a:t>
            </a:r>
            <a:r>
              <a:rPr lang="en-US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:Variables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&lt;= 3*3</a:t>
            </a:r>
          </a:p>
          <a:p>
            <a:pPr algn="l"/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}</a:t>
            </a:r>
            <a:endParaRPr lang="en-US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42129" y="2321982"/>
            <a:ext cx="5748585" cy="4401205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</a:t>
            </a:r>
            <a:r>
              <a:rPr lang="en-US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:Variables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0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5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MoveNorth</a:t>
            </a:r>
            <a:r>
              <a:rPr lang="en-US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:Variables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':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endParaRPr lang="mr-IN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+ 1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MoveSouthEast</a:t>
            </a:r>
            <a:r>
              <a:rPr lang="en-US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:Variables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':</a:t>
            </a:r>
            <a:r>
              <a:rPr lang="en-US" sz="20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Variables</a:t>
            </a:r>
            <a:r>
              <a:rPr lang="en-US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+ 1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== </a:t>
            </a:r>
            <a:r>
              <a:rPr lang="en-US" sz="20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20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- 1</a:t>
            </a:r>
          </a:p>
          <a:p>
            <a:pPr algn="l"/>
            <a:r>
              <a:rPr lang="mr-IN" sz="20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  <a:endParaRPr lang="en-US" sz="20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904" y="8089630"/>
            <a:ext cx="450123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Safety property: !</a:t>
            </a:r>
            <a:r>
              <a:rPr lang="en-US" sz="3200" dirty="0" err="1" smtClean="0">
                <a:latin typeface="Calibri Light" charset="0"/>
                <a:ea typeface="Calibri Light" charset="0"/>
                <a:cs typeface="Calibri Light" charset="0"/>
              </a:rPr>
              <a:t>InHole</a:t>
            </a:r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(v)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805390" y="2264702"/>
            <a:ext cx="5093563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6" name="Picture 4" descr="reen Checkmark and Red Minus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155" y="2321982"/>
            <a:ext cx="586045" cy="5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ile:RedX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205" y="3257925"/>
            <a:ext cx="857871" cy="8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6819245" y="3285018"/>
            <a:ext cx="50649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P(v’)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331312" y="8553537"/>
            <a:ext cx="146304" cy="14630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590488" y="7039101"/>
            <a:ext cx="146304" cy="14630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6504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" grpId="0" animBg="1"/>
      <p:bldP spid="7" grpId="0"/>
      <p:bldP spid="55" grpId="0" animBg="1"/>
      <p:bldP spid="58" grpId="0" animBg="1"/>
      <p:bldP spid="59" grpId="0" animBg="1"/>
      <p:bldP spid="59" grpId="1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1533723" y="3028514"/>
            <a:ext cx="991870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 lang="en-US" dirty="0" smtClean="0">
                <a:latin typeface="Calibri Light" panose="020F0302020204030204" pitchFamily="34" charset="0"/>
              </a:rPr>
              <a:t>Safety property (a.k.a. invariant):</a:t>
            </a:r>
          </a:p>
          <a:p>
            <a:pPr>
              <a:defRPr sz="4800"/>
            </a:pPr>
            <a:r>
              <a:rPr lang="en-US" dirty="0" smtClean="0">
                <a:latin typeface="Calibri Light" panose="020F0302020204030204" pitchFamily="34" charset="0"/>
              </a:rPr>
              <a:t>a property that </a:t>
            </a:r>
            <a:r>
              <a:rPr lang="en-US" b="1" dirty="0" smtClean="0">
                <a:latin typeface="Calibri Light" panose="020F0302020204030204" pitchFamily="34" charset="0"/>
              </a:rPr>
              <a:t>always</a:t>
            </a:r>
            <a:r>
              <a:rPr lang="en-US" dirty="0" smtClean="0">
                <a:latin typeface="Calibri Light" panose="020F0302020204030204" pitchFamily="34" charset="0"/>
              </a:rPr>
              <a:t> holds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3598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0302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77005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53708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30412" y="6028106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32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99220" y="5067842"/>
            <a:ext cx="10339671" cy="866987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108587" y="8033907"/>
            <a:ext cx="50649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P(v’)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08587" y="7015176"/>
            <a:ext cx="5093563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 rot="21308528">
            <a:off x="2663383" y="6409881"/>
            <a:ext cx="7983971" cy="1210588"/>
          </a:xfrm>
          <a:prstGeom prst="rect">
            <a:avLst/>
          </a:prstGeom>
          <a:solidFill>
            <a:srgbClr val="B7DEE8"/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The problem: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Property P may </a:t>
            </a:r>
            <a:r>
              <a:rPr lang="en-US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3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 inductive!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30202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43000" y="3394710"/>
            <a:ext cx="10629900" cy="5554980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48866" y="4833777"/>
            <a:ext cx="8812527" cy="3343275"/>
            <a:chOff x="2217424" y="4765994"/>
            <a:chExt cx="8812527" cy="3343275"/>
          </a:xfrm>
        </p:grpSpPr>
        <p:sp>
          <p:nvSpPr>
            <p:cNvPr id="24" name="Oval 23"/>
            <p:cNvSpPr/>
            <p:nvPr/>
          </p:nvSpPr>
          <p:spPr>
            <a:xfrm>
              <a:off x="2217424" y="4765994"/>
              <a:ext cx="8812527" cy="3343275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721" y="6053773"/>
              <a:ext cx="244723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(property P holds)</a:t>
              </a:r>
              <a:endParaRPr kumimoji="0" lang="en-US" sz="24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2965211" y="5500848"/>
            <a:ext cx="5847319" cy="2140900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061338" y="5977891"/>
            <a:ext cx="3705222" cy="1186814"/>
            <a:chOff x="3324228" y="5977891"/>
            <a:chExt cx="3705222" cy="1186814"/>
          </a:xfrm>
        </p:grpSpPr>
        <p:sp>
          <p:nvSpPr>
            <p:cNvPr id="27" name="Oval 26"/>
            <p:cNvSpPr/>
            <p:nvPr/>
          </p:nvSpPr>
          <p:spPr>
            <a:xfrm>
              <a:off x="3324228" y="5977891"/>
              <a:ext cx="3705222" cy="1186814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670"/>
              <a:ext cx="1782561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497955" y="5052696"/>
            <a:ext cx="245745" cy="245745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84913" y="4279583"/>
            <a:ext cx="245745" cy="245745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577750" y="4445534"/>
            <a:ext cx="650240" cy="564085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708534" y="6084787"/>
            <a:ext cx="244723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Inductive</a:t>
            </a:r>
            <a:r>
              <a:rPr kumimoji="0" lang="en-US" sz="24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invariant</a:t>
            </a:r>
            <a:endParaRPr kumimoji="0" lang="en-US" sz="2400" u="none" strike="noStrike" cap="none" spc="0" normalizeH="0" baseline="0" dirty="0" smtClean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87607" y="3394710"/>
            <a:ext cx="1736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All states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Invariants vs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365300" y="5835173"/>
            <a:ext cx="245745" cy="245745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37160" y="6928345"/>
            <a:ext cx="245745" cy="245745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611045" y="5958046"/>
            <a:ext cx="648988" cy="970299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3248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4E7EA"/>
          </a:solidFill>
        </p:spPr>
        <p:txBody>
          <a:bodyPr/>
          <a:lstStyle/>
          <a:p>
            <a:r>
              <a:rPr lang="el-GR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47541" y="8033907"/>
            <a:ext cx="65634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&amp;&amp;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Next(v, v’)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47541" y="7015176"/>
            <a:ext cx="65634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==&gt; </a:t>
            </a:r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47541" y="3032761"/>
            <a:ext cx="6563460" cy="78497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</a:t>
            </a:r>
            <a:r>
              <a:rPr lang="en-US" sz="320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==&gt; </a:t>
            </a:r>
            <a:r>
              <a:rPr lang="en-US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71725" y="5482567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48429" y="5482567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25132" y="5482567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301835" y="5482567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378539" y="5482567"/>
            <a:ext cx="928986" cy="4245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20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47347" y="4522303"/>
            <a:ext cx="10339671" cy="866987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094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62644" y="674468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464203" y="6489390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08377" y="4474029"/>
            <a:ext cx="0" cy="531255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169459" y="6998827"/>
            <a:ext cx="8928847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467971" y="622434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462644" y="595397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462644" y="570088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463554" y="7270358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462644" y="7534102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464203" y="7793818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462644" y="8054445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588540" y="5822364"/>
            <a:ext cx="93675" cy="2353559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719225" y="6223048"/>
            <a:ext cx="1569472" cy="15694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470018" y="5700886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464203" y="5445587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463353" y="5180543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467262" y="4910173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467262" y="4666319"/>
            <a:ext cx="88348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462644" y="8053550"/>
            <a:ext cx="89907" cy="784087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8159246" y="6605216"/>
            <a:ext cx="89907" cy="784087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25369" y="6607277"/>
            <a:ext cx="89907" cy="784087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504681" y="6738750"/>
            <a:ext cx="736777" cy="263516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442573" y="563655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634349" y="6806686"/>
            <a:ext cx="55608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800" dirty="0" smtClean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44685" y="5634540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10" name="Text Placeholder 2"/>
          <p:cNvSpPr txBox="1">
            <a:spLocks/>
          </p:cNvSpPr>
          <p:nvPr/>
        </p:nvSpPr>
        <p:spPr>
          <a:xfrm>
            <a:off x="1553336" y="2169823"/>
            <a:ext cx="10940634" cy="878178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-457200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Can </a:t>
            </a:r>
            <a:r>
              <a:rPr lang="en-US" sz="4000" dirty="0">
                <a:latin typeface="Calibri Light" charset="0"/>
                <a:ea typeface="Calibri Light" charset="0"/>
                <a:cs typeface="Calibri Light" charset="0"/>
              </a:rPr>
              <a:t>t</a:t>
            </a:r>
            <a:r>
              <a:rPr lang="el-GR" sz="4000" dirty="0" smtClean="0">
                <a:latin typeface="Calibri Light" charset="0"/>
                <a:ea typeface="Calibri Light" charset="0"/>
                <a:cs typeface="Calibri Light" charset="0"/>
              </a:rPr>
              <a:t>h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e crawler ever fall in the 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hole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?</a:t>
            </a:r>
          </a:p>
        </p:txBody>
      </p:sp>
      <p:sp>
        <p:nvSpPr>
          <p:cNvPr id="114" name="Oval 113"/>
          <p:cNvSpPr/>
          <p:nvPr/>
        </p:nvSpPr>
        <p:spPr>
          <a:xfrm>
            <a:off x="6442573" y="537739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700406" y="563624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955966" y="58859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950385" y="5631962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955354" y="538408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219711" y="563217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486965" y="5885958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745026" y="615412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744568" y="58857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744569" y="5632177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744568" y="538408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696456" y="588572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956974" y="615439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219711" y="615429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486965" y="642281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491576" y="615445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744568" y="6422256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442572" y="511314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442571" y="48443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442571" y="4599714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695893" y="4848100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950289" y="5115473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218703" y="5378569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491576" y="5636551"/>
            <a:ext cx="134267" cy="134267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442804" y="5377892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705922" y="5635293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953852" y="588628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950289" y="563454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950488" y="5385459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7221924" y="563319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488401" y="5886303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747591" y="6158542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749042" y="5886835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7745578" y="5635756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7744805" y="5388184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699180" y="588628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956921" y="6154685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954310" y="5884354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219449" y="6152227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491587" y="6421694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488401" y="615338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746443" y="6421694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441243" y="5380315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443962" y="5112870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443962" y="4844654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443962" y="4601796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698557" y="4850857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953232" y="5114841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224425" y="5376837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494879" y="5635820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443962" y="5637849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443676" y="5634306"/>
            <a:ext cx="134267" cy="134267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5792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8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1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4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7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3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9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9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6" grpId="0" animBg="1"/>
      <p:bldP spid="106" grpId="1" animBg="1"/>
      <p:bldP spid="114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210" grpId="0" animBg="1"/>
      <p:bldP spid="210" grpId="1" animBg="1"/>
      <p:bldP spid="211" grpId="0" animBg="1"/>
      <p:bldP spid="211" grpId="1" animBg="1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37349</TotalTime>
  <Words>604</Words>
  <Application>Microsoft Macintosh PowerPoint</Application>
  <PresentationFormat>Custom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Courier New</vt:lpstr>
      <vt:lpstr>Gill Sans Light</vt:lpstr>
      <vt:lpstr>Lucida Grande</vt:lpstr>
      <vt:lpstr>Times New Roman</vt:lpstr>
      <vt:lpstr>Wingdings</vt:lpstr>
      <vt:lpstr>Showroom</vt:lpstr>
      <vt:lpstr>Systems Software Verification Summer School</vt:lpstr>
      <vt:lpstr>Safety property</vt:lpstr>
      <vt:lpstr>Example: Crawler</vt:lpstr>
      <vt:lpstr>Proving invariants</vt:lpstr>
      <vt:lpstr>Proving the Crawler</vt:lpstr>
      <vt:lpstr>Inductive invariants</vt:lpstr>
      <vt:lpstr>Invariants vs  Inductive invariants</vt:lpstr>
      <vt:lpstr> Proving safety with Inductive invariants</vt:lpstr>
      <vt:lpstr>Proving the Crawler</vt:lpstr>
      <vt:lpstr>Proving the Crawler</vt:lpstr>
      <vt:lpstr>Proving the Crawler</vt:lpstr>
      <vt:lpstr>PowerPoint Presentation</vt:lpstr>
      <vt:lpstr>PowerPoint Presentation</vt:lpstr>
      <vt:lpstr>Proving the Crawler</vt:lpstr>
      <vt:lpstr> Proving safety with Inductive invariants</vt:lpstr>
      <vt:lpstr>Example: lock server</vt:lpstr>
      <vt:lpstr>Example: lock server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Dependable Services</dc:title>
  <dc:creator>Manos Kapritsos</dc:creator>
  <cp:lastModifiedBy>Microsoft Office User</cp:lastModifiedBy>
  <cp:revision>2330</cp:revision>
  <dcterms:modified xsi:type="dcterms:W3CDTF">2021-08-19T19:24:15Z</dcterms:modified>
</cp:coreProperties>
</file>