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e9d3fe85e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e9d3fe85e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e9d3fe85e4_0_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e9d3fe85e4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e9d3fe85e4_0_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e9d3fe85e4_0_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e9d3fe85e4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e9d3fe85e4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8d86388154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8d86388154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slide comes after students have attempted the exercise. Highlight that Dafny did a good job exploiting foralls, but !forall (exists) is often harder. Dafny often needs a "witness" to demonstrate an exists.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e9d3fe85e4_0_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e9d3fe85e4_0_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Another detour to Imperativeland</a:t>
            </a:r>
            <a:endParaRPr/>
          </a:p>
        </p:txBody>
      </p:sp>
      <p:sp>
        <p:nvSpPr>
          <p:cNvPr id="55" name="Google Shape;55;p13"/>
          <p:cNvSpPr txBox="1"/>
          <p:nvPr>
            <p:ph idx="1" type="body"/>
          </p:nvPr>
        </p:nvSpPr>
        <p:spPr>
          <a:xfrm>
            <a:off x="311700" y="1152475"/>
            <a:ext cx="8520600" cy="48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chapter01/demo19.dfy</a:t>
            </a:r>
            <a:endParaRPr>
              <a:solidFill>
                <a:srgbClr val="0000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56" name="Google Shape;56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Tips from office hours</a:t>
            </a:r>
            <a:endParaRPr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assertion failure does NOT mean false! it means false or unknown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You rarely need to write ensures on functions and predicates, since they're transparent.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forall proof technique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"triggering assert" and "witness assert"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>
                <a:latin typeface="Consolas"/>
                <a:ea typeface="Consolas"/>
                <a:cs typeface="Consolas"/>
                <a:sym typeface="Consolas"/>
              </a:rPr>
              <a:t>Error: return statement is not allowed in this context (because it is guarded by a specification-only expression)</a:t>
            </a:r>
            <a:endParaRPr sz="16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Tips from office hours: assert isn't an expression</a:t>
            </a:r>
            <a:endParaRPr/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1152475"/>
            <a:ext cx="3348000" cy="367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Consolas"/>
                <a:ea typeface="Consolas"/>
                <a:cs typeface="Consolas"/>
                <a:sym typeface="Consolas"/>
              </a:rPr>
              <a:t>predicate Foo(x:int)</a:t>
            </a:r>
            <a:endParaRPr sz="16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Consolas"/>
                <a:ea typeface="Consolas"/>
                <a:cs typeface="Consolas"/>
                <a:sym typeface="Consolas"/>
              </a:rPr>
              <a:t>{</a:t>
            </a:r>
            <a:endParaRPr sz="16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Consolas"/>
                <a:ea typeface="Consolas"/>
                <a:cs typeface="Consolas"/>
                <a:sym typeface="Consolas"/>
              </a:rPr>
              <a:t>  &amp;&amp; x &lt; 32</a:t>
            </a:r>
            <a:endParaRPr sz="16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Consolas"/>
                <a:ea typeface="Consolas"/>
                <a:cs typeface="Consolas"/>
                <a:sym typeface="Consolas"/>
              </a:rPr>
              <a:t>  &amp;&amp; assert 20 &lt; x;</a:t>
            </a:r>
            <a:endParaRPr sz="16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Consolas"/>
                <a:ea typeface="Consolas"/>
                <a:cs typeface="Consolas"/>
                <a:sym typeface="Consolas"/>
              </a:rPr>
              <a:t>  &amp;&amp; IsEven(x)</a:t>
            </a:r>
            <a:endParaRPr sz="16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1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latin typeface="Consolas"/>
                <a:ea typeface="Consolas"/>
                <a:cs typeface="Consolas"/>
                <a:sym typeface="Consolas"/>
              </a:rPr>
              <a:t>predicate Bar(x:int)</a:t>
            </a:r>
            <a:endParaRPr sz="16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latin typeface="Consolas"/>
                <a:ea typeface="Consolas"/>
                <a:cs typeface="Consolas"/>
                <a:sym typeface="Consolas"/>
              </a:rPr>
              <a:t>{</a:t>
            </a:r>
            <a:endParaRPr sz="16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latin typeface="Consolas"/>
                <a:ea typeface="Consolas"/>
                <a:cs typeface="Consolas"/>
                <a:sym typeface="Consolas"/>
              </a:rPr>
              <a:t>  &amp;&amp; x &lt; 32</a:t>
            </a:r>
            <a:endParaRPr sz="16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Consolas"/>
                <a:ea typeface="Consolas"/>
                <a:cs typeface="Consolas"/>
                <a:sym typeface="Consolas"/>
              </a:rPr>
              <a:t>  &amp;&amp; 20 &lt; x</a:t>
            </a:r>
            <a:endParaRPr sz="16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latin typeface="Consolas"/>
                <a:ea typeface="Consolas"/>
                <a:cs typeface="Consolas"/>
                <a:sym typeface="Consolas"/>
              </a:rPr>
              <a:t>  &amp;&amp; IsEven(x)</a:t>
            </a:r>
            <a:endParaRPr sz="16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1600"/>
          </a:p>
        </p:txBody>
      </p:sp>
      <p:sp>
        <p:nvSpPr>
          <p:cNvPr id="70" name="Google Shape;70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71" name="Google Shape;71;p15"/>
          <p:cNvSpPr txBox="1"/>
          <p:nvPr>
            <p:ph idx="1" type="body"/>
          </p:nvPr>
        </p:nvSpPr>
        <p:spPr>
          <a:xfrm>
            <a:off x="4169875" y="1152475"/>
            <a:ext cx="4894800" cy="183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Consolas"/>
                <a:ea typeface="Consolas"/>
                <a:cs typeface="Consolas"/>
                <a:sym typeface="Consolas"/>
              </a:rPr>
              <a:t>predicate Foo(x:int)</a:t>
            </a:r>
            <a:endParaRPr sz="16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Consolas"/>
                <a:ea typeface="Consolas"/>
                <a:cs typeface="Consolas"/>
                <a:sym typeface="Consolas"/>
              </a:rPr>
              <a:t>{</a:t>
            </a:r>
            <a:endParaRPr sz="16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Consolas"/>
                <a:ea typeface="Consolas"/>
                <a:cs typeface="Consolas"/>
                <a:sym typeface="Consolas"/>
              </a:rPr>
              <a:t>  true</a:t>
            </a:r>
            <a:endParaRPr sz="16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Consolas"/>
                <a:ea typeface="Consolas"/>
                <a:cs typeface="Consolas"/>
                <a:sym typeface="Consolas"/>
              </a:rPr>
              <a:t>  &amp;&amp; x &lt; 32</a:t>
            </a:r>
            <a:endParaRPr sz="16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Consolas"/>
                <a:ea typeface="Consolas"/>
                <a:cs typeface="Consolas"/>
                <a:sym typeface="Consolas"/>
              </a:rPr>
              <a:t>  &amp;&amp; (assert 20 &lt; x; </a:t>
            </a:r>
            <a:r>
              <a:rPr b="1" lang="en" sz="1600">
                <a:latin typeface="Consolas"/>
                <a:ea typeface="Consolas"/>
                <a:cs typeface="Consolas"/>
                <a:sym typeface="Consolas"/>
              </a:rPr>
              <a:t>true &amp;&amp; IsEven(x)</a:t>
            </a:r>
            <a:r>
              <a:rPr lang="en" sz="1600">
                <a:latin typeface="Consolas"/>
                <a:ea typeface="Consolas"/>
                <a:cs typeface="Consolas"/>
                <a:sym typeface="Consolas"/>
              </a:rPr>
              <a:t>)</a:t>
            </a:r>
            <a:endParaRPr sz="16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1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chapter 01 / exercise 22 disasters</a:t>
            </a:r>
            <a:endParaRPr/>
          </a:p>
        </p:txBody>
      </p:sp>
      <p:sp>
        <p:nvSpPr>
          <p:cNvPr id="77" name="Google Shape;77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seq membership vs seq indices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>
                <a:latin typeface="Consolas"/>
                <a:ea typeface="Consolas"/>
                <a:cs typeface="Consolas"/>
                <a:sym typeface="Consolas"/>
              </a:rPr>
              <a:t>forall i | i in TreeAsSequence(tree.left) :: i &lt;= tree.val</a:t>
            </a:r>
            <a:endParaRPr sz="16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>
                <a:latin typeface="Consolas"/>
                <a:ea typeface="Consolas"/>
                <a:cs typeface="Consolas"/>
                <a:sym typeface="Consolas"/>
              </a:rPr>
              <a:t>forall i | 0&lt;=i&lt;|TreeAsSequence(tree.left)|</a:t>
            </a:r>
            <a:br>
              <a:rPr lang="en" sz="1600">
                <a:latin typeface="Consolas"/>
                <a:ea typeface="Consolas"/>
                <a:cs typeface="Consolas"/>
                <a:sym typeface="Consolas"/>
              </a:rPr>
            </a:br>
            <a:r>
              <a:rPr lang="en" sz="1600">
                <a:latin typeface="Consolas"/>
                <a:ea typeface="Consolas"/>
                <a:cs typeface="Consolas"/>
                <a:sym typeface="Consolas"/>
              </a:rPr>
              <a:t>  :: TreeAsSequence(tree.left)[i] &lt;= tree.val</a:t>
            </a:r>
            <a:endParaRPr sz="16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CheckIfSortedTree recursive implementation</a:t>
            </a:r>
            <a:endParaRPr/>
          </a:p>
        </p:txBody>
      </p:sp>
      <p:sp>
        <p:nvSpPr>
          <p:cNvPr id="78" name="Google Shape;78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79" name="Google Shape;79;p16"/>
          <p:cNvSpPr txBox="1"/>
          <p:nvPr>
            <p:ph idx="1" type="body"/>
          </p:nvPr>
        </p:nvSpPr>
        <p:spPr>
          <a:xfrm>
            <a:off x="311700" y="568825"/>
            <a:ext cx="8520600" cy="48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ch01/solutions/ex22.dfy</a:t>
            </a:r>
            <a:endParaRPr>
              <a:solidFill>
                <a:srgbClr val="0000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Revisit IsPrime witnesses</a:t>
            </a:r>
            <a:endParaRPr/>
          </a:p>
        </p:txBody>
      </p:sp>
      <p:sp>
        <p:nvSpPr>
          <p:cNvPr id="85" name="Google Shape;85;p17"/>
          <p:cNvSpPr txBox="1"/>
          <p:nvPr>
            <p:ph idx="1" type="body"/>
          </p:nvPr>
        </p:nvSpPr>
        <p:spPr>
          <a:xfrm>
            <a:off x="311700" y="1152475"/>
            <a:ext cx="8520600" cy="48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chapter02/exercise01.dfy</a:t>
            </a:r>
            <a:endParaRPr>
              <a:solidFill>
                <a:srgbClr val="0000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86" name="Google Shape;86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nifty new syntax: datatype member functions</a:t>
            </a:r>
            <a:endParaRPr/>
          </a:p>
        </p:txBody>
      </p:sp>
      <p:sp>
        <p:nvSpPr>
          <p:cNvPr id="92" name="Google Shape;92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datatype Pet = Dog | Cat | Ant | Spider </a:t>
            </a:r>
            <a:r>
              <a:rPr b="1" lang="en" sz="1400">
                <a:highlight>
                  <a:schemeClr val="accent6"/>
                </a:highlight>
                <a:latin typeface="Consolas"/>
                <a:ea typeface="Consolas"/>
                <a:cs typeface="Consolas"/>
                <a:sym typeface="Consolas"/>
              </a:rPr>
              <a:t>{</a:t>
            </a:r>
            <a:endParaRPr b="1" sz="1400">
              <a:highlight>
                <a:schemeClr val="accent6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 function CountLegs() : int {</a:t>
            </a:r>
            <a:endParaRPr sz="14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   match </a:t>
            </a:r>
            <a:r>
              <a:rPr b="1" lang="en" sz="1400">
                <a:highlight>
                  <a:schemeClr val="accent6"/>
                </a:highlight>
                <a:latin typeface="Consolas"/>
                <a:ea typeface="Consolas"/>
                <a:cs typeface="Consolas"/>
                <a:sym typeface="Consolas"/>
              </a:rPr>
              <a:t>this</a:t>
            </a:r>
            <a:endParaRPr b="1" sz="1400">
              <a:highlight>
                <a:schemeClr val="accent6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     case Dog =&gt; 4</a:t>
            </a:r>
            <a:endParaRPr sz="14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     case Cat =&gt; 4</a:t>
            </a:r>
            <a:endParaRPr sz="14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     case Ant =&gt; 6</a:t>
            </a:r>
            <a:endParaRPr sz="14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     case Spider =&gt; 8</a:t>
            </a:r>
            <a:endParaRPr sz="14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 }</a:t>
            </a:r>
            <a:endParaRPr sz="14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400">
                <a:highlight>
                  <a:schemeClr val="accent6"/>
                </a:highlight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 sz="1400">
              <a:highlight>
                <a:schemeClr val="accent6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function ShoesForTwo(pet: Pet) : int {</a:t>
            </a:r>
            <a:endParaRPr sz="14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 2 * </a:t>
            </a:r>
            <a:r>
              <a:rPr b="1" lang="en" sz="1400">
                <a:highlight>
                  <a:schemeClr val="accent6"/>
                </a:highlight>
                <a:latin typeface="Consolas"/>
                <a:ea typeface="Consolas"/>
                <a:cs typeface="Consolas"/>
                <a:sym typeface="Consolas"/>
              </a:rPr>
              <a:t>pet.CountLegs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()</a:t>
            </a:r>
            <a:endParaRPr sz="14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14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93" name="Google Shape;93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