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Comfortaa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omfortaa-regular.fntdata"/><Relationship Id="rId14" Type="http://schemas.openxmlformats.org/officeDocument/2006/relationships/slide" Target="slides/slide9.xml"/><Relationship Id="rId16" Type="http://schemas.openxmlformats.org/officeDocument/2006/relationships/font" Target="fonts/Comfortaa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9c7a1a27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9c7a1a27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e9c7a1a27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e9c7a1a27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e9c7a1a275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e9c7a1a275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e9c7a1a275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e9c7a1a275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e9c7a1a275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e9c7a1a275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e9c7a1a275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e9c7a1a275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8b378bc3a3_1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8b378bc3a3_1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8b51af9a7a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8b51af9a7a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e9c7a1a275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e9c7a1a275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Chapter 1 Epilogue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git pull</a:t>
            </a:r>
            <a:r>
              <a:rPr i="1" lang="en">
                <a:latin typeface="Comfortaa"/>
                <a:ea typeface="Comfortaa"/>
                <a:cs typeface="Comfortaa"/>
                <a:sym typeface="Comfortaa"/>
              </a:rPr>
              <a:t>!</a:t>
            </a:r>
            <a:endParaRPr i="1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2" name="Google Shape;62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array-&gt;seq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better comments</a:t>
            </a:r>
            <a:endParaRPr/>
          </a:p>
        </p:txBody>
      </p:sp>
      <p:sp>
        <p:nvSpPr>
          <p:cNvPr id="63" name="Google Shape;63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methods: returns declaration &amp; definition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f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unction Donut() </a:t>
            </a:r>
            <a:r>
              <a:rPr b="1" lang="en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: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(filling:Filling)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ensures Yummy(filling)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method Donut() </a:t>
            </a:r>
            <a:r>
              <a:rPr b="1" lang="en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returns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filling:Filling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filling := banana;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if fruity { return jelly;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filling := creme;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in a method, </a:t>
            </a:r>
            <a:r>
              <a:rPr lang="en" sz="2600" strike="sngStrike"/>
              <a:t>nobody can hear you scream</a:t>
            </a:r>
            <a:r>
              <a:rPr lang="en" sz="2600"/>
              <a:t> </a:t>
            </a:r>
            <a:r>
              <a:rPr b="1" lang="en" sz="2600">
                <a:latin typeface="Consolas"/>
                <a:ea typeface="Consolas"/>
                <a:cs typeface="Consolas"/>
                <a:sym typeface="Consolas"/>
              </a:rPr>
              <a:t>var</a:t>
            </a:r>
            <a:r>
              <a:rPr lang="en" sz="2600"/>
              <a:t> isn't </a:t>
            </a:r>
            <a:r>
              <a:rPr b="1" lang="en" sz="2600">
                <a:latin typeface="Consolas"/>
                <a:ea typeface="Consolas"/>
                <a:cs typeface="Consolas"/>
                <a:sym typeface="Consolas"/>
              </a:rPr>
              <a:t>let</a:t>
            </a:r>
            <a:endParaRPr b="1" sz="2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method FindMax(</a:t>
            </a:r>
            <a:r>
              <a:rPr b="1" lang="en" sz="1400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intSeq</a:t>
            </a: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:seq&lt;int&gt;) returns (</a:t>
            </a:r>
            <a:r>
              <a:rPr b="1" lang="en" sz="1400">
                <a:highlight>
                  <a:srgbClr val="00FFFF"/>
                </a:highlight>
                <a:latin typeface="Consolas"/>
                <a:ea typeface="Consolas"/>
                <a:cs typeface="Consolas"/>
                <a:sym typeface="Consolas"/>
              </a:rPr>
              <a:t>maxIndex</a:t>
            </a: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:nat)</a:t>
            </a:r>
            <a:endParaRPr b="1"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    requires </a:t>
            </a:r>
            <a:r>
              <a:rPr b="1" lang="en" sz="1400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|intSeq| &gt; 0</a:t>
            </a:r>
            <a:endParaRPr b="1" sz="1400">
              <a:highlight>
                <a:schemeClr val="accent6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    ensures maxIndex&lt;|intSeq|</a:t>
            </a:r>
            <a:endParaRPr b="1"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    ensures forall idx:nat | idx&lt;|intSeq| :: intSeq[idx] &lt;= intSeq[maxIndex]</a:t>
            </a:r>
            <a:endParaRPr b="1"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{</a:t>
            </a:r>
            <a:endParaRPr b="1"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    var </a:t>
            </a:r>
            <a:r>
              <a:rPr b="1" lang="en" sz="1400">
                <a:highlight>
                  <a:srgbClr val="00FFFF"/>
                </a:highlight>
                <a:latin typeface="Consolas"/>
                <a:ea typeface="Consolas"/>
                <a:cs typeface="Consolas"/>
                <a:sym typeface="Consolas"/>
              </a:rPr>
              <a:t>count</a:t>
            </a: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:nat := 0;</a:t>
            </a:r>
            <a:endParaRPr b="1"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lang="en" sz="1400">
                <a:highlight>
                  <a:srgbClr val="00FFFF"/>
                </a:highlight>
                <a:latin typeface="Consolas"/>
                <a:ea typeface="Consolas"/>
                <a:cs typeface="Consolas"/>
                <a:sym typeface="Consolas"/>
              </a:rPr>
              <a:t>maxIndex</a:t>
            </a: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 := 0;</a:t>
            </a:r>
            <a:endParaRPr b="1"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    while(</a:t>
            </a:r>
            <a:r>
              <a:rPr b="1" lang="en" sz="1400">
                <a:highlight>
                  <a:srgbClr val="00FFFF"/>
                </a:highlight>
                <a:latin typeface="Consolas"/>
                <a:ea typeface="Consolas"/>
                <a:cs typeface="Consolas"/>
                <a:sym typeface="Consolas"/>
              </a:rPr>
              <a:t>count</a:t>
            </a: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 &lt; |intSeq|)</a:t>
            </a:r>
            <a:endParaRPr b="1"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        invariant true</a:t>
            </a:r>
            <a:endParaRPr b="1"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        invariant true</a:t>
            </a:r>
            <a:endParaRPr b="1"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        invariant true</a:t>
            </a:r>
            <a:endParaRPr b="1"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    {</a:t>
            </a:r>
            <a:endParaRPr b="1"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        if(intSeq[maxIndex] &lt; intSeq[count]) {</a:t>
            </a:r>
            <a:endParaRPr b="1"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            maxIndex := count;</a:t>
            </a:r>
            <a:endParaRPr b="1"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        count := count+1;</a:t>
            </a:r>
            <a:endParaRPr b="1"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7" name="Google Shape;7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latin typeface="Consolas"/>
                <a:ea typeface="Consolas"/>
                <a:cs typeface="Consolas"/>
                <a:sym typeface="Consolas"/>
              </a:rPr>
              <a:t>while</a:t>
            </a:r>
            <a:r>
              <a:rPr lang="en" sz="2600"/>
              <a:t> invariants: </a:t>
            </a:r>
            <a:r>
              <a:rPr lang="en" sz="2600">
                <a:latin typeface="Consolas"/>
                <a:ea typeface="Consolas"/>
                <a:cs typeface="Consolas"/>
                <a:sym typeface="Consolas"/>
              </a:rPr>
              <a:t>requires</a:t>
            </a:r>
            <a:r>
              <a:rPr lang="en" sz="2600"/>
              <a:t> in, </a:t>
            </a:r>
            <a:r>
              <a:rPr lang="en" sz="2600">
                <a:latin typeface="Consolas"/>
                <a:ea typeface="Consolas"/>
                <a:cs typeface="Consolas"/>
                <a:sym typeface="Consolas"/>
              </a:rPr>
              <a:t>ensures</a:t>
            </a:r>
            <a:r>
              <a:rPr lang="en" sz="2600"/>
              <a:t> out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1626475" y="1152475"/>
            <a:ext cx="7205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    while(count &lt; |intSeq|)</a:t>
            </a:r>
            <a:endParaRPr b="1"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        invariant count &lt;= |intSeq|</a:t>
            </a:r>
            <a:endParaRPr b="1"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        invariant maxIndex &lt; |intSeq|</a:t>
            </a:r>
            <a:endParaRPr b="1"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        invariant forall prioridx:nat | prioridx&lt;count</a:t>
            </a:r>
            <a:endParaRPr b="1"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                    :: intSeq[prioridx] &lt;= intSeq[maxIndex]</a:t>
            </a:r>
            <a:endParaRPr b="1"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lang="en" sz="1400">
                <a:highlight>
                  <a:srgbClr val="D9D2E9"/>
                </a:highlight>
                <a:latin typeface="Consolas"/>
                <a:ea typeface="Consolas"/>
                <a:cs typeface="Consolas"/>
                <a:sym typeface="Consolas"/>
              </a:rPr>
              <a:t>{</a:t>
            </a:r>
            <a:endParaRPr b="1" sz="1400">
              <a:highlight>
                <a:srgbClr val="D9D2E9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        if(intSeq[maxIndex] &lt; intSeq[count]) {</a:t>
            </a:r>
            <a:endParaRPr b="1"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            maxIndex := count;</a:t>
            </a:r>
            <a:endParaRPr b="1"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b="1"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        count := count+1;</a:t>
            </a:r>
            <a:endParaRPr b="1"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lang="en" sz="1400">
                <a:highlight>
                  <a:srgbClr val="D9EAD3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>
              <a:highlight>
                <a:srgbClr val="D9EAD3"/>
              </a:highlight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84" name="Google Shape;84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5" name="Google Shape;85;p17"/>
          <p:cNvSpPr/>
          <p:nvPr/>
        </p:nvSpPr>
        <p:spPr>
          <a:xfrm>
            <a:off x="1573273" y="1995500"/>
            <a:ext cx="598425" cy="602650"/>
          </a:xfrm>
          <a:custGeom>
            <a:rect b="b" l="l" r="r" t="t"/>
            <a:pathLst>
              <a:path extrusionOk="0" h="24106" w="23937">
                <a:moveTo>
                  <a:pt x="23937" y="0"/>
                </a:moveTo>
                <a:cubicBezTo>
                  <a:pt x="20302" y="568"/>
                  <a:pt x="5692" y="303"/>
                  <a:pt x="2128" y="3405"/>
                </a:cubicBezTo>
                <a:cubicBezTo>
                  <a:pt x="-1436" y="6507"/>
                  <a:pt x="16" y="15164"/>
                  <a:pt x="2551" y="18614"/>
                </a:cubicBezTo>
                <a:cubicBezTo>
                  <a:pt x="5086" y="22064"/>
                  <a:pt x="14873" y="23191"/>
                  <a:pt x="17337" y="24106"/>
                </a:cubicBezTo>
              </a:path>
            </a:pathLst>
          </a:custGeom>
          <a:noFill/>
          <a:ln cap="flat" cmpd="sng" w="38100">
            <a:solidFill>
              <a:srgbClr val="9900FF"/>
            </a:solidFill>
            <a:prstDash val="solid"/>
            <a:round/>
            <a:headEnd len="med" w="med" type="none"/>
            <a:tailEnd len="med" w="med" type="stealth"/>
          </a:ln>
        </p:spPr>
      </p:sp>
      <p:sp>
        <p:nvSpPr>
          <p:cNvPr id="86" name="Google Shape;86;p17"/>
          <p:cNvSpPr/>
          <p:nvPr/>
        </p:nvSpPr>
        <p:spPr>
          <a:xfrm>
            <a:off x="2165125" y="1468050"/>
            <a:ext cx="337500" cy="10404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flat" cmpd="sng" w="3810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7"/>
          <p:cNvSpPr/>
          <p:nvPr/>
        </p:nvSpPr>
        <p:spPr>
          <a:xfrm>
            <a:off x="7582775" y="1462800"/>
            <a:ext cx="253500" cy="10404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38100">
            <a:solidFill>
              <a:srgbClr val="38761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7"/>
          <p:cNvSpPr/>
          <p:nvPr/>
        </p:nvSpPr>
        <p:spPr>
          <a:xfrm>
            <a:off x="2276475" y="1990725"/>
            <a:ext cx="6322850" cy="1894225"/>
          </a:xfrm>
          <a:custGeom>
            <a:rect b="b" l="l" r="r" t="t"/>
            <a:pathLst>
              <a:path extrusionOk="0" h="75769" w="252914">
                <a:moveTo>
                  <a:pt x="0" y="75438"/>
                </a:moveTo>
                <a:cubicBezTo>
                  <a:pt x="37148" y="74295"/>
                  <a:pt x="181102" y="79693"/>
                  <a:pt x="222885" y="68580"/>
                </a:cubicBezTo>
                <a:cubicBezTo>
                  <a:pt x="264668" y="57468"/>
                  <a:pt x="250635" y="20193"/>
                  <a:pt x="250698" y="8763"/>
                </a:cubicBezTo>
                <a:cubicBezTo>
                  <a:pt x="250762" y="-2667"/>
                  <a:pt x="227838" y="1461"/>
                  <a:pt x="223266" y="0"/>
                </a:cubicBezTo>
              </a:path>
            </a:pathLst>
          </a:custGeom>
          <a:noFill/>
          <a:ln cap="flat" cmpd="sng" w="38100">
            <a:solidFill>
              <a:srgbClr val="38761D"/>
            </a:solidFill>
            <a:prstDash val="solid"/>
            <a:round/>
            <a:headEnd len="med" w="med" type="none"/>
            <a:tailEnd len="med" w="med" type="stealth"/>
          </a:ln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ignore Dafny output</a:t>
            </a:r>
            <a:endParaRPr/>
          </a:p>
        </p:txBody>
      </p:sp>
      <p:sp>
        <p:nvSpPr>
          <p:cNvPr id="94" name="Google Shape;94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/home/jonh/summer-school-2021-instructor/chapter06-refine/solutions/exercise01_solution.dfy(353,23): Error: assertion violation</a:t>
            </a:r>
            <a:endParaRPr sz="1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accent5"/>
                </a:solidFill>
                <a:latin typeface="Consolas"/>
                <a:ea typeface="Consolas"/>
                <a:cs typeface="Consolas"/>
                <a:sym typeface="Consolas"/>
              </a:rPr>
              <a:t>Execution trace:</a:t>
            </a:r>
            <a:endParaRPr sz="1000">
              <a:solidFill>
                <a:schemeClr val="accent5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accent5"/>
                </a:solidFill>
                <a:latin typeface="Consolas"/>
                <a:ea typeface="Consolas"/>
                <a:cs typeface="Consolas"/>
                <a:sym typeface="Consolas"/>
              </a:rPr>
              <a:t>    (0,0): anon0</a:t>
            </a:r>
            <a:endParaRPr sz="1000">
              <a:solidFill>
                <a:schemeClr val="accent5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accent5"/>
                </a:solidFill>
                <a:latin typeface="Consolas"/>
                <a:ea typeface="Consolas"/>
                <a:cs typeface="Consolas"/>
                <a:sym typeface="Consolas"/>
              </a:rPr>
              <a:t>    (0,0): anon25_Then</a:t>
            </a:r>
            <a:endParaRPr sz="1000">
              <a:solidFill>
                <a:schemeClr val="accent5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/home/jonh/summer-school-2021-instructor/chapter06-refine/solutions/exercise01_solution.dfy(358,11): Error: assertion violation</a:t>
            </a:r>
            <a:endParaRPr sz="1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accent5"/>
                </a:solidFill>
                <a:latin typeface="Consolas"/>
                <a:ea typeface="Consolas"/>
                <a:cs typeface="Consolas"/>
                <a:sym typeface="Consolas"/>
              </a:rPr>
              <a:t>Execution trace:</a:t>
            </a:r>
            <a:endParaRPr sz="1000">
              <a:solidFill>
                <a:schemeClr val="accent5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accent5"/>
                </a:solidFill>
                <a:latin typeface="Consolas"/>
                <a:ea typeface="Consolas"/>
                <a:cs typeface="Consolas"/>
                <a:sym typeface="Consolas"/>
              </a:rPr>
              <a:t>    (0,0): anon0</a:t>
            </a:r>
            <a:endParaRPr sz="1000">
              <a:solidFill>
                <a:schemeClr val="accent5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accent5"/>
                </a:solidFill>
                <a:latin typeface="Consolas"/>
                <a:ea typeface="Consolas"/>
                <a:cs typeface="Consolas"/>
                <a:sym typeface="Consolas"/>
              </a:rPr>
              <a:t>    /home/jonh/summer-school-2021-instructor/chapter06-refine/solutions/exercise01_solution.dfy(353,5): anon25_Else</a:t>
            </a:r>
            <a:endParaRPr sz="1000">
              <a:solidFill>
                <a:schemeClr val="accent5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accent5"/>
                </a:solidFill>
                <a:latin typeface="Consolas"/>
                <a:ea typeface="Consolas"/>
                <a:cs typeface="Consolas"/>
                <a:sym typeface="Consolas"/>
              </a:rPr>
              <a:t>    (0,0): anon26_Then</a:t>
            </a:r>
            <a:endParaRPr sz="1000">
              <a:solidFill>
                <a:schemeClr val="accent5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/home/jonh/summer-school-2021-instructor/chapter06-refine/solutions/exercise01_solution.dfy(465,42): Error: possible violation of postcondition of forall statement</a:t>
            </a:r>
            <a:endParaRPr sz="1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accent5"/>
                </a:solidFill>
                <a:latin typeface="Consolas"/>
                <a:ea typeface="Consolas"/>
                <a:cs typeface="Consolas"/>
                <a:sym typeface="Consolas"/>
              </a:rPr>
              <a:t>Execution trace:</a:t>
            </a:r>
            <a:endParaRPr sz="1000">
              <a:solidFill>
                <a:schemeClr val="accent5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accent5"/>
                </a:solidFill>
                <a:latin typeface="Consolas"/>
                <a:ea typeface="Consolas"/>
                <a:cs typeface="Consolas"/>
                <a:sym typeface="Consolas"/>
              </a:rPr>
              <a:t>    (0,0): anon0</a:t>
            </a:r>
            <a:endParaRPr sz="1000">
              <a:solidFill>
                <a:schemeClr val="accent5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accent5"/>
                </a:solidFill>
                <a:latin typeface="Consolas"/>
                <a:ea typeface="Consolas"/>
                <a:cs typeface="Consolas"/>
                <a:sym typeface="Consolas"/>
              </a:rPr>
              <a:t>    (0,0): anon26_Else</a:t>
            </a:r>
            <a:endParaRPr sz="1000">
              <a:solidFill>
                <a:schemeClr val="accent5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accent5"/>
                </a:solidFill>
                <a:latin typeface="Consolas"/>
                <a:ea typeface="Consolas"/>
                <a:cs typeface="Consolas"/>
                <a:sym typeface="Consolas"/>
              </a:rPr>
              <a:t>    /home/jonh/summer-school-2021-instructor/chapter06-refine/solutions/exercise01_solution.dfy(461,5): anon31_Else</a:t>
            </a:r>
            <a:endParaRPr sz="1000">
              <a:solidFill>
                <a:schemeClr val="accent5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accent5"/>
                </a:solidFill>
                <a:latin typeface="Consolas"/>
                <a:ea typeface="Consolas"/>
                <a:cs typeface="Consolas"/>
                <a:sym typeface="Consolas"/>
              </a:rPr>
              <a:t>    (0,0): anon32_Then</a:t>
            </a:r>
            <a:endParaRPr sz="1000">
              <a:solidFill>
                <a:schemeClr val="accent5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accent5"/>
                </a:solidFill>
                <a:latin typeface="Consolas"/>
                <a:ea typeface="Consolas"/>
                <a:cs typeface="Consolas"/>
                <a:sym typeface="Consolas"/>
              </a:rPr>
              <a:t>    (0,0): anon33_Then</a:t>
            </a:r>
            <a:endParaRPr sz="1000">
              <a:solidFill>
                <a:schemeClr val="accent5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accent5"/>
                </a:solidFill>
                <a:latin typeface="Consolas"/>
                <a:ea typeface="Consolas"/>
                <a:cs typeface="Consolas"/>
                <a:sym typeface="Consolas"/>
              </a:rPr>
              <a:t>    (0,0): anon21</a:t>
            </a:r>
            <a:endParaRPr sz="1000">
              <a:solidFill>
                <a:schemeClr val="accent5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Dafny program verifier finished with 34 verified, 3 errors</a:t>
            </a:r>
            <a:endParaRPr sz="1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95" name="Google Shape;95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Recursion: exporting ensures</a:t>
            </a:r>
            <a:endParaRPr/>
          </a:p>
        </p:txBody>
      </p:sp>
      <p:sp>
        <p:nvSpPr>
          <p:cNvPr id="101" name="Google Shape;10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chapter01/demo17.dfy</a:t>
            </a:r>
            <a:endParaRPr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function Evens(count:int) : (outseq:seq&lt;int&gt;)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ensures forall idx :: 0&lt;=idx&lt;|outseq| ==&gt; outseq[idx] == 2 * idx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if count==0 then [] else Evens(count) + [2 * (count-1)]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02" name="Google Shape;102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Recursion: use sparingly and replace with forall</a:t>
            </a:r>
            <a:endParaRPr/>
          </a:p>
        </p:txBody>
      </p:sp>
      <p:sp>
        <p:nvSpPr>
          <p:cNvPr id="108" name="Google Shape;108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9" name="Google Shape;109;p20"/>
          <p:cNvSpPr/>
          <p:nvPr/>
        </p:nvSpPr>
        <p:spPr>
          <a:xfrm>
            <a:off x="2407100" y="1173275"/>
            <a:ext cx="355800" cy="348300"/>
          </a:xfrm>
          <a:prstGeom prst="rect">
            <a:avLst/>
          </a:prstGeom>
          <a:noFill/>
          <a:ln cap="flat" cmpd="sng" w="19050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0"/>
          <p:cNvSpPr/>
          <p:nvPr/>
        </p:nvSpPr>
        <p:spPr>
          <a:xfrm>
            <a:off x="1976650" y="1810125"/>
            <a:ext cx="355800" cy="348300"/>
          </a:xfrm>
          <a:prstGeom prst="rect">
            <a:avLst/>
          </a:prstGeom>
          <a:solidFill>
            <a:srgbClr val="FFF2CC"/>
          </a:solidFill>
          <a:ln cap="flat" cmpd="sng" w="19050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0"/>
          <p:cNvSpPr/>
          <p:nvPr/>
        </p:nvSpPr>
        <p:spPr>
          <a:xfrm>
            <a:off x="2825450" y="1810125"/>
            <a:ext cx="355800" cy="348300"/>
          </a:xfrm>
          <a:prstGeom prst="rect">
            <a:avLst/>
          </a:prstGeom>
          <a:noFill/>
          <a:ln cap="flat" cmpd="sng" w="19050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20"/>
          <p:cNvSpPr/>
          <p:nvPr/>
        </p:nvSpPr>
        <p:spPr>
          <a:xfrm>
            <a:off x="1653200" y="2446975"/>
            <a:ext cx="355800" cy="348300"/>
          </a:xfrm>
          <a:prstGeom prst="rect">
            <a:avLst/>
          </a:prstGeom>
          <a:noFill/>
          <a:ln cap="flat" cmpd="sng" w="19050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20"/>
          <p:cNvSpPr/>
          <p:nvPr/>
        </p:nvSpPr>
        <p:spPr>
          <a:xfrm>
            <a:off x="2252225" y="2446975"/>
            <a:ext cx="355800" cy="348300"/>
          </a:xfrm>
          <a:prstGeom prst="rect">
            <a:avLst/>
          </a:prstGeom>
          <a:solidFill>
            <a:srgbClr val="D0E0E3"/>
          </a:solidFill>
          <a:ln cap="flat" cmpd="sng" w="19050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4" name="Google Shape;114;p20"/>
          <p:cNvCxnSpPr>
            <a:stCxn id="109" idx="2"/>
            <a:endCxn id="110" idx="0"/>
          </p:cNvCxnSpPr>
          <p:nvPr/>
        </p:nvCxnSpPr>
        <p:spPr>
          <a:xfrm flipH="1">
            <a:off x="2154500" y="1521575"/>
            <a:ext cx="430500" cy="288600"/>
          </a:xfrm>
          <a:prstGeom prst="straightConnector1">
            <a:avLst/>
          </a:prstGeom>
          <a:noFill/>
          <a:ln cap="flat" cmpd="sng" w="9525">
            <a:solidFill>
              <a:srgbClr val="98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5" name="Google Shape;115;p20"/>
          <p:cNvCxnSpPr>
            <a:stCxn id="109" idx="2"/>
            <a:endCxn id="111" idx="0"/>
          </p:cNvCxnSpPr>
          <p:nvPr/>
        </p:nvCxnSpPr>
        <p:spPr>
          <a:xfrm>
            <a:off x="2585000" y="1521575"/>
            <a:ext cx="418500" cy="288600"/>
          </a:xfrm>
          <a:prstGeom prst="straightConnector1">
            <a:avLst/>
          </a:prstGeom>
          <a:noFill/>
          <a:ln cap="flat" cmpd="sng" w="9525">
            <a:solidFill>
              <a:srgbClr val="98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6" name="Google Shape;116;p20"/>
          <p:cNvCxnSpPr>
            <a:stCxn id="110" idx="2"/>
            <a:endCxn id="113" idx="0"/>
          </p:cNvCxnSpPr>
          <p:nvPr/>
        </p:nvCxnSpPr>
        <p:spPr>
          <a:xfrm>
            <a:off x="2154550" y="2158425"/>
            <a:ext cx="275700" cy="288600"/>
          </a:xfrm>
          <a:prstGeom prst="straightConnector1">
            <a:avLst/>
          </a:prstGeom>
          <a:noFill/>
          <a:ln cap="flat" cmpd="sng" w="9525">
            <a:solidFill>
              <a:srgbClr val="98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7" name="Google Shape;117;p20"/>
          <p:cNvCxnSpPr>
            <a:stCxn id="110" idx="2"/>
            <a:endCxn id="112" idx="0"/>
          </p:cNvCxnSpPr>
          <p:nvPr/>
        </p:nvCxnSpPr>
        <p:spPr>
          <a:xfrm flipH="1">
            <a:off x="1831150" y="2158425"/>
            <a:ext cx="323400" cy="288600"/>
          </a:xfrm>
          <a:prstGeom prst="straightConnector1">
            <a:avLst/>
          </a:prstGeom>
          <a:noFill/>
          <a:ln cap="flat" cmpd="sng" w="9525">
            <a:solidFill>
              <a:srgbClr val="98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8" name="Google Shape;118;p20"/>
          <p:cNvCxnSpPr>
            <a:stCxn id="113" idx="2"/>
            <a:endCxn id="119" idx="0"/>
          </p:cNvCxnSpPr>
          <p:nvPr/>
        </p:nvCxnSpPr>
        <p:spPr>
          <a:xfrm>
            <a:off x="2430125" y="2795275"/>
            <a:ext cx="217500" cy="288600"/>
          </a:xfrm>
          <a:prstGeom prst="straightConnector1">
            <a:avLst/>
          </a:prstGeom>
          <a:noFill/>
          <a:ln cap="flat" cmpd="sng" w="9525">
            <a:solidFill>
              <a:srgbClr val="98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0" name="Google Shape;120;p20"/>
          <p:cNvSpPr/>
          <p:nvPr/>
        </p:nvSpPr>
        <p:spPr>
          <a:xfrm>
            <a:off x="5534550" y="1173300"/>
            <a:ext cx="355800" cy="348300"/>
          </a:xfrm>
          <a:prstGeom prst="rect">
            <a:avLst/>
          </a:prstGeom>
          <a:solidFill>
            <a:srgbClr val="FFF2CC"/>
          </a:solidFill>
          <a:ln cap="flat" cmpd="sng" w="19050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0"/>
          <p:cNvSpPr/>
          <p:nvPr/>
        </p:nvSpPr>
        <p:spPr>
          <a:xfrm>
            <a:off x="5104100" y="1810150"/>
            <a:ext cx="355800" cy="348300"/>
          </a:xfrm>
          <a:prstGeom prst="rect">
            <a:avLst/>
          </a:prstGeom>
          <a:solidFill>
            <a:srgbClr val="D0E0E3"/>
          </a:solidFill>
          <a:ln cap="flat" cmpd="sng" w="19050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20"/>
          <p:cNvSpPr/>
          <p:nvPr/>
        </p:nvSpPr>
        <p:spPr>
          <a:xfrm>
            <a:off x="6066450" y="1810150"/>
            <a:ext cx="355800" cy="348300"/>
          </a:xfrm>
          <a:prstGeom prst="rect">
            <a:avLst/>
          </a:prstGeom>
          <a:noFill/>
          <a:ln cap="flat" cmpd="sng" w="19050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20"/>
          <p:cNvSpPr/>
          <p:nvPr/>
        </p:nvSpPr>
        <p:spPr>
          <a:xfrm>
            <a:off x="4780650" y="2447000"/>
            <a:ext cx="355800" cy="348300"/>
          </a:xfrm>
          <a:prstGeom prst="rect">
            <a:avLst/>
          </a:prstGeom>
          <a:noFill/>
          <a:ln cap="flat" cmpd="sng" w="19050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20"/>
          <p:cNvSpPr/>
          <p:nvPr/>
        </p:nvSpPr>
        <p:spPr>
          <a:xfrm>
            <a:off x="5825575" y="2447000"/>
            <a:ext cx="355800" cy="348300"/>
          </a:xfrm>
          <a:prstGeom prst="rect">
            <a:avLst/>
          </a:prstGeom>
          <a:noFill/>
          <a:ln cap="flat" cmpd="sng" w="19050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5" name="Google Shape;125;p20"/>
          <p:cNvCxnSpPr>
            <a:stCxn id="120" idx="2"/>
            <a:endCxn id="121" idx="0"/>
          </p:cNvCxnSpPr>
          <p:nvPr/>
        </p:nvCxnSpPr>
        <p:spPr>
          <a:xfrm flipH="1">
            <a:off x="5281950" y="1521600"/>
            <a:ext cx="430500" cy="288600"/>
          </a:xfrm>
          <a:prstGeom prst="straightConnector1">
            <a:avLst/>
          </a:prstGeom>
          <a:noFill/>
          <a:ln cap="flat" cmpd="sng" w="9525">
            <a:solidFill>
              <a:srgbClr val="98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6" name="Google Shape;126;p20"/>
          <p:cNvCxnSpPr>
            <a:stCxn id="120" idx="2"/>
            <a:endCxn id="122" idx="0"/>
          </p:cNvCxnSpPr>
          <p:nvPr/>
        </p:nvCxnSpPr>
        <p:spPr>
          <a:xfrm>
            <a:off x="5712450" y="1521600"/>
            <a:ext cx="531900" cy="288600"/>
          </a:xfrm>
          <a:prstGeom prst="straightConnector1">
            <a:avLst/>
          </a:prstGeom>
          <a:noFill/>
          <a:ln cap="flat" cmpd="sng" w="9525">
            <a:solidFill>
              <a:srgbClr val="98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7" name="Google Shape;127;p20"/>
          <p:cNvCxnSpPr>
            <a:stCxn id="121" idx="2"/>
            <a:endCxn id="123" idx="0"/>
          </p:cNvCxnSpPr>
          <p:nvPr/>
        </p:nvCxnSpPr>
        <p:spPr>
          <a:xfrm flipH="1">
            <a:off x="4958600" y="2158450"/>
            <a:ext cx="323400" cy="288600"/>
          </a:xfrm>
          <a:prstGeom prst="straightConnector1">
            <a:avLst/>
          </a:prstGeom>
          <a:noFill/>
          <a:ln cap="flat" cmpd="sng" w="9525">
            <a:solidFill>
              <a:srgbClr val="98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8" name="Google Shape;128;p20"/>
          <p:cNvCxnSpPr>
            <a:stCxn id="122" idx="2"/>
            <a:endCxn id="124" idx="0"/>
          </p:cNvCxnSpPr>
          <p:nvPr/>
        </p:nvCxnSpPr>
        <p:spPr>
          <a:xfrm flipH="1">
            <a:off x="6003450" y="2158450"/>
            <a:ext cx="240900" cy="288600"/>
          </a:xfrm>
          <a:prstGeom prst="straightConnector1">
            <a:avLst/>
          </a:prstGeom>
          <a:noFill/>
          <a:ln cap="flat" cmpd="sng" w="9525">
            <a:solidFill>
              <a:srgbClr val="98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9" name="Google Shape;119;p20"/>
          <p:cNvSpPr/>
          <p:nvPr/>
        </p:nvSpPr>
        <p:spPr>
          <a:xfrm>
            <a:off x="2469650" y="3083850"/>
            <a:ext cx="355800" cy="348300"/>
          </a:xfrm>
          <a:prstGeom prst="rect">
            <a:avLst/>
          </a:prstGeom>
          <a:noFill/>
          <a:ln cap="flat" cmpd="sng" w="19050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20"/>
          <p:cNvSpPr/>
          <p:nvPr/>
        </p:nvSpPr>
        <p:spPr>
          <a:xfrm>
            <a:off x="6334050" y="2446975"/>
            <a:ext cx="355800" cy="348300"/>
          </a:xfrm>
          <a:prstGeom prst="rect">
            <a:avLst/>
          </a:prstGeom>
          <a:noFill/>
          <a:ln cap="flat" cmpd="sng" w="19050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30" name="Google Shape;130;p20"/>
          <p:cNvCxnSpPr>
            <a:stCxn id="122" idx="2"/>
            <a:endCxn id="129" idx="0"/>
          </p:cNvCxnSpPr>
          <p:nvPr/>
        </p:nvCxnSpPr>
        <p:spPr>
          <a:xfrm>
            <a:off x="6244350" y="2158450"/>
            <a:ext cx="267600" cy="288600"/>
          </a:xfrm>
          <a:prstGeom prst="straightConnector1">
            <a:avLst/>
          </a:prstGeom>
          <a:noFill/>
          <a:ln cap="flat" cmpd="sng" w="9525">
            <a:solidFill>
              <a:srgbClr val="98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1" name="Google Shape;131;p20"/>
          <p:cNvSpPr/>
          <p:nvPr/>
        </p:nvSpPr>
        <p:spPr>
          <a:xfrm>
            <a:off x="3671875" y="1697925"/>
            <a:ext cx="953700" cy="572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20"/>
          <p:cNvSpPr txBox="1"/>
          <p:nvPr>
            <p:ph idx="1" type="body"/>
          </p:nvPr>
        </p:nvSpPr>
        <p:spPr>
          <a:xfrm>
            <a:off x="311700" y="3633200"/>
            <a:ext cx="8520600" cy="107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function Contents(tree: Tree) {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{ x | exists path :: Resolve(tree, path, x)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Remainder of Chapter 1 Assignment</a:t>
            </a:r>
            <a:endParaRPr/>
          </a:p>
        </p:txBody>
      </p:sp>
      <p:sp>
        <p:nvSpPr>
          <p:cNvPr id="138" name="Google Shape;138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Exercises 18, 22 and 23</a:t>
            </a:r>
            <a:endParaRPr/>
          </a:p>
        </p:txBody>
      </p:sp>
      <p:sp>
        <p:nvSpPr>
          <p:cNvPr id="139" name="Google Shape;139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