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61" r:id="rId2"/>
    <p:sldId id="362" r:id="rId3"/>
    <p:sldId id="370" r:id="rId4"/>
    <p:sldId id="364" r:id="rId5"/>
    <p:sldId id="365" r:id="rId6"/>
    <p:sldId id="366" r:id="rId7"/>
    <p:sldId id="367" r:id="rId8"/>
    <p:sldId id="368" r:id="rId9"/>
    <p:sldId id="371" r:id="rId10"/>
    <p:sldId id="373" r:id="rId11"/>
    <p:sldId id="372" r:id="rId12"/>
    <p:sldId id="369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EE8"/>
    <a:srgbClr val="000000"/>
    <a:srgbClr val="FFFFFF"/>
    <a:srgbClr val="4F81BE"/>
    <a:srgbClr val="A61702"/>
    <a:srgbClr val="E4E7EA"/>
    <a:srgbClr val="535353"/>
    <a:srgbClr val="4F81BD"/>
    <a:srgbClr val="D9971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5F7579"/>
        </a:fontRef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67534" autoAdjust="0"/>
  </p:normalViewPr>
  <p:slideViewPr>
    <p:cSldViewPr snapToGrid="0">
      <p:cViewPr>
        <p:scale>
          <a:sx n="69" d="100"/>
          <a:sy n="69" d="100"/>
        </p:scale>
        <p:origin x="704" y="-800"/>
      </p:cViewPr>
      <p:guideLst>
        <p:guide orient="horz" pos="3072"/>
        <p:guide pos="4096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00143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96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59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43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0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58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56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85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2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14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49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78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82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pic" sz="half" idx="13"/>
          </p:nvPr>
        </p:nvSpPr>
        <p:spPr>
          <a:xfrm>
            <a:off x="6705600" y="679450"/>
            <a:ext cx="5994400" cy="8394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355600" y="1384300"/>
            <a:ext cx="5892800" cy="3505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xfrm>
            <a:off x="355600" y="4876800"/>
            <a:ext cx="58928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pic" sz="half" idx="13"/>
          </p:nvPr>
        </p:nvSpPr>
        <p:spPr>
          <a:xfrm>
            <a:off x="7518400" y="2819400"/>
            <a:ext cx="4381500" cy="65913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sz="half" idx="1"/>
          </p:nvPr>
        </p:nvSpPr>
        <p:spPr>
          <a:xfrm>
            <a:off x="355600" y="3187700"/>
            <a:ext cx="5892800" cy="5842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Shape 1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sz="half" idx="1"/>
          </p:nvPr>
        </p:nvSpPr>
        <p:spPr>
          <a:xfrm>
            <a:off x="355600" y="3187700"/>
            <a:ext cx="5892800" cy="5842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sz="half" idx="1"/>
          </p:nvPr>
        </p:nvSpPr>
        <p:spPr>
          <a:xfrm>
            <a:off x="6756400" y="3187700"/>
            <a:ext cx="5892800" cy="5842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Shape 1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3690" y="9271000"/>
            <a:ext cx="384721" cy="37959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pic" idx="13"/>
          </p:nvPr>
        </p:nvSpPr>
        <p:spPr>
          <a:xfrm>
            <a:off x="1306656" y="533400"/>
            <a:ext cx="10388601" cy="586023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355600" y="6832600"/>
            <a:ext cx="12293600" cy="12573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355600" y="8077200"/>
            <a:ext cx="12293600" cy="12065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355600" y="3187700"/>
            <a:ext cx="12293600" cy="5842000"/>
          </a:xfrm>
          <a:prstGeom prst="rect">
            <a:avLst/>
          </a:prstGeom>
        </p:spPr>
        <p:txBody>
          <a:bodyPr numCol="2" spcCol="614680" anchor="t"/>
          <a:lstStyle>
            <a:lvl1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1pPr>
            <a:lvl2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2pPr>
            <a:lvl3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3pPr>
            <a:lvl4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4pPr>
            <a:lvl5pPr>
              <a:lnSpc>
                <a:spcPct val="100000"/>
              </a:lnSpc>
              <a:defRPr sz="3800">
                <a:solidFill>
                  <a:srgbClr val="53535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9" name="Shape 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pic" idx="13"/>
          </p:nvPr>
        </p:nvSpPr>
        <p:spPr>
          <a:xfrm>
            <a:off x="1306656" y="533400"/>
            <a:ext cx="10388601" cy="586023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xfrm>
            <a:off x="355600" y="7416800"/>
            <a:ext cx="12293600" cy="12827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- Dar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pic" idx="13"/>
          </p:nvPr>
        </p:nvSpPr>
        <p:spPr>
          <a:xfrm>
            <a:off x="1306656" y="533400"/>
            <a:ext cx="10388601" cy="586023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355600" y="7416800"/>
            <a:ext cx="12293600" cy="12827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pic" sz="half" idx="13"/>
          </p:nvPr>
        </p:nvSpPr>
        <p:spPr>
          <a:xfrm>
            <a:off x="6705600" y="679450"/>
            <a:ext cx="5994400" cy="83947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355600" y="1384300"/>
            <a:ext cx="5892800" cy="3505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355600" y="4876800"/>
            <a:ext cx="58928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hape 1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6" r:id="rId5"/>
    <p:sldLayoutId id="2147483658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304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1pPr>
      <a:lvl2pPr marL="685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2pPr>
      <a:lvl3pPr marL="1066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3pPr>
      <a:lvl4pPr marL="1447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4pPr>
      <a:lvl5pPr marL="1828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5pPr>
      <a:lvl6pPr marL="2209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6pPr>
      <a:lvl7pPr marL="2590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7pPr>
      <a:lvl8pPr marL="2971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8pPr>
      <a:lvl9pPr marL="3352800" marR="0" indent="-304800" algn="l" defTabSz="584200" rtl="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sz="4600" b="0" i="0" u="none" strike="noStrike" cap="none" spc="0" baseline="0">
          <a:ln>
            <a:noFill/>
          </a:ln>
          <a:solidFill>
            <a:srgbClr val="525252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4.wmf"/><Relationship Id="rId5" Type="http://schemas.openxmlformats.org/officeDocument/2006/relationships/image" Target="../media/image6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4.wmf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4.wmf"/><Relationship Id="rId5" Type="http://schemas.openxmlformats.org/officeDocument/2006/relationships/image" Target="../media/image7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4.wmf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4.wmf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4.wmf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xfrm>
            <a:off x="355600" y="-336550"/>
            <a:ext cx="12484100" cy="3238500"/>
          </a:xfrm>
          <a:prstGeom prst="rect">
            <a:avLst/>
          </a:prstGeom>
        </p:spPr>
        <p:txBody>
          <a:bodyPr/>
          <a:lstStyle>
            <a:lvl1pPr>
              <a:defRPr sz="6800" cap="none"/>
            </a:lvl1pPr>
          </a:lstStyle>
          <a:p>
            <a:r>
              <a:rPr lang="en-US" dirty="0" smtClean="0">
                <a:latin typeface="Calibri Light" panose="020F0302020204030204" pitchFamily="34" charset="0"/>
              </a:rPr>
              <a:t>Systems Software Verification</a:t>
            </a:r>
            <a:br>
              <a:rPr lang="en-US" dirty="0" smtClean="0">
                <a:latin typeface="Calibri Light" panose="020F0302020204030204" pitchFamily="34" charset="0"/>
              </a:rPr>
            </a:br>
            <a:r>
              <a:rPr lang="en-US" dirty="0" smtClean="0">
                <a:latin typeface="Calibri Light" panose="020F0302020204030204" pitchFamily="34" charset="0"/>
              </a:rPr>
              <a:t>Summer School</a:t>
            </a:r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355600" y="6516968"/>
            <a:ext cx="12293600" cy="2070100"/>
          </a:xfrm>
          <a:prstGeom prst="rect">
            <a:avLst/>
          </a:prstGeom>
        </p:spPr>
        <p:txBody>
          <a:bodyPr/>
          <a:lstStyle/>
          <a:p>
            <a:r>
              <a:rPr dirty="0">
                <a:latin typeface="Calibri Light" panose="020F0302020204030204" pitchFamily="34" charset="0"/>
              </a:rPr>
              <a:t>Manos </a:t>
            </a:r>
            <a:r>
              <a:rPr dirty="0" smtClean="0">
                <a:latin typeface="Calibri Light" panose="020F0302020204030204" pitchFamily="34" charset="0"/>
              </a:rPr>
              <a:t>Kapritsos</a:t>
            </a:r>
            <a:r>
              <a:rPr lang="en-US" dirty="0" smtClean="0">
                <a:latin typeface="Calibri Light" panose="020F0302020204030204" pitchFamily="34" charset="0"/>
              </a:rPr>
              <a:t>, University of Michigan</a:t>
            </a:r>
          </a:p>
          <a:p>
            <a:r>
              <a:rPr lang="en-US" dirty="0" smtClean="0">
                <a:latin typeface="Calibri Light" panose="020F0302020204030204" pitchFamily="34" charset="0"/>
              </a:rPr>
              <a:t>Jon Howell, VMWare Research</a:t>
            </a:r>
          </a:p>
          <a:p>
            <a:r>
              <a:rPr lang="en-US" dirty="0" smtClean="0">
                <a:latin typeface="Calibri Light" panose="020F0302020204030204" pitchFamily="34" charset="0"/>
              </a:rPr>
              <a:t>Rob Johnson, VMWare Research</a:t>
            </a:r>
          </a:p>
        </p:txBody>
      </p:sp>
      <p:sp>
        <p:nvSpPr>
          <p:cNvPr id="4" name="Shape 173"/>
          <p:cNvSpPr txBox="1">
            <a:spLocks/>
          </p:cNvSpPr>
          <p:nvPr/>
        </p:nvSpPr>
        <p:spPr>
          <a:xfrm>
            <a:off x="355600" y="3856318"/>
            <a:ext cx="12293600" cy="207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t"/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Tx/>
              <a:buFontTx/>
              <a:buNone/>
              <a:tabLst/>
              <a:defRPr sz="38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2209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2590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2971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3352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en-US" sz="5400" b="1" dirty="0" smtClean="0">
                <a:latin typeface="Calibri Light" panose="020F0302020204030204" pitchFamily="34" charset="0"/>
              </a:rPr>
              <a:t>Chapter 10</a:t>
            </a:r>
          </a:p>
          <a:p>
            <a:pPr hangingPunct="1"/>
            <a:r>
              <a:rPr lang="en-US" sz="5400" b="1" dirty="0" smtClean="0">
                <a:latin typeface="Calibri Light" panose="020F0302020204030204" pitchFamily="34" charset="0"/>
              </a:rPr>
              <a:t>Multi-level refinement</a:t>
            </a:r>
          </a:p>
        </p:txBody>
      </p:sp>
    </p:spTree>
    <p:extLst>
      <p:ext uri="{BB962C8B-B14F-4D97-AF65-F5344CB8AC3E}">
        <p14:creationId xmlns:p14="http://schemas.microsoft.com/office/powerpoint/2010/main" val="1695232007"/>
      </p:ext>
    </p:extLst>
  </p:cSld>
  <p:clrMapOvr>
    <a:masterClrMapping/>
  </p:clrMapOvr>
  <p:transition spd="med" advTm="7802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From </a:t>
            </a:r>
            <a:r>
              <a:rPr lang="en-US" sz="6400" dirty="0" err="1" smtClean="0">
                <a:latin typeface="Calibri Light" panose="020F0302020204030204" pitchFamily="34" charset="0"/>
              </a:rPr>
              <a:t>impl</a:t>
            </a:r>
            <a:r>
              <a:rPr lang="en-US" sz="6400" dirty="0" smtClean="0">
                <a:latin typeface="Calibri Light" panose="020F0302020204030204" pitchFamily="34" charset="0"/>
              </a:rPr>
              <a:t> to Protocol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335" y="13642621"/>
            <a:ext cx="359073" cy="365293"/>
          </a:xfrm>
        </p:spPr>
        <p:txBody>
          <a:bodyPr/>
          <a:lstStyle/>
          <a:p>
            <a:pPr algn="r" defTabSz="1300460" hangingPunct="1">
              <a:defRPr/>
            </a:pPr>
            <a:fld id="{B6F15528-21DE-4FAA-801E-634DDDAF4B2B}" type="slidenum">
              <a:rPr lang="en-US" sz="1707" kern="1200">
                <a:solidFill>
                  <a:prstClr val="black">
                    <a:tint val="75000"/>
                  </a:prstClr>
                </a:solidFill>
                <a:latin typeface="Calibri"/>
              </a:rPr>
              <a:pPr algn="r" defTabSz="1300460" hangingPunct="1">
                <a:defRPr/>
              </a:pPr>
              <a:t>10</a:t>
            </a:fld>
            <a:endParaRPr lang="en-US" sz="1707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7457" y="6453815"/>
            <a:ext cx="3788014" cy="2774985"/>
            <a:chOff x="5753702" y="3854910"/>
            <a:chExt cx="2663448" cy="1951161"/>
          </a:xfrm>
        </p:grpSpPr>
        <p:grpSp>
          <p:nvGrpSpPr>
            <p:cNvPr id="70" name="Group 69"/>
            <p:cNvGrpSpPr/>
            <p:nvPr/>
          </p:nvGrpSpPr>
          <p:grpSpPr>
            <a:xfrm>
              <a:off x="6806799" y="3854910"/>
              <a:ext cx="1610351" cy="1477903"/>
              <a:chOff x="6114806" y="1768057"/>
              <a:chExt cx="2161491" cy="1983713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6191006" y="2444556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7742897" y="2427614"/>
                <a:ext cx="533400" cy="533400"/>
              </a:xfrm>
              <a:prstGeom prst="ellipse">
                <a:avLst/>
              </a:prstGeom>
              <a:solidFill>
                <a:srgbClr val="A61702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490771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639213" y="1768057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386397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6" name="Donut 75"/>
              <p:cNvSpPr/>
              <p:nvPr/>
            </p:nvSpPr>
            <p:spPr>
              <a:xfrm>
                <a:off x="6114806" y="2358140"/>
                <a:ext cx="685800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"/>
                </a:endParaRPr>
              </a:p>
            </p:txBody>
          </p:sp>
          <p:cxnSp>
            <p:nvCxnSpPr>
              <p:cNvPr id="78" name="Straight Arrow Connector 77"/>
              <p:cNvCxnSpPr>
                <a:stCxn id="71" idx="7"/>
                <a:endCxn id="74" idx="3"/>
              </p:cNvCxnSpPr>
              <p:nvPr/>
            </p:nvCxnSpPr>
            <p:spPr>
              <a:xfrm flipV="1">
                <a:off x="6646291" y="2223342"/>
                <a:ext cx="71037" cy="299329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5"/>
                <a:endCxn id="72" idx="1"/>
              </p:cNvCxnSpPr>
              <p:nvPr/>
            </p:nvCxnSpPr>
            <p:spPr>
              <a:xfrm>
                <a:off x="7094498" y="2223342"/>
                <a:ext cx="726514" cy="28238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>
                <a:stCxn id="74" idx="4"/>
                <a:endCxn id="75" idx="0"/>
              </p:cNvCxnSpPr>
              <p:nvPr/>
            </p:nvCxnSpPr>
            <p:spPr>
              <a:xfrm>
                <a:off x="6905913" y="2301457"/>
                <a:ext cx="747184" cy="916913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stCxn id="74" idx="4"/>
                <a:endCxn id="73" idx="7"/>
              </p:cNvCxnSpPr>
              <p:nvPr/>
            </p:nvCxnSpPr>
            <p:spPr>
              <a:xfrm>
                <a:off x="6905913" y="2301457"/>
                <a:ext cx="40143" cy="99502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>
                <a:stCxn id="75" idx="2"/>
                <a:endCxn id="73" idx="6"/>
              </p:cNvCxnSpPr>
              <p:nvPr/>
            </p:nvCxnSpPr>
            <p:spPr>
              <a:xfrm flipH="1">
                <a:off x="7024171" y="3485070"/>
                <a:ext cx="362226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type="none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endCxn id="71" idx="4"/>
              </p:cNvCxnSpPr>
              <p:nvPr/>
            </p:nvCxnSpPr>
            <p:spPr>
              <a:xfrm flipH="1" flipV="1">
                <a:off x="6457706" y="2977956"/>
                <a:ext cx="159614" cy="25771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7376672" y="1777091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5" name="Straight Arrow Connector 84"/>
              <p:cNvCxnSpPr>
                <a:endCxn id="84" idx="2"/>
              </p:cNvCxnSpPr>
              <p:nvPr/>
            </p:nvCxnSpPr>
            <p:spPr>
              <a:xfrm>
                <a:off x="7172613" y="2001686"/>
                <a:ext cx="204059" cy="42105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endCxn id="72" idx="0"/>
              </p:cNvCxnSpPr>
              <p:nvPr/>
            </p:nvCxnSpPr>
            <p:spPr>
              <a:xfrm>
                <a:off x="7808042" y="2218650"/>
                <a:ext cx="201555" cy="208964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72" idx="4"/>
                <a:endCxn id="75" idx="7"/>
              </p:cNvCxnSpPr>
              <p:nvPr/>
            </p:nvCxnSpPr>
            <p:spPr>
              <a:xfrm flipH="1">
                <a:off x="7841682" y="2961014"/>
                <a:ext cx="167915" cy="335471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TextBox 277"/>
            <p:cNvSpPr txBox="1"/>
            <p:nvPr/>
          </p:nvSpPr>
          <p:spPr>
            <a:xfrm>
              <a:off x="5753702" y="5351620"/>
              <a:ext cx="22197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Implementation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70456" y="5186224"/>
            <a:ext cx="1660190" cy="937653"/>
            <a:chOff x="1931245" y="3546174"/>
            <a:chExt cx="1167321" cy="659287"/>
          </a:xfrm>
        </p:grpSpPr>
        <p:cxnSp>
          <p:nvCxnSpPr>
            <p:cNvPr id="22" name="Straight Arrow Connector 21"/>
            <p:cNvCxnSpPr/>
            <p:nvPr/>
          </p:nvCxnSpPr>
          <p:spPr>
            <a:xfrm flipH="1" flipV="1">
              <a:off x="3094655" y="3546174"/>
              <a:ext cx="3911" cy="65928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931245" y="3746496"/>
              <a:ext cx="10856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alibri Light" panose="020F0302020204030204" pitchFamily="34" charset="0"/>
                </a:rPr>
                <a:t>Refines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47044" y="2259945"/>
            <a:ext cx="3826263" cy="2511064"/>
            <a:chOff x="2762284" y="3887227"/>
            <a:chExt cx="2690339" cy="1765592"/>
          </a:xfrm>
        </p:grpSpPr>
        <p:grpSp>
          <p:nvGrpSpPr>
            <p:cNvPr id="4" name="Group 3"/>
            <p:cNvGrpSpPr/>
            <p:nvPr/>
          </p:nvGrpSpPr>
          <p:grpSpPr>
            <a:xfrm>
              <a:off x="3598093" y="4028741"/>
              <a:ext cx="1854530" cy="1624078"/>
              <a:chOff x="3892709" y="3791609"/>
              <a:chExt cx="1854530" cy="1624078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3892709" y="3791609"/>
                <a:ext cx="1854530" cy="1624078"/>
                <a:chOff x="6114806" y="1768057"/>
                <a:chExt cx="2161491" cy="1983713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6191006" y="2444556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7742897" y="2427614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6490771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6639213" y="1768057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7386397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2" name="Donut 211"/>
                <p:cNvSpPr/>
                <p:nvPr/>
              </p:nvSpPr>
              <p:spPr>
                <a:xfrm>
                  <a:off x="6114806" y="2358140"/>
                  <a:ext cx="685800" cy="706232"/>
                </a:xfrm>
                <a:prstGeom prst="donut">
                  <a:avLst>
                    <a:gd name="adj" fmla="val 789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213" name="Straight Arrow Connector 212"/>
                <p:cNvCxnSpPr>
                  <a:stCxn id="207" idx="7"/>
                  <a:endCxn id="210" idx="3"/>
                </p:cNvCxnSpPr>
                <p:nvPr/>
              </p:nvCxnSpPr>
              <p:spPr>
                <a:xfrm flipV="1">
                  <a:off x="6646291" y="2223342"/>
                  <a:ext cx="71037" cy="299329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4" name="Straight Arrow Connector 213"/>
                <p:cNvCxnSpPr>
                  <a:stCxn id="210" idx="5"/>
                  <a:endCxn id="208" idx="1"/>
                </p:cNvCxnSpPr>
                <p:nvPr/>
              </p:nvCxnSpPr>
              <p:spPr>
                <a:xfrm>
                  <a:off x="7094498" y="2223342"/>
                  <a:ext cx="726514" cy="28238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5" name="Straight Arrow Connector 214"/>
                <p:cNvCxnSpPr>
                  <a:stCxn id="210" idx="4"/>
                  <a:endCxn id="211" idx="0"/>
                </p:cNvCxnSpPr>
                <p:nvPr/>
              </p:nvCxnSpPr>
              <p:spPr>
                <a:xfrm>
                  <a:off x="6905913" y="2301457"/>
                  <a:ext cx="747184" cy="916913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6" name="Straight Arrow Connector 215"/>
                <p:cNvCxnSpPr>
                  <a:stCxn id="210" idx="4"/>
                  <a:endCxn id="209" idx="7"/>
                </p:cNvCxnSpPr>
                <p:nvPr/>
              </p:nvCxnSpPr>
              <p:spPr>
                <a:xfrm>
                  <a:off x="6905913" y="2301457"/>
                  <a:ext cx="40143" cy="995028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7" name="Straight Arrow Connector 216"/>
                <p:cNvCxnSpPr>
                  <a:stCxn id="211" idx="2"/>
                  <a:endCxn id="209" idx="6"/>
                </p:cNvCxnSpPr>
                <p:nvPr/>
              </p:nvCxnSpPr>
              <p:spPr>
                <a:xfrm flipH="1">
                  <a:off x="7024171" y="3485070"/>
                  <a:ext cx="362226" cy="0"/>
                </a:xfrm>
                <a:prstGeom prst="straightConnector1">
                  <a:avLst/>
                </a:prstGeom>
                <a:ln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8" name="Straight Arrow Connector 217"/>
                <p:cNvCxnSpPr>
                  <a:endCxn id="207" idx="4"/>
                </p:cNvCxnSpPr>
                <p:nvPr/>
              </p:nvCxnSpPr>
              <p:spPr>
                <a:xfrm flipH="1" flipV="1">
                  <a:off x="6457706" y="2977956"/>
                  <a:ext cx="159614" cy="25771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19" name="Oval 218"/>
                <p:cNvSpPr/>
                <p:nvPr/>
              </p:nvSpPr>
              <p:spPr>
                <a:xfrm>
                  <a:off x="7376672" y="1777091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cxnSp>
              <p:nvCxnSpPr>
                <p:cNvPr id="220" name="Straight Arrow Connector 219"/>
                <p:cNvCxnSpPr>
                  <a:endCxn id="219" idx="2"/>
                </p:cNvCxnSpPr>
                <p:nvPr/>
              </p:nvCxnSpPr>
              <p:spPr>
                <a:xfrm>
                  <a:off x="7172613" y="2001686"/>
                  <a:ext cx="204059" cy="42105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1" name="Straight Arrow Connector 220"/>
                <p:cNvCxnSpPr>
                  <a:endCxn id="208" idx="0"/>
                </p:cNvCxnSpPr>
                <p:nvPr/>
              </p:nvCxnSpPr>
              <p:spPr>
                <a:xfrm>
                  <a:off x="7808042" y="2218650"/>
                  <a:ext cx="201555" cy="208964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2" name="Straight Arrow Connector 221"/>
                <p:cNvCxnSpPr>
                  <a:stCxn id="208" idx="4"/>
                  <a:endCxn id="211" idx="7"/>
                </p:cNvCxnSpPr>
                <p:nvPr/>
              </p:nvCxnSpPr>
              <p:spPr>
                <a:xfrm flipH="1">
                  <a:off x="7841682" y="2961014"/>
                  <a:ext cx="167915" cy="335471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pic>
            <p:nvPicPr>
              <p:cNvPr id="10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967" y="5110414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819" y="446675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5710" y="3922486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1737" y="3904857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5328" y="445439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8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6735" y="5089613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6" name="TextBox 245"/>
            <p:cNvSpPr txBox="1"/>
            <p:nvPr/>
          </p:nvSpPr>
          <p:spPr>
            <a:xfrm>
              <a:off x="2762284" y="3887227"/>
              <a:ext cx="1214935" cy="454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smtClean="0">
                  <a:solidFill>
                    <a:prstClr val="black"/>
                  </a:solidFill>
                  <a:latin typeface="Calibri Light" panose="020F0302020204030204" pitchFamily="34" charset="0"/>
                </a:rPr>
                <a:t>Protocol</a:t>
              </a:r>
              <a:endParaRPr lang="en-US" sz="3600" kern="1200" dirty="0">
                <a:solidFill>
                  <a:prstClr val="black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5004244" y="2414837"/>
            <a:ext cx="7283006" cy="2233228"/>
          </a:xfrm>
          <a:prstGeom prst="rect">
            <a:avLst/>
          </a:prstGeom>
          <a:solidFill>
            <a:srgbClr val="4F81BE"/>
          </a:solidFill>
          <a:ln w="19050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18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x:int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y:int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endParaRPr lang="en-US" sz="18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MoveNorth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s:ProtocolState</a:t>
            </a:r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, s’:</a:t>
            </a:r>
            <a:r>
              <a:rPr lang="en-US" sz="18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+ 1;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04244" y="6123877"/>
            <a:ext cx="7283006" cy="2945478"/>
          </a:xfrm>
          <a:prstGeom prst="rect">
            <a:avLst/>
          </a:prstGeom>
          <a:solidFill>
            <a:srgbClr val="A61702"/>
          </a:solidFill>
          <a:ln w="19050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(x:uint64, y:uint64)</a:t>
            </a:r>
          </a:p>
          <a:p>
            <a:pPr algn="l"/>
            <a:endParaRPr lang="en-US" sz="20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method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MoveNorthImpl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s:ImplState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 returns (s’:</a:t>
            </a:r>
            <a:r>
              <a:rPr lang="en-US" sz="20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ensures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MoveNorth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(s),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(s’))</a:t>
            </a: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s’.x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:=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s.x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s’.y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:=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+ 1;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992173" y="4771009"/>
            <a:ext cx="7283006" cy="1198842"/>
          </a:xfrm>
          <a:prstGeom prst="rect">
            <a:avLst/>
          </a:prstGeom>
          <a:solidFill>
            <a:srgbClr val="B7DEE8"/>
          </a:solidFill>
          <a:ln w="15875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function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impl:ImplState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: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endParaRPr lang="en-US" sz="18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impl.x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),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impl.y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sz="18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4688" y="4934354"/>
            <a:ext cx="2081734" cy="16414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19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From </a:t>
            </a:r>
            <a:r>
              <a:rPr lang="en-US" sz="6400" dirty="0" err="1" smtClean="0">
                <a:latin typeface="Calibri Light" panose="020F0302020204030204" pitchFamily="34" charset="0"/>
              </a:rPr>
              <a:t>impl</a:t>
            </a:r>
            <a:r>
              <a:rPr lang="en-US" sz="6400" dirty="0" smtClean="0">
                <a:latin typeface="Calibri Light" panose="020F0302020204030204" pitchFamily="34" charset="0"/>
              </a:rPr>
              <a:t> to Protocol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335" y="13642621"/>
            <a:ext cx="359073" cy="365293"/>
          </a:xfrm>
        </p:spPr>
        <p:txBody>
          <a:bodyPr/>
          <a:lstStyle/>
          <a:p>
            <a:pPr algn="r" defTabSz="1300460" hangingPunct="1">
              <a:defRPr/>
            </a:pPr>
            <a:fld id="{B6F15528-21DE-4FAA-801E-634DDDAF4B2B}" type="slidenum">
              <a:rPr lang="en-US" sz="1707" kern="1200">
                <a:solidFill>
                  <a:prstClr val="black">
                    <a:tint val="75000"/>
                  </a:prstClr>
                </a:solidFill>
                <a:latin typeface="Calibri"/>
              </a:rPr>
              <a:pPr algn="r" defTabSz="1300460" hangingPunct="1">
                <a:defRPr/>
              </a:pPr>
              <a:t>11</a:t>
            </a:fld>
            <a:endParaRPr lang="en-US" sz="1707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7457" y="6453815"/>
            <a:ext cx="3788014" cy="2774985"/>
            <a:chOff x="5753702" y="3854910"/>
            <a:chExt cx="2663448" cy="1951161"/>
          </a:xfrm>
        </p:grpSpPr>
        <p:grpSp>
          <p:nvGrpSpPr>
            <p:cNvPr id="70" name="Group 69"/>
            <p:cNvGrpSpPr/>
            <p:nvPr/>
          </p:nvGrpSpPr>
          <p:grpSpPr>
            <a:xfrm>
              <a:off x="6806799" y="3854910"/>
              <a:ext cx="1610351" cy="1477903"/>
              <a:chOff x="6114806" y="1768057"/>
              <a:chExt cx="2161491" cy="1983713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6191006" y="2444556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7742897" y="2427614"/>
                <a:ext cx="533400" cy="533400"/>
              </a:xfrm>
              <a:prstGeom prst="ellipse">
                <a:avLst/>
              </a:prstGeom>
              <a:solidFill>
                <a:srgbClr val="A61702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490771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639213" y="1768057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386397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6" name="Donut 75"/>
              <p:cNvSpPr/>
              <p:nvPr/>
            </p:nvSpPr>
            <p:spPr>
              <a:xfrm>
                <a:off x="6114806" y="2358140"/>
                <a:ext cx="685800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"/>
                </a:endParaRPr>
              </a:p>
            </p:txBody>
          </p:sp>
          <p:cxnSp>
            <p:nvCxnSpPr>
              <p:cNvPr id="78" name="Straight Arrow Connector 77"/>
              <p:cNvCxnSpPr>
                <a:stCxn id="71" idx="7"/>
                <a:endCxn id="74" idx="3"/>
              </p:cNvCxnSpPr>
              <p:nvPr/>
            </p:nvCxnSpPr>
            <p:spPr>
              <a:xfrm flipV="1">
                <a:off x="6646291" y="2223342"/>
                <a:ext cx="71037" cy="299329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5"/>
                <a:endCxn id="72" idx="1"/>
              </p:cNvCxnSpPr>
              <p:nvPr/>
            </p:nvCxnSpPr>
            <p:spPr>
              <a:xfrm>
                <a:off x="7094498" y="2223342"/>
                <a:ext cx="726514" cy="28238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>
                <a:stCxn id="74" idx="4"/>
                <a:endCxn id="75" idx="0"/>
              </p:cNvCxnSpPr>
              <p:nvPr/>
            </p:nvCxnSpPr>
            <p:spPr>
              <a:xfrm>
                <a:off x="6905913" y="2301457"/>
                <a:ext cx="747184" cy="916913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stCxn id="74" idx="4"/>
                <a:endCxn id="73" idx="7"/>
              </p:cNvCxnSpPr>
              <p:nvPr/>
            </p:nvCxnSpPr>
            <p:spPr>
              <a:xfrm>
                <a:off x="6905913" y="2301457"/>
                <a:ext cx="40143" cy="99502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>
                <a:stCxn id="75" idx="2"/>
                <a:endCxn id="73" idx="6"/>
              </p:cNvCxnSpPr>
              <p:nvPr/>
            </p:nvCxnSpPr>
            <p:spPr>
              <a:xfrm flipH="1">
                <a:off x="7024171" y="3485070"/>
                <a:ext cx="362226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type="none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endCxn id="71" idx="4"/>
              </p:cNvCxnSpPr>
              <p:nvPr/>
            </p:nvCxnSpPr>
            <p:spPr>
              <a:xfrm flipH="1" flipV="1">
                <a:off x="6457706" y="2977956"/>
                <a:ext cx="159614" cy="25771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7376672" y="1777091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5" name="Straight Arrow Connector 84"/>
              <p:cNvCxnSpPr>
                <a:endCxn id="84" idx="2"/>
              </p:cNvCxnSpPr>
              <p:nvPr/>
            </p:nvCxnSpPr>
            <p:spPr>
              <a:xfrm>
                <a:off x="7172613" y="2001686"/>
                <a:ext cx="204059" cy="42105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endCxn id="72" idx="0"/>
              </p:cNvCxnSpPr>
              <p:nvPr/>
            </p:nvCxnSpPr>
            <p:spPr>
              <a:xfrm>
                <a:off x="7808042" y="2218650"/>
                <a:ext cx="201555" cy="208964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72" idx="4"/>
                <a:endCxn id="75" idx="7"/>
              </p:cNvCxnSpPr>
              <p:nvPr/>
            </p:nvCxnSpPr>
            <p:spPr>
              <a:xfrm flipH="1">
                <a:off x="7841682" y="2961014"/>
                <a:ext cx="167915" cy="335471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TextBox 277"/>
            <p:cNvSpPr txBox="1"/>
            <p:nvPr/>
          </p:nvSpPr>
          <p:spPr>
            <a:xfrm>
              <a:off x="5753702" y="5351620"/>
              <a:ext cx="22197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Implementation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70456" y="5186224"/>
            <a:ext cx="1660190" cy="937653"/>
            <a:chOff x="1931245" y="3546174"/>
            <a:chExt cx="1167321" cy="659287"/>
          </a:xfrm>
        </p:grpSpPr>
        <p:cxnSp>
          <p:nvCxnSpPr>
            <p:cNvPr id="22" name="Straight Arrow Connector 21"/>
            <p:cNvCxnSpPr/>
            <p:nvPr/>
          </p:nvCxnSpPr>
          <p:spPr>
            <a:xfrm flipH="1" flipV="1">
              <a:off x="3094655" y="3546174"/>
              <a:ext cx="3911" cy="65928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931245" y="3746496"/>
              <a:ext cx="10856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alibri Light" panose="020F0302020204030204" pitchFamily="34" charset="0"/>
                </a:rPr>
                <a:t>Refines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47044" y="2259945"/>
            <a:ext cx="3826263" cy="2511064"/>
            <a:chOff x="2762284" y="3887227"/>
            <a:chExt cx="2690339" cy="1765592"/>
          </a:xfrm>
        </p:grpSpPr>
        <p:grpSp>
          <p:nvGrpSpPr>
            <p:cNvPr id="4" name="Group 3"/>
            <p:cNvGrpSpPr/>
            <p:nvPr/>
          </p:nvGrpSpPr>
          <p:grpSpPr>
            <a:xfrm>
              <a:off x="3598093" y="4028741"/>
              <a:ext cx="1854530" cy="1624078"/>
              <a:chOff x="3892709" y="3791609"/>
              <a:chExt cx="1854530" cy="1624078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3892709" y="3791609"/>
                <a:ext cx="1854530" cy="1624078"/>
                <a:chOff x="6114806" y="1768057"/>
                <a:chExt cx="2161491" cy="1983713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6191006" y="2444556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7742897" y="2427614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6490771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6639213" y="1768057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7386397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2" name="Donut 211"/>
                <p:cNvSpPr/>
                <p:nvPr/>
              </p:nvSpPr>
              <p:spPr>
                <a:xfrm>
                  <a:off x="6114806" y="2358140"/>
                  <a:ext cx="685800" cy="706232"/>
                </a:xfrm>
                <a:prstGeom prst="donut">
                  <a:avLst>
                    <a:gd name="adj" fmla="val 789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213" name="Straight Arrow Connector 212"/>
                <p:cNvCxnSpPr>
                  <a:stCxn id="207" idx="7"/>
                  <a:endCxn id="210" idx="3"/>
                </p:cNvCxnSpPr>
                <p:nvPr/>
              </p:nvCxnSpPr>
              <p:spPr>
                <a:xfrm flipV="1">
                  <a:off x="6646291" y="2223342"/>
                  <a:ext cx="71037" cy="299329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4" name="Straight Arrow Connector 213"/>
                <p:cNvCxnSpPr>
                  <a:stCxn id="210" idx="5"/>
                  <a:endCxn id="208" idx="1"/>
                </p:cNvCxnSpPr>
                <p:nvPr/>
              </p:nvCxnSpPr>
              <p:spPr>
                <a:xfrm>
                  <a:off x="7094498" y="2223342"/>
                  <a:ext cx="726514" cy="28238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5" name="Straight Arrow Connector 214"/>
                <p:cNvCxnSpPr>
                  <a:stCxn id="210" idx="4"/>
                  <a:endCxn id="211" idx="0"/>
                </p:cNvCxnSpPr>
                <p:nvPr/>
              </p:nvCxnSpPr>
              <p:spPr>
                <a:xfrm>
                  <a:off x="6905913" y="2301457"/>
                  <a:ext cx="747184" cy="916913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6" name="Straight Arrow Connector 215"/>
                <p:cNvCxnSpPr>
                  <a:stCxn id="210" idx="4"/>
                  <a:endCxn id="209" idx="7"/>
                </p:cNvCxnSpPr>
                <p:nvPr/>
              </p:nvCxnSpPr>
              <p:spPr>
                <a:xfrm>
                  <a:off x="6905913" y="2301457"/>
                  <a:ext cx="40143" cy="995028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7" name="Straight Arrow Connector 216"/>
                <p:cNvCxnSpPr>
                  <a:stCxn id="211" idx="2"/>
                  <a:endCxn id="209" idx="6"/>
                </p:cNvCxnSpPr>
                <p:nvPr/>
              </p:nvCxnSpPr>
              <p:spPr>
                <a:xfrm flipH="1">
                  <a:off x="7024171" y="3485070"/>
                  <a:ext cx="362226" cy="0"/>
                </a:xfrm>
                <a:prstGeom prst="straightConnector1">
                  <a:avLst/>
                </a:prstGeom>
                <a:ln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8" name="Straight Arrow Connector 217"/>
                <p:cNvCxnSpPr>
                  <a:endCxn id="207" idx="4"/>
                </p:cNvCxnSpPr>
                <p:nvPr/>
              </p:nvCxnSpPr>
              <p:spPr>
                <a:xfrm flipH="1" flipV="1">
                  <a:off x="6457706" y="2977956"/>
                  <a:ext cx="159614" cy="25771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19" name="Oval 218"/>
                <p:cNvSpPr/>
                <p:nvPr/>
              </p:nvSpPr>
              <p:spPr>
                <a:xfrm>
                  <a:off x="7376672" y="1777091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cxnSp>
              <p:nvCxnSpPr>
                <p:cNvPr id="220" name="Straight Arrow Connector 219"/>
                <p:cNvCxnSpPr>
                  <a:endCxn id="219" idx="2"/>
                </p:cNvCxnSpPr>
                <p:nvPr/>
              </p:nvCxnSpPr>
              <p:spPr>
                <a:xfrm>
                  <a:off x="7172613" y="2001686"/>
                  <a:ext cx="204059" cy="42105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1" name="Straight Arrow Connector 220"/>
                <p:cNvCxnSpPr>
                  <a:endCxn id="208" idx="0"/>
                </p:cNvCxnSpPr>
                <p:nvPr/>
              </p:nvCxnSpPr>
              <p:spPr>
                <a:xfrm>
                  <a:off x="7808042" y="2218650"/>
                  <a:ext cx="201555" cy="208964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2" name="Straight Arrow Connector 221"/>
                <p:cNvCxnSpPr>
                  <a:stCxn id="208" idx="4"/>
                  <a:endCxn id="211" idx="7"/>
                </p:cNvCxnSpPr>
                <p:nvPr/>
              </p:nvCxnSpPr>
              <p:spPr>
                <a:xfrm flipH="1">
                  <a:off x="7841682" y="2961014"/>
                  <a:ext cx="167915" cy="335471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pic>
            <p:nvPicPr>
              <p:cNvPr id="10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967" y="5110414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819" y="446675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5710" y="3922486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1737" y="3904857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5328" y="445439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8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6735" y="5089613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6" name="TextBox 245"/>
            <p:cNvSpPr txBox="1"/>
            <p:nvPr/>
          </p:nvSpPr>
          <p:spPr>
            <a:xfrm>
              <a:off x="2762284" y="3887227"/>
              <a:ext cx="1214935" cy="454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smtClean="0">
                  <a:solidFill>
                    <a:prstClr val="black"/>
                  </a:solidFill>
                  <a:latin typeface="Calibri Light" panose="020F0302020204030204" pitchFamily="34" charset="0"/>
                </a:rPr>
                <a:t>Protocol</a:t>
              </a:r>
              <a:endParaRPr lang="en-US" sz="3600" kern="1200" dirty="0">
                <a:solidFill>
                  <a:prstClr val="black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5004243" y="2414837"/>
            <a:ext cx="7644955" cy="2233228"/>
          </a:xfrm>
          <a:prstGeom prst="rect">
            <a:avLst/>
          </a:prstGeom>
          <a:solidFill>
            <a:srgbClr val="4F81BE"/>
          </a:solidFill>
          <a:ln w="19050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18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x:int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y:int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endParaRPr lang="en-US" sz="18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MoveNorth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s:ProtocolState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, s’: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+ 1;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04244" y="6123876"/>
            <a:ext cx="7644956" cy="3412010"/>
          </a:xfrm>
          <a:prstGeom prst="rect">
            <a:avLst/>
          </a:prstGeom>
          <a:solidFill>
            <a:srgbClr val="A61702"/>
          </a:solidFill>
          <a:ln w="19050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(x:uint64, y:uint64)</a:t>
            </a:r>
          </a:p>
          <a:p>
            <a:pPr algn="l"/>
            <a:endParaRPr lang="en-US" sz="18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method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MoveNorthImpl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s:ImplState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 returns (s’:</a:t>
            </a:r>
            <a:r>
              <a:rPr lang="en-US" sz="18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ensures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MoveNorth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(s),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(s’)) // or stutter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if(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&lt; 0xFFFF_FFFF_FFFF_FFFF) {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:=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s’.y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:=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+ 1;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 else {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s’ := s;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992172" y="4771009"/>
            <a:ext cx="7657027" cy="1198842"/>
          </a:xfrm>
          <a:prstGeom prst="rect">
            <a:avLst/>
          </a:prstGeom>
          <a:solidFill>
            <a:srgbClr val="B7DEE8"/>
          </a:solidFill>
          <a:ln w="15875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function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impl:ImplState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: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endParaRPr lang="en-US" sz="18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impl.x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),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impl.y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sz="18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442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ounded Rectangle 145"/>
          <p:cNvSpPr/>
          <p:nvPr/>
        </p:nvSpPr>
        <p:spPr>
          <a:xfrm>
            <a:off x="7401246" y="3645944"/>
            <a:ext cx="390053" cy="642964"/>
          </a:xfrm>
          <a:prstGeom prst="round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4551" i="1" kern="1200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Protocol Layer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8601" y="13664923"/>
            <a:ext cx="323807" cy="365293"/>
          </a:xfrm>
        </p:spPr>
        <p:txBody>
          <a:bodyPr/>
          <a:lstStyle/>
          <a:p>
            <a:pPr algn="r" defTabSz="1300460" hangingPunct="1">
              <a:defRPr/>
            </a:pPr>
            <a:fld id="{B6F15528-21DE-4FAA-801E-634DDDAF4B2B}" type="slidenum">
              <a:rPr lang="en-US" sz="1707" kern="1200">
                <a:solidFill>
                  <a:prstClr val="black">
                    <a:tint val="75000"/>
                  </a:prstClr>
                </a:solidFill>
                <a:latin typeface="Calibri Light" panose="020F0302020204030204" pitchFamily="34" charset="0"/>
              </a:rPr>
              <a:pPr algn="r" defTabSz="1300460" hangingPunct="1">
                <a:defRPr/>
              </a:pPr>
              <a:t>12</a:t>
            </a:fld>
            <a:endParaRPr lang="en-US" sz="1707" kern="1200">
              <a:solidFill>
                <a:prstClr val="black">
                  <a:tint val="75000"/>
                </a:prstClr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08238" y="2469546"/>
            <a:ext cx="2171385" cy="2988740"/>
            <a:chOff x="855874" y="1395878"/>
            <a:chExt cx="1526755" cy="2101458"/>
          </a:xfrm>
        </p:grpSpPr>
        <p:grpSp>
          <p:nvGrpSpPr>
            <p:cNvPr id="3" name="Group 2"/>
            <p:cNvGrpSpPr/>
            <p:nvPr/>
          </p:nvGrpSpPr>
          <p:grpSpPr>
            <a:xfrm>
              <a:off x="855874" y="1395878"/>
              <a:ext cx="1526755" cy="1452479"/>
              <a:chOff x="3657600" y="1858020"/>
              <a:chExt cx="2076680" cy="197565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3657600" y="1944436"/>
                <a:ext cx="2076680" cy="1889235"/>
                <a:chOff x="2109271" y="1659274"/>
                <a:chExt cx="2076680" cy="1889235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2109271" y="2236736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652551" y="2236736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2427842" y="3015109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2798145" y="1659274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3352800" y="2982016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</p:grpSp>
          <p:sp>
            <p:nvSpPr>
              <p:cNvPr id="13" name="Donut 12"/>
              <p:cNvSpPr/>
              <p:nvPr/>
            </p:nvSpPr>
            <p:spPr>
              <a:xfrm>
                <a:off x="4270274" y="1858020"/>
                <a:ext cx="685801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3924300" y="2399721"/>
                <a:ext cx="1354695" cy="1167250"/>
                <a:chOff x="2375971" y="2114559"/>
                <a:chExt cx="1354695" cy="1167250"/>
              </a:xfrm>
            </p:grpSpPr>
            <p:cxnSp>
              <p:nvCxnSpPr>
                <p:cNvPr id="16" name="Straight Arrow Connector 15"/>
                <p:cNvCxnSpPr>
                  <a:stCxn id="7" idx="7"/>
                  <a:endCxn id="8" idx="3"/>
                </p:cNvCxnSpPr>
                <p:nvPr/>
              </p:nvCxnSpPr>
              <p:spPr>
                <a:xfrm flipV="1">
                  <a:off x="2564556" y="2114559"/>
                  <a:ext cx="311704" cy="200292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stCxn id="8" idx="5"/>
                  <a:endCxn id="9" idx="1"/>
                </p:cNvCxnSpPr>
                <p:nvPr/>
              </p:nvCxnSpPr>
              <p:spPr>
                <a:xfrm>
                  <a:off x="3253430" y="2114559"/>
                  <a:ext cx="477236" cy="200292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>
                  <a:stCxn id="8" idx="4"/>
                  <a:endCxn id="10" idx="0"/>
                </p:cNvCxnSpPr>
                <p:nvPr/>
              </p:nvCxnSpPr>
              <p:spPr>
                <a:xfrm>
                  <a:off x="3064845" y="2192674"/>
                  <a:ext cx="554655" cy="789342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endCxn id="11" idx="7"/>
                </p:cNvCxnSpPr>
                <p:nvPr/>
              </p:nvCxnSpPr>
              <p:spPr>
                <a:xfrm flipH="1">
                  <a:off x="2883127" y="2545790"/>
                  <a:ext cx="769424" cy="547434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endCxn id="11" idx="6"/>
                </p:cNvCxnSpPr>
                <p:nvPr/>
              </p:nvCxnSpPr>
              <p:spPr>
                <a:xfrm flipH="1">
                  <a:off x="2961242" y="3239682"/>
                  <a:ext cx="355136" cy="42127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>
                  <a:endCxn id="7" idx="4"/>
                </p:cNvCxnSpPr>
                <p:nvPr/>
              </p:nvCxnSpPr>
              <p:spPr>
                <a:xfrm flipH="1" flipV="1">
                  <a:off x="2375971" y="2770136"/>
                  <a:ext cx="178419" cy="262275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6" name="TextBox 275"/>
            <p:cNvSpPr txBox="1"/>
            <p:nvPr/>
          </p:nvSpPr>
          <p:spPr>
            <a:xfrm>
              <a:off x="1154105" y="3042884"/>
              <a:ext cx="742992" cy="454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Spec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356391" y="6304667"/>
            <a:ext cx="3156953" cy="2977730"/>
            <a:chOff x="6570688" y="3854910"/>
            <a:chExt cx="2219733" cy="2093716"/>
          </a:xfrm>
        </p:grpSpPr>
        <p:grpSp>
          <p:nvGrpSpPr>
            <p:cNvPr id="70" name="Group 69"/>
            <p:cNvGrpSpPr/>
            <p:nvPr/>
          </p:nvGrpSpPr>
          <p:grpSpPr>
            <a:xfrm>
              <a:off x="6806799" y="3854910"/>
              <a:ext cx="1610351" cy="1477903"/>
              <a:chOff x="6114806" y="1768057"/>
              <a:chExt cx="2161491" cy="1983713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6191006" y="2444556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7742897" y="2427614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490771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639213" y="1768057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386397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6" name="Donut 75"/>
              <p:cNvSpPr/>
              <p:nvPr/>
            </p:nvSpPr>
            <p:spPr>
              <a:xfrm>
                <a:off x="6114806" y="2358140"/>
                <a:ext cx="685800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78" name="Straight Arrow Connector 77"/>
              <p:cNvCxnSpPr>
                <a:stCxn id="71" idx="7"/>
                <a:endCxn id="74" idx="3"/>
              </p:cNvCxnSpPr>
              <p:nvPr/>
            </p:nvCxnSpPr>
            <p:spPr>
              <a:xfrm flipV="1">
                <a:off x="6646291" y="2223342"/>
                <a:ext cx="71037" cy="299329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5"/>
                <a:endCxn id="72" idx="1"/>
              </p:cNvCxnSpPr>
              <p:nvPr/>
            </p:nvCxnSpPr>
            <p:spPr>
              <a:xfrm>
                <a:off x="7094498" y="2223342"/>
                <a:ext cx="726514" cy="28238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>
                <a:stCxn id="74" idx="4"/>
                <a:endCxn id="75" idx="0"/>
              </p:cNvCxnSpPr>
              <p:nvPr/>
            </p:nvCxnSpPr>
            <p:spPr>
              <a:xfrm>
                <a:off x="6905913" y="2301457"/>
                <a:ext cx="747184" cy="916913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stCxn id="74" idx="4"/>
                <a:endCxn id="73" idx="7"/>
              </p:cNvCxnSpPr>
              <p:nvPr/>
            </p:nvCxnSpPr>
            <p:spPr>
              <a:xfrm>
                <a:off x="6905913" y="2301457"/>
                <a:ext cx="40143" cy="99502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>
                <a:stCxn id="75" idx="2"/>
                <a:endCxn id="73" idx="6"/>
              </p:cNvCxnSpPr>
              <p:nvPr/>
            </p:nvCxnSpPr>
            <p:spPr>
              <a:xfrm flipH="1">
                <a:off x="7024171" y="3485070"/>
                <a:ext cx="362226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type="none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endCxn id="71" idx="4"/>
              </p:cNvCxnSpPr>
              <p:nvPr/>
            </p:nvCxnSpPr>
            <p:spPr>
              <a:xfrm flipH="1" flipV="1">
                <a:off x="6457706" y="2977956"/>
                <a:ext cx="159614" cy="25771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7376672" y="1777091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85" name="Straight Arrow Connector 84"/>
              <p:cNvCxnSpPr>
                <a:endCxn id="84" idx="2"/>
              </p:cNvCxnSpPr>
              <p:nvPr/>
            </p:nvCxnSpPr>
            <p:spPr>
              <a:xfrm>
                <a:off x="7172613" y="2001686"/>
                <a:ext cx="204059" cy="42105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endCxn id="72" idx="0"/>
              </p:cNvCxnSpPr>
              <p:nvPr/>
            </p:nvCxnSpPr>
            <p:spPr>
              <a:xfrm>
                <a:off x="7808042" y="2218650"/>
                <a:ext cx="201555" cy="208964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72" idx="4"/>
                <a:endCxn id="75" idx="7"/>
              </p:cNvCxnSpPr>
              <p:nvPr/>
            </p:nvCxnSpPr>
            <p:spPr>
              <a:xfrm flipH="1">
                <a:off x="7841682" y="2961014"/>
                <a:ext cx="167915" cy="335471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TextBox 277"/>
            <p:cNvSpPr txBox="1"/>
            <p:nvPr/>
          </p:nvSpPr>
          <p:spPr>
            <a:xfrm>
              <a:off x="6570688" y="5494175"/>
              <a:ext cx="22197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Implementation</a:t>
              </a:r>
            </a:p>
          </p:txBody>
        </p:sp>
      </p:grpSp>
      <p:sp>
        <p:nvSpPr>
          <p:cNvPr id="171" name="Rounded Rectangle 170"/>
          <p:cNvSpPr/>
          <p:nvPr/>
        </p:nvSpPr>
        <p:spPr>
          <a:xfrm>
            <a:off x="7131925" y="7427846"/>
            <a:ext cx="390053" cy="642964"/>
          </a:xfrm>
          <a:prstGeom prst="round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4551" i="1" kern="1200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111719" y="6209267"/>
            <a:ext cx="2677208" cy="3082888"/>
            <a:chOff x="3888793" y="3791609"/>
            <a:chExt cx="1882412" cy="2167656"/>
          </a:xfrm>
        </p:grpSpPr>
        <p:grpSp>
          <p:nvGrpSpPr>
            <p:cNvPr id="206" name="Group 205"/>
            <p:cNvGrpSpPr/>
            <p:nvPr/>
          </p:nvGrpSpPr>
          <p:grpSpPr>
            <a:xfrm>
              <a:off x="3892709" y="3791609"/>
              <a:ext cx="1854530" cy="1624078"/>
              <a:chOff x="6114806" y="1768057"/>
              <a:chExt cx="2161491" cy="1983713"/>
            </a:xfrm>
          </p:grpSpPr>
          <p:sp>
            <p:nvSpPr>
              <p:cNvPr id="207" name="Oval 206"/>
              <p:cNvSpPr/>
              <p:nvPr/>
            </p:nvSpPr>
            <p:spPr>
              <a:xfrm>
                <a:off x="6191006" y="2444556"/>
                <a:ext cx="533400" cy="533400"/>
              </a:xfrm>
              <a:prstGeom prst="ellipse">
                <a:avLst/>
              </a:prstGeom>
              <a:solidFill>
                <a:srgbClr val="4F81B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7742897" y="2427614"/>
                <a:ext cx="533400" cy="533400"/>
              </a:xfrm>
              <a:prstGeom prst="ellipse">
                <a:avLst/>
              </a:prstGeom>
              <a:solidFill>
                <a:srgbClr val="4F81B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6490771" y="3218370"/>
                <a:ext cx="533400" cy="533400"/>
              </a:xfrm>
              <a:prstGeom prst="ellipse">
                <a:avLst/>
              </a:prstGeom>
              <a:solidFill>
                <a:srgbClr val="4F81B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6639213" y="1768057"/>
                <a:ext cx="533400" cy="533400"/>
              </a:xfrm>
              <a:prstGeom prst="ellipse">
                <a:avLst/>
              </a:prstGeom>
              <a:solidFill>
                <a:srgbClr val="4F81B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7386397" y="3218370"/>
                <a:ext cx="533400" cy="533400"/>
              </a:xfrm>
              <a:prstGeom prst="ellipse">
                <a:avLst/>
              </a:prstGeom>
              <a:solidFill>
                <a:srgbClr val="4F81B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2" name="Donut 211"/>
              <p:cNvSpPr/>
              <p:nvPr/>
            </p:nvSpPr>
            <p:spPr>
              <a:xfrm>
                <a:off x="6114806" y="2358140"/>
                <a:ext cx="685800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213" name="Straight Arrow Connector 212"/>
              <p:cNvCxnSpPr>
                <a:stCxn id="207" idx="7"/>
                <a:endCxn id="210" idx="3"/>
              </p:cNvCxnSpPr>
              <p:nvPr/>
            </p:nvCxnSpPr>
            <p:spPr>
              <a:xfrm flipV="1">
                <a:off x="6646291" y="2223342"/>
                <a:ext cx="71037" cy="299329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4" name="Straight Arrow Connector 213"/>
              <p:cNvCxnSpPr>
                <a:stCxn id="210" idx="5"/>
                <a:endCxn id="208" idx="1"/>
              </p:cNvCxnSpPr>
              <p:nvPr/>
            </p:nvCxnSpPr>
            <p:spPr>
              <a:xfrm>
                <a:off x="7094498" y="2223342"/>
                <a:ext cx="726514" cy="2823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5" name="Straight Arrow Connector 214"/>
              <p:cNvCxnSpPr>
                <a:stCxn id="210" idx="4"/>
                <a:endCxn id="211" idx="0"/>
              </p:cNvCxnSpPr>
              <p:nvPr/>
            </p:nvCxnSpPr>
            <p:spPr>
              <a:xfrm>
                <a:off x="6905913" y="2301457"/>
                <a:ext cx="747184" cy="916913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6" name="Straight Arrow Connector 215"/>
              <p:cNvCxnSpPr>
                <a:stCxn id="210" idx="4"/>
                <a:endCxn id="209" idx="7"/>
              </p:cNvCxnSpPr>
              <p:nvPr/>
            </p:nvCxnSpPr>
            <p:spPr>
              <a:xfrm>
                <a:off x="6905913" y="2301457"/>
                <a:ext cx="40143" cy="995028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7" name="Straight Arrow Connector 216"/>
              <p:cNvCxnSpPr>
                <a:stCxn id="211" idx="2"/>
                <a:endCxn id="209" idx="6"/>
              </p:cNvCxnSpPr>
              <p:nvPr/>
            </p:nvCxnSpPr>
            <p:spPr>
              <a:xfrm flipH="1">
                <a:off x="7024171" y="3485070"/>
                <a:ext cx="362226" cy="0"/>
              </a:xfrm>
              <a:prstGeom prst="straightConnector1">
                <a:avLst/>
              </a:prstGeom>
              <a:ln>
                <a:headEnd type="none" w="lg" len="lg"/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8" name="Straight Arrow Connector 217"/>
              <p:cNvCxnSpPr>
                <a:endCxn id="207" idx="4"/>
              </p:cNvCxnSpPr>
              <p:nvPr/>
            </p:nvCxnSpPr>
            <p:spPr>
              <a:xfrm flipH="1" flipV="1">
                <a:off x="6457706" y="2977956"/>
                <a:ext cx="159614" cy="25771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9" name="Oval 218"/>
              <p:cNvSpPr/>
              <p:nvPr/>
            </p:nvSpPr>
            <p:spPr>
              <a:xfrm>
                <a:off x="7376672" y="1777091"/>
                <a:ext cx="533400" cy="533400"/>
              </a:xfrm>
              <a:prstGeom prst="ellipse">
                <a:avLst/>
              </a:prstGeom>
              <a:solidFill>
                <a:srgbClr val="4F81B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220" name="Straight Arrow Connector 219"/>
              <p:cNvCxnSpPr>
                <a:endCxn id="219" idx="2"/>
              </p:cNvCxnSpPr>
              <p:nvPr/>
            </p:nvCxnSpPr>
            <p:spPr>
              <a:xfrm>
                <a:off x="7172613" y="2001686"/>
                <a:ext cx="204059" cy="42105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1" name="Straight Arrow Connector 220"/>
              <p:cNvCxnSpPr>
                <a:endCxn id="208" idx="0"/>
              </p:cNvCxnSpPr>
              <p:nvPr/>
            </p:nvCxnSpPr>
            <p:spPr>
              <a:xfrm>
                <a:off x="7808042" y="2218650"/>
                <a:ext cx="201555" cy="208964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2" name="Straight Arrow Connector 221"/>
              <p:cNvCxnSpPr>
                <a:stCxn id="208" idx="4"/>
                <a:endCxn id="211" idx="7"/>
              </p:cNvCxnSpPr>
              <p:nvPr/>
            </p:nvCxnSpPr>
            <p:spPr>
              <a:xfrm flipH="1">
                <a:off x="7841682" y="2961014"/>
                <a:ext cx="167915" cy="335471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pic>
          <p:nvPicPr>
            <p:cNvPr id="106" name="Picture 114" descr="3d1itajn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967" y="5110414"/>
              <a:ext cx="279150" cy="218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114" descr="3d1itajn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819" y="4466758"/>
              <a:ext cx="279150" cy="218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114" descr="3d1itajn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5710" y="3922486"/>
              <a:ext cx="279150" cy="218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114" descr="3d1itajn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1737" y="3904857"/>
              <a:ext cx="279150" cy="218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114" descr="3d1itajn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5328" y="4454398"/>
              <a:ext cx="279150" cy="218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114" descr="3d1itajn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6735" y="5089613"/>
              <a:ext cx="279150" cy="218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" name="TextBox 135"/>
            <p:cNvSpPr txBox="1"/>
            <p:nvPr/>
          </p:nvSpPr>
          <p:spPr>
            <a:xfrm>
              <a:off x="3888793" y="5504813"/>
              <a:ext cx="1882412" cy="454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Abstract Host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38972" y="2234227"/>
            <a:ext cx="4973349" cy="3217082"/>
            <a:chOff x="3050840" y="1233792"/>
            <a:chExt cx="3496886" cy="2262011"/>
          </a:xfrm>
        </p:grpSpPr>
        <p:grpSp>
          <p:nvGrpSpPr>
            <p:cNvPr id="12" name="Group 11"/>
            <p:cNvGrpSpPr/>
            <p:nvPr/>
          </p:nvGrpSpPr>
          <p:grpSpPr>
            <a:xfrm>
              <a:off x="3050840" y="1233792"/>
              <a:ext cx="3496886" cy="2262011"/>
              <a:chOff x="3050840" y="1233792"/>
              <a:chExt cx="3496886" cy="2262011"/>
            </a:xfrm>
          </p:grpSpPr>
          <p:grpSp>
            <p:nvGrpSpPr>
              <p:cNvPr id="205" name="Group 204"/>
              <p:cNvGrpSpPr/>
              <p:nvPr/>
            </p:nvGrpSpPr>
            <p:grpSpPr>
              <a:xfrm>
                <a:off x="3788797" y="1233792"/>
                <a:ext cx="1773803" cy="1809092"/>
                <a:chOff x="3680750" y="1246374"/>
                <a:chExt cx="1773803" cy="1809092"/>
              </a:xfrm>
            </p:grpSpPr>
            <p:sp>
              <p:nvSpPr>
                <p:cNvPr id="147" name="Oval 146"/>
                <p:cNvSpPr/>
                <p:nvPr/>
              </p:nvSpPr>
              <p:spPr>
                <a:xfrm>
                  <a:off x="3680750" y="2003104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5057160" y="1971738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3862774" y="2658073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4292713" y="1310756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4999795" y="2626356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52" name="Donut 151"/>
                <p:cNvSpPr/>
                <p:nvPr/>
              </p:nvSpPr>
              <p:spPr>
                <a:xfrm>
                  <a:off x="4235942" y="1246374"/>
                  <a:ext cx="510934" cy="526156"/>
                </a:xfrm>
                <a:prstGeom prst="donut">
                  <a:avLst>
                    <a:gd name="adj" fmla="val 789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black"/>
                    </a:solidFill>
                    <a:latin typeface="Calibri Light" panose="020F0302020204030204" pitchFamily="34" charset="0"/>
                  </a:endParaRPr>
                </a:p>
              </p:txBody>
            </p:sp>
            <p:cxnSp>
              <p:nvCxnSpPr>
                <p:cNvPr id="153" name="Straight Arrow Connector 152"/>
                <p:cNvCxnSpPr>
                  <a:stCxn id="147" idx="7"/>
                  <a:endCxn id="150" idx="3"/>
                </p:cNvCxnSpPr>
                <p:nvPr/>
              </p:nvCxnSpPr>
              <p:spPr>
                <a:xfrm flipV="1">
                  <a:off x="4019946" y="1649952"/>
                  <a:ext cx="330964" cy="411349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54" name="Straight Arrow Connector 153"/>
                <p:cNvCxnSpPr>
                  <a:stCxn id="150" idx="5"/>
                  <a:endCxn id="148" idx="1"/>
                </p:cNvCxnSpPr>
                <p:nvPr/>
              </p:nvCxnSpPr>
              <p:spPr>
                <a:xfrm>
                  <a:off x="4631909" y="1649952"/>
                  <a:ext cx="483448" cy="379983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55" name="Straight Arrow Connector 154"/>
                <p:cNvCxnSpPr>
                  <a:stCxn id="150" idx="4"/>
                  <a:endCxn id="164" idx="0"/>
                </p:cNvCxnSpPr>
                <p:nvPr/>
              </p:nvCxnSpPr>
              <p:spPr>
                <a:xfrm>
                  <a:off x="4491410" y="1708149"/>
                  <a:ext cx="143227" cy="520814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56" name="Straight Arrow Connector 155"/>
                <p:cNvCxnSpPr>
                  <a:stCxn id="150" idx="4"/>
                  <a:endCxn id="149" idx="7"/>
                </p:cNvCxnSpPr>
                <p:nvPr/>
              </p:nvCxnSpPr>
              <p:spPr>
                <a:xfrm flipH="1">
                  <a:off x="4201970" y="1708149"/>
                  <a:ext cx="289440" cy="100812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57" name="Straight Arrow Connector 156"/>
                <p:cNvCxnSpPr>
                  <a:stCxn id="164" idx="3"/>
                  <a:endCxn id="149" idx="6"/>
                </p:cNvCxnSpPr>
                <p:nvPr/>
              </p:nvCxnSpPr>
              <p:spPr>
                <a:xfrm flipH="1">
                  <a:off x="4260167" y="2568159"/>
                  <a:ext cx="233970" cy="28861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58" name="Straight Arrow Connector 157"/>
                <p:cNvCxnSpPr>
                  <a:stCxn id="149" idx="1"/>
                  <a:endCxn id="147" idx="4"/>
                </p:cNvCxnSpPr>
                <p:nvPr/>
              </p:nvCxnSpPr>
              <p:spPr>
                <a:xfrm flipH="1" flipV="1">
                  <a:off x="3879447" y="2400497"/>
                  <a:ext cx="41524" cy="315773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59" name="Oval 158"/>
                <p:cNvSpPr/>
                <p:nvPr/>
              </p:nvSpPr>
              <p:spPr>
                <a:xfrm>
                  <a:off x="4960855" y="1400112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cxnSp>
              <p:nvCxnSpPr>
                <p:cNvPr id="160" name="Straight Arrow Connector 159"/>
                <p:cNvCxnSpPr>
                  <a:stCxn id="150" idx="6"/>
                  <a:endCxn id="159" idx="2"/>
                </p:cNvCxnSpPr>
                <p:nvPr/>
              </p:nvCxnSpPr>
              <p:spPr>
                <a:xfrm>
                  <a:off x="4690106" y="1509453"/>
                  <a:ext cx="270749" cy="89356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61" name="Straight Arrow Connector 160"/>
                <p:cNvCxnSpPr>
                  <a:stCxn id="159" idx="4"/>
                  <a:endCxn id="148" idx="0"/>
                </p:cNvCxnSpPr>
                <p:nvPr/>
              </p:nvCxnSpPr>
              <p:spPr>
                <a:xfrm>
                  <a:off x="5159552" y="1797505"/>
                  <a:ext cx="96305" cy="174233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62" name="Straight Arrow Connector 161"/>
                <p:cNvCxnSpPr>
                  <a:stCxn id="148" idx="4"/>
                  <a:endCxn id="151" idx="0"/>
                </p:cNvCxnSpPr>
                <p:nvPr/>
              </p:nvCxnSpPr>
              <p:spPr>
                <a:xfrm flipH="1">
                  <a:off x="5198492" y="2369131"/>
                  <a:ext cx="57365" cy="257225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63" name="Oval 162"/>
                <p:cNvSpPr/>
                <p:nvPr/>
              </p:nvSpPr>
              <p:spPr>
                <a:xfrm>
                  <a:off x="3699300" y="1433434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4435940" y="2228963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cxnSp>
              <p:nvCxnSpPr>
                <p:cNvPr id="165" name="Straight Arrow Connector 164"/>
                <p:cNvCxnSpPr>
                  <a:endCxn id="151" idx="1"/>
                </p:cNvCxnSpPr>
                <p:nvPr/>
              </p:nvCxnSpPr>
              <p:spPr>
                <a:xfrm>
                  <a:off x="4826307" y="2498633"/>
                  <a:ext cx="231685" cy="185920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66" name="Straight Arrow Connector 165"/>
                <p:cNvCxnSpPr>
                  <a:stCxn id="150" idx="2"/>
                </p:cNvCxnSpPr>
                <p:nvPr/>
              </p:nvCxnSpPr>
              <p:spPr>
                <a:xfrm flipH="1">
                  <a:off x="4058929" y="1509453"/>
                  <a:ext cx="233784" cy="132684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67" name="Straight Arrow Connector 166"/>
                <p:cNvCxnSpPr>
                  <a:stCxn id="163" idx="4"/>
                  <a:endCxn id="147" idx="0"/>
                </p:cNvCxnSpPr>
                <p:nvPr/>
              </p:nvCxnSpPr>
              <p:spPr>
                <a:xfrm flipH="1">
                  <a:off x="3879447" y="1830827"/>
                  <a:ext cx="18550" cy="172277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68" name="Straight Arrow Connector 167"/>
                <p:cNvCxnSpPr>
                  <a:endCxn id="149" idx="5"/>
                </p:cNvCxnSpPr>
                <p:nvPr/>
              </p:nvCxnSpPr>
              <p:spPr>
                <a:xfrm flipH="1">
                  <a:off x="4201970" y="2871079"/>
                  <a:ext cx="797825" cy="126190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sp>
            <p:nvSpPr>
              <p:cNvPr id="186" name="TextBox 185"/>
              <p:cNvSpPr txBox="1"/>
              <p:nvPr/>
            </p:nvSpPr>
            <p:spPr>
              <a:xfrm>
                <a:off x="3050840" y="3041351"/>
                <a:ext cx="3496886" cy="4544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 defTabSz="1300460" hangingPunct="1">
                  <a:defRPr/>
                </a:pPr>
                <a:r>
                  <a:rPr lang="en-US" sz="3600" kern="1200" dirty="0">
                    <a:solidFill>
                      <a:prstClr val="black"/>
                    </a:solidFill>
                    <a:latin typeface="Calibri Light" panose="020F0302020204030204" pitchFamily="34" charset="0"/>
                  </a:rPr>
                  <a:t>Distributed System Model</a:t>
                </a: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5204001" y="2036197"/>
              <a:ext cx="326482" cy="278080"/>
              <a:chOff x="7746914" y="4821843"/>
              <a:chExt cx="372342" cy="280435"/>
            </a:xfrm>
          </p:grpSpPr>
          <p:pic>
            <p:nvPicPr>
              <p:cNvPr id="9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8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9" name="Group 98"/>
            <p:cNvGrpSpPr/>
            <p:nvPr/>
          </p:nvGrpSpPr>
          <p:grpSpPr>
            <a:xfrm>
              <a:off x="5097557" y="1459678"/>
              <a:ext cx="326482" cy="278080"/>
              <a:chOff x="7746914" y="4821843"/>
              <a:chExt cx="372342" cy="280435"/>
            </a:xfrm>
          </p:grpSpPr>
          <p:pic>
            <p:nvPicPr>
              <p:cNvPr id="100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1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03" name="Group 102"/>
            <p:cNvGrpSpPr/>
            <p:nvPr/>
          </p:nvGrpSpPr>
          <p:grpSpPr>
            <a:xfrm>
              <a:off x="4444682" y="1382916"/>
              <a:ext cx="326482" cy="278080"/>
              <a:chOff x="7746914" y="4821843"/>
              <a:chExt cx="372342" cy="280435"/>
            </a:xfrm>
          </p:grpSpPr>
          <p:pic>
            <p:nvPicPr>
              <p:cNvPr id="10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08" name="Group 107"/>
            <p:cNvGrpSpPr/>
            <p:nvPr/>
          </p:nvGrpSpPr>
          <p:grpSpPr>
            <a:xfrm>
              <a:off x="4580894" y="2280595"/>
              <a:ext cx="326482" cy="278080"/>
              <a:chOff x="7746914" y="4821843"/>
              <a:chExt cx="372342" cy="280435"/>
            </a:xfrm>
          </p:grpSpPr>
          <p:pic>
            <p:nvPicPr>
              <p:cNvPr id="109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0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1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2" name="Group 111"/>
            <p:cNvGrpSpPr/>
            <p:nvPr/>
          </p:nvGrpSpPr>
          <p:grpSpPr>
            <a:xfrm>
              <a:off x="4016918" y="2719457"/>
              <a:ext cx="326482" cy="278080"/>
              <a:chOff x="7746914" y="4821843"/>
              <a:chExt cx="372342" cy="280435"/>
            </a:xfrm>
          </p:grpSpPr>
          <p:pic>
            <p:nvPicPr>
              <p:cNvPr id="113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6" name="Group 115"/>
            <p:cNvGrpSpPr/>
            <p:nvPr/>
          </p:nvGrpSpPr>
          <p:grpSpPr>
            <a:xfrm>
              <a:off x="3831522" y="2050330"/>
              <a:ext cx="326482" cy="278080"/>
              <a:chOff x="7746914" y="4821843"/>
              <a:chExt cx="372342" cy="280435"/>
            </a:xfrm>
          </p:grpSpPr>
          <p:pic>
            <p:nvPicPr>
              <p:cNvPr id="11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8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9" name="Picture 118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0" name="Group 119"/>
            <p:cNvGrpSpPr/>
            <p:nvPr/>
          </p:nvGrpSpPr>
          <p:grpSpPr>
            <a:xfrm>
              <a:off x="3836978" y="1495015"/>
              <a:ext cx="326482" cy="278080"/>
              <a:chOff x="7746914" y="4821843"/>
              <a:chExt cx="372342" cy="280435"/>
            </a:xfrm>
          </p:grpSpPr>
          <p:pic>
            <p:nvPicPr>
              <p:cNvPr id="121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2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3" name="Picture 122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2" name="Group 181"/>
            <p:cNvGrpSpPr/>
            <p:nvPr/>
          </p:nvGrpSpPr>
          <p:grpSpPr>
            <a:xfrm>
              <a:off x="5143297" y="2694987"/>
              <a:ext cx="326482" cy="278080"/>
              <a:chOff x="7746914" y="4821843"/>
              <a:chExt cx="372342" cy="280435"/>
            </a:xfrm>
          </p:grpSpPr>
          <p:pic>
            <p:nvPicPr>
              <p:cNvPr id="183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46914" y="4838315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8600" y="4953000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8828" y="4821843"/>
                <a:ext cx="190428" cy="149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6" name="Group 25"/>
          <p:cNvGrpSpPr/>
          <p:nvPr/>
        </p:nvGrpSpPr>
        <p:grpSpPr>
          <a:xfrm>
            <a:off x="7575136" y="7237257"/>
            <a:ext cx="2264225" cy="726211"/>
            <a:chOff x="5326267" y="4751545"/>
            <a:chExt cx="1592033" cy="510617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5326267" y="5262162"/>
              <a:ext cx="1592033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653315" y="4751545"/>
              <a:ext cx="10856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alibri Light" panose="020F0302020204030204" pitchFamily="34" charset="0"/>
                </a:rPr>
                <a:t>Refines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71938" y="5479829"/>
            <a:ext cx="2277643" cy="2994829"/>
            <a:chOff x="1597456" y="3515854"/>
            <a:chExt cx="1601468" cy="2105739"/>
          </a:xfrm>
        </p:grpSpPr>
        <p:sp>
          <p:nvSpPr>
            <p:cNvPr id="131" name="TextBox 130"/>
            <p:cNvSpPr txBox="1"/>
            <p:nvPr/>
          </p:nvSpPr>
          <p:spPr>
            <a:xfrm>
              <a:off x="1597456" y="4429920"/>
              <a:ext cx="1520288" cy="495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982" dirty="0">
                  <a:latin typeface="Calibri Light" panose="020F0302020204030204" pitchFamily="34" charset="0"/>
                </a:rPr>
                <a:t>Is Part Of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3196084" y="3515854"/>
              <a:ext cx="2840" cy="2105739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3010859" y="3390653"/>
            <a:ext cx="2264225" cy="726211"/>
            <a:chOff x="5326267" y="4751545"/>
            <a:chExt cx="1592033" cy="510617"/>
          </a:xfrm>
        </p:grpSpPr>
        <p:cxnSp>
          <p:nvCxnSpPr>
            <p:cNvPr id="141" name="Straight Arrow Connector 140"/>
            <p:cNvCxnSpPr/>
            <p:nvPr/>
          </p:nvCxnSpPr>
          <p:spPr>
            <a:xfrm flipH="1">
              <a:off x="5326267" y="5262162"/>
              <a:ext cx="1592033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5653315" y="4751545"/>
              <a:ext cx="10856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alibri Light" panose="020F0302020204030204" pitchFamily="34" charset="0"/>
                </a:rPr>
                <a:t>Refines</a:t>
              </a:r>
            </a:p>
          </p:txBody>
        </p:sp>
      </p:grpSp>
      <p:pic>
        <p:nvPicPr>
          <p:cNvPr id="135" name="Picture 134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90796" y="3420531"/>
            <a:ext cx="2439561" cy="686569"/>
          </a:xfrm>
          <a:prstGeom prst="rect">
            <a:avLst/>
          </a:prstGeom>
        </p:spPr>
      </p:pic>
      <p:pic>
        <p:nvPicPr>
          <p:cNvPr id="143" name="Picture 142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03611" y="7284892"/>
            <a:ext cx="2439561" cy="6865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17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71" grpId="0" animBg="1"/>
      <p:bldP spid="135" grpId="0" animBg="1" advAuto="0"/>
      <p:bldP spid="143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 Light" panose="020F0302020204030204" pitchFamily="34" charset="0"/>
              </a:rPr>
              <a:t>Refinement</a:t>
            </a:r>
            <a:endParaRPr lang="en-US" dirty="0">
              <a:latin typeface="Calibri Light" panose="020F030202020403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123028" y="3344029"/>
            <a:ext cx="1393254" cy="1325474"/>
            <a:chOff x="3657600" y="1858020"/>
            <a:chExt cx="2076680" cy="1975651"/>
          </a:xfrm>
        </p:grpSpPr>
        <p:grpSp>
          <p:nvGrpSpPr>
            <p:cNvPr id="31" name="Group 30"/>
            <p:cNvGrpSpPr/>
            <p:nvPr/>
          </p:nvGrpSpPr>
          <p:grpSpPr>
            <a:xfrm>
              <a:off x="3657600" y="1944436"/>
              <a:ext cx="2076680" cy="1889235"/>
              <a:chOff x="2109271" y="1659274"/>
              <a:chExt cx="2076680" cy="1889235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109271" y="223673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652551" y="223673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427842" y="301510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798145" y="1659274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52800" y="298201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40" name="Donut 39"/>
            <p:cNvSpPr/>
            <p:nvPr/>
          </p:nvSpPr>
          <p:spPr>
            <a:xfrm>
              <a:off x="4270275" y="1858020"/>
              <a:ext cx="685799" cy="706232"/>
            </a:xfrm>
            <a:prstGeom prst="donut">
              <a:avLst>
                <a:gd name="adj" fmla="val 78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Calibri Light" panose="020F0302020204030204" pitchFamily="34" charset="0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924300" y="2399721"/>
              <a:ext cx="1354695" cy="1167250"/>
              <a:chOff x="2375971" y="2114559"/>
              <a:chExt cx="1354695" cy="1167250"/>
            </a:xfrm>
          </p:grpSpPr>
          <p:cxnSp>
            <p:nvCxnSpPr>
              <p:cNvPr id="34" name="Straight Arrow Connector 33"/>
              <p:cNvCxnSpPr>
                <a:stCxn id="42" idx="7"/>
                <a:endCxn id="45" idx="3"/>
              </p:cNvCxnSpPr>
              <p:nvPr/>
            </p:nvCxnSpPr>
            <p:spPr>
              <a:xfrm flipV="1">
                <a:off x="2564556" y="2114559"/>
                <a:ext cx="311704" cy="20029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45" idx="5"/>
                <a:endCxn id="43" idx="1"/>
              </p:cNvCxnSpPr>
              <p:nvPr/>
            </p:nvCxnSpPr>
            <p:spPr>
              <a:xfrm>
                <a:off x="3253430" y="2114559"/>
                <a:ext cx="477236" cy="20029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45" idx="4"/>
                <a:endCxn id="46" idx="0"/>
              </p:cNvCxnSpPr>
              <p:nvPr/>
            </p:nvCxnSpPr>
            <p:spPr>
              <a:xfrm>
                <a:off x="3064845" y="2192674"/>
                <a:ext cx="554655" cy="78934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endCxn id="44" idx="7"/>
              </p:cNvCxnSpPr>
              <p:nvPr/>
            </p:nvCxnSpPr>
            <p:spPr>
              <a:xfrm flipH="1">
                <a:off x="2883127" y="2545790"/>
                <a:ext cx="769424" cy="547434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endCxn id="44" idx="6"/>
              </p:cNvCxnSpPr>
              <p:nvPr/>
            </p:nvCxnSpPr>
            <p:spPr>
              <a:xfrm flipH="1">
                <a:off x="2961242" y="3239682"/>
                <a:ext cx="355136" cy="4212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endCxn id="42" idx="4"/>
              </p:cNvCxnSpPr>
              <p:nvPr/>
            </p:nvCxnSpPr>
            <p:spPr>
              <a:xfrm flipH="1" flipV="1">
                <a:off x="2375971" y="2770136"/>
                <a:ext cx="178419" cy="262275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0" name="TextBox 69"/>
          <p:cNvSpPr txBox="1"/>
          <p:nvPr/>
        </p:nvSpPr>
        <p:spPr>
          <a:xfrm>
            <a:off x="2591785" y="3370622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</a:rPr>
              <a:t>Spec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552375" y="5093547"/>
            <a:ext cx="2504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</a:rPr>
              <a:t>Implementation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1038408" y="5309554"/>
            <a:ext cx="1420705" cy="1448969"/>
            <a:chOff x="3680750" y="1246374"/>
            <a:chExt cx="1773803" cy="1809092"/>
          </a:xfrm>
        </p:grpSpPr>
        <p:sp>
          <p:nvSpPr>
            <p:cNvPr id="74" name="Oval 73"/>
            <p:cNvSpPr/>
            <p:nvPr/>
          </p:nvSpPr>
          <p:spPr>
            <a:xfrm>
              <a:off x="3680750" y="2003104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5057160" y="1971738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3862774" y="2658073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4298461" y="1314595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4999795" y="2626356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9" name="Donut 78"/>
            <p:cNvSpPr/>
            <p:nvPr/>
          </p:nvSpPr>
          <p:spPr>
            <a:xfrm>
              <a:off x="4235942" y="1246374"/>
              <a:ext cx="510934" cy="526156"/>
            </a:xfrm>
            <a:prstGeom prst="donut">
              <a:avLst>
                <a:gd name="adj" fmla="val 789"/>
              </a:avLst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Calibri Light" panose="020F0302020204030204" pitchFamily="34" charset="0"/>
              </a:endParaRPr>
            </a:p>
          </p:txBody>
        </p:sp>
        <p:cxnSp>
          <p:nvCxnSpPr>
            <p:cNvPr id="80" name="Straight Arrow Connector 79"/>
            <p:cNvCxnSpPr>
              <a:stCxn id="74" idx="7"/>
              <a:endCxn id="77" idx="3"/>
            </p:cNvCxnSpPr>
            <p:nvPr/>
          </p:nvCxnSpPr>
          <p:spPr>
            <a:xfrm flipV="1">
              <a:off x="4019946" y="1653791"/>
              <a:ext cx="336712" cy="40751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1" name="Straight Arrow Connector 80"/>
            <p:cNvCxnSpPr>
              <a:stCxn id="77" idx="5"/>
              <a:endCxn id="75" idx="1"/>
            </p:cNvCxnSpPr>
            <p:nvPr/>
          </p:nvCxnSpPr>
          <p:spPr>
            <a:xfrm>
              <a:off x="4637657" y="1653791"/>
              <a:ext cx="477700" cy="376144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2" name="Straight Arrow Connector 81"/>
            <p:cNvCxnSpPr>
              <a:stCxn id="77" idx="4"/>
              <a:endCxn id="91" idx="0"/>
            </p:cNvCxnSpPr>
            <p:nvPr/>
          </p:nvCxnSpPr>
          <p:spPr>
            <a:xfrm>
              <a:off x="4497158" y="1711988"/>
              <a:ext cx="137479" cy="516975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3" name="Straight Arrow Connector 82"/>
            <p:cNvCxnSpPr>
              <a:stCxn id="77" idx="4"/>
              <a:endCxn id="76" idx="7"/>
            </p:cNvCxnSpPr>
            <p:nvPr/>
          </p:nvCxnSpPr>
          <p:spPr>
            <a:xfrm flipH="1">
              <a:off x="4201970" y="1711988"/>
              <a:ext cx="295188" cy="1004282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4" name="Straight Arrow Connector 83"/>
            <p:cNvCxnSpPr>
              <a:stCxn id="91" idx="3"/>
              <a:endCxn id="76" idx="6"/>
            </p:cNvCxnSpPr>
            <p:nvPr/>
          </p:nvCxnSpPr>
          <p:spPr>
            <a:xfrm flipH="1">
              <a:off x="4260167" y="2568159"/>
              <a:ext cx="233970" cy="288611"/>
            </a:xfrm>
            <a:prstGeom prst="straightConnector1">
              <a:avLst/>
            </a:prstGeom>
            <a:ln>
              <a:headEnd type="none" w="lg" len="lg"/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5" name="Straight Arrow Connector 84"/>
            <p:cNvCxnSpPr>
              <a:stCxn id="76" idx="1"/>
              <a:endCxn id="74" idx="4"/>
            </p:cNvCxnSpPr>
            <p:nvPr/>
          </p:nvCxnSpPr>
          <p:spPr>
            <a:xfrm flipH="1" flipV="1">
              <a:off x="3879447" y="2400497"/>
              <a:ext cx="41524" cy="315773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sp>
          <p:nvSpPr>
            <p:cNvPr id="86" name="Oval 85"/>
            <p:cNvSpPr/>
            <p:nvPr/>
          </p:nvSpPr>
          <p:spPr>
            <a:xfrm>
              <a:off x="4960855" y="1400112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cxnSp>
          <p:nvCxnSpPr>
            <p:cNvPr id="87" name="Straight Arrow Connector 86"/>
            <p:cNvCxnSpPr>
              <a:stCxn id="77" idx="6"/>
              <a:endCxn id="86" idx="2"/>
            </p:cNvCxnSpPr>
            <p:nvPr/>
          </p:nvCxnSpPr>
          <p:spPr>
            <a:xfrm>
              <a:off x="4695854" y="1513292"/>
              <a:ext cx="265001" cy="8551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8" name="Straight Arrow Connector 87"/>
            <p:cNvCxnSpPr>
              <a:stCxn id="86" idx="4"/>
              <a:endCxn id="75" idx="0"/>
            </p:cNvCxnSpPr>
            <p:nvPr/>
          </p:nvCxnSpPr>
          <p:spPr>
            <a:xfrm>
              <a:off x="5159552" y="1797505"/>
              <a:ext cx="96305" cy="174233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9" name="Straight Arrow Connector 88"/>
            <p:cNvCxnSpPr>
              <a:stCxn id="75" idx="4"/>
              <a:endCxn id="78" idx="0"/>
            </p:cNvCxnSpPr>
            <p:nvPr/>
          </p:nvCxnSpPr>
          <p:spPr>
            <a:xfrm flipH="1">
              <a:off x="5198492" y="2369131"/>
              <a:ext cx="57365" cy="257225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3699300" y="1433434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4435940" y="2228963"/>
              <a:ext cx="397393" cy="3973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cxnSp>
          <p:nvCxnSpPr>
            <p:cNvPr id="92" name="Straight Arrow Connector 91"/>
            <p:cNvCxnSpPr>
              <a:endCxn id="78" idx="1"/>
            </p:cNvCxnSpPr>
            <p:nvPr/>
          </p:nvCxnSpPr>
          <p:spPr>
            <a:xfrm>
              <a:off x="4826307" y="2498633"/>
              <a:ext cx="231685" cy="18592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93" name="Straight Arrow Connector 92"/>
            <p:cNvCxnSpPr>
              <a:stCxn id="77" idx="2"/>
            </p:cNvCxnSpPr>
            <p:nvPr/>
          </p:nvCxnSpPr>
          <p:spPr>
            <a:xfrm flipH="1">
              <a:off x="4058928" y="1513292"/>
              <a:ext cx="239533" cy="128845"/>
            </a:xfrm>
            <a:prstGeom prst="straightConnector1">
              <a:avLst/>
            </a:prstGeom>
            <a:ln>
              <a:headEnd type="none" w="lg" len="lg"/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94" name="Straight Arrow Connector 93"/>
            <p:cNvCxnSpPr>
              <a:stCxn id="90" idx="4"/>
              <a:endCxn id="74" idx="0"/>
            </p:cNvCxnSpPr>
            <p:nvPr/>
          </p:nvCxnSpPr>
          <p:spPr>
            <a:xfrm flipH="1">
              <a:off x="3879447" y="1830827"/>
              <a:ext cx="18550" cy="172277"/>
            </a:xfrm>
            <a:prstGeom prst="straightConnector1">
              <a:avLst/>
            </a:prstGeom>
            <a:ln>
              <a:headEnd type="none" w="lg" len="lg"/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95" name="Straight Arrow Connector 94"/>
            <p:cNvCxnSpPr>
              <a:endCxn id="76" idx="5"/>
            </p:cNvCxnSpPr>
            <p:nvPr/>
          </p:nvCxnSpPr>
          <p:spPr>
            <a:xfrm flipH="1">
              <a:off x="4201970" y="2871079"/>
              <a:ext cx="797825" cy="12619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998204" y="3819689"/>
            <a:ext cx="9247982" cy="897551"/>
            <a:chOff x="2998204" y="3819689"/>
            <a:chExt cx="9247982" cy="897551"/>
          </a:xfrm>
        </p:grpSpPr>
        <p:sp>
          <p:nvSpPr>
            <p:cNvPr id="97" name="Down Arrow 96"/>
            <p:cNvSpPr/>
            <p:nvPr/>
          </p:nvSpPr>
          <p:spPr>
            <a:xfrm rot="16200000">
              <a:off x="4200893" y="3737903"/>
              <a:ext cx="650240" cy="1091690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2998204" y="3850253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5071859" y="3825594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7145514" y="3838668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9219168" y="3820914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11292823" y="3819689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110" name="Down Arrow 109"/>
            <p:cNvSpPr/>
            <p:nvPr/>
          </p:nvSpPr>
          <p:spPr>
            <a:xfrm rot="16200000">
              <a:off x="8332033" y="3721725"/>
              <a:ext cx="650238" cy="1124031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1" name="Down Arrow 110"/>
            <p:cNvSpPr/>
            <p:nvPr/>
          </p:nvSpPr>
          <p:spPr>
            <a:xfrm rot="16200000">
              <a:off x="6256800" y="3755649"/>
              <a:ext cx="650238" cy="1056183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2" name="Down Arrow 111"/>
            <p:cNvSpPr/>
            <p:nvPr/>
          </p:nvSpPr>
          <p:spPr>
            <a:xfrm rot="16200000">
              <a:off x="10418946" y="3718107"/>
              <a:ext cx="650238" cy="1097515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2998204" y="5618819"/>
            <a:ext cx="9247983" cy="866987"/>
            <a:chOff x="2108112" y="3950732"/>
            <a:chExt cx="6502488" cy="609600"/>
          </a:xfrm>
        </p:grpSpPr>
        <p:sp>
          <p:nvSpPr>
            <p:cNvPr id="96" name="Rounded Rectangle 95"/>
            <p:cNvSpPr/>
            <p:nvPr/>
          </p:nvSpPr>
          <p:spPr>
            <a:xfrm>
              <a:off x="2108112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I0</a:t>
              </a: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566150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I1</a:t>
              </a: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5024189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I2</a:t>
              </a: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482227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I3</a:t>
              </a: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7940266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I4</a:t>
              </a:r>
            </a:p>
          </p:txBody>
        </p:sp>
        <p:sp>
          <p:nvSpPr>
            <p:cNvPr id="116" name="Down Arrow 115"/>
            <p:cNvSpPr/>
            <p:nvPr/>
          </p:nvSpPr>
          <p:spPr>
            <a:xfrm rot="16200000">
              <a:off x="2953758" y="3871743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7" name="Down Arrow 116"/>
            <p:cNvSpPr/>
            <p:nvPr/>
          </p:nvSpPr>
          <p:spPr>
            <a:xfrm rot="16200000">
              <a:off x="7327869" y="3871736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8" name="Down Arrow 117"/>
            <p:cNvSpPr/>
            <p:nvPr/>
          </p:nvSpPr>
          <p:spPr>
            <a:xfrm rot="16200000">
              <a:off x="5869830" y="3871743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9" name="Down Arrow 118"/>
            <p:cNvSpPr/>
            <p:nvPr/>
          </p:nvSpPr>
          <p:spPr>
            <a:xfrm rot="16200000">
              <a:off x="4411794" y="3871736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3474886" y="4717240"/>
            <a:ext cx="0" cy="918174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03" idx="2"/>
          </p:cNvCxnSpPr>
          <p:nvPr/>
        </p:nvCxnSpPr>
        <p:spPr>
          <a:xfrm>
            <a:off x="5548541" y="4692581"/>
            <a:ext cx="3" cy="94283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04" idx="2"/>
          </p:cNvCxnSpPr>
          <p:nvPr/>
        </p:nvCxnSpPr>
        <p:spPr>
          <a:xfrm>
            <a:off x="7622196" y="4705655"/>
            <a:ext cx="1" cy="929759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05" idx="2"/>
          </p:cNvCxnSpPr>
          <p:nvPr/>
        </p:nvCxnSpPr>
        <p:spPr>
          <a:xfrm>
            <a:off x="9695850" y="4687901"/>
            <a:ext cx="4" cy="947513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1769505" y="4717240"/>
            <a:ext cx="0" cy="918174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1" name="Group 170" hidden="1"/>
          <p:cNvGrpSpPr/>
          <p:nvPr/>
        </p:nvGrpSpPr>
        <p:grpSpPr>
          <a:xfrm>
            <a:off x="6394027" y="6846421"/>
            <a:ext cx="2377651" cy="1389952"/>
            <a:chOff x="4495800" y="4813890"/>
            <a:chExt cx="1671786" cy="977310"/>
          </a:xfrm>
        </p:grpSpPr>
        <p:grpSp>
          <p:nvGrpSpPr>
            <p:cNvPr id="162" name="Group 161"/>
            <p:cNvGrpSpPr/>
            <p:nvPr/>
          </p:nvGrpSpPr>
          <p:grpSpPr>
            <a:xfrm>
              <a:off x="5240232" y="5234870"/>
              <a:ext cx="604567" cy="511735"/>
              <a:chOff x="7777433" y="1880300"/>
              <a:chExt cx="604567" cy="511735"/>
            </a:xfrm>
          </p:grpSpPr>
          <p:sp>
            <p:nvSpPr>
              <p:cNvPr id="163" name="Rounded Rectangle 162"/>
              <p:cNvSpPr/>
              <p:nvPr/>
            </p:nvSpPr>
            <p:spPr>
              <a:xfrm>
                <a:off x="7777433" y="1880300"/>
                <a:ext cx="604567" cy="511735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grpSp>
            <p:nvGrpSpPr>
              <p:cNvPr id="164" name="Group 163"/>
              <p:cNvGrpSpPr/>
              <p:nvPr/>
            </p:nvGrpSpPr>
            <p:grpSpPr>
              <a:xfrm>
                <a:off x="7790840" y="1898737"/>
                <a:ext cx="528340" cy="467482"/>
                <a:chOff x="6400800" y="2268872"/>
                <a:chExt cx="1338549" cy="1184366"/>
              </a:xfrm>
            </p:grpSpPr>
            <p:sp>
              <p:nvSpPr>
                <p:cNvPr id="165" name="Vertical Scroll 164"/>
                <p:cNvSpPr/>
                <p:nvPr/>
              </p:nvSpPr>
              <p:spPr>
                <a:xfrm>
                  <a:off x="6400800" y="2268872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66" name="Vertical Scroll 165"/>
                <p:cNvSpPr/>
                <p:nvPr/>
              </p:nvSpPr>
              <p:spPr>
                <a:xfrm>
                  <a:off x="6824949" y="2600031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167" name="Vertical Scroll 166"/>
                <p:cNvSpPr/>
                <p:nvPr/>
              </p:nvSpPr>
              <p:spPr>
                <a:xfrm>
                  <a:off x="7282149" y="2908286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Calibri Light" panose="020F0302020204030204" pitchFamily="34" charset="0"/>
                  </a:endParaRPr>
                </a:p>
              </p:txBody>
            </p:sp>
          </p:grpSp>
        </p:grpSp>
        <p:cxnSp>
          <p:nvCxnSpPr>
            <p:cNvPr id="168" name="Straight Connector 167"/>
            <p:cNvCxnSpPr/>
            <p:nvPr/>
          </p:nvCxnSpPr>
          <p:spPr>
            <a:xfrm>
              <a:off x="4495800" y="5145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9" name="Picture 4" descr="http://www.clker.com/cliparts/2/k/n/l/C/Q/transparent-green-checkmark-m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8198" y="4813890"/>
              <a:ext cx="539388" cy="5620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0" name="Equal 169"/>
            <p:cNvSpPr/>
            <p:nvPr/>
          </p:nvSpPr>
          <p:spPr>
            <a:xfrm>
              <a:off x="4555727" y="5311062"/>
              <a:ext cx="585659" cy="375208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038407" y="7124649"/>
            <a:ext cx="2864515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method Main()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6546427" y="6998821"/>
            <a:ext cx="2377651" cy="1389952"/>
            <a:chOff x="4495800" y="4813890"/>
            <a:chExt cx="1671786" cy="977310"/>
          </a:xfrm>
        </p:grpSpPr>
        <p:grpSp>
          <p:nvGrpSpPr>
            <p:cNvPr id="127" name="Group 126"/>
            <p:cNvGrpSpPr/>
            <p:nvPr/>
          </p:nvGrpSpPr>
          <p:grpSpPr>
            <a:xfrm>
              <a:off x="5240232" y="5234870"/>
              <a:ext cx="604567" cy="511735"/>
              <a:chOff x="7777433" y="1880300"/>
              <a:chExt cx="604567" cy="511735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7777433" y="1880300"/>
                <a:ext cx="604567" cy="511735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973"/>
              </a:p>
            </p:txBody>
          </p:sp>
          <p:grpSp>
            <p:nvGrpSpPr>
              <p:cNvPr id="132" name="Group 131"/>
              <p:cNvGrpSpPr/>
              <p:nvPr/>
            </p:nvGrpSpPr>
            <p:grpSpPr>
              <a:xfrm>
                <a:off x="7790840" y="1898737"/>
                <a:ext cx="528340" cy="467482"/>
                <a:chOff x="6400800" y="2268872"/>
                <a:chExt cx="1338549" cy="1184366"/>
              </a:xfrm>
            </p:grpSpPr>
            <p:sp>
              <p:nvSpPr>
                <p:cNvPr id="133" name="Vertical Scroll 132"/>
                <p:cNvSpPr/>
                <p:nvPr/>
              </p:nvSpPr>
              <p:spPr>
                <a:xfrm>
                  <a:off x="6400800" y="2268872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973"/>
                </a:p>
              </p:txBody>
            </p:sp>
            <p:sp>
              <p:nvSpPr>
                <p:cNvPr id="134" name="Vertical Scroll 133"/>
                <p:cNvSpPr/>
                <p:nvPr/>
              </p:nvSpPr>
              <p:spPr>
                <a:xfrm>
                  <a:off x="6824949" y="2600031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973"/>
                </a:p>
              </p:txBody>
            </p:sp>
            <p:sp>
              <p:nvSpPr>
                <p:cNvPr id="135" name="Vertical Scroll 134"/>
                <p:cNvSpPr/>
                <p:nvPr/>
              </p:nvSpPr>
              <p:spPr>
                <a:xfrm>
                  <a:off x="7282149" y="2908286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973"/>
                </a:p>
              </p:txBody>
            </p:sp>
          </p:grpSp>
        </p:grpSp>
        <p:cxnSp>
          <p:nvCxnSpPr>
            <p:cNvPr id="128" name="Straight Connector 127"/>
            <p:cNvCxnSpPr/>
            <p:nvPr/>
          </p:nvCxnSpPr>
          <p:spPr>
            <a:xfrm>
              <a:off x="4495800" y="5145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9" name="Picture 4" descr="http://www.clker.com/cliparts/2/k/n/l/C/Q/transparent-green-checkmark-m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8198" y="4813890"/>
              <a:ext cx="539388" cy="5620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0" name="Equal 129"/>
            <p:cNvSpPr/>
            <p:nvPr/>
          </p:nvSpPr>
          <p:spPr>
            <a:xfrm>
              <a:off x="4555727" y="5311062"/>
              <a:ext cx="585659" cy="375208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28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2" grpId="0"/>
      <p:bldP spid="1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866987" y="2428338"/>
            <a:ext cx="3793067" cy="4113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35" name="Rectangle 34"/>
          <p:cNvSpPr/>
          <p:nvPr/>
        </p:nvSpPr>
        <p:spPr>
          <a:xfrm>
            <a:off x="844691" y="3091636"/>
            <a:ext cx="6741443" cy="16384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36" name="Rectangle 35"/>
          <p:cNvSpPr/>
          <p:nvPr/>
        </p:nvSpPr>
        <p:spPr>
          <a:xfrm>
            <a:off x="834029" y="4836184"/>
            <a:ext cx="6904021" cy="19354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alibri Light" panose="020F0302020204030204" pitchFamily="34" charset="0"/>
              </a:rPr>
              <a:t>Example: SPEC for </a:t>
            </a:r>
            <a:br>
              <a:rPr lang="en-US" sz="5400" dirty="0" smtClean="0">
                <a:latin typeface="Calibri Light" panose="020F0302020204030204" pitchFamily="34" charset="0"/>
              </a:rPr>
            </a:br>
            <a:r>
              <a:rPr lang="en-US" sz="5400" dirty="0" smtClean="0">
                <a:latin typeface="Calibri Light" panose="020F0302020204030204" pitchFamily="34" charset="0"/>
              </a:rPr>
              <a:t>monotonic counter</a:t>
            </a:r>
            <a:endParaRPr lang="en-US" sz="5400" dirty="0">
              <a:latin typeface="Calibri Light" panose="020F03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103360" y="2469849"/>
            <a:ext cx="2953500" cy="2686912"/>
            <a:chOff x="2109271" y="1659274"/>
            <a:chExt cx="2076680" cy="1889235"/>
          </a:xfrm>
        </p:grpSpPr>
        <p:sp>
          <p:nvSpPr>
            <p:cNvPr id="12" name="Oval 11"/>
            <p:cNvSpPr/>
            <p:nvPr/>
          </p:nvSpPr>
          <p:spPr>
            <a:xfrm>
              <a:off x="2109271" y="2236736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13" name="Oval 12"/>
            <p:cNvSpPr/>
            <p:nvPr/>
          </p:nvSpPr>
          <p:spPr>
            <a:xfrm>
              <a:off x="3652551" y="2236736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14" name="Oval 13"/>
            <p:cNvSpPr/>
            <p:nvPr/>
          </p:nvSpPr>
          <p:spPr>
            <a:xfrm>
              <a:off x="2427842" y="3015109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15" name="Oval 14"/>
            <p:cNvSpPr/>
            <p:nvPr/>
          </p:nvSpPr>
          <p:spPr>
            <a:xfrm>
              <a:off x="2798145" y="1659274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16" name="Oval 15"/>
            <p:cNvSpPr/>
            <p:nvPr/>
          </p:nvSpPr>
          <p:spPr>
            <a:xfrm>
              <a:off x="3352800" y="2982016"/>
              <a:ext cx="533400" cy="5334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</p:grpSp>
      <p:sp>
        <p:nvSpPr>
          <p:cNvPr id="19" name="Donut 18"/>
          <p:cNvSpPr/>
          <p:nvPr/>
        </p:nvSpPr>
        <p:spPr>
          <a:xfrm>
            <a:off x="9974719" y="2346945"/>
            <a:ext cx="975360" cy="1004419"/>
          </a:xfrm>
          <a:prstGeom prst="donut">
            <a:avLst>
              <a:gd name="adj" fmla="val 78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973">
              <a:solidFill>
                <a:schemeClr val="tx1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9482668" y="3117364"/>
            <a:ext cx="1926677" cy="1660089"/>
            <a:chOff x="2375971" y="2114559"/>
            <a:chExt cx="1354695" cy="1167250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2564556" y="2114559"/>
              <a:ext cx="311704" cy="200292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253430" y="2114559"/>
              <a:ext cx="477236" cy="200292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064845" y="2192674"/>
              <a:ext cx="554655" cy="789342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2883127" y="2545790"/>
              <a:ext cx="769424" cy="547434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2"/>
            </p:cNvCxnSpPr>
            <p:nvPr/>
          </p:nvCxnSpPr>
          <p:spPr>
            <a:xfrm flipH="1">
              <a:off x="2961242" y="3248716"/>
              <a:ext cx="391558" cy="33093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 flipV="1">
              <a:off x="2375971" y="2770136"/>
              <a:ext cx="178419" cy="262275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707249" y="5471500"/>
            <a:ext cx="1903714" cy="1196272"/>
            <a:chOff x="6400800" y="2268872"/>
            <a:chExt cx="1338549" cy="841129"/>
          </a:xfrm>
        </p:grpSpPr>
        <p:sp>
          <p:nvSpPr>
            <p:cNvPr id="31" name="Vertical Scroll 30"/>
            <p:cNvSpPr/>
            <p:nvPr/>
          </p:nvSpPr>
          <p:spPr>
            <a:xfrm>
              <a:off x="6400800" y="2268872"/>
              <a:ext cx="457200" cy="544952"/>
            </a:xfrm>
            <a:prstGeom prst="verticalScroll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2" name="Vertical Scroll 31"/>
            <p:cNvSpPr/>
            <p:nvPr/>
          </p:nvSpPr>
          <p:spPr>
            <a:xfrm>
              <a:off x="6824949" y="2416960"/>
              <a:ext cx="457200" cy="544952"/>
            </a:xfrm>
            <a:prstGeom prst="verticalScroll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  <p:sp>
          <p:nvSpPr>
            <p:cNvPr id="33" name="Vertical Scroll 32"/>
            <p:cNvSpPr/>
            <p:nvPr/>
          </p:nvSpPr>
          <p:spPr>
            <a:xfrm>
              <a:off x="7282149" y="2565049"/>
              <a:ext cx="457200" cy="544952"/>
            </a:xfrm>
            <a:prstGeom prst="verticalScroll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73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838085" y="4816915"/>
            <a:ext cx="6824304" cy="184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276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76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SpecNext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76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s:SpecState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s’:</a:t>
            </a:r>
            <a:r>
              <a:rPr lang="en-US" sz="2276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SpecState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2276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pPr algn="l"/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s’ == s + 1</a:t>
            </a:r>
          </a:p>
          <a:p>
            <a:pPr algn="l"/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7677" y="3093732"/>
            <a:ext cx="6649576" cy="14932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276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76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SpecInit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76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s:SpecState</a:t>
            </a:r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2276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pPr algn="l"/>
            <a:r>
              <a:rPr lang="en-US" sz="2276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276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 == 0</a:t>
            </a:r>
          </a:p>
          <a:p>
            <a:pPr algn="l"/>
            <a:r>
              <a:rPr lang="en-US" sz="2276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0710" y="2421094"/>
            <a:ext cx="3679212" cy="442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76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276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76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SpecState</a:t>
            </a:r>
            <a:r>
              <a:rPr lang="en-US" sz="2276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76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2276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2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19" grpId="0" animBg="1"/>
      <p:bldP spid="29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 Light" panose="020F0302020204030204" pitchFamily="34" charset="0"/>
              </a:rPr>
              <a:t>Implementation</a:t>
            </a:r>
            <a:endParaRPr lang="en-US" dirty="0">
              <a:latin typeface="Calibri Light" panose="020F03020202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17244" y="2023753"/>
            <a:ext cx="2171385" cy="2065748"/>
            <a:chOff x="3657600" y="1858020"/>
            <a:chExt cx="2076680" cy="1975651"/>
          </a:xfrm>
        </p:grpSpPr>
        <p:grpSp>
          <p:nvGrpSpPr>
            <p:cNvPr id="39" name="Group 38"/>
            <p:cNvGrpSpPr/>
            <p:nvPr/>
          </p:nvGrpSpPr>
          <p:grpSpPr>
            <a:xfrm>
              <a:off x="3657600" y="1944436"/>
              <a:ext cx="2076680" cy="1889235"/>
              <a:chOff x="2109271" y="1659274"/>
              <a:chExt cx="2076680" cy="188923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109271" y="223673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652551" y="223673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427842" y="3015109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798145" y="1659274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352800" y="298201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13" name="Donut 12"/>
            <p:cNvSpPr/>
            <p:nvPr/>
          </p:nvSpPr>
          <p:spPr>
            <a:xfrm>
              <a:off x="4270274" y="1858020"/>
              <a:ext cx="685801" cy="706232"/>
            </a:xfrm>
            <a:prstGeom prst="donut">
              <a:avLst>
                <a:gd name="adj" fmla="val 789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Calibri Light" panose="020F0302020204030204" pitchFamily="34" charset="0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3924300" y="2399721"/>
              <a:ext cx="1354695" cy="1167250"/>
              <a:chOff x="2375971" y="2114559"/>
              <a:chExt cx="1354695" cy="1167250"/>
            </a:xfrm>
          </p:grpSpPr>
          <p:cxnSp>
            <p:nvCxnSpPr>
              <p:cNvPr id="16" name="Straight Arrow Connector 15"/>
              <p:cNvCxnSpPr>
                <a:stCxn id="7" idx="7"/>
                <a:endCxn id="8" idx="3"/>
              </p:cNvCxnSpPr>
              <p:nvPr/>
            </p:nvCxnSpPr>
            <p:spPr>
              <a:xfrm flipV="1">
                <a:off x="2564556" y="2114559"/>
                <a:ext cx="311704" cy="20029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8" idx="5"/>
                <a:endCxn id="9" idx="1"/>
              </p:cNvCxnSpPr>
              <p:nvPr/>
            </p:nvCxnSpPr>
            <p:spPr>
              <a:xfrm>
                <a:off x="3253430" y="2114559"/>
                <a:ext cx="477236" cy="20029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8" idx="4"/>
                <a:endCxn id="10" idx="0"/>
              </p:cNvCxnSpPr>
              <p:nvPr/>
            </p:nvCxnSpPr>
            <p:spPr>
              <a:xfrm>
                <a:off x="3064845" y="2192674"/>
                <a:ext cx="554655" cy="78934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>
                <a:endCxn id="11" idx="7"/>
              </p:cNvCxnSpPr>
              <p:nvPr/>
            </p:nvCxnSpPr>
            <p:spPr>
              <a:xfrm flipH="1">
                <a:off x="2883127" y="2545790"/>
                <a:ext cx="769424" cy="547434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0" idx="2"/>
                <a:endCxn id="11" idx="6"/>
              </p:cNvCxnSpPr>
              <p:nvPr/>
            </p:nvCxnSpPr>
            <p:spPr>
              <a:xfrm flipH="1">
                <a:off x="2961242" y="3248716"/>
                <a:ext cx="391557" cy="33093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endCxn id="7" idx="4"/>
              </p:cNvCxnSpPr>
              <p:nvPr/>
            </p:nvCxnSpPr>
            <p:spPr>
              <a:xfrm flipH="1" flipV="1">
                <a:off x="2375971" y="2770136"/>
                <a:ext cx="178419" cy="262275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Donut 45"/>
          <p:cNvSpPr/>
          <p:nvPr/>
        </p:nvSpPr>
        <p:spPr>
          <a:xfrm>
            <a:off x="9536855" y="3232306"/>
            <a:ext cx="726662" cy="748311"/>
          </a:xfrm>
          <a:prstGeom prst="donut">
            <a:avLst>
              <a:gd name="adj" fmla="val 78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9617595" y="2607065"/>
            <a:ext cx="2209537" cy="2101906"/>
            <a:chOff x="6762371" y="1833092"/>
            <a:chExt cx="1553581" cy="1477903"/>
          </a:xfrm>
        </p:grpSpPr>
        <p:sp>
          <p:nvSpPr>
            <p:cNvPr id="48" name="Oval 47"/>
            <p:cNvSpPr/>
            <p:nvPr/>
          </p:nvSpPr>
          <p:spPr>
            <a:xfrm>
              <a:off x="6762371" y="2337096"/>
              <a:ext cx="397393" cy="397393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918559" y="2324474"/>
              <a:ext cx="397393" cy="397393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6985702" y="2913602"/>
              <a:ext cx="397393" cy="397393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7096294" y="1833092"/>
              <a:ext cx="397393" cy="397393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652960" y="2913602"/>
              <a:ext cx="397393" cy="397393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645715" y="1839822"/>
              <a:ext cx="397393" cy="397393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9900186" y="2854614"/>
            <a:ext cx="1644356" cy="1571767"/>
            <a:chOff x="6961068" y="2007150"/>
            <a:chExt cx="1156188" cy="1105149"/>
          </a:xfrm>
        </p:grpSpPr>
        <p:cxnSp>
          <p:nvCxnSpPr>
            <p:cNvPr id="34" name="Straight Arrow Connector 33"/>
            <p:cNvCxnSpPr>
              <a:stCxn id="48" idx="7"/>
              <a:endCxn id="51" idx="3"/>
            </p:cNvCxnSpPr>
            <p:nvPr/>
          </p:nvCxnSpPr>
          <p:spPr>
            <a:xfrm flipV="1">
              <a:off x="7101567" y="2172288"/>
              <a:ext cx="52924" cy="22300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51" idx="5"/>
              <a:endCxn id="49" idx="1"/>
            </p:cNvCxnSpPr>
            <p:nvPr/>
          </p:nvCxnSpPr>
          <p:spPr>
            <a:xfrm>
              <a:off x="7435490" y="2172288"/>
              <a:ext cx="541266" cy="21038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51" idx="4"/>
              <a:endCxn id="52" idx="0"/>
            </p:cNvCxnSpPr>
            <p:nvPr/>
          </p:nvCxnSpPr>
          <p:spPr>
            <a:xfrm>
              <a:off x="7294990" y="2230485"/>
              <a:ext cx="556666" cy="68311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51" idx="4"/>
              <a:endCxn id="50" idx="7"/>
            </p:cNvCxnSpPr>
            <p:nvPr/>
          </p:nvCxnSpPr>
          <p:spPr>
            <a:xfrm>
              <a:off x="7294990" y="2230485"/>
              <a:ext cx="29907" cy="74131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52" idx="2"/>
              <a:endCxn id="50" idx="6"/>
            </p:cNvCxnSpPr>
            <p:nvPr/>
          </p:nvCxnSpPr>
          <p:spPr>
            <a:xfrm flipH="1">
              <a:off x="7383095" y="3112299"/>
              <a:ext cx="269865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endCxn id="48" idx="4"/>
            </p:cNvCxnSpPr>
            <p:nvPr/>
          </p:nvCxnSpPr>
          <p:spPr>
            <a:xfrm flipH="1" flipV="1">
              <a:off x="6961068" y="2734489"/>
              <a:ext cx="118915" cy="19200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endCxn id="53" idx="2"/>
            </p:cNvCxnSpPr>
            <p:nvPr/>
          </p:nvCxnSpPr>
          <p:spPr>
            <a:xfrm>
              <a:off x="7493687" y="2007150"/>
              <a:ext cx="152028" cy="313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endCxn id="49" idx="0"/>
            </p:cNvCxnSpPr>
            <p:nvPr/>
          </p:nvCxnSpPr>
          <p:spPr>
            <a:xfrm>
              <a:off x="7967093" y="2168792"/>
              <a:ext cx="150162" cy="155682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9" idx="4"/>
              <a:endCxn id="52" idx="7"/>
            </p:cNvCxnSpPr>
            <p:nvPr/>
          </p:nvCxnSpPr>
          <p:spPr>
            <a:xfrm flipH="1">
              <a:off x="7992156" y="2721867"/>
              <a:ext cx="125100" cy="249932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6" name="Picture 114" descr="3d1itajn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266" y="4915465"/>
            <a:ext cx="1345062" cy="105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1059543" y="5358013"/>
            <a:ext cx="57963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method</a:t>
            </a:r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Main()</a:t>
            </a:r>
          </a:p>
          <a:p>
            <a:pPr algn="l"/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   </a:t>
            </a:r>
            <a:r>
              <a:rPr lang="en-US" sz="2800" b="1" dirty="0" err="1">
                <a:solidFill>
                  <a:srgbClr val="0000FF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var</a:t>
            </a:r>
            <a:r>
              <a:rPr lang="en-US" sz="2800" b="1" dirty="0">
                <a:solidFill>
                  <a:srgbClr val="0070C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s:</a:t>
            </a:r>
            <a:r>
              <a:rPr lang="en-US" sz="2800" b="1" dirty="0">
                <a:solidFill>
                  <a:srgbClr val="C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ImplState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 := </a:t>
            </a:r>
            <a:r>
              <a:rPr lang="en-US" sz="2800" b="1" dirty="0" err="1">
                <a:solidFill>
                  <a:srgbClr val="C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ImplInit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();</a:t>
            </a:r>
          </a:p>
          <a:p>
            <a:pPr algn="l"/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rgbClr val="0000FF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while</a:t>
            </a:r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00FF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true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) {</a:t>
            </a:r>
          </a:p>
          <a:p>
            <a:pPr algn="l"/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       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s :=</a:t>
            </a:r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EventHandler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(s);</a:t>
            </a:r>
          </a:p>
          <a:p>
            <a:pPr algn="l"/>
            <a:r>
              <a:rPr lang="en-US" sz="2800" b="1" dirty="0">
                <a:latin typeface="Calibri Light" panose="020F0302020204030204" pitchFamily="34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}</a:t>
            </a:r>
          </a:p>
          <a:p>
            <a:pPr algn="l"/>
            <a:r>
              <a:rPr lang="en-US" sz="2800" b="1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6855886" y="2683299"/>
            <a:ext cx="2290277" cy="2101906"/>
            <a:chOff x="6114806" y="1768057"/>
            <a:chExt cx="2161491" cy="1983713"/>
          </a:xfrm>
        </p:grpSpPr>
        <p:sp>
          <p:nvSpPr>
            <p:cNvPr id="71" name="Oval 70"/>
            <p:cNvSpPr/>
            <p:nvPr/>
          </p:nvSpPr>
          <p:spPr>
            <a:xfrm>
              <a:off x="6191006" y="2444556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7742897" y="2427614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490771" y="3218370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6639213" y="1768057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386397" y="3218370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76" name="Donut 75"/>
            <p:cNvSpPr/>
            <p:nvPr/>
          </p:nvSpPr>
          <p:spPr>
            <a:xfrm>
              <a:off x="6114806" y="2358140"/>
              <a:ext cx="685800" cy="706232"/>
            </a:xfrm>
            <a:prstGeom prst="donut">
              <a:avLst>
                <a:gd name="adj" fmla="val 789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Calibri Light" panose="020F0302020204030204" pitchFamily="34" charset="0"/>
              </a:endParaRPr>
            </a:p>
          </p:txBody>
        </p:sp>
        <p:cxnSp>
          <p:nvCxnSpPr>
            <p:cNvPr id="78" name="Straight Arrow Connector 77"/>
            <p:cNvCxnSpPr>
              <a:stCxn id="71" idx="7"/>
              <a:endCxn id="74" idx="3"/>
            </p:cNvCxnSpPr>
            <p:nvPr/>
          </p:nvCxnSpPr>
          <p:spPr>
            <a:xfrm flipV="1">
              <a:off x="6646291" y="2223342"/>
              <a:ext cx="71037" cy="29932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74" idx="5"/>
              <a:endCxn id="72" idx="1"/>
            </p:cNvCxnSpPr>
            <p:nvPr/>
          </p:nvCxnSpPr>
          <p:spPr>
            <a:xfrm>
              <a:off x="7094498" y="2223342"/>
              <a:ext cx="726514" cy="28238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74" idx="4"/>
              <a:endCxn id="75" idx="0"/>
            </p:cNvCxnSpPr>
            <p:nvPr/>
          </p:nvCxnSpPr>
          <p:spPr>
            <a:xfrm>
              <a:off x="6905913" y="2301457"/>
              <a:ext cx="747184" cy="91691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74" idx="4"/>
              <a:endCxn id="73" idx="7"/>
            </p:cNvCxnSpPr>
            <p:nvPr/>
          </p:nvCxnSpPr>
          <p:spPr>
            <a:xfrm>
              <a:off x="6905913" y="2301457"/>
              <a:ext cx="40143" cy="99502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5" idx="2"/>
              <a:endCxn id="73" idx="6"/>
            </p:cNvCxnSpPr>
            <p:nvPr/>
          </p:nvCxnSpPr>
          <p:spPr>
            <a:xfrm flipH="1">
              <a:off x="7024171" y="3485070"/>
              <a:ext cx="36222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1" idx="4"/>
            </p:cNvCxnSpPr>
            <p:nvPr/>
          </p:nvCxnSpPr>
          <p:spPr>
            <a:xfrm flipH="1" flipV="1">
              <a:off x="6457706" y="2977956"/>
              <a:ext cx="159614" cy="25771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7376672" y="1777091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cxnSp>
          <p:nvCxnSpPr>
            <p:cNvPr id="85" name="Straight Arrow Connector 84"/>
            <p:cNvCxnSpPr>
              <a:endCxn id="84" idx="2"/>
            </p:cNvCxnSpPr>
            <p:nvPr/>
          </p:nvCxnSpPr>
          <p:spPr>
            <a:xfrm>
              <a:off x="7172613" y="2001686"/>
              <a:ext cx="204059" cy="4210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endCxn id="72" idx="0"/>
            </p:cNvCxnSpPr>
            <p:nvPr/>
          </p:nvCxnSpPr>
          <p:spPr>
            <a:xfrm>
              <a:off x="7808042" y="2218650"/>
              <a:ext cx="201555" cy="20896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72" idx="4"/>
              <a:endCxn id="75" idx="7"/>
            </p:cNvCxnSpPr>
            <p:nvPr/>
          </p:nvCxnSpPr>
          <p:spPr>
            <a:xfrm flipH="1">
              <a:off x="7841682" y="2961014"/>
              <a:ext cx="167915" cy="33547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4219479" y="2729288"/>
            <a:ext cx="2290277" cy="2101906"/>
            <a:chOff x="6114806" y="1768057"/>
            <a:chExt cx="2161491" cy="1983713"/>
          </a:xfrm>
        </p:grpSpPr>
        <p:sp>
          <p:nvSpPr>
            <p:cNvPr id="89" name="Oval 88"/>
            <p:cNvSpPr/>
            <p:nvPr/>
          </p:nvSpPr>
          <p:spPr>
            <a:xfrm>
              <a:off x="6191006" y="2444556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7742897" y="2427614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6490771" y="3218370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6639213" y="1768057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7386397" y="3218370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sp>
          <p:nvSpPr>
            <p:cNvPr id="94" name="Donut 93"/>
            <p:cNvSpPr/>
            <p:nvPr/>
          </p:nvSpPr>
          <p:spPr>
            <a:xfrm>
              <a:off x="6114806" y="2358140"/>
              <a:ext cx="685800" cy="706232"/>
            </a:xfrm>
            <a:prstGeom prst="donut">
              <a:avLst>
                <a:gd name="adj" fmla="val 789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Calibri Light" panose="020F0302020204030204" pitchFamily="34" charset="0"/>
              </a:endParaRPr>
            </a:p>
          </p:txBody>
        </p:sp>
        <p:cxnSp>
          <p:nvCxnSpPr>
            <p:cNvPr id="96" name="Straight Arrow Connector 95"/>
            <p:cNvCxnSpPr>
              <a:stCxn id="89" idx="7"/>
              <a:endCxn id="92" idx="3"/>
            </p:cNvCxnSpPr>
            <p:nvPr/>
          </p:nvCxnSpPr>
          <p:spPr>
            <a:xfrm flipV="1">
              <a:off x="6646291" y="2223342"/>
              <a:ext cx="71037" cy="29932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92" idx="5"/>
              <a:endCxn id="90" idx="1"/>
            </p:cNvCxnSpPr>
            <p:nvPr/>
          </p:nvCxnSpPr>
          <p:spPr>
            <a:xfrm>
              <a:off x="7094498" y="2223342"/>
              <a:ext cx="726514" cy="28238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92" idx="4"/>
              <a:endCxn id="93" idx="0"/>
            </p:cNvCxnSpPr>
            <p:nvPr/>
          </p:nvCxnSpPr>
          <p:spPr>
            <a:xfrm>
              <a:off x="6905913" y="2301457"/>
              <a:ext cx="747184" cy="91691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92" idx="4"/>
              <a:endCxn id="91" idx="7"/>
            </p:cNvCxnSpPr>
            <p:nvPr/>
          </p:nvCxnSpPr>
          <p:spPr>
            <a:xfrm>
              <a:off x="6905913" y="2301457"/>
              <a:ext cx="40143" cy="99502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93" idx="2"/>
              <a:endCxn id="91" idx="6"/>
            </p:cNvCxnSpPr>
            <p:nvPr/>
          </p:nvCxnSpPr>
          <p:spPr>
            <a:xfrm flipH="1">
              <a:off x="7024171" y="3485070"/>
              <a:ext cx="36222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endCxn id="89" idx="4"/>
            </p:cNvCxnSpPr>
            <p:nvPr/>
          </p:nvCxnSpPr>
          <p:spPr>
            <a:xfrm flipH="1" flipV="1">
              <a:off x="6457706" y="2977956"/>
              <a:ext cx="159614" cy="25771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7376672" y="1777091"/>
              <a:ext cx="533400" cy="533400"/>
            </a:xfrm>
            <a:prstGeom prst="ellipse">
              <a:avLst/>
            </a:prstGeom>
            <a:solidFill>
              <a:srgbClr val="C0504D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Calibri Light" panose="020F0302020204030204" pitchFamily="34" charset="0"/>
              </a:endParaRPr>
            </a:p>
          </p:txBody>
        </p:sp>
        <p:cxnSp>
          <p:nvCxnSpPr>
            <p:cNvPr id="103" name="Straight Arrow Connector 102"/>
            <p:cNvCxnSpPr>
              <a:endCxn id="102" idx="2"/>
            </p:cNvCxnSpPr>
            <p:nvPr/>
          </p:nvCxnSpPr>
          <p:spPr>
            <a:xfrm>
              <a:off x="7172613" y="2001686"/>
              <a:ext cx="204059" cy="4210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endCxn id="90" idx="0"/>
            </p:cNvCxnSpPr>
            <p:nvPr/>
          </p:nvCxnSpPr>
          <p:spPr>
            <a:xfrm>
              <a:off x="7808042" y="2218650"/>
              <a:ext cx="201555" cy="20896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90" idx="4"/>
              <a:endCxn id="93" idx="7"/>
            </p:cNvCxnSpPr>
            <p:nvPr/>
          </p:nvCxnSpPr>
          <p:spPr>
            <a:xfrm flipH="1">
              <a:off x="7841682" y="2961014"/>
              <a:ext cx="167915" cy="33547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6" name="Picture 114" descr="3d1itajn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171" y="4947993"/>
            <a:ext cx="1345062" cy="105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14" descr="3d1itajn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933" y="4994367"/>
            <a:ext cx="1345062" cy="105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ounded Rectangle 94"/>
          <p:cNvSpPr/>
          <p:nvPr/>
        </p:nvSpPr>
        <p:spPr>
          <a:xfrm>
            <a:off x="2181250" y="6298750"/>
            <a:ext cx="1509803" cy="406938"/>
          </a:xfrm>
          <a:prstGeom prst="round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 dirty="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1972140" y="6770464"/>
            <a:ext cx="1416489" cy="378186"/>
          </a:xfrm>
          <a:prstGeom prst="round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 dirty="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2349768" y="7616611"/>
            <a:ext cx="2402165" cy="369909"/>
          </a:xfrm>
          <a:prstGeom prst="round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i="1" dirty="0"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487377" y="6939687"/>
            <a:ext cx="3438473" cy="1614542"/>
          </a:xfrm>
          <a:prstGeom prst="wedgeRoundRectCallout">
            <a:avLst>
              <a:gd name="adj1" fmla="val -43515"/>
              <a:gd name="adj2" fmla="val -2705"/>
              <a:gd name="adj3" fmla="val 16667"/>
            </a:avLst>
          </a:prstGeom>
          <a:solidFill>
            <a:srgbClr val="80878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</a:rPr>
              <a:t>Host implementation is a single-threaded event-handler loop</a:t>
            </a:r>
          </a:p>
        </p:txBody>
      </p:sp>
    </p:spTree>
    <p:extLst>
      <p:ext uri="{BB962C8B-B14F-4D97-AF65-F5344CB8AC3E}">
        <p14:creationId xmlns:p14="http://schemas.microsoft.com/office/powerpoint/2010/main" val="107316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95" grpId="0" animBg="1"/>
      <p:bldP spid="95" grpId="1" animBg="1"/>
      <p:bldP spid="110" grpId="0" animBg="1"/>
      <p:bldP spid="110" grpId="1" animBg="1"/>
      <p:bldP spid="111" grpId="0" animBg="1"/>
      <p:bldP spid="1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6962260" y="2446267"/>
            <a:ext cx="4187952" cy="1587192"/>
          </a:xfrm>
          <a:prstGeom prst="roundRect">
            <a:avLst/>
          </a:prstGeom>
          <a:solidFill>
            <a:srgbClr val="8087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Subtleties of distributed protocols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712435" y="2446267"/>
            <a:ext cx="4183780" cy="1587192"/>
          </a:xfrm>
          <a:prstGeom prst="roundRect">
            <a:avLst/>
          </a:prstGeom>
          <a:solidFill>
            <a:srgbClr val="8087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Complexities of implementation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62260" y="4323394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Maintaining global invariants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962260" y="5839705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Dealing with hosts acting concurrently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962260" y="7356016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Ensuring progress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712435" y="4323394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Using efficient data  structures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712435" y="5839705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Memory management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712435" y="7356016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Avoiding integer overflow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493" y="2805624"/>
            <a:ext cx="5834022" cy="330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820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6962260" y="2446267"/>
            <a:ext cx="4187952" cy="1587192"/>
          </a:xfrm>
          <a:prstGeom prst="roundRect">
            <a:avLst/>
          </a:prstGeom>
          <a:solidFill>
            <a:srgbClr val="8087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Subtleties of distributed protocols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712435" y="2446267"/>
            <a:ext cx="4183780" cy="1587192"/>
          </a:xfrm>
          <a:prstGeom prst="roundRect">
            <a:avLst/>
          </a:prstGeom>
          <a:solidFill>
            <a:srgbClr val="8087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Complexities of implementation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62260" y="4323394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Maintaining global invariants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962260" y="5839705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Dealing with hosts acting concurrently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962260" y="7356016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Ensuring progress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712435" y="4323394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Using efficient data  structures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712435" y="5839705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Memory management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712435" y="7356016"/>
            <a:ext cx="4187952" cy="1325880"/>
          </a:xfrm>
          <a:prstGeom prst="round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Avoiding integer overflow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166838" y="2385436"/>
            <a:ext cx="520627" cy="6411563"/>
            <a:chOff x="5896215" y="1914291"/>
            <a:chExt cx="520627" cy="6411563"/>
          </a:xfrm>
        </p:grpSpPr>
        <p:sp>
          <p:nvSpPr>
            <p:cNvPr id="20" name="Rectangle 19"/>
            <p:cNvSpPr/>
            <p:nvPr/>
          </p:nvSpPr>
          <p:spPr>
            <a:xfrm>
              <a:off x="5896215" y="1914292"/>
              <a:ext cx="520627" cy="6411562"/>
            </a:xfrm>
            <a:prstGeom prst="rect">
              <a:avLst/>
            </a:prstGeom>
            <a:pattFill prst="horzBrick">
              <a:fgClr>
                <a:srgbClr val="1F497D"/>
              </a:fgClr>
              <a:bgClr>
                <a:sysClr val="window" lastClr="FFFFFF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09011" y="1914291"/>
              <a:ext cx="507831" cy="6411563"/>
            </a:xfrm>
            <a:prstGeom prst="rect">
              <a:avLst/>
            </a:prstGeom>
            <a:solidFill>
              <a:srgbClr val="F90F0F">
                <a:alpha val="68000"/>
              </a:srgb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6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endParaRPr>
            </a:p>
          </p:txBody>
        </p:sp>
      </p:grpSp>
      <p:sp>
        <p:nvSpPr>
          <p:cNvPr id="23" name="Shape 1317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</p:spPr>
        <p:txBody>
          <a:bodyPr/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Separation of concerns</a:t>
            </a:r>
            <a:endParaRPr sz="6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82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Two-level refinement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188601" y="13185422"/>
            <a:ext cx="323807" cy="365293"/>
          </a:xfrm>
        </p:spPr>
        <p:txBody>
          <a:bodyPr/>
          <a:lstStyle/>
          <a:p>
            <a:pPr algn="r" defTabSz="1300460" hangingPunct="1">
              <a:defRPr/>
            </a:pPr>
            <a:fld id="{B6F15528-21DE-4FAA-801E-634DDDAF4B2B}" type="slidenum">
              <a:rPr lang="en-US" sz="1707" kern="1200">
                <a:solidFill>
                  <a:prstClr val="black">
                    <a:tint val="75000"/>
                  </a:prstClr>
                </a:solidFill>
                <a:latin typeface="Calibri Light" panose="020F0302020204030204" pitchFamily="34" charset="0"/>
              </a:rPr>
              <a:pPr algn="r" defTabSz="1300460" hangingPunct="1">
                <a:defRPr/>
              </a:pPr>
              <a:t>7</a:t>
            </a:fld>
            <a:endParaRPr lang="en-US" sz="1707" kern="1200">
              <a:solidFill>
                <a:prstClr val="black">
                  <a:tint val="75000"/>
                </a:prstClr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46780" y="4876800"/>
            <a:ext cx="11207780" cy="1664976"/>
            <a:chOff x="730130" y="3581400"/>
            <a:chExt cx="7880470" cy="1170686"/>
          </a:xfrm>
        </p:grpSpPr>
        <p:grpSp>
          <p:nvGrpSpPr>
            <p:cNvPr id="73" name="Group 72"/>
            <p:cNvGrpSpPr/>
            <p:nvPr/>
          </p:nvGrpSpPr>
          <p:grpSpPr>
            <a:xfrm>
              <a:off x="730130" y="3733280"/>
              <a:ext cx="998933" cy="1018806"/>
              <a:chOff x="3680750" y="1246374"/>
              <a:chExt cx="1773803" cy="1809092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3680750" y="2003104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057160" y="1971738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862774" y="2658073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4298461" y="1314595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4999795" y="2626356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79" name="Donut 78"/>
              <p:cNvSpPr/>
              <p:nvPr/>
            </p:nvSpPr>
            <p:spPr>
              <a:xfrm>
                <a:off x="4235942" y="1246374"/>
                <a:ext cx="510934" cy="526156"/>
              </a:xfrm>
              <a:prstGeom prst="donut">
                <a:avLst>
                  <a:gd name="adj" fmla="val 789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80" name="Straight Arrow Connector 79"/>
              <p:cNvCxnSpPr>
                <a:stCxn id="74" idx="7"/>
                <a:endCxn id="77" idx="3"/>
              </p:cNvCxnSpPr>
              <p:nvPr/>
            </p:nvCxnSpPr>
            <p:spPr>
              <a:xfrm flipV="1">
                <a:off x="4019946" y="1653791"/>
                <a:ext cx="336712" cy="407510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1" name="Straight Arrow Connector 80"/>
              <p:cNvCxnSpPr>
                <a:stCxn id="77" idx="5"/>
                <a:endCxn id="75" idx="1"/>
              </p:cNvCxnSpPr>
              <p:nvPr/>
            </p:nvCxnSpPr>
            <p:spPr>
              <a:xfrm>
                <a:off x="4637657" y="1653791"/>
                <a:ext cx="477700" cy="376144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2" name="Straight Arrow Connector 81"/>
              <p:cNvCxnSpPr>
                <a:stCxn id="77" idx="4"/>
                <a:endCxn id="91" idx="0"/>
              </p:cNvCxnSpPr>
              <p:nvPr/>
            </p:nvCxnSpPr>
            <p:spPr>
              <a:xfrm>
                <a:off x="4497158" y="1711988"/>
                <a:ext cx="137479" cy="516975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3" name="Straight Arrow Connector 82"/>
              <p:cNvCxnSpPr>
                <a:stCxn id="77" idx="4"/>
                <a:endCxn id="76" idx="7"/>
              </p:cNvCxnSpPr>
              <p:nvPr/>
            </p:nvCxnSpPr>
            <p:spPr>
              <a:xfrm flipH="1">
                <a:off x="4201970" y="1711988"/>
                <a:ext cx="295188" cy="1004282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4" name="Straight Arrow Connector 83"/>
              <p:cNvCxnSpPr>
                <a:stCxn id="91" idx="3"/>
                <a:endCxn id="76" idx="6"/>
              </p:cNvCxnSpPr>
              <p:nvPr/>
            </p:nvCxnSpPr>
            <p:spPr>
              <a:xfrm flipH="1">
                <a:off x="4260167" y="2568159"/>
                <a:ext cx="233970" cy="288611"/>
              </a:xfrm>
              <a:prstGeom prst="straightConnector1">
                <a:avLst/>
              </a:prstGeom>
              <a:ln>
                <a:headEnd type="none" w="lg" len="lg"/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5" name="Straight Arrow Connector 84"/>
              <p:cNvCxnSpPr>
                <a:stCxn id="76" idx="1"/>
                <a:endCxn id="74" idx="4"/>
              </p:cNvCxnSpPr>
              <p:nvPr/>
            </p:nvCxnSpPr>
            <p:spPr>
              <a:xfrm flipH="1" flipV="1">
                <a:off x="3879447" y="2400497"/>
                <a:ext cx="41524" cy="315773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>
                <a:off x="4960855" y="1400112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87" name="Straight Arrow Connector 86"/>
              <p:cNvCxnSpPr>
                <a:stCxn id="77" idx="6"/>
                <a:endCxn id="86" idx="2"/>
              </p:cNvCxnSpPr>
              <p:nvPr/>
            </p:nvCxnSpPr>
            <p:spPr>
              <a:xfrm>
                <a:off x="4695854" y="1513292"/>
                <a:ext cx="265001" cy="8551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8" name="Straight Arrow Connector 87"/>
              <p:cNvCxnSpPr>
                <a:stCxn id="86" idx="4"/>
                <a:endCxn id="75" idx="0"/>
              </p:cNvCxnSpPr>
              <p:nvPr/>
            </p:nvCxnSpPr>
            <p:spPr>
              <a:xfrm>
                <a:off x="5159552" y="1797505"/>
                <a:ext cx="96305" cy="174233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89" name="Straight Arrow Connector 88"/>
              <p:cNvCxnSpPr>
                <a:stCxn id="75" idx="4"/>
                <a:endCxn id="78" idx="0"/>
              </p:cNvCxnSpPr>
              <p:nvPr/>
            </p:nvCxnSpPr>
            <p:spPr>
              <a:xfrm flipH="1">
                <a:off x="5198492" y="2369131"/>
                <a:ext cx="57365" cy="257225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sp>
            <p:nvSpPr>
              <p:cNvPr id="90" name="Oval 89"/>
              <p:cNvSpPr/>
              <p:nvPr/>
            </p:nvSpPr>
            <p:spPr>
              <a:xfrm>
                <a:off x="3699300" y="1433434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4435940" y="2228963"/>
                <a:ext cx="397393" cy="397393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cxnSp>
            <p:nvCxnSpPr>
              <p:cNvPr id="92" name="Straight Arrow Connector 91"/>
              <p:cNvCxnSpPr>
                <a:endCxn id="78" idx="1"/>
              </p:cNvCxnSpPr>
              <p:nvPr/>
            </p:nvCxnSpPr>
            <p:spPr>
              <a:xfrm>
                <a:off x="4826307" y="2498633"/>
                <a:ext cx="231685" cy="185920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93" name="Straight Arrow Connector 92"/>
              <p:cNvCxnSpPr>
                <a:stCxn id="77" idx="2"/>
              </p:cNvCxnSpPr>
              <p:nvPr/>
            </p:nvCxnSpPr>
            <p:spPr>
              <a:xfrm flipH="1">
                <a:off x="4058928" y="1513292"/>
                <a:ext cx="239533" cy="128845"/>
              </a:xfrm>
              <a:prstGeom prst="straightConnector1">
                <a:avLst/>
              </a:prstGeom>
              <a:ln>
                <a:headEnd type="none" w="lg" len="lg"/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94" name="Straight Arrow Connector 93"/>
              <p:cNvCxnSpPr>
                <a:stCxn id="90" idx="4"/>
                <a:endCxn id="74" idx="0"/>
              </p:cNvCxnSpPr>
              <p:nvPr/>
            </p:nvCxnSpPr>
            <p:spPr>
              <a:xfrm flipH="1">
                <a:off x="3879447" y="1830827"/>
                <a:ext cx="18550" cy="172277"/>
              </a:xfrm>
              <a:prstGeom prst="straightConnector1">
                <a:avLst/>
              </a:prstGeom>
              <a:ln>
                <a:headEnd type="none" w="lg" len="lg"/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95" name="Straight Arrow Connector 94"/>
              <p:cNvCxnSpPr>
                <a:endCxn id="76" idx="5"/>
              </p:cNvCxnSpPr>
              <p:nvPr/>
            </p:nvCxnSpPr>
            <p:spPr>
              <a:xfrm flipH="1">
                <a:off x="4201970" y="2871079"/>
                <a:ext cx="797825" cy="126190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139" name="Group 138"/>
            <p:cNvGrpSpPr/>
            <p:nvPr/>
          </p:nvGrpSpPr>
          <p:grpSpPr>
            <a:xfrm>
              <a:off x="2108112" y="3950732"/>
              <a:ext cx="6502488" cy="609600"/>
              <a:chOff x="2108112" y="3950732"/>
              <a:chExt cx="6502488" cy="609600"/>
            </a:xfrm>
          </p:grpSpPr>
          <p:sp>
            <p:nvSpPr>
              <p:cNvPr id="96" name="Rounded Rectangle 95"/>
              <p:cNvSpPr/>
              <p:nvPr/>
            </p:nvSpPr>
            <p:spPr>
              <a:xfrm>
                <a:off x="2108112" y="3950732"/>
                <a:ext cx="670334" cy="6096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defTabSz="1300460" hangingPunct="1">
                  <a:defRPr/>
                </a:pPr>
                <a:r>
                  <a:rPr lang="en-US" sz="2560" kern="1200" dirty="0">
                    <a:solidFill>
                      <a:prstClr val="white"/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I0</a:t>
                </a:r>
              </a:p>
            </p:txBody>
          </p:sp>
          <p:sp>
            <p:nvSpPr>
              <p:cNvPr id="98" name="Rounded Rectangle 97"/>
              <p:cNvSpPr/>
              <p:nvPr/>
            </p:nvSpPr>
            <p:spPr>
              <a:xfrm>
                <a:off x="3566150" y="3950732"/>
                <a:ext cx="670334" cy="6096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defTabSz="1300460" hangingPunct="1">
                  <a:defRPr/>
                </a:pPr>
                <a:r>
                  <a:rPr lang="en-US" sz="2560" kern="1200" dirty="0">
                    <a:solidFill>
                      <a:prstClr val="white"/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I1</a:t>
                </a:r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5024189" y="3950732"/>
                <a:ext cx="670334" cy="6096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defTabSz="1300460" hangingPunct="1">
                  <a:defRPr/>
                </a:pPr>
                <a:r>
                  <a:rPr lang="en-US" sz="2560" kern="1200" dirty="0">
                    <a:solidFill>
                      <a:prstClr val="white"/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I2</a:t>
                </a:r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6482227" y="3950732"/>
                <a:ext cx="670334" cy="6096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defTabSz="1300460" hangingPunct="1">
                  <a:defRPr/>
                </a:pPr>
                <a:r>
                  <a:rPr lang="en-US" sz="2560" kern="1200" dirty="0">
                    <a:solidFill>
                      <a:prstClr val="white"/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I3</a:t>
                </a:r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7940266" y="3950732"/>
                <a:ext cx="670334" cy="609600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defTabSz="1300460" hangingPunct="1">
                  <a:defRPr/>
                </a:pPr>
                <a:r>
                  <a:rPr lang="en-US" sz="2560" kern="1200" dirty="0">
                    <a:solidFill>
                      <a:prstClr val="white"/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I4</a:t>
                </a:r>
              </a:p>
            </p:txBody>
          </p:sp>
          <p:sp>
            <p:nvSpPr>
              <p:cNvPr id="116" name="Down Arrow 115"/>
              <p:cNvSpPr/>
              <p:nvPr/>
            </p:nvSpPr>
            <p:spPr>
              <a:xfrm rot="16200000">
                <a:off x="2953758" y="3871743"/>
                <a:ext cx="457200" cy="767594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7" name="Down Arrow 116"/>
              <p:cNvSpPr/>
              <p:nvPr/>
            </p:nvSpPr>
            <p:spPr>
              <a:xfrm rot="16200000">
                <a:off x="7327869" y="3871736"/>
                <a:ext cx="457200" cy="767594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8" name="Down Arrow 117"/>
              <p:cNvSpPr/>
              <p:nvPr/>
            </p:nvSpPr>
            <p:spPr>
              <a:xfrm rot="16200000">
                <a:off x="5869830" y="3871743"/>
                <a:ext cx="457200" cy="767594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9" name="Down Arrow 118"/>
              <p:cNvSpPr/>
              <p:nvPr/>
            </p:nvSpPr>
            <p:spPr>
              <a:xfrm rot="16200000">
                <a:off x="4411794" y="3871736"/>
                <a:ext cx="457200" cy="767594"/>
              </a:xfrm>
              <a:prstGeom prst="down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1828800" y="3581400"/>
              <a:ext cx="1639767" cy="3419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256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Implementation</a:t>
              </a:r>
            </a:p>
          </p:txBody>
        </p:sp>
      </p:grpSp>
      <p:sp>
        <p:nvSpPr>
          <p:cNvPr id="125" name="Rounded Rectangle 124"/>
          <p:cNvSpPr/>
          <p:nvPr/>
        </p:nvSpPr>
        <p:spPr>
          <a:xfrm>
            <a:off x="2894100" y="3192616"/>
            <a:ext cx="9243713" cy="1038938"/>
          </a:xfrm>
          <a:prstGeom prst="round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4551" i="1" kern="1200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2894100" y="5085277"/>
            <a:ext cx="9243713" cy="1066197"/>
          </a:xfrm>
          <a:prstGeom prst="round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300460" hangingPunct="1">
              <a:defRPr/>
            </a:pPr>
            <a:endParaRPr lang="en-US" sz="4551" i="1" kern="1200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874225" y="3695480"/>
            <a:ext cx="11354517" cy="2301178"/>
            <a:chOff x="614689" y="2649184"/>
            <a:chExt cx="7983645" cy="1618016"/>
          </a:xfrm>
        </p:grpSpPr>
        <p:sp>
          <p:nvSpPr>
            <p:cNvPr id="129" name="Rounded Rectangle 128"/>
            <p:cNvSpPr/>
            <p:nvPr/>
          </p:nvSpPr>
          <p:spPr>
            <a:xfrm>
              <a:off x="2095846" y="3043453"/>
              <a:ext cx="670334" cy="609600"/>
            </a:xfrm>
            <a:prstGeom prst="roundRect">
              <a:avLst/>
            </a:prstGeom>
            <a:solidFill>
              <a:srgbClr val="4F81BD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defTabSz="1300460" hangingPunct="1">
                <a:defRPr/>
              </a:pPr>
              <a:r>
                <a:rPr lang="en-US" sz="2560" kern="1200" dirty="0">
                  <a:solidFill>
                    <a:prstClr val="white"/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P0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3553884" y="3043453"/>
              <a:ext cx="670334" cy="609600"/>
            </a:xfrm>
            <a:prstGeom prst="roundRect">
              <a:avLst/>
            </a:prstGeom>
            <a:solidFill>
              <a:srgbClr val="4F81BD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defTabSz="1300460" hangingPunct="1">
                <a:defRPr/>
              </a:pPr>
              <a:r>
                <a:rPr lang="en-US" sz="2560" kern="1200" dirty="0">
                  <a:solidFill>
                    <a:prstClr val="white"/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P1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011923" y="3043453"/>
              <a:ext cx="670334" cy="609600"/>
            </a:xfrm>
            <a:prstGeom prst="roundRect">
              <a:avLst/>
            </a:prstGeom>
            <a:solidFill>
              <a:srgbClr val="4F81BD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defTabSz="1300460" hangingPunct="1">
                <a:defRPr/>
              </a:pPr>
              <a:r>
                <a:rPr lang="en-US" sz="2560" kern="1200" dirty="0">
                  <a:solidFill>
                    <a:prstClr val="white"/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P2</a:t>
              </a: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6469961" y="3043453"/>
              <a:ext cx="670334" cy="609600"/>
            </a:xfrm>
            <a:prstGeom prst="roundRect">
              <a:avLst/>
            </a:prstGeom>
            <a:solidFill>
              <a:srgbClr val="4F81BD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defTabSz="1300460" hangingPunct="1">
                <a:defRPr/>
              </a:pPr>
              <a:r>
                <a:rPr lang="en-US" sz="2560" kern="1200" dirty="0">
                  <a:solidFill>
                    <a:prstClr val="white"/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P3</a:t>
              </a: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7928000" y="3043453"/>
              <a:ext cx="670334" cy="609600"/>
            </a:xfrm>
            <a:prstGeom prst="roundRect">
              <a:avLst/>
            </a:prstGeom>
            <a:solidFill>
              <a:srgbClr val="4F81BD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defTabSz="1300460" hangingPunct="1">
                <a:defRPr/>
              </a:pPr>
              <a:r>
                <a:rPr lang="en-US" sz="2560" kern="1200" dirty="0">
                  <a:solidFill>
                    <a:prstClr val="white"/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P4</a:t>
              </a:r>
            </a:p>
          </p:txBody>
        </p:sp>
        <p:sp>
          <p:nvSpPr>
            <p:cNvPr id="134" name="Down Arrow 133"/>
            <p:cNvSpPr/>
            <p:nvPr/>
          </p:nvSpPr>
          <p:spPr>
            <a:xfrm rot="16200000">
              <a:off x="2941492" y="2964464"/>
              <a:ext cx="457200" cy="76759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560" kern="1200">
                <a:solidFill>
                  <a:prstClr val="white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35" name="Down Arrow 134"/>
            <p:cNvSpPr/>
            <p:nvPr/>
          </p:nvSpPr>
          <p:spPr>
            <a:xfrm rot="16200000">
              <a:off x="7315603" y="2964457"/>
              <a:ext cx="457200" cy="76759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560" kern="1200">
                <a:solidFill>
                  <a:prstClr val="white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36" name="Down Arrow 135"/>
            <p:cNvSpPr/>
            <p:nvPr/>
          </p:nvSpPr>
          <p:spPr>
            <a:xfrm rot="16200000">
              <a:off x="5857564" y="2964464"/>
              <a:ext cx="457200" cy="76759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560" kern="1200">
                <a:solidFill>
                  <a:prstClr val="white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37" name="Down Arrow 136"/>
            <p:cNvSpPr/>
            <p:nvPr/>
          </p:nvSpPr>
          <p:spPr>
            <a:xfrm rot="16200000">
              <a:off x="4399528" y="2964457"/>
              <a:ext cx="457200" cy="76759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300460" hangingPunct="1">
                <a:defRPr/>
              </a:pPr>
              <a:endParaRPr lang="en-US" sz="2560" kern="1200">
                <a:solidFill>
                  <a:prstClr val="white"/>
                </a:solidFill>
                <a:latin typeface="Calibri Light" panose="020F0302020204030204" pitchFamily="34" charset="0"/>
              </a:endParaRPr>
            </a:p>
          </p:txBody>
        </p:sp>
        <p:cxnSp>
          <p:nvCxnSpPr>
            <p:cNvPr id="138" name="Straight Connector 137"/>
            <p:cNvCxnSpPr/>
            <p:nvPr/>
          </p:nvCxnSpPr>
          <p:spPr>
            <a:xfrm>
              <a:off x="8274673" y="3621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3878352" y="3621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5343792" y="3621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6809232" y="3621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2412912" y="3621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5" name="Group 144"/>
            <p:cNvGrpSpPr/>
            <p:nvPr/>
          </p:nvGrpSpPr>
          <p:grpSpPr>
            <a:xfrm>
              <a:off x="614689" y="2698968"/>
              <a:ext cx="1205132" cy="1140143"/>
              <a:chOff x="-1235057" y="783472"/>
              <a:chExt cx="1205132" cy="1140143"/>
            </a:xfrm>
          </p:grpSpPr>
          <p:grpSp>
            <p:nvGrpSpPr>
              <p:cNvPr id="147" name="Group 146"/>
              <p:cNvGrpSpPr/>
              <p:nvPr/>
            </p:nvGrpSpPr>
            <p:grpSpPr>
              <a:xfrm>
                <a:off x="-1182990" y="783472"/>
                <a:ext cx="1102878" cy="1124819"/>
                <a:chOff x="3680750" y="1246374"/>
                <a:chExt cx="1773803" cy="1809092"/>
              </a:xfrm>
            </p:grpSpPr>
            <p:sp>
              <p:nvSpPr>
                <p:cNvPr id="180" name="Oval 179"/>
                <p:cNvSpPr/>
                <p:nvPr/>
              </p:nvSpPr>
              <p:spPr>
                <a:xfrm>
                  <a:off x="3680750" y="2003104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220" name="Oval 219"/>
                <p:cNvSpPr/>
                <p:nvPr/>
              </p:nvSpPr>
              <p:spPr>
                <a:xfrm>
                  <a:off x="5057160" y="1971738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221" name="Oval 220"/>
                <p:cNvSpPr/>
                <p:nvPr/>
              </p:nvSpPr>
              <p:spPr>
                <a:xfrm>
                  <a:off x="3862774" y="2658073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222" name="Oval 221"/>
                <p:cNvSpPr/>
                <p:nvPr/>
              </p:nvSpPr>
              <p:spPr>
                <a:xfrm>
                  <a:off x="4292713" y="1310756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>
                  <a:off x="4999795" y="2626356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224" name="Donut 223"/>
                <p:cNvSpPr/>
                <p:nvPr/>
              </p:nvSpPr>
              <p:spPr>
                <a:xfrm>
                  <a:off x="4235942" y="1246374"/>
                  <a:ext cx="510934" cy="526156"/>
                </a:xfrm>
                <a:prstGeom prst="donut">
                  <a:avLst>
                    <a:gd name="adj" fmla="val 789"/>
                  </a:avLst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black"/>
                    </a:solidFill>
                    <a:latin typeface="Calibri Light" panose="020F0302020204030204" pitchFamily="34" charset="0"/>
                  </a:endParaRPr>
                </a:p>
              </p:txBody>
            </p:sp>
            <p:cxnSp>
              <p:nvCxnSpPr>
                <p:cNvPr id="225" name="Straight Arrow Connector 224"/>
                <p:cNvCxnSpPr>
                  <a:stCxn id="180" idx="7"/>
                  <a:endCxn id="222" idx="3"/>
                </p:cNvCxnSpPr>
                <p:nvPr/>
              </p:nvCxnSpPr>
              <p:spPr>
                <a:xfrm flipV="1">
                  <a:off x="4019946" y="1649952"/>
                  <a:ext cx="330964" cy="411349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6" name="Straight Arrow Connector 225"/>
                <p:cNvCxnSpPr>
                  <a:stCxn id="222" idx="5"/>
                  <a:endCxn id="220" idx="1"/>
                </p:cNvCxnSpPr>
                <p:nvPr/>
              </p:nvCxnSpPr>
              <p:spPr>
                <a:xfrm>
                  <a:off x="4631909" y="1649952"/>
                  <a:ext cx="483448" cy="379983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7" name="Straight Arrow Connector 226"/>
                <p:cNvCxnSpPr>
                  <a:stCxn id="222" idx="4"/>
                  <a:endCxn id="236" idx="0"/>
                </p:cNvCxnSpPr>
                <p:nvPr/>
              </p:nvCxnSpPr>
              <p:spPr>
                <a:xfrm>
                  <a:off x="4491410" y="1708149"/>
                  <a:ext cx="143227" cy="520814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8" name="Straight Arrow Connector 227"/>
                <p:cNvCxnSpPr>
                  <a:stCxn id="222" idx="4"/>
                  <a:endCxn id="221" idx="7"/>
                </p:cNvCxnSpPr>
                <p:nvPr/>
              </p:nvCxnSpPr>
              <p:spPr>
                <a:xfrm flipH="1">
                  <a:off x="4201970" y="1708149"/>
                  <a:ext cx="289440" cy="100812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9" name="Straight Arrow Connector 228"/>
                <p:cNvCxnSpPr>
                  <a:stCxn id="236" idx="3"/>
                  <a:endCxn id="221" idx="6"/>
                </p:cNvCxnSpPr>
                <p:nvPr/>
              </p:nvCxnSpPr>
              <p:spPr>
                <a:xfrm flipH="1">
                  <a:off x="4260167" y="2568159"/>
                  <a:ext cx="233970" cy="28861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30" name="Straight Arrow Connector 229"/>
                <p:cNvCxnSpPr>
                  <a:stCxn id="221" idx="1"/>
                  <a:endCxn id="180" idx="4"/>
                </p:cNvCxnSpPr>
                <p:nvPr/>
              </p:nvCxnSpPr>
              <p:spPr>
                <a:xfrm flipH="1" flipV="1">
                  <a:off x="3879447" y="2400497"/>
                  <a:ext cx="41524" cy="315773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31" name="Oval 230"/>
                <p:cNvSpPr/>
                <p:nvPr/>
              </p:nvSpPr>
              <p:spPr>
                <a:xfrm>
                  <a:off x="4960855" y="1400112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cxnSp>
              <p:nvCxnSpPr>
                <p:cNvPr id="232" name="Straight Arrow Connector 231"/>
                <p:cNvCxnSpPr>
                  <a:stCxn id="222" idx="6"/>
                  <a:endCxn id="231" idx="2"/>
                </p:cNvCxnSpPr>
                <p:nvPr/>
              </p:nvCxnSpPr>
              <p:spPr>
                <a:xfrm>
                  <a:off x="4690106" y="1509453"/>
                  <a:ext cx="270749" cy="89356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33" name="Straight Arrow Connector 232"/>
                <p:cNvCxnSpPr>
                  <a:stCxn id="231" idx="4"/>
                  <a:endCxn id="220" idx="0"/>
                </p:cNvCxnSpPr>
                <p:nvPr/>
              </p:nvCxnSpPr>
              <p:spPr>
                <a:xfrm>
                  <a:off x="5159552" y="1797505"/>
                  <a:ext cx="96305" cy="174233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34" name="Straight Arrow Connector 233"/>
                <p:cNvCxnSpPr>
                  <a:stCxn id="220" idx="4"/>
                  <a:endCxn id="223" idx="0"/>
                </p:cNvCxnSpPr>
                <p:nvPr/>
              </p:nvCxnSpPr>
              <p:spPr>
                <a:xfrm flipH="1">
                  <a:off x="5198492" y="2369131"/>
                  <a:ext cx="57365" cy="257225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35" name="Oval 234"/>
                <p:cNvSpPr/>
                <p:nvPr/>
              </p:nvSpPr>
              <p:spPr>
                <a:xfrm>
                  <a:off x="3699300" y="1433434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4435940" y="2228963"/>
                  <a:ext cx="397393" cy="397393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cxnSp>
              <p:nvCxnSpPr>
                <p:cNvPr id="237" name="Straight Arrow Connector 236"/>
                <p:cNvCxnSpPr>
                  <a:endCxn id="223" idx="1"/>
                </p:cNvCxnSpPr>
                <p:nvPr/>
              </p:nvCxnSpPr>
              <p:spPr>
                <a:xfrm>
                  <a:off x="4826307" y="2498633"/>
                  <a:ext cx="231685" cy="185920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38" name="Straight Arrow Connector 237"/>
                <p:cNvCxnSpPr>
                  <a:stCxn id="222" idx="2"/>
                </p:cNvCxnSpPr>
                <p:nvPr/>
              </p:nvCxnSpPr>
              <p:spPr>
                <a:xfrm flipH="1">
                  <a:off x="4058929" y="1509453"/>
                  <a:ext cx="233784" cy="132684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39" name="Straight Arrow Connector 238"/>
                <p:cNvCxnSpPr>
                  <a:stCxn id="235" idx="4"/>
                  <a:endCxn id="180" idx="0"/>
                </p:cNvCxnSpPr>
                <p:nvPr/>
              </p:nvCxnSpPr>
              <p:spPr>
                <a:xfrm flipH="1">
                  <a:off x="3879447" y="1830827"/>
                  <a:ext cx="18550" cy="172277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40" name="Straight Arrow Connector 239"/>
                <p:cNvCxnSpPr>
                  <a:endCxn id="221" idx="5"/>
                </p:cNvCxnSpPr>
                <p:nvPr/>
              </p:nvCxnSpPr>
              <p:spPr>
                <a:xfrm flipH="1">
                  <a:off x="4201970" y="2871079"/>
                  <a:ext cx="797825" cy="126190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grpSp>
            <p:nvGrpSpPr>
              <p:cNvPr id="148" name="Group 147"/>
              <p:cNvGrpSpPr/>
              <p:nvPr/>
            </p:nvGrpSpPr>
            <p:grpSpPr>
              <a:xfrm>
                <a:off x="-762201" y="1387963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77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8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9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49" name="Group 148"/>
              <p:cNvGrpSpPr/>
              <p:nvPr/>
            </p:nvGrpSpPr>
            <p:grpSpPr>
              <a:xfrm>
                <a:off x="-400957" y="1625989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74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5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6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0" name="Group 149"/>
              <p:cNvGrpSpPr/>
              <p:nvPr/>
            </p:nvGrpSpPr>
            <p:grpSpPr>
              <a:xfrm>
                <a:off x="-416745" y="863356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71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2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3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1" name="Group 150"/>
              <p:cNvGrpSpPr/>
              <p:nvPr/>
            </p:nvGrpSpPr>
            <p:grpSpPr>
              <a:xfrm>
                <a:off x="-831525" y="801489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68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9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0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2" name="Group 151"/>
              <p:cNvGrpSpPr/>
              <p:nvPr/>
            </p:nvGrpSpPr>
            <p:grpSpPr>
              <a:xfrm>
                <a:off x="-356403" y="1240180"/>
                <a:ext cx="326478" cy="278080"/>
                <a:chOff x="7786266" y="4734853"/>
                <a:chExt cx="372338" cy="280435"/>
              </a:xfrm>
            </p:grpSpPr>
            <p:pic>
              <p:nvPicPr>
                <p:cNvPr id="165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86266" y="4751325"/>
                  <a:ext cx="190429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6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87952" y="4866010"/>
                  <a:ext cx="190429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7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68176" y="473485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3" name="Group 152"/>
              <p:cNvGrpSpPr/>
              <p:nvPr/>
            </p:nvGrpSpPr>
            <p:grpSpPr>
              <a:xfrm>
                <a:off x="-1103148" y="1645535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62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3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4" name="Picture 163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4" name="Group 153"/>
              <p:cNvGrpSpPr/>
              <p:nvPr/>
            </p:nvGrpSpPr>
            <p:grpSpPr>
              <a:xfrm>
                <a:off x="-1201658" y="882169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59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0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1" name="Picture 160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55" name="Group 154"/>
              <p:cNvGrpSpPr/>
              <p:nvPr/>
            </p:nvGrpSpPr>
            <p:grpSpPr>
              <a:xfrm>
                <a:off x="-1235057" y="1245357"/>
                <a:ext cx="326482" cy="278080"/>
                <a:chOff x="7746914" y="4821843"/>
                <a:chExt cx="372342" cy="280435"/>
              </a:xfrm>
            </p:grpSpPr>
            <p:pic>
              <p:nvPicPr>
                <p:cNvPr id="156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46914" y="4838315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57" name="Picture 114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48600" y="4953000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58" name="Picture 157" descr="3d1itajn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28828" y="4821843"/>
                  <a:ext cx="190428" cy="1492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sp>
          <p:nvSpPr>
            <p:cNvPr id="146" name="TextBox 145"/>
            <p:cNvSpPr txBox="1"/>
            <p:nvPr/>
          </p:nvSpPr>
          <p:spPr>
            <a:xfrm>
              <a:off x="1751166" y="2649184"/>
              <a:ext cx="901915" cy="341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2560" kern="1200" dirty="0" smtClean="0">
                  <a:solidFill>
                    <a:prstClr val="black"/>
                  </a:solidFill>
                  <a:latin typeface="Calibri Light" panose="020F0302020204030204" pitchFamily="34" charset="0"/>
                </a:rPr>
                <a:t>Protocol</a:t>
              </a:r>
              <a:endParaRPr lang="en-US" sz="2560" kern="1200" dirty="0">
                <a:solidFill>
                  <a:prstClr val="black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177932" y="2898938"/>
            <a:ext cx="11092175" cy="2291385"/>
            <a:chOff x="1587505" y="6665768"/>
            <a:chExt cx="11092175" cy="2291385"/>
          </a:xfrm>
        </p:grpSpPr>
        <p:grpSp>
          <p:nvGrpSpPr>
            <p:cNvPr id="30" name="Group 29"/>
            <p:cNvGrpSpPr/>
            <p:nvPr/>
          </p:nvGrpSpPr>
          <p:grpSpPr>
            <a:xfrm>
              <a:off x="1587505" y="6665768"/>
              <a:ext cx="1393254" cy="1325474"/>
              <a:chOff x="3657600" y="1858020"/>
              <a:chExt cx="2076680" cy="1975651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3657600" y="1944436"/>
                <a:ext cx="2076680" cy="1889235"/>
                <a:chOff x="2109271" y="1659274"/>
                <a:chExt cx="2076680" cy="1889235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2109271" y="2236736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3652551" y="2236736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2427842" y="3015109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2798145" y="1659274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3352800" y="2982016"/>
                  <a:ext cx="533400" cy="533400"/>
                </a:xfrm>
                <a:prstGeom prst="ellipse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 Light" panose="020F0302020204030204" pitchFamily="34" charset="0"/>
                  </a:endParaRPr>
                </a:p>
              </p:txBody>
            </p:sp>
          </p:grpSp>
          <p:sp>
            <p:nvSpPr>
              <p:cNvPr id="40" name="Donut 39"/>
              <p:cNvSpPr/>
              <p:nvPr/>
            </p:nvSpPr>
            <p:spPr>
              <a:xfrm>
                <a:off x="4270275" y="1858020"/>
                <a:ext cx="685799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 Light" panose="020F0302020204030204" pitchFamily="34" charset="0"/>
                </a:endParaRP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3924300" y="2399721"/>
                <a:ext cx="1354695" cy="1167250"/>
                <a:chOff x="2375971" y="2114559"/>
                <a:chExt cx="1354695" cy="1167250"/>
              </a:xfrm>
            </p:grpSpPr>
            <p:cxnSp>
              <p:nvCxnSpPr>
                <p:cNvPr id="34" name="Straight Arrow Connector 33"/>
                <p:cNvCxnSpPr>
                  <a:stCxn id="42" idx="7"/>
                  <a:endCxn id="45" idx="3"/>
                </p:cNvCxnSpPr>
                <p:nvPr/>
              </p:nvCxnSpPr>
              <p:spPr>
                <a:xfrm flipV="1">
                  <a:off x="2564556" y="2114559"/>
                  <a:ext cx="311704" cy="200292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>
                  <a:stCxn id="45" idx="5"/>
                  <a:endCxn id="43" idx="1"/>
                </p:cNvCxnSpPr>
                <p:nvPr/>
              </p:nvCxnSpPr>
              <p:spPr>
                <a:xfrm>
                  <a:off x="3253430" y="2114559"/>
                  <a:ext cx="477236" cy="200292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>
                  <a:stCxn id="45" idx="4"/>
                  <a:endCxn id="46" idx="0"/>
                </p:cNvCxnSpPr>
                <p:nvPr/>
              </p:nvCxnSpPr>
              <p:spPr>
                <a:xfrm>
                  <a:off x="3064845" y="2192674"/>
                  <a:ext cx="554655" cy="789342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>
                  <a:endCxn id="44" idx="7"/>
                </p:cNvCxnSpPr>
                <p:nvPr/>
              </p:nvCxnSpPr>
              <p:spPr>
                <a:xfrm flipH="1">
                  <a:off x="2883127" y="2545790"/>
                  <a:ext cx="769424" cy="547434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>
                  <a:endCxn id="44" idx="6"/>
                </p:cNvCxnSpPr>
                <p:nvPr/>
              </p:nvCxnSpPr>
              <p:spPr>
                <a:xfrm flipH="1">
                  <a:off x="2961242" y="3239682"/>
                  <a:ext cx="355136" cy="42127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>
                  <a:endCxn id="42" idx="4"/>
                </p:cNvCxnSpPr>
                <p:nvPr/>
              </p:nvCxnSpPr>
              <p:spPr>
                <a:xfrm flipH="1" flipV="1">
                  <a:off x="2375971" y="2770136"/>
                  <a:ext cx="178419" cy="262275"/>
                </a:xfrm>
                <a:prstGeom prst="straightConnector1">
                  <a:avLst/>
                </a:prstGeom>
                <a:ln w="38100">
                  <a:solidFill>
                    <a:schemeClr val="accent3">
                      <a:lumMod val="50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TextBox 69"/>
            <p:cNvSpPr txBox="1"/>
            <p:nvPr/>
          </p:nvSpPr>
          <p:spPr>
            <a:xfrm>
              <a:off x="3042835" y="6692361"/>
              <a:ext cx="811440" cy="486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256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Spec</a:t>
              </a:r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3939363" y="8038979"/>
              <a:ext cx="0" cy="918174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30" idx="0"/>
            </p:cNvCxnSpPr>
            <p:nvPr/>
          </p:nvCxnSpPr>
          <p:spPr>
            <a:xfrm>
              <a:off x="5940668" y="8023048"/>
              <a:ext cx="3431" cy="929393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31" idx="0"/>
            </p:cNvCxnSpPr>
            <p:nvPr/>
          </p:nvCxnSpPr>
          <p:spPr>
            <a:xfrm>
              <a:off x="8014324" y="8023048"/>
              <a:ext cx="23910" cy="91883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32" idx="0"/>
            </p:cNvCxnSpPr>
            <p:nvPr/>
          </p:nvCxnSpPr>
          <p:spPr>
            <a:xfrm>
              <a:off x="10087978" y="8023048"/>
              <a:ext cx="5836" cy="918835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12233982" y="8038979"/>
              <a:ext cx="0" cy="918174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1" name="Group 180"/>
            <p:cNvGrpSpPr/>
            <p:nvPr/>
          </p:nvGrpSpPr>
          <p:grpSpPr>
            <a:xfrm>
              <a:off x="3431698" y="7081162"/>
              <a:ext cx="9247982" cy="897551"/>
              <a:chOff x="2998204" y="3819689"/>
              <a:chExt cx="9247982" cy="897551"/>
            </a:xfrm>
          </p:grpSpPr>
          <p:sp>
            <p:nvSpPr>
              <p:cNvPr id="182" name="Down Arrow 181"/>
              <p:cNvSpPr/>
              <p:nvPr/>
            </p:nvSpPr>
            <p:spPr>
              <a:xfrm rot="16200000">
                <a:off x="4200893" y="3737903"/>
                <a:ext cx="650240" cy="1091690"/>
              </a:xfrm>
              <a:prstGeom prst="downArrow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3" name="Rounded Rectangle 182"/>
              <p:cNvSpPr/>
              <p:nvPr/>
            </p:nvSpPr>
            <p:spPr>
              <a:xfrm>
                <a:off x="2998204" y="3850253"/>
                <a:ext cx="953363" cy="86698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S0</a:t>
                </a:r>
              </a:p>
            </p:txBody>
          </p:sp>
          <p:sp>
            <p:nvSpPr>
              <p:cNvPr id="184" name="Rounded Rectangle 183"/>
              <p:cNvSpPr/>
              <p:nvPr/>
            </p:nvSpPr>
            <p:spPr>
              <a:xfrm>
                <a:off x="5071859" y="3825594"/>
                <a:ext cx="953363" cy="86698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S1</a:t>
                </a:r>
              </a:p>
            </p:txBody>
          </p:sp>
          <p:sp>
            <p:nvSpPr>
              <p:cNvPr id="185" name="Rounded Rectangle 184"/>
              <p:cNvSpPr/>
              <p:nvPr/>
            </p:nvSpPr>
            <p:spPr>
              <a:xfrm>
                <a:off x="7145514" y="3838668"/>
                <a:ext cx="953363" cy="86698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S2</a:t>
                </a:r>
              </a:p>
            </p:txBody>
          </p:sp>
          <p:sp>
            <p:nvSpPr>
              <p:cNvPr id="186" name="Rounded Rectangle 185"/>
              <p:cNvSpPr/>
              <p:nvPr/>
            </p:nvSpPr>
            <p:spPr>
              <a:xfrm>
                <a:off x="9219168" y="3820914"/>
                <a:ext cx="953363" cy="86698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S3</a:t>
                </a:r>
              </a:p>
            </p:txBody>
          </p:sp>
          <p:sp>
            <p:nvSpPr>
              <p:cNvPr id="187" name="Rounded Rectangle 186"/>
              <p:cNvSpPr/>
              <p:nvPr/>
            </p:nvSpPr>
            <p:spPr>
              <a:xfrm>
                <a:off x="11292823" y="3819689"/>
                <a:ext cx="953363" cy="86698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  <a:cs typeface="Times New Roman" panose="02020603050405020304" pitchFamily="18" charset="0"/>
                  </a:rPr>
                  <a:t>S4</a:t>
                </a:r>
              </a:p>
            </p:txBody>
          </p:sp>
          <p:sp>
            <p:nvSpPr>
              <p:cNvPr id="188" name="Down Arrow 187"/>
              <p:cNvSpPr/>
              <p:nvPr/>
            </p:nvSpPr>
            <p:spPr>
              <a:xfrm rot="16200000">
                <a:off x="8332033" y="3721725"/>
                <a:ext cx="650238" cy="1124031"/>
              </a:xfrm>
              <a:prstGeom prst="downArrow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9" name="Down Arrow 188"/>
              <p:cNvSpPr/>
              <p:nvPr/>
            </p:nvSpPr>
            <p:spPr>
              <a:xfrm rot="16200000">
                <a:off x="6256800" y="3755649"/>
                <a:ext cx="650238" cy="1056183"/>
              </a:xfrm>
              <a:prstGeom prst="downArrow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90" name="Down Arrow 189"/>
              <p:cNvSpPr/>
              <p:nvPr/>
            </p:nvSpPr>
            <p:spPr>
              <a:xfrm rot="16200000">
                <a:off x="10418946" y="3718107"/>
                <a:ext cx="650238" cy="1097515"/>
              </a:xfrm>
              <a:prstGeom prst="downArrow">
                <a:avLst/>
              </a:prstGeom>
              <a:solidFill>
                <a:srgbClr val="92D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49696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1481E-6 L -0.00695 0.06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32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656E-6 -7.8125E-7 L -0.00647 -0.1111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-55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5" grpId="1" animBg="1"/>
      <p:bldP spid="1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Protocol Layer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335" y="13642621"/>
            <a:ext cx="359073" cy="365293"/>
          </a:xfrm>
        </p:spPr>
        <p:txBody>
          <a:bodyPr/>
          <a:lstStyle/>
          <a:p>
            <a:pPr algn="r" defTabSz="1300460" hangingPunct="1">
              <a:defRPr/>
            </a:pPr>
            <a:fld id="{B6F15528-21DE-4FAA-801E-634DDDAF4B2B}" type="slidenum">
              <a:rPr lang="en-US" sz="1707" kern="1200">
                <a:solidFill>
                  <a:prstClr val="black">
                    <a:tint val="75000"/>
                  </a:prstClr>
                </a:solidFill>
                <a:latin typeface="Calibri"/>
              </a:rPr>
              <a:pPr algn="r" defTabSz="1300460" hangingPunct="1">
                <a:defRPr/>
              </a:pPr>
              <a:t>8</a:t>
            </a:fld>
            <a:endParaRPr lang="en-US" sz="1707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356391" y="6282365"/>
            <a:ext cx="3156953" cy="2977730"/>
            <a:chOff x="6570688" y="3854910"/>
            <a:chExt cx="2219733" cy="2093716"/>
          </a:xfrm>
        </p:grpSpPr>
        <p:grpSp>
          <p:nvGrpSpPr>
            <p:cNvPr id="70" name="Group 69"/>
            <p:cNvGrpSpPr/>
            <p:nvPr/>
          </p:nvGrpSpPr>
          <p:grpSpPr>
            <a:xfrm>
              <a:off x="6806799" y="3854910"/>
              <a:ext cx="1610351" cy="1477903"/>
              <a:chOff x="6114806" y="1768057"/>
              <a:chExt cx="2161491" cy="1983713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6191006" y="2444556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7742897" y="2427614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490771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639213" y="1768057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386397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6" name="Donut 75"/>
              <p:cNvSpPr/>
              <p:nvPr/>
            </p:nvSpPr>
            <p:spPr>
              <a:xfrm>
                <a:off x="6114806" y="2358140"/>
                <a:ext cx="685800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"/>
                </a:endParaRPr>
              </a:p>
            </p:txBody>
          </p:sp>
          <p:cxnSp>
            <p:nvCxnSpPr>
              <p:cNvPr id="78" name="Straight Arrow Connector 77"/>
              <p:cNvCxnSpPr>
                <a:stCxn id="71" idx="7"/>
                <a:endCxn id="74" idx="3"/>
              </p:cNvCxnSpPr>
              <p:nvPr/>
            </p:nvCxnSpPr>
            <p:spPr>
              <a:xfrm flipV="1">
                <a:off x="6646291" y="2223342"/>
                <a:ext cx="71037" cy="299329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5"/>
                <a:endCxn id="72" idx="1"/>
              </p:cNvCxnSpPr>
              <p:nvPr/>
            </p:nvCxnSpPr>
            <p:spPr>
              <a:xfrm>
                <a:off x="7094498" y="2223342"/>
                <a:ext cx="726514" cy="28238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>
                <a:stCxn id="74" idx="4"/>
                <a:endCxn id="75" idx="0"/>
              </p:cNvCxnSpPr>
              <p:nvPr/>
            </p:nvCxnSpPr>
            <p:spPr>
              <a:xfrm>
                <a:off x="6905913" y="2301457"/>
                <a:ext cx="747184" cy="916913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stCxn id="74" idx="4"/>
                <a:endCxn id="73" idx="7"/>
              </p:cNvCxnSpPr>
              <p:nvPr/>
            </p:nvCxnSpPr>
            <p:spPr>
              <a:xfrm>
                <a:off x="6905913" y="2301457"/>
                <a:ext cx="40143" cy="99502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>
                <a:stCxn id="75" idx="2"/>
                <a:endCxn id="73" idx="6"/>
              </p:cNvCxnSpPr>
              <p:nvPr/>
            </p:nvCxnSpPr>
            <p:spPr>
              <a:xfrm flipH="1">
                <a:off x="7024171" y="3485070"/>
                <a:ext cx="362226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type="none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endCxn id="71" idx="4"/>
              </p:cNvCxnSpPr>
              <p:nvPr/>
            </p:nvCxnSpPr>
            <p:spPr>
              <a:xfrm flipH="1" flipV="1">
                <a:off x="6457706" y="2977956"/>
                <a:ext cx="159614" cy="25771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7376672" y="1777091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5" name="Straight Arrow Connector 84"/>
              <p:cNvCxnSpPr>
                <a:endCxn id="84" idx="2"/>
              </p:cNvCxnSpPr>
              <p:nvPr/>
            </p:nvCxnSpPr>
            <p:spPr>
              <a:xfrm>
                <a:off x="7172613" y="2001686"/>
                <a:ext cx="204059" cy="42105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endCxn id="72" idx="0"/>
              </p:cNvCxnSpPr>
              <p:nvPr/>
            </p:nvCxnSpPr>
            <p:spPr>
              <a:xfrm>
                <a:off x="7808042" y="2218650"/>
                <a:ext cx="201555" cy="208964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72" idx="4"/>
                <a:endCxn id="75" idx="7"/>
              </p:cNvCxnSpPr>
              <p:nvPr/>
            </p:nvCxnSpPr>
            <p:spPr>
              <a:xfrm flipH="1">
                <a:off x="7841682" y="2961014"/>
                <a:ext cx="167915" cy="335471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TextBox 277"/>
            <p:cNvSpPr txBox="1"/>
            <p:nvPr/>
          </p:nvSpPr>
          <p:spPr>
            <a:xfrm>
              <a:off x="6570688" y="5494175"/>
              <a:ext cx="22197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Implementation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575136" y="7214955"/>
            <a:ext cx="2264225" cy="726211"/>
            <a:chOff x="5326267" y="4751545"/>
            <a:chExt cx="1592033" cy="510617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5326267" y="5262162"/>
              <a:ext cx="1592033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653315" y="4751545"/>
              <a:ext cx="10856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alibri Light" panose="020F0302020204030204" pitchFamily="34" charset="0"/>
                </a:rPr>
                <a:t>Refines</a:t>
              </a:r>
            </a:p>
          </p:txBody>
        </p:sp>
      </p:grpSp>
      <p:sp>
        <p:nvSpPr>
          <p:cNvPr id="240" name="TextBox 239"/>
          <p:cNvSpPr txBox="1"/>
          <p:nvPr/>
        </p:nvSpPr>
        <p:spPr>
          <a:xfrm>
            <a:off x="1083734" y="3566785"/>
            <a:ext cx="11028981" cy="486287"/>
          </a:xfrm>
          <a:prstGeom prst="rect">
            <a:avLst/>
          </a:prstGeom>
          <a:solidFill>
            <a:srgbClr val="4F81BD"/>
          </a:solidFill>
        </p:spPr>
        <p:txBody>
          <a:bodyPr wrap="none" rtlCol="0">
            <a:spAutoFit/>
          </a:bodyPr>
          <a:lstStyle/>
          <a:p>
            <a:pPr algn="l" defTabSz="1300460" hangingPunct="1">
              <a:defRPr/>
            </a:pP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ProtocolNext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s:HostState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s’: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HostState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: bool</a:t>
            </a:r>
            <a:endParaRPr lang="en-US" sz="2560" b="1" kern="1200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1083733" y="4099022"/>
            <a:ext cx="11046215" cy="486287"/>
          </a:xfrm>
          <a:prstGeom prst="rect">
            <a:avLst/>
          </a:prstGeom>
          <a:solidFill>
            <a:srgbClr val="C0504D"/>
          </a:solidFill>
        </p:spPr>
        <p:txBody>
          <a:bodyPr wrap="square" rtlCol="0">
            <a:spAutoFit/>
          </a:bodyPr>
          <a:lstStyle/>
          <a:p>
            <a:pPr algn="l" defTabSz="1300460" hangingPunct="1">
              <a:defRPr/>
            </a:pP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 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s:HostState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returns (s’: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HostState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560" b="1" kern="1200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5201101" y="2746811"/>
            <a:ext cx="2747868" cy="486287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pPr algn="l" defTabSz="1300460" hangingPunct="1">
              <a:defRPr/>
            </a:pP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array&lt;uint64&gt;</a:t>
            </a:r>
            <a:endParaRPr lang="en-US" sz="2560" b="1" kern="1200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5201101" y="2209669"/>
            <a:ext cx="2811482" cy="486287"/>
          </a:xfrm>
          <a:prstGeom prst="rect">
            <a:avLst/>
          </a:prstGeom>
          <a:solidFill>
            <a:srgbClr val="4F81BD"/>
          </a:solidFill>
        </p:spPr>
        <p:txBody>
          <a:bodyPr wrap="square" rtlCol="0">
            <a:spAutoFit/>
          </a:bodyPr>
          <a:lstStyle/>
          <a:p>
            <a:pPr algn="l" defTabSz="1300460" hangingPunct="1">
              <a:defRPr/>
            </a:pP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560" b="1" kern="1200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181767" y="4878432"/>
            <a:ext cx="10831811" cy="486287"/>
          </a:xfrm>
          <a:prstGeom prst="rect">
            <a:avLst/>
          </a:prstGeom>
          <a:solidFill>
            <a:srgbClr val="4F81BD"/>
          </a:solidFill>
        </p:spPr>
        <p:txBody>
          <a:bodyPr wrap="none" rtlCol="0">
            <a:spAutoFit/>
          </a:bodyPr>
          <a:lstStyle/>
          <a:p>
            <a:pPr algn="l" defTabSz="1300460" hangingPunct="1">
              <a:defRPr/>
            </a:pP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Message = 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MessageRequest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| </a:t>
            </a:r>
            <a:r>
              <a:rPr lang="en-US" sz="2560" kern="1200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MessageReply</a:t>
            </a: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| ...</a:t>
            </a:r>
            <a:endParaRPr lang="en-US" sz="2560" b="1" kern="1200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1181766" y="5415170"/>
            <a:ext cx="10850150" cy="486287"/>
          </a:xfrm>
          <a:prstGeom prst="rect">
            <a:avLst/>
          </a:prstGeom>
          <a:solidFill>
            <a:srgbClr val="C0504D"/>
          </a:solidFill>
        </p:spPr>
        <p:txBody>
          <a:bodyPr wrap="square" rtlCol="0">
            <a:spAutoFit/>
          </a:bodyPr>
          <a:lstStyle/>
          <a:p>
            <a:pPr algn="l" defTabSz="1300460" hangingPunct="1">
              <a:defRPr/>
            </a:pPr>
            <a:r>
              <a:rPr lang="en-US" sz="2560" kern="1200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Packet = array&lt;byte&gt;</a:t>
            </a:r>
            <a:endParaRPr lang="en-US" sz="2560" b="1" kern="1200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11718" y="6186965"/>
            <a:ext cx="2708114" cy="3082888"/>
            <a:chOff x="3594177" y="4028741"/>
            <a:chExt cx="1904143" cy="2167656"/>
          </a:xfrm>
        </p:grpSpPr>
        <p:grpSp>
          <p:nvGrpSpPr>
            <p:cNvPr id="4" name="Group 3"/>
            <p:cNvGrpSpPr/>
            <p:nvPr/>
          </p:nvGrpSpPr>
          <p:grpSpPr>
            <a:xfrm>
              <a:off x="3598093" y="4028741"/>
              <a:ext cx="1854530" cy="1624078"/>
              <a:chOff x="3892709" y="3791609"/>
              <a:chExt cx="1854530" cy="1624078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3892709" y="3791609"/>
                <a:ext cx="1854530" cy="1624078"/>
                <a:chOff x="6114806" y="1768057"/>
                <a:chExt cx="2161491" cy="1983713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6191006" y="2444556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7742897" y="2427614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6490771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6639213" y="1768057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7386397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2" name="Donut 211"/>
                <p:cNvSpPr/>
                <p:nvPr/>
              </p:nvSpPr>
              <p:spPr>
                <a:xfrm>
                  <a:off x="6114806" y="2358140"/>
                  <a:ext cx="685800" cy="706232"/>
                </a:xfrm>
                <a:prstGeom prst="donut">
                  <a:avLst>
                    <a:gd name="adj" fmla="val 789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213" name="Straight Arrow Connector 212"/>
                <p:cNvCxnSpPr>
                  <a:stCxn id="207" idx="7"/>
                  <a:endCxn id="210" idx="3"/>
                </p:cNvCxnSpPr>
                <p:nvPr/>
              </p:nvCxnSpPr>
              <p:spPr>
                <a:xfrm flipV="1">
                  <a:off x="6646291" y="2223342"/>
                  <a:ext cx="71037" cy="299329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4" name="Straight Arrow Connector 213"/>
                <p:cNvCxnSpPr>
                  <a:stCxn id="210" idx="5"/>
                  <a:endCxn id="208" idx="1"/>
                </p:cNvCxnSpPr>
                <p:nvPr/>
              </p:nvCxnSpPr>
              <p:spPr>
                <a:xfrm>
                  <a:off x="7094498" y="2223342"/>
                  <a:ext cx="726514" cy="28238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5" name="Straight Arrow Connector 214"/>
                <p:cNvCxnSpPr>
                  <a:stCxn id="210" idx="4"/>
                  <a:endCxn id="211" idx="0"/>
                </p:cNvCxnSpPr>
                <p:nvPr/>
              </p:nvCxnSpPr>
              <p:spPr>
                <a:xfrm>
                  <a:off x="6905913" y="2301457"/>
                  <a:ext cx="747184" cy="916913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6" name="Straight Arrow Connector 215"/>
                <p:cNvCxnSpPr>
                  <a:stCxn id="210" idx="4"/>
                  <a:endCxn id="209" idx="7"/>
                </p:cNvCxnSpPr>
                <p:nvPr/>
              </p:nvCxnSpPr>
              <p:spPr>
                <a:xfrm>
                  <a:off x="6905913" y="2301457"/>
                  <a:ext cx="40143" cy="995028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7" name="Straight Arrow Connector 216"/>
                <p:cNvCxnSpPr>
                  <a:stCxn id="211" idx="2"/>
                  <a:endCxn id="209" idx="6"/>
                </p:cNvCxnSpPr>
                <p:nvPr/>
              </p:nvCxnSpPr>
              <p:spPr>
                <a:xfrm flipH="1">
                  <a:off x="7024171" y="3485070"/>
                  <a:ext cx="362226" cy="0"/>
                </a:xfrm>
                <a:prstGeom prst="straightConnector1">
                  <a:avLst/>
                </a:prstGeom>
                <a:ln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8" name="Straight Arrow Connector 217"/>
                <p:cNvCxnSpPr>
                  <a:endCxn id="207" idx="4"/>
                </p:cNvCxnSpPr>
                <p:nvPr/>
              </p:nvCxnSpPr>
              <p:spPr>
                <a:xfrm flipH="1" flipV="1">
                  <a:off x="6457706" y="2977956"/>
                  <a:ext cx="159614" cy="25771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19" name="Oval 218"/>
                <p:cNvSpPr/>
                <p:nvPr/>
              </p:nvSpPr>
              <p:spPr>
                <a:xfrm>
                  <a:off x="7376672" y="1777091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cxnSp>
              <p:nvCxnSpPr>
                <p:cNvPr id="220" name="Straight Arrow Connector 219"/>
                <p:cNvCxnSpPr>
                  <a:endCxn id="219" idx="2"/>
                </p:cNvCxnSpPr>
                <p:nvPr/>
              </p:nvCxnSpPr>
              <p:spPr>
                <a:xfrm>
                  <a:off x="7172613" y="2001686"/>
                  <a:ext cx="204059" cy="42105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1" name="Straight Arrow Connector 220"/>
                <p:cNvCxnSpPr>
                  <a:endCxn id="208" idx="0"/>
                </p:cNvCxnSpPr>
                <p:nvPr/>
              </p:nvCxnSpPr>
              <p:spPr>
                <a:xfrm>
                  <a:off x="7808042" y="2218650"/>
                  <a:ext cx="201555" cy="208964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2" name="Straight Arrow Connector 221"/>
                <p:cNvCxnSpPr>
                  <a:stCxn id="208" idx="4"/>
                  <a:endCxn id="211" idx="7"/>
                </p:cNvCxnSpPr>
                <p:nvPr/>
              </p:nvCxnSpPr>
              <p:spPr>
                <a:xfrm flipH="1">
                  <a:off x="7841682" y="2961014"/>
                  <a:ext cx="167915" cy="335471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pic>
            <p:nvPicPr>
              <p:cNvPr id="10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967" y="5110414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819" y="446675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5710" y="3922486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1737" y="3904857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5328" y="445439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8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6735" y="5089613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6" name="TextBox 245"/>
            <p:cNvSpPr txBox="1"/>
            <p:nvPr/>
          </p:nvSpPr>
          <p:spPr>
            <a:xfrm>
              <a:off x="3594177" y="5741945"/>
              <a:ext cx="1904143" cy="454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Abstract Host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768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7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400" dirty="0" smtClean="0">
                <a:latin typeface="Calibri Light" panose="020F0302020204030204" pitchFamily="34" charset="0"/>
              </a:rPr>
              <a:t>From </a:t>
            </a:r>
            <a:r>
              <a:rPr lang="en-US" sz="6400" dirty="0" err="1" smtClean="0">
                <a:latin typeface="Calibri Light" panose="020F0302020204030204" pitchFamily="34" charset="0"/>
              </a:rPr>
              <a:t>impl</a:t>
            </a:r>
            <a:r>
              <a:rPr lang="en-US" sz="6400" dirty="0" smtClean="0">
                <a:latin typeface="Calibri Light" panose="020F0302020204030204" pitchFamily="34" charset="0"/>
              </a:rPr>
              <a:t> to Protocol</a:t>
            </a:r>
            <a:endParaRPr lang="en-US" sz="6400" dirty="0">
              <a:latin typeface="Calibri Light" panose="020F03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3335" y="13642621"/>
            <a:ext cx="359073" cy="365293"/>
          </a:xfrm>
        </p:spPr>
        <p:txBody>
          <a:bodyPr/>
          <a:lstStyle/>
          <a:p>
            <a:pPr algn="r" defTabSz="1300460" hangingPunct="1">
              <a:defRPr/>
            </a:pPr>
            <a:fld id="{B6F15528-21DE-4FAA-801E-634DDDAF4B2B}" type="slidenum">
              <a:rPr lang="en-US" sz="1707" kern="1200">
                <a:solidFill>
                  <a:prstClr val="black">
                    <a:tint val="75000"/>
                  </a:prstClr>
                </a:solidFill>
                <a:latin typeface="Calibri"/>
              </a:rPr>
              <a:pPr algn="r" defTabSz="1300460" hangingPunct="1">
                <a:defRPr/>
              </a:pPr>
              <a:t>9</a:t>
            </a:fld>
            <a:endParaRPr lang="en-US" sz="1707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7457" y="6453815"/>
            <a:ext cx="3788014" cy="2774985"/>
            <a:chOff x="5753702" y="3854910"/>
            <a:chExt cx="2663448" cy="1951161"/>
          </a:xfrm>
        </p:grpSpPr>
        <p:grpSp>
          <p:nvGrpSpPr>
            <p:cNvPr id="70" name="Group 69"/>
            <p:cNvGrpSpPr/>
            <p:nvPr/>
          </p:nvGrpSpPr>
          <p:grpSpPr>
            <a:xfrm>
              <a:off x="6806799" y="3854910"/>
              <a:ext cx="1610351" cy="1477903"/>
              <a:chOff x="6114806" y="1768057"/>
              <a:chExt cx="2161491" cy="1983713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6191006" y="2444556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7742897" y="2427614"/>
                <a:ext cx="533400" cy="533400"/>
              </a:xfrm>
              <a:prstGeom prst="ellipse">
                <a:avLst/>
              </a:prstGeom>
              <a:solidFill>
                <a:srgbClr val="A61702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490771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639213" y="1768057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386397" y="3218370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6" name="Donut 75"/>
              <p:cNvSpPr/>
              <p:nvPr/>
            </p:nvSpPr>
            <p:spPr>
              <a:xfrm>
                <a:off x="6114806" y="2358140"/>
                <a:ext cx="685800" cy="706232"/>
              </a:xfrm>
              <a:prstGeom prst="donut">
                <a:avLst>
                  <a:gd name="adj" fmla="val 78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black"/>
                  </a:solidFill>
                  <a:latin typeface="Calibri"/>
                </a:endParaRPr>
              </a:p>
            </p:txBody>
          </p:sp>
          <p:cxnSp>
            <p:nvCxnSpPr>
              <p:cNvPr id="78" name="Straight Arrow Connector 77"/>
              <p:cNvCxnSpPr>
                <a:stCxn id="71" idx="7"/>
                <a:endCxn id="74" idx="3"/>
              </p:cNvCxnSpPr>
              <p:nvPr/>
            </p:nvCxnSpPr>
            <p:spPr>
              <a:xfrm flipV="1">
                <a:off x="6646291" y="2223342"/>
                <a:ext cx="71037" cy="299329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5"/>
                <a:endCxn id="72" idx="1"/>
              </p:cNvCxnSpPr>
              <p:nvPr/>
            </p:nvCxnSpPr>
            <p:spPr>
              <a:xfrm>
                <a:off x="7094498" y="2223342"/>
                <a:ext cx="726514" cy="28238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>
                <a:stCxn id="74" idx="4"/>
                <a:endCxn id="75" idx="0"/>
              </p:cNvCxnSpPr>
              <p:nvPr/>
            </p:nvCxnSpPr>
            <p:spPr>
              <a:xfrm>
                <a:off x="6905913" y="2301457"/>
                <a:ext cx="747184" cy="916913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stCxn id="74" idx="4"/>
                <a:endCxn id="73" idx="7"/>
              </p:cNvCxnSpPr>
              <p:nvPr/>
            </p:nvCxnSpPr>
            <p:spPr>
              <a:xfrm>
                <a:off x="6905913" y="2301457"/>
                <a:ext cx="40143" cy="995028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>
                <a:stCxn id="75" idx="2"/>
                <a:endCxn id="73" idx="6"/>
              </p:cNvCxnSpPr>
              <p:nvPr/>
            </p:nvCxnSpPr>
            <p:spPr>
              <a:xfrm flipH="1">
                <a:off x="7024171" y="3485070"/>
                <a:ext cx="362226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type="none" w="lg" len="lg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endCxn id="71" idx="4"/>
              </p:cNvCxnSpPr>
              <p:nvPr/>
            </p:nvCxnSpPr>
            <p:spPr>
              <a:xfrm flipH="1" flipV="1">
                <a:off x="6457706" y="2977956"/>
                <a:ext cx="159614" cy="257717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7376672" y="1777091"/>
                <a:ext cx="533400" cy="533400"/>
              </a:xfrm>
              <a:prstGeom prst="ellipse">
                <a:avLst/>
              </a:prstGeom>
              <a:solidFill>
                <a:srgbClr val="C0504D"/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1300460" hangingPunct="1">
                  <a:defRPr/>
                </a:pPr>
                <a:endParaRPr lang="en-US" sz="2560" kern="1200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85" name="Straight Arrow Connector 84"/>
              <p:cNvCxnSpPr>
                <a:endCxn id="84" idx="2"/>
              </p:cNvCxnSpPr>
              <p:nvPr/>
            </p:nvCxnSpPr>
            <p:spPr>
              <a:xfrm>
                <a:off x="7172613" y="2001686"/>
                <a:ext cx="204059" cy="42105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endCxn id="72" idx="0"/>
              </p:cNvCxnSpPr>
              <p:nvPr/>
            </p:nvCxnSpPr>
            <p:spPr>
              <a:xfrm>
                <a:off x="7808042" y="2218650"/>
                <a:ext cx="201555" cy="208964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72" idx="4"/>
                <a:endCxn id="75" idx="7"/>
              </p:cNvCxnSpPr>
              <p:nvPr/>
            </p:nvCxnSpPr>
            <p:spPr>
              <a:xfrm flipH="1">
                <a:off x="7841682" y="2961014"/>
                <a:ext cx="167915" cy="335471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TextBox 277"/>
            <p:cNvSpPr txBox="1"/>
            <p:nvPr/>
          </p:nvSpPr>
          <p:spPr>
            <a:xfrm>
              <a:off x="5753702" y="5351620"/>
              <a:ext cx="22197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dirty="0">
                  <a:solidFill>
                    <a:prstClr val="black"/>
                  </a:solidFill>
                  <a:latin typeface="Calibri Light" panose="020F0302020204030204" pitchFamily="34" charset="0"/>
                </a:rPr>
                <a:t>Implementation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70456" y="5186224"/>
            <a:ext cx="1660190" cy="937653"/>
            <a:chOff x="1931245" y="3546174"/>
            <a:chExt cx="1167321" cy="659287"/>
          </a:xfrm>
        </p:grpSpPr>
        <p:cxnSp>
          <p:nvCxnSpPr>
            <p:cNvPr id="22" name="Straight Arrow Connector 21"/>
            <p:cNvCxnSpPr/>
            <p:nvPr/>
          </p:nvCxnSpPr>
          <p:spPr>
            <a:xfrm flipH="1" flipV="1">
              <a:off x="3094655" y="3546174"/>
              <a:ext cx="3911" cy="65928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931245" y="3746496"/>
              <a:ext cx="1085633" cy="454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alibri Light" panose="020F0302020204030204" pitchFamily="34" charset="0"/>
                </a:rPr>
                <a:t>Refines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47044" y="2259945"/>
            <a:ext cx="3826263" cy="2511064"/>
            <a:chOff x="2762284" y="3887227"/>
            <a:chExt cx="2690339" cy="1765592"/>
          </a:xfrm>
        </p:grpSpPr>
        <p:grpSp>
          <p:nvGrpSpPr>
            <p:cNvPr id="4" name="Group 3"/>
            <p:cNvGrpSpPr/>
            <p:nvPr/>
          </p:nvGrpSpPr>
          <p:grpSpPr>
            <a:xfrm>
              <a:off x="3598093" y="4028741"/>
              <a:ext cx="1854530" cy="1624078"/>
              <a:chOff x="3892709" y="3791609"/>
              <a:chExt cx="1854530" cy="1624078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3892709" y="3791609"/>
                <a:ext cx="1854530" cy="1624078"/>
                <a:chOff x="6114806" y="1768057"/>
                <a:chExt cx="2161491" cy="1983713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6191006" y="2444556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7742897" y="2427614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6490771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6639213" y="1768057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7386397" y="3218370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12" name="Donut 211"/>
                <p:cNvSpPr/>
                <p:nvPr/>
              </p:nvSpPr>
              <p:spPr>
                <a:xfrm>
                  <a:off x="6114806" y="2358140"/>
                  <a:ext cx="685800" cy="706232"/>
                </a:xfrm>
                <a:prstGeom prst="donut">
                  <a:avLst>
                    <a:gd name="adj" fmla="val 789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213" name="Straight Arrow Connector 212"/>
                <p:cNvCxnSpPr>
                  <a:stCxn id="207" idx="7"/>
                  <a:endCxn id="210" idx="3"/>
                </p:cNvCxnSpPr>
                <p:nvPr/>
              </p:nvCxnSpPr>
              <p:spPr>
                <a:xfrm flipV="1">
                  <a:off x="6646291" y="2223342"/>
                  <a:ext cx="71037" cy="299329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4" name="Straight Arrow Connector 213"/>
                <p:cNvCxnSpPr>
                  <a:stCxn id="210" idx="5"/>
                  <a:endCxn id="208" idx="1"/>
                </p:cNvCxnSpPr>
                <p:nvPr/>
              </p:nvCxnSpPr>
              <p:spPr>
                <a:xfrm>
                  <a:off x="7094498" y="2223342"/>
                  <a:ext cx="726514" cy="28238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5" name="Straight Arrow Connector 214"/>
                <p:cNvCxnSpPr>
                  <a:stCxn id="210" idx="4"/>
                  <a:endCxn id="211" idx="0"/>
                </p:cNvCxnSpPr>
                <p:nvPr/>
              </p:nvCxnSpPr>
              <p:spPr>
                <a:xfrm>
                  <a:off x="6905913" y="2301457"/>
                  <a:ext cx="747184" cy="916913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6" name="Straight Arrow Connector 215"/>
                <p:cNvCxnSpPr>
                  <a:stCxn id="210" idx="4"/>
                  <a:endCxn id="209" idx="7"/>
                </p:cNvCxnSpPr>
                <p:nvPr/>
              </p:nvCxnSpPr>
              <p:spPr>
                <a:xfrm>
                  <a:off x="6905913" y="2301457"/>
                  <a:ext cx="40143" cy="995028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7" name="Straight Arrow Connector 216"/>
                <p:cNvCxnSpPr>
                  <a:stCxn id="211" idx="2"/>
                  <a:endCxn id="209" idx="6"/>
                </p:cNvCxnSpPr>
                <p:nvPr/>
              </p:nvCxnSpPr>
              <p:spPr>
                <a:xfrm flipH="1">
                  <a:off x="7024171" y="3485070"/>
                  <a:ext cx="362226" cy="0"/>
                </a:xfrm>
                <a:prstGeom prst="straightConnector1">
                  <a:avLst/>
                </a:prstGeom>
                <a:ln>
                  <a:headEnd type="none" w="lg" len="lg"/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18" name="Straight Arrow Connector 217"/>
                <p:cNvCxnSpPr>
                  <a:endCxn id="207" idx="4"/>
                </p:cNvCxnSpPr>
                <p:nvPr/>
              </p:nvCxnSpPr>
              <p:spPr>
                <a:xfrm flipH="1" flipV="1">
                  <a:off x="6457706" y="2977956"/>
                  <a:ext cx="159614" cy="257717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19" name="Oval 218"/>
                <p:cNvSpPr/>
                <p:nvPr/>
              </p:nvSpPr>
              <p:spPr>
                <a:xfrm>
                  <a:off x="7376672" y="1777091"/>
                  <a:ext cx="533400" cy="533400"/>
                </a:xfrm>
                <a:prstGeom prst="ellipse">
                  <a:avLst/>
                </a:prstGeom>
                <a:solidFill>
                  <a:srgbClr val="4F81BD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1300460" hangingPunct="1">
                    <a:defRPr/>
                  </a:pPr>
                  <a:endParaRPr lang="en-US" sz="2560" kern="120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cxnSp>
              <p:nvCxnSpPr>
                <p:cNvPr id="220" name="Straight Arrow Connector 219"/>
                <p:cNvCxnSpPr>
                  <a:endCxn id="219" idx="2"/>
                </p:cNvCxnSpPr>
                <p:nvPr/>
              </p:nvCxnSpPr>
              <p:spPr>
                <a:xfrm>
                  <a:off x="7172613" y="2001686"/>
                  <a:ext cx="204059" cy="42105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1" name="Straight Arrow Connector 220"/>
                <p:cNvCxnSpPr>
                  <a:endCxn id="208" idx="0"/>
                </p:cNvCxnSpPr>
                <p:nvPr/>
              </p:nvCxnSpPr>
              <p:spPr>
                <a:xfrm>
                  <a:off x="7808042" y="2218650"/>
                  <a:ext cx="201555" cy="208964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222" name="Straight Arrow Connector 221"/>
                <p:cNvCxnSpPr>
                  <a:stCxn id="208" idx="4"/>
                  <a:endCxn id="211" idx="7"/>
                </p:cNvCxnSpPr>
                <p:nvPr/>
              </p:nvCxnSpPr>
              <p:spPr>
                <a:xfrm flipH="1">
                  <a:off x="7841682" y="2961014"/>
                  <a:ext cx="167915" cy="335471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pic>
            <p:nvPicPr>
              <p:cNvPr id="10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967" y="5110414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819" y="446675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5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5710" y="3922486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6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1737" y="3904857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7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5328" y="4454398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8" name="Picture 114" descr="3d1itajn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6735" y="5089613"/>
                <a:ext cx="279150" cy="218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6" name="TextBox 245"/>
            <p:cNvSpPr txBox="1"/>
            <p:nvPr/>
          </p:nvSpPr>
          <p:spPr>
            <a:xfrm>
              <a:off x="2762284" y="3887227"/>
              <a:ext cx="1214935" cy="454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300460" hangingPunct="1">
                <a:defRPr/>
              </a:pPr>
              <a:r>
                <a:rPr lang="en-US" sz="3600" kern="1200" smtClean="0">
                  <a:solidFill>
                    <a:prstClr val="black"/>
                  </a:solidFill>
                  <a:latin typeface="Calibri Light" panose="020F0302020204030204" pitchFamily="34" charset="0"/>
                </a:rPr>
                <a:t>Protocol</a:t>
              </a:r>
              <a:endParaRPr lang="en-US" sz="3600" kern="1200" dirty="0">
                <a:solidFill>
                  <a:prstClr val="black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5004244" y="2414837"/>
            <a:ext cx="7283006" cy="2233228"/>
          </a:xfrm>
          <a:prstGeom prst="rect">
            <a:avLst/>
          </a:prstGeom>
          <a:solidFill>
            <a:srgbClr val="4F81BE"/>
          </a:solidFill>
          <a:ln w="19050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18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x:int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y:int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endParaRPr lang="en-US" sz="18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s:ProtocolState</a:t>
            </a:r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, s’:</a:t>
            </a:r>
            <a:r>
              <a:rPr lang="en-US" sz="1800" dirty="0" err="1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s.x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== 0;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18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== 5;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04244" y="6123877"/>
            <a:ext cx="7283006" cy="2662936"/>
          </a:xfrm>
          <a:prstGeom prst="rect">
            <a:avLst/>
          </a:prstGeom>
          <a:solidFill>
            <a:srgbClr val="A61702"/>
          </a:solidFill>
          <a:ln w="19050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(x:uint64, y:uint64)</a:t>
            </a:r>
          </a:p>
          <a:p>
            <a:pPr algn="l"/>
            <a:endParaRPr lang="en-US" sz="2000" dirty="0" smtClean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method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InitImpl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s:ImplState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ensures 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(s))</a:t>
            </a: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s.x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:= 0;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000" dirty="0" err="1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s.y</a:t>
            </a:r>
            <a:r>
              <a:rPr lang="en-US" sz="2000" dirty="0" smtClean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 := 5;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solidFill>
                <a:srgbClr val="FFFF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992173" y="4771009"/>
            <a:ext cx="7283006" cy="1198842"/>
          </a:xfrm>
          <a:prstGeom prst="rect">
            <a:avLst/>
          </a:prstGeom>
          <a:solidFill>
            <a:srgbClr val="B7DEE8"/>
          </a:solidFill>
          <a:ln w="15875">
            <a:solidFill>
              <a:srgbClr val="000000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function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Interp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impl:ImplState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: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endParaRPr lang="en-US" sz="18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ProtocolState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impl.x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), 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impl.y</a:t>
            </a:r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sz="18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372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1" grpId="0" animBg="1"/>
      <p:bldP spid="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5.2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.7|10.4|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.7|10.4|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.7|10.4|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.7|10.4|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5.3|3.7|5.4"/>
</p:tagLst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33289</TotalTime>
  <Words>376</Words>
  <Application>Microsoft Macintosh PowerPoint</Application>
  <PresentationFormat>Custom</PresentationFormat>
  <Paragraphs>174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Calibri</vt:lpstr>
      <vt:lpstr>Calibri Light</vt:lpstr>
      <vt:lpstr>Consolas</vt:lpstr>
      <vt:lpstr>Courier New</vt:lpstr>
      <vt:lpstr>Gill Sans Light</vt:lpstr>
      <vt:lpstr>Lucida Grande</vt:lpstr>
      <vt:lpstr>Times New Roman</vt:lpstr>
      <vt:lpstr>Arial</vt:lpstr>
      <vt:lpstr>Showroom</vt:lpstr>
      <vt:lpstr>Systems Software Verification Summer School</vt:lpstr>
      <vt:lpstr>Refinement</vt:lpstr>
      <vt:lpstr>Example: SPEC for  monotonic counter</vt:lpstr>
      <vt:lpstr>Implementation</vt:lpstr>
      <vt:lpstr>PowerPoint Presentation</vt:lpstr>
      <vt:lpstr>Separation of concerns</vt:lpstr>
      <vt:lpstr>Two-level refinement</vt:lpstr>
      <vt:lpstr>Protocol Layer</vt:lpstr>
      <vt:lpstr>From impl to Protocol</vt:lpstr>
      <vt:lpstr>From impl to Protocol</vt:lpstr>
      <vt:lpstr>From impl to Protocol</vt:lpstr>
      <vt:lpstr>Protocol Layer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Scaling up Dependable Services</dc:title>
  <dc:creator>Manos Kapritsos</dc:creator>
  <cp:lastModifiedBy>Manos Kapritsos</cp:lastModifiedBy>
  <cp:revision>2222</cp:revision>
  <dcterms:modified xsi:type="dcterms:W3CDTF">2020-07-16T19:12:39Z</dcterms:modified>
</cp:coreProperties>
</file>