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200" b="0" i="0" u="none" strike="noStrike" cap="none" spc="0" normalizeH="0" baseline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4E7EA"/>
    <a:srgbClr val="B7DEE8"/>
    <a:srgbClr val="535353"/>
    <a:srgbClr val="4F81BD"/>
    <a:srgbClr val="D9971A"/>
    <a:srgbClr val="0000FF"/>
    <a:srgbClr val="808785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F7579"/>
        </a:fontRef>
        <a:srgbClr val="5F7579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2" autoAdjust="0"/>
    <p:restoredTop sz="67476" autoAdjust="0"/>
  </p:normalViewPr>
  <p:slideViewPr>
    <p:cSldViewPr snapToGrid="0">
      <p:cViewPr>
        <p:scale>
          <a:sx n="67" d="100"/>
          <a:sy n="67" d="100"/>
        </p:scale>
        <p:origin x="2264" y="144"/>
      </p:cViewPr>
      <p:guideLst>
        <p:guide orient="horz" pos="3072"/>
        <p:guide pos="4096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0" name="Shape 17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00143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732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sz="half" idx="1"/>
          </p:nvPr>
        </p:nvSpPr>
        <p:spPr>
          <a:xfrm>
            <a:off x="67564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 - Photo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355600" y="6832600"/>
            <a:ext cx="12293600" cy="12573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355600" y="8077200"/>
            <a:ext cx="12293600" cy="12065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9" name="Shape 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/>
          </p:cNvSpPr>
          <p:nvPr>
            <p:ph type="pic" idx="13"/>
          </p:nvPr>
        </p:nvSpPr>
        <p:spPr>
          <a:xfrm>
            <a:off x="1306656" y="533400"/>
            <a:ext cx="10388601" cy="586023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355600" y="7416800"/>
            <a:ext cx="12293600" cy="1282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pic" sz="half" idx="13"/>
          </p:nvPr>
        </p:nvSpPr>
        <p:spPr>
          <a:xfrm>
            <a:off x="6705600" y="679450"/>
            <a:ext cx="5994400" cy="8394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xfrm>
            <a:off x="355600" y="1384300"/>
            <a:ext cx="5892800" cy="3505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xfrm>
            <a:off x="355600" y="4876800"/>
            <a:ext cx="58928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hape 1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2323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sz="half" idx="13"/>
          </p:nvPr>
        </p:nvSpPr>
        <p:spPr>
          <a:xfrm>
            <a:off x="7518400" y="2819400"/>
            <a:ext cx="4381500" cy="6591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sz="half" idx="1"/>
          </p:nvPr>
        </p:nvSpPr>
        <p:spPr>
          <a:xfrm>
            <a:off x="355600" y="3187700"/>
            <a:ext cx="5892800" cy="5842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1pPr>
            <a:lvl2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2pPr>
            <a:lvl3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3pPr>
            <a:lvl4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4pPr>
            <a:lvl5pPr>
              <a:lnSpc>
                <a:spcPct val="100000"/>
              </a:lnSpc>
              <a:defRPr sz="3800">
                <a:solidFill>
                  <a:srgbClr val="535353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7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355600" y="254000"/>
            <a:ext cx="12293600" cy="923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8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all" spc="0" baseline="0">
          <a:ln>
            <a:noFill/>
          </a:ln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304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1pPr>
      <a:lvl2pPr marL="685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2pPr>
      <a:lvl3pPr marL="1066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3pPr>
      <a:lvl4pPr marL="1447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4pPr>
      <a:lvl5pPr marL="1828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5pPr>
      <a:lvl6pPr marL="2209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6pPr>
      <a:lvl7pPr marL="2590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7pPr>
      <a:lvl8pPr marL="2971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8pPr>
      <a:lvl9pPr marL="3352800" marR="0" indent="-304800" algn="l" defTabSz="584200" rtl="0" latinLnBrk="0">
        <a:lnSpc>
          <a:spcPct val="120000"/>
        </a:lnSpc>
        <a:spcBef>
          <a:spcPts val="3800"/>
        </a:spcBef>
        <a:spcAft>
          <a:spcPts val="0"/>
        </a:spcAft>
        <a:buClr>
          <a:srgbClr val="535353"/>
        </a:buClr>
        <a:buSzPct val="82000"/>
        <a:buFontTx/>
        <a:buChar char="•"/>
        <a:tabLst/>
        <a:defRPr sz="4600" b="0" i="0" u="none" strike="noStrike" cap="none" spc="0" baseline="0">
          <a:ln>
            <a:noFill/>
          </a:ln>
          <a:solidFill>
            <a:srgbClr val="525252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5600" y="-336550"/>
            <a:ext cx="12484100" cy="3238500"/>
          </a:xfrm>
          <a:prstGeom prst="rect">
            <a:avLst/>
          </a:prstGeom>
        </p:spPr>
        <p:txBody>
          <a:bodyPr/>
          <a:lstStyle>
            <a:lvl1pPr>
              <a:defRPr sz="6800" cap="none"/>
            </a:lvl1pPr>
          </a:lstStyle>
          <a:p>
            <a:r>
              <a:rPr lang="en-US" dirty="0" smtClean="0">
                <a:latin typeface="Calibri Light" panose="020F0302020204030204" pitchFamily="34" charset="0"/>
              </a:rPr>
              <a:t>Systems Software Verification</a:t>
            </a:r>
            <a:br>
              <a:rPr lang="en-US" dirty="0" smtClean="0">
                <a:latin typeface="Calibri Light" panose="020F0302020204030204" pitchFamily="34" charset="0"/>
              </a:rPr>
            </a:br>
            <a:r>
              <a:rPr lang="en-US" dirty="0" smtClean="0">
                <a:latin typeface="Calibri Light" panose="020F0302020204030204" pitchFamily="34" charset="0"/>
              </a:rPr>
              <a:t>Summer School</a:t>
            </a:r>
            <a:endParaRPr dirty="0">
              <a:latin typeface="Calibri Light" panose="020F0302020204030204" pitchFamily="34" charset="0"/>
            </a:endParaRP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"/>
          </p:nvPr>
        </p:nvSpPr>
        <p:spPr>
          <a:xfrm>
            <a:off x="355600" y="6516968"/>
            <a:ext cx="12293600" cy="2070100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Calibri Light" panose="020F0302020204030204" pitchFamily="34" charset="0"/>
              </a:rPr>
              <a:t>Manos </a:t>
            </a:r>
            <a:r>
              <a:rPr dirty="0" smtClean="0">
                <a:latin typeface="Calibri Light" panose="020F0302020204030204" pitchFamily="34" charset="0"/>
              </a:rPr>
              <a:t>Kapritsos</a:t>
            </a:r>
            <a:r>
              <a:rPr lang="en-US" dirty="0" smtClean="0">
                <a:latin typeface="Calibri Light" panose="020F0302020204030204" pitchFamily="34" charset="0"/>
              </a:rPr>
              <a:t>, University of Michigan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Jon Howell, VMWare Research</a:t>
            </a:r>
          </a:p>
          <a:p>
            <a:r>
              <a:rPr lang="en-US" dirty="0" smtClean="0">
                <a:latin typeface="Calibri Light" panose="020F0302020204030204" pitchFamily="34" charset="0"/>
              </a:rPr>
              <a:t>Rob Johnson, VMWare Research</a:t>
            </a:r>
          </a:p>
        </p:txBody>
      </p:sp>
      <p:sp>
        <p:nvSpPr>
          <p:cNvPr id="4" name="Shape 173"/>
          <p:cNvSpPr txBox="1">
            <a:spLocks/>
          </p:cNvSpPr>
          <p:nvPr/>
        </p:nvSpPr>
        <p:spPr>
          <a:xfrm>
            <a:off x="355600" y="3856318"/>
            <a:ext cx="12293600" cy="207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t"/>
          <a:lstStyle>
            <a:lvl1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0" marR="0" indent="0" algn="ctr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Tx/>
              <a:buFontTx/>
              <a:buNone/>
              <a:tabLst/>
              <a:defRPr sz="38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Chapter 2</a:t>
            </a:r>
          </a:p>
          <a:p>
            <a:pPr hangingPunct="1"/>
            <a:r>
              <a:rPr lang="en-US" sz="5400" b="1" dirty="0" smtClean="0">
                <a:latin typeface="Calibri Light" panose="020F0302020204030204" pitchFamily="34" charset="0"/>
              </a:rPr>
              <a:t>Specification</a:t>
            </a:r>
          </a:p>
        </p:txBody>
      </p:sp>
    </p:spTree>
  </p:cSld>
  <p:clrMapOvr>
    <a:masterClrMapping/>
  </p:clrMapOvr>
  <p:transition spd="med" advTm="78023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spec (cont.)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36674" y="2444750"/>
            <a:ext cx="10664826" cy="2000250"/>
            <a:chOff x="1336674" y="4457700"/>
            <a:chExt cx="10664826" cy="2133600"/>
          </a:xfrm>
        </p:grpSpPr>
        <p:sp>
          <p:nvSpPr>
            <p:cNvPr id="5" name="Text Placeholder 1"/>
            <p:cNvSpPr txBox="1">
              <a:spLocks/>
            </p:cNvSpPr>
            <p:nvPr/>
          </p:nvSpPr>
          <p:spPr>
            <a:xfrm>
              <a:off x="1336674" y="4457700"/>
              <a:ext cx="10664826" cy="965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marL="304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1pPr>
              <a:lvl2pPr marL="685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2pPr>
              <a:lvl3pPr marL="1066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3pPr>
              <a:lvl4pPr marL="1447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4pPr>
              <a:lvl5pPr marL="1828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5pPr>
              <a:lvl6pPr marL="2209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6pPr>
              <a:lvl7pPr marL="2590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7pPr>
              <a:lvl8pPr marL="2971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8pPr>
              <a:lvl9pPr marL="3352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9pPr>
            </a:lstStyle>
            <a:p>
              <a:pPr marL="0" indent="0" hangingPunct="1">
                <a:buFontTx/>
                <a:buNone/>
              </a:pPr>
              <a:r>
                <a:rPr lang="en-US" dirty="0" smtClean="0">
                  <a:latin typeface="Calibri Light" charset="0"/>
                  <a:ea typeface="Calibri Light" charset="0"/>
                  <a:cs typeface="Calibri Light" charset="0"/>
                </a:rPr>
                <a:t>A good spec is </a:t>
              </a:r>
              <a:r>
                <a:rPr lang="en-US" b="1" i="1" dirty="0" smtClean="0">
                  <a:latin typeface="Calibri Light" charset="0"/>
                  <a:ea typeface="Calibri Light" charset="0"/>
                  <a:cs typeface="Calibri Light" charset="0"/>
                </a:rPr>
                <a:t>concise</a:t>
              </a:r>
              <a:endParaRPr lang="en-US" b="1" i="1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1336674" y="5346700"/>
              <a:ext cx="8245476" cy="124460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marL="304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1pPr>
              <a:lvl2pPr marL="685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2pPr>
              <a:lvl3pPr marL="1066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3pPr>
              <a:lvl4pPr marL="1447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4pPr>
              <a:lvl5pPr marL="1828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5pPr>
              <a:lvl6pPr marL="2209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6pPr>
              <a:lvl7pPr marL="2590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7pPr>
              <a:lvl8pPr marL="2971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8pPr>
              <a:lvl9pPr marL="3352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9pPr>
            </a:lstStyle>
            <a:p>
              <a:pPr hangingPunct="1">
                <a:spcBef>
                  <a:spcPts val="1000"/>
                </a:spcBef>
              </a:pPr>
              <a:r>
                <a:rPr lang="en-US" dirty="0" smtClean="0"/>
                <a:t>It elides every irrelevant concept</a:t>
              </a:r>
            </a:p>
            <a:p>
              <a:pPr hangingPunct="1">
                <a:spcBef>
                  <a:spcPts val="1000"/>
                </a:spcBef>
              </a:pPr>
              <a:r>
                <a:rPr lang="en-US" dirty="0" smtClean="0"/>
                <a:t>Is simple and easy to read</a:t>
              </a:r>
              <a:endParaRPr lang="en-US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1336674" y="4883150"/>
            <a:ext cx="8645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32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IsIndexOfMin</a:t>
            </a:r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a:seq</a:t>
            </a:r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&lt;</a:t>
            </a:r>
            <a:r>
              <a:rPr lang="en-US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&gt;, </a:t>
            </a:r>
            <a:r>
              <a:rPr lang="en-US" sz="32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index:int</a:t>
            </a:r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	</a:t>
            </a:r>
            <a:r>
              <a:rPr lang="mr-IN" sz="32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forall</a:t>
            </a:r>
            <a:r>
              <a:rPr lang="mr-IN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:: 0 &lt;= 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&lt; |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| ==&gt; 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[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] </a:t>
            </a:r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&gt;</a:t>
            </a:r>
            <a:r>
              <a:rPr lang="mr-IN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 </a:t>
            </a:r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a[index]</a:t>
            </a:r>
            <a:endParaRPr lang="mr-IN" sz="32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3868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spec (cont.)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336674" y="2444749"/>
            <a:ext cx="10664826" cy="1555751"/>
            <a:chOff x="1336674" y="4457700"/>
            <a:chExt cx="10664826" cy="1659468"/>
          </a:xfrm>
        </p:grpSpPr>
        <p:sp>
          <p:nvSpPr>
            <p:cNvPr id="5" name="Text Placeholder 1"/>
            <p:cNvSpPr txBox="1">
              <a:spLocks/>
            </p:cNvSpPr>
            <p:nvPr/>
          </p:nvSpPr>
          <p:spPr>
            <a:xfrm>
              <a:off x="1336674" y="4457700"/>
              <a:ext cx="10664826" cy="9652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marL="304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1pPr>
              <a:lvl2pPr marL="685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2pPr>
              <a:lvl3pPr marL="1066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3pPr>
              <a:lvl4pPr marL="1447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4pPr>
              <a:lvl5pPr marL="1828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5pPr>
              <a:lvl6pPr marL="2209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6pPr>
              <a:lvl7pPr marL="2590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7pPr>
              <a:lvl8pPr marL="2971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8pPr>
              <a:lvl9pPr marL="3352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9pPr>
            </a:lstStyle>
            <a:p>
              <a:pPr marL="0" indent="0" hangingPunct="1">
                <a:buFontTx/>
                <a:buNone/>
              </a:pPr>
              <a:r>
                <a:rPr lang="en-US" dirty="0" smtClean="0">
                  <a:latin typeface="Calibri Light" charset="0"/>
                  <a:ea typeface="Calibri Light" charset="0"/>
                  <a:cs typeface="Calibri Light" charset="0"/>
                </a:rPr>
                <a:t>A good spec is </a:t>
              </a:r>
              <a:r>
                <a:rPr lang="en-US" b="1" i="1" dirty="0" smtClean="0">
                  <a:latin typeface="Calibri Light" charset="0"/>
                  <a:ea typeface="Calibri Light" charset="0"/>
                  <a:cs typeface="Calibri Light" charset="0"/>
                </a:rPr>
                <a:t>abstract</a:t>
              </a:r>
              <a:endParaRPr lang="en-US" b="1" i="1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>
              <a:off x="1336674" y="5306062"/>
              <a:ext cx="8245476" cy="81110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marL="304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1pPr>
              <a:lvl2pPr marL="685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2pPr>
              <a:lvl3pPr marL="1066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3pPr>
              <a:lvl4pPr marL="1447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4pPr>
              <a:lvl5pPr marL="1828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5pPr>
              <a:lvl6pPr marL="2209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6pPr>
              <a:lvl7pPr marL="2590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7pPr>
              <a:lvl8pPr marL="2971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8pPr>
              <a:lvl9pPr marL="3352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9pPr>
            </a:lstStyle>
            <a:p>
              <a:pPr hangingPunct="1">
                <a:spcBef>
                  <a:spcPts val="1000"/>
                </a:spcBef>
              </a:pPr>
              <a:r>
                <a:rPr lang="en-US" dirty="0" smtClean="0"/>
                <a:t>It doesn’t constrain the implementation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1279524" y="5267323"/>
            <a:ext cx="10655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IsShortestPath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(g, p) {</a:t>
            </a:r>
            <a:b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hr-HR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	&amp;&amp; </a:t>
            </a:r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IsPath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(g, p)</a:t>
            </a:r>
            <a:b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hr-HR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	&amp;&amp; </a:t>
            </a:r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forall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p2 :: </a:t>
            </a:r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IsPath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(g, p2) ==&gt; |p| &lt;= |p2| </a:t>
            </a:r>
            <a:endParaRPr lang="hr-HR" sz="3200" dirty="0" smtClea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hr-HR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}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336674" y="4568823"/>
            <a:ext cx="10664826" cy="62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b="1" dirty="0" smtClean="0">
                <a:latin typeface="Calibri Light" charset="0"/>
                <a:ea typeface="Calibri Light" charset="0"/>
                <a:cs typeface="Calibri Light" charset="0"/>
              </a:rPr>
              <a:t>Dijkstra’s algorithm spec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564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Verification and the ”eradication” of bugs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336674" y="3187980"/>
            <a:ext cx="10664826" cy="62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Frequent quote from verification papers</a:t>
            </a:r>
            <a:endParaRPr lang="en-US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336674" y="3860798"/>
            <a:ext cx="8874126" cy="76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>
              <a:spcBef>
                <a:spcPts val="1000"/>
              </a:spcBef>
            </a:pPr>
            <a:r>
              <a:rPr lang="en-US" dirty="0" smtClean="0"/>
              <a:t>“We prove that there are no bugs at all</a:t>
            </a:r>
            <a:r>
              <a:rPr lang="mr-IN" dirty="0" smtClean="0"/>
              <a:t>…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1336674" y="4889219"/>
            <a:ext cx="10664826" cy="62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Frequent quote from verification skeptics</a:t>
            </a:r>
            <a:endParaRPr lang="en-US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 Placeholder 2"/>
          <p:cNvSpPr txBox="1">
            <a:spLocks/>
          </p:cNvSpPr>
          <p:nvPr/>
        </p:nvSpPr>
        <p:spPr>
          <a:xfrm>
            <a:off x="1336674" y="5562037"/>
            <a:ext cx="9883776" cy="7604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>
              <a:spcBef>
                <a:spcPts val="1000"/>
              </a:spcBef>
            </a:pPr>
            <a:r>
              <a:rPr lang="en-US" dirty="0" smtClean="0"/>
              <a:t>“Nonsense! You can still have bugs in your spec”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454621" y="5365377"/>
            <a:ext cx="102657" cy="7489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+mn-lt"/>
              <a:ea typeface="+mn-ea"/>
              <a:cs typeface="+mn-cs"/>
              <a:sym typeface="Gill Sans Ligh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336674" y="6794219"/>
            <a:ext cx="11503026" cy="1905000"/>
            <a:chOff x="1336674" y="6794219"/>
            <a:chExt cx="11503026" cy="1905000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>
            <a:xfrm>
              <a:off x="1336674" y="6794219"/>
              <a:ext cx="10664826" cy="62865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marL="304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1pPr>
              <a:lvl2pPr marL="685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2pPr>
              <a:lvl3pPr marL="1066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3pPr>
              <a:lvl4pPr marL="1447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4pPr>
              <a:lvl5pPr marL="1828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5pPr>
              <a:lvl6pPr marL="2209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6pPr>
              <a:lvl7pPr marL="2590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7pPr>
              <a:lvl8pPr marL="2971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8pPr>
              <a:lvl9pPr marL="3352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9pPr>
            </a:lstStyle>
            <a:p>
              <a:pPr marL="0" indent="0" hangingPunct="1">
                <a:buFontTx/>
                <a:buNone/>
              </a:pPr>
              <a:r>
                <a:rPr lang="en-US" dirty="0" smtClean="0">
                  <a:latin typeface="Calibri Light" charset="0"/>
                  <a:ea typeface="Calibri Light" charset="0"/>
                  <a:cs typeface="Calibri Light" charset="0"/>
                </a:rPr>
                <a:t>The truth is somewhere in the middle</a:t>
              </a:r>
              <a:endParaRPr lang="en-US" i="1" dirty="0">
                <a:latin typeface="Calibri Light" charset="0"/>
                <a:ea typeface="Calibri Light" charset="0"/>
                <a:cs typeface="Calibri Light" charset="0"/>
              </a:endParaRPr>
            </a:p>
          </p:txBody>
        </p:sp>
        <p:sp>
          <p:nvSpPr>
            <p:cNvPr id="15" name="Text Placeholder 2"/>
            <p:cNvSpPr txBox="1">
              <a:spLocks/>
            </p:cNvSpPr>
            <p:nvPr/>
          </p:nvSpPr>
          <p:spPr>
            <a:xfrm>
              <a:off x="1336674" y="7467037"/>
              <a:ext cx="11503026" cy="123218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50800" tIns="50800" rIns="50800" bIns="50800" anchor="ctr"/>
            <a:lstStyle>
              <a:lvl1pPr marL="304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1pPr>
              <a:lvl2pPr marL="685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2pPr>
              <a:lvl3pPr marL="1066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3pPr>
              <a:lvl4pPr marL="1447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4pPr>
              <a:lvl5pPr marL="1828800" marR="0" indent="-304800" algn="l" defTabSz="584200" rtl="0" latinLnBrk="0">
                <a:lnSpc>
                  <a:spcPct val="10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3800" b="0" i="0" u="none" strike="noStrike" cap="none" spc="0" baseline="0">
                  <a:ln>
                    <a:noFill/>
                  </a:ln>
                  <a:solidFill>
                    <a:srgbClr val="535353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5pPr>
              <a:lvl6pPr marL="2209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6pPr>
              <a:lvl7pPr marL="2590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7pPr>
              <a:lvl8pPr marL="2971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8pPr>
              <a:lvl9pPr marL="3352800" marR="0" indent="-304800" algn="l" defTabSz="584200" rtl="0" latinLnBrk="0">
                <a:lnSpc>
                  <a:spcPct val="120000"/>
                </a:lnSpc>
                <a:spcBef>
                  <a:spcPts val="3800"/>
                </a:spcBef>
                <a:spcAft>
                  <a:spcPts val="0"/>
                </a:spcAft>
                <a:buClr>
                  <a:srgbClr val="535353"/>
                </a:buClr>
                <a:buSzPct val="82000"/>
                <a:buFontTx/>
                <a:buChar char="•"/>
                <a:tabLst/>
                <a:defRPr sz="4600" b="0" i="0" u="none" strike="noStrike" cap="none" spc="0" baseline="0">
                  <a:ln>
                    <a:noFill/>
                  </a:ln>
                  <a:solidFill>
                    <a:srgbClr val="525252"/>
                  </a:solidFill>
                  <a:uFillTx/>
                  <a:latin typeface="+mn-lt"/>
                  <a:ea typeface="+mn-ea"/>
                  <a:cs typeface="+mn-cs"/>
                  <a:sym typeface="Gill Sans Light"/>
                </a:defRPr>
              </a:lvl9pPr>
            </a:lstStyle>
            <a:p>
              <a:pPr hangingPunct="1">
                <a:spcBef>
                  <a:spcPts val="1000"/>
                </a:spcBef>
              </a:pPr>
              <a:r>
                <a:rPr lang="en-US" dirty="0" smtClean="0"/>
                <a:t>Yes, your spec may have bugs</a:t>
              </a:r>
            </a:p>
            <a:p>
              <a:pPr hangingPunct="1">
                <a:spcBef>
                  <a:spcPts val="1000"/>
                </a:spcBef>
              </a:pPr>
              <a:r>
                <a:rPr lang="en-US" dirty="0" smtClean="0"/>
                <a:t>But do you prefer inspecting 30 lines for bugs or 30000?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176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session exercises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336674" y="3187980"/>
            <a:ext cx="11312526" cy="62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In the next lab session </a:t>
            </a:r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solve exercises in chapters 1 and 2</a:t>
            </a:r>
            <a:endParaRPr lang="en-US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1336674" y="3860798"/>
            <a:ext cx="8874126" cy="1587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hangingPunct="1">
              <a:spcBef>
                <a:spcPts val="1000"/>
              </a:spcBef>
            </a:pPr>
            <a:r>
              <a:rPr lang="en-US" smtClean="0"/>
              <a:t>Do them in order</a:t>
            </a:r>
          </a:p>
          <a:p>
            <a:pPr hangingPunct="1">
              <a:spcBef>
                <a:spcPts val="1000"/>
              </a:spcBef>
            </a:pPr>
            <a:r>
              <a:rPr lang="en-US" dirty="0" smtClean="0"/>
              <a:t>Ask us for help if you get stuck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2882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rn | Karma is a word, like love. ~ The Matrix Revolutions (2003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941403"/>
            <a:ext cx="10972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86350" y="3502446"/>
            <a:ext cx="3905250" cy="2687915"/>
          </a:xfrm>
          <a:prstGeom prst="rect">
            <a:avLst/>
          </a:prstGeom>
          <a:solidFill>
            <a:srgbClr val="E4E7EA">
              <a:alpha val="24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b="1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Karma is a word.</a:t>
            </a:r>
            <a:r>
              <a:rPr kumimoji="0" lang="en-US" sz="4200" b="1" i="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 Another way of saying “What I am here to do”</a:t>
            </a:r>
            <a:endParaRPr kumimoji="0" lang="en-US" sz="42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9350" y="3639903"/>
            <a:ext cx="1866900" cy="660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 rot="21114723">
            <a:off x="4300055" y="3162582"/>
            <a:ext cx="31854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Lucida Handwriting" charset="0"/>
                <a:ea typeface="Lucida Handwriting" charset="0"/>
                <a:cs typeface="Lucida Handwriting" charset="0"/>
              </a:rPr>
              <a:t>Specification</a:t>
            </a:r>
            <a:endParaRPr lang="en-US" sz="3200" dirty="0">
              <a:latin typeface="Lucida Handwriting" charset="0"/>
              <a:ea typeface="Lucida Handwriting" charset="0"/>
              <a:cs typeface="Lucida Handwriting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7973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336674" y="2273300"/>
            <a:ext cx="10664826" cy="134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way to define formally what your program should do</a:t>
            </a:r>
            <a:endParaRPr lang="en-US" dirty="0"/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336674" y="4038600"/>
            <a:ext cx="10664826" cy="1346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/>
              <a:t>Before you start writing a proof, make sure you know what you are proving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498599" y="5638800"/>
            <a:ext cx="10340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lemma Double(</a:t>
            </a:r>
            <a:r>
              <a:rPr lang="en-US" sz="3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x:int</a:t>
            </a:r>
            <a:r>
              <a:rPr lang="en-US" sz="3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returns (</a:t>
            </a:r>
            <a:r>
              <a:rPr lang="en-US" sz="3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y:int</a:t>
            </a:r>
            <a:r>
              <a:rPr lang="en-US" sz="3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/>
            <a:r>
              <a:rPr lang="fr-FR" sz="3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fr-FR" sz="3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ensures</a:t>
            </a:r>
            <a:r>
              <a:rPr lang="fr-FR" sz="3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y == 2*x</a:t>
            </a:r>
            <a:endParaRPr lang="fr-FR" sz="3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fr-FR" sz="3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3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mr-IN" sz="3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3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mr-IN" sz="3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:= 2*</a:t>
            </a:r>
            <a:r>
              <a:rPr lang="mr-IN" sz="3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3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algn="l"/>
            <a:r>
              <a:rPr lang="mr-IN" sz="3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3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0643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336674" y="2273300"/>
            <a:ext cx="10664826" cy="134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specification defines </a:t>
            </a:r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which executions are allowable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98599" y="3619500"/>
            <a:ext cx="10340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lemma Double(</a:t>
            </a:r>
            <a:r>
              <a:rPr lang="en-US" sz="3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x:int</a:t>
            </a:r>
            <a:r>
              <a:rPr lang="en-US" sz="3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returns (</a:t>
            </a:r>
            <a:r>
              <a:rPr lang="en-US" sz="3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y:int</a:t>
            </a:r>
            <a:r>
              <a:rPr lang="en-US" sz="3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/>
            <a:r>
              <a:rPr lang="fr-FR" sz="3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fr-FR" sz="32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ensures</a:t>
            </a:r>
            <a:r>
              <a:rPr lang="fr-FR" sz="3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y == 2*x</a:t>
            </a:r>
            <a:endParaRPr lang="fr-FR" sz="32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fr-FR" sz="32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  <a:endParaRPr lang="fr-FR" sz="32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algn="l"/>
            <a:r>
              <a:rPr lang="mr-IN" sz="3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3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mr-IN" sz="3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:= 2*</a:t>
            </a:r>
            <a:r>
              <a:rPr lang="mr-IN" sz="32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3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algn="l"/>
            <a:r>
              <a:rPr lang="mr-IN" sz="3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32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5261" y="6174045"/>
            <a:ext cx="4234278" cy="33342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(x=1,</a:t>
            </a:r>
            <a:r>
              <a:rPr kumimoji="0" lang="en-US" sz="42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 y=2)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Calibri Light" charset="0"/>
                <a:ea typeface="Calibri Light" charset="0"/>
                <a:cs typeface="Calibri Light" charset="0"/>
              </a:rPr>
              <a:t>(x=2, y=4)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(x=2, y=2)</a:t>
            </a:r>
            <a:endParaRPr lang="en-US" baseline="0" dirty="0" smtClean="0">
              <a:latin typeface="Calibri Light" charset="0"/>
              <a:ea typeface="Calibri Light" charset="0"/>
              <a:cs typeface="Calibri Light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u="none" strike="noStrike" cap="none" spc="0" normalizeH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(x=-3, y=-6)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latin typeface="Calibri Light" charset="0"/>
                <a:ea typeface="Calibri Light" charset="0"/>
                <a:cs typeface="Calibri Light" charset="0"/>
              </a:rPr>
              <a:t>(x=-2, y=4)</a:t>
            </a:r>
            <a:endParaRPr kumimoji="0" lang="en-US" sz="42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pic>
        <p:nvPicPr>
          <p:cNvPr id="6148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94" y="6174045"/>
            <a:ext cx="586045" cy="5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94" y="6808122"/>
            <a:ext cx="586045" cy="5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reen Checkmark and Red Minus | Free 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493" y="8158206"/>
            <a:ext cx="586045" cy="5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le:RedX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29" y="7442199"/>
            <a:ext cx="857871" cy="8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le:RedX.svg - Wikimedia Comm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429" y="8734209"/>
            <a:ext cx="857871" cy="8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2094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Ways to specify what the program should do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169987" y="2692400"/>
            <a:ext cx="10664826" cy="64135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C-style assertions</a:t>
            </a:r>
            <a:endParaRPr lang="en-US" sz="1800" dirty="0" smtClean="0">
              <a:latin typeface="Courier" charset="0"/>
              <a:ea typeface="Courier" charset="0"/>
              <a:cs typeface="Courier" charset="0"/>
            </a:endParaRPr>
          </a:p>
          <a:p>
            <a:pPr>
              <a:lnSpc>
                <a:spcPct val="200000"/>
              </a:lnSpc>
            </a:pPr>
            <a:r>
              <a:rPr lang="en-US" dirty="0" err="1" smtClean="0"/>
              <a:t>Postconditions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Properties/invariants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08212" y="4570056"/>
            <a:ext cx="603561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lemma Double(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x:int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 returns (</a:t>
            </a:r>
            <a:r>
              <a:rPr lang="en-US" sz="20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y:int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</a:t>
            </a:r>
          </a:p>
          <a:p>
            <a:pPr algn="l"/>
            <a:r>
              <a:rPr lang="fr-FR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fr-FR" sz="20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ensures</a:t>
            </a:r>
            <a:r>
              <a:rPr lang="fr-FR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y == 2*x</a:t>
            </a:r>
          </a:p>
          <a:p>
            <a:pPr algn="l"/>
            <a:r>
              <a:rPr lang="fr-FR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{</a:t>
            </a:r>
          </a:p>
          <a:p>
            <a:pPr algn="l"/>
            <a:r>
              <a:rPr lang="mr-IN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</a:t>
            </a:r>
            <a:r>
              <a:rPr lang="mr-IN" sz="20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mr-IN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:= 2*</a:t>
            </a:r>
            <a:r>
              <a:rPr lang="mr-IN" sz="20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</a:p>
          <a:p>
            <a:pPr algn="l"/>
            <a:r>
              <a:rPr lang="mr-IN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}</a:t>
            </a:r>
            <a:endParaRPr lang="en-US" sz="20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1458" y="3279014"/>
            <a:ext cx="23391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mr-IN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y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</a:t>
            </a:r>
            <a:r>
              <a:rPr lang="mr-IN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mr-IN" sz="20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2*</a:t>
            </a:r>
            <a:r>
              <a:rPr lang="mr-IN" sz="20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</a:t>
            </a:r>
            <a:r>
              <a:rPr lang="mr-IN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</a:t>
            </a: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/>
            </a:r>
            <a:b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</a:br>
            <a:r>
              <a:rPr lang="en-US" sz="20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assert(y==2*x)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256224" y="6619965"/>
            <a:ext cx="7716826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“At most one node </a:t>
            </a:r>
            <a:r>
              <a:rPr kumimoji="0" lang="en-US" sz="2800" u="none" strike="noStrike" cap="none" spc="0" normalizeH="0" baseline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holds the </a:t>
            </a:r>
            <a:r>
              <a:rPr kumimoji="0" lang="en-US" sz="2800" u="none" strike="noStrike" cap="none" spc="0" normalizeH="0" baseline="0" dirty="0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lock at any time”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2658" y="7950928"/>
            <a:ext cx="6807638" cy="96436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2800" u="none" strike="noStrike" cap="none" spc="0" normalizeH="0" baseline="0" dirty="0" err="1" smtClean="0">
                <a:ln>
                  <a:noFill/>
                </a:ln>
                <a:solidFill>
                  <a:srgbClr val="535353"/>
                </a:solidFill>
                <a:effectLst/>
                <a:uFillTx/>
                <a:latin typeface="Calibri Light" charset="0"/>
                <a:ea typeface="Calibri Light" charset="0"/>
                <a:cs typeface="Calibri Light" charset="0"/>
                <a:sym typeface="Gill Sans Light"/>
              </a:rPr>
              <a:t>Linearizability</a:t>
            </a:r>
            <a:endParaRPr kumimoji="0" lang="en-US" sz="2800" u="none" strike="noStrike" cap="none" spc="0" normalizeH="0" baseline="0" dirty="0" smtClean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  <a:p>
            <a:pPr marL="457200" marR="0" indent="-4572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lang="en-US" sz="2800" dirty="0" smtClean="0">
                <a:latin typeface="Calibri Light" charset="0"/>
                <a:ea typeface="Calibri Light" charset="0"/>
                <a:cs typeface="Calibri Light" charset="0"/>
              </a:rPr>
              <a:t>Equivalence to logically centralized service</a:t>
            </a:r>
            <a:endParaRPr kumimoji="0" lang="en-US" sz="2800" u="none" strike="noStrike" cap="none" spc="0" normalizeH="0" baseline="0" dirty="0">
              <a:ln>
                <a:noFill/>
              </a:ln>
              <a:solidFill>
                <a:srgbClr val="535353"/>
              </a:solidFill>
              <a:effectLst/>
              <a:uFillTx/>
              <a:latin typeface="Calibri Light" charset="0"/>
              <a:ea typeface="Calibri Light" charset="0"/>
              <a:cs typeface="Calibri Light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858532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4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is trusted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1"/>
          </p:nvPr>
        </p:nvSpPr>
        <p:spPr>
          <a:xfrm>
            <a:off x="1336674" y="2692400"/>
            <a:ext cx="10664826" cy="1346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Formal verification: proving that your protocol or implementation meets the spec</a:t>
            </a:r>
            <a:endParaRPr lang="en-US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1336674" y="4343400"/>
            <a:ext cx="1066482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You cannot prove that the spec is correct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3617912" y="5257800"/>
            <a:ext cx="576897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You have to </a:t>
            </a:r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trust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your spec</a:t>
            </a:r>
          </a:p>
        </p:txBody>
      </p:sp>
      <p:sp>
        <p:nvSpPr>
          <p:cNvPr id="11" name="Text Placeholder 1"/>
          <p:cNvSpPr txBox="1">
            <a:spLocks/>
          </p:cNvSpPr>
          <p:nvPr/>
        </p:nvSpPr>
        <p:spPr>
          <a:xfrm>
            <a:off x="5661024" y="6172200"/>
            <a:ext cx="6988176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mtClean="0">
                <a:latin typeface="Calibri Light" charset="0"/>
                <a:ea typeface="Calibri Light" charset="0"/>
                <a:cs typeface="Calibri Light" charset="0"/>
              </a:rPr>
              <a:t>Your proof is as good as your spec</a:t>
            </a:r>
            <a:endParaRPr lang="en-US" dirty="0" smtClean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655762" y="7518400"/>
            <a:ext cx="10345738" cy="1200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A wrong spec is one of the few ways to introduce bugs into formally verified code </a:t>
            </a:r>
          </a:p>
        </p:txBody>
      </p:sp>
    </p:spTree>
    <p:extLst>
      <p:ext uri="{BB962C8B-B14F-4D97-AF65-F5344CB8AC3E}">
        <p14:creationId xmlns:p14="http://schemas.microsoft.com/office/powerpoint/2010/main" val="17156782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your spec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2850" y="2422525"/>
            <a:ext cx="6216650" cy="6705600"/>
          </a:xfrm>
        </p:spPr>
        <p:txBody>
          <a:bodyPr/>
          <a:lstStyle/>
          <a:p>
            <a:r>
              <a:rPr lang="en-US" dirty="0" smtClean="0"/>
              <a:t>Check your spec! </a:t>
            </a:r>
          </a:p>
          <a:p>
            <a:r>
              <a:rPr lang="en-US" dirty="0"/>
              <a:t>Check your spec! </a:t>
            </a:r>
          </a:p>
          <a:p>
            <a:r>
              <a:rPr lang="en-US" dirty="0"/>
              <a:t>Check your spec! </a:t>
            </a:r>
          </a:p>
          <a:p>
            <a:r>
              <a:rPr lang="en-US" dirty="0"/>
              <a:t>Check your spec! </a:t>
            </a:r>
          </a:p>
          <a:p>
            <a:r>
              <a:rPr lang="en-US" dirty="0"/>
              <a:t>Check your spec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032" y="2971800"/>
            <a:ext cx="6673367" cy="560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8032" y="6797119"/>
            <a:ext cx="6673367" cy="13952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20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Now that should be your 1</a:t>
            </a:r>
            <a:r>
              <a:rPr kumimoji="0" lang="en-US" sz="420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st</a:t>
            </a:r>
            <a:r>
              <a:rPr kumimoji="0" lang="en-US" sz="420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, 2</a:t>
            </a:r>
            <a:r>
              <a:rPr kumimoji="0" lang="en-US" sz="420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nd</a:t>
            </a:r>
            <a:r>
              <a:rPr lang="en-US" dirty="0">
                <a:solidFill>
                  <a:srgbClr val="FFFFFF"/>
                </a:solidFill>
                <a:latin typeface="Calibri" charset="0"/>
                <a:ea typeface="Calibri" charset="0"/>
                <a:cs typeface="Calibri" charset="0"/>
              </a:rPr>
              <a:t>,</a:t>
            </a:r>
            <a:r>
              <a:rPr kumimoji="0" lang="en-US" sz="420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 3</a:t>
            </a:r>
            <a:r>
              <a:rPr kumimoji="0" lang="en-US" sz="420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rd</a:t>
            </a:r>
            <a:r>
              <a:rPr kumimoji="0" lang="en-US" sz="420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, 4</a:t>
            </a:r>
            <a:r>
              <a:rPr kumimoji="0" lang="en-US" sz="420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th</a:t>
            </a:r>
            <a:r>
              <a:rPr kumimoji="0" lang="en-US" sz="420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 and 5</a:t>
            </a:r>
            <a:r>
              <a:rPr kumimoji="0" lang="en-US" sz="4200" u="none" strike="noStrike" cap="none" spc="0" normalizeH="0" baseline="3000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th</a:t>
            </a:r>
            <a:r>
              <a:rPr kumimoji="0" lang="en-US" sz="4200" u="none" strike="noStrike" cap="none" spc="0" normalizeH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Gill Sans Light"/>
              </a:rPr>
              <a:t> concern!</a:t>
            </a:r>
            <a:endParaRPr kumimoji="0" lang="en-US" sz="42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408830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benefit of specification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60474" y="3752850"/>
            <a:ext cx="9750426" cy="952500"/>
          </a:xfrm>
        </p:spPr>
        <p:txBody>
          <a:bodyPr/>
          <a:lstStyle/>
          <a:p>
            <a:r>
              <a:rPr lang="en-US" dirty="0" smtClean="0"/>
              <a:t>So we have to inspect a few lines of code only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336674" y="3028949"/>
            <a:ext cx="10664826" cy="62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The spec should be </a:t>
            </a:r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much smaller</a:t>
            </a: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 than the code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6674" y="5727700"/>
            <a:ext cx="106553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IsShortestPath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(g, p) {</a:t>
            </a:r>
            <a:b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hr-HR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	&amp;&amp; </a:t>
            </a:r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IsPath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(g, p)</a:t>
            </a:r>
            <a:b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</a:br>
            <a:r>
              <a:rPr lang="hr-HR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	&amp;&amp; </a:t>
            </a:r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forall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p2 :: </a:t>
            </a:r>
            <a:r>
              <a:rPr lang="hr-HR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IsPath</a:t>
            </a:r>
            <a:r>
              <a:rPr lang="hr-HR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(g, p2) ==&gt; |p| &lt;= |p2| </a:t>
            </a:r>
            <a:endParaRPr lang="hr-HR" sz="3200" dirty="0" smtClean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hr-HR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}</a:t>
            </a:r>
            <a:endParaRPr lang="en-US" sz="3200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3" name="Text Placeholder 1"/>
          <p:cNvSpPr txBox="1">
            <a:spLocks/>
          </p:cNvSpPr>
          <p:nvPr/>
        </p:nvSpPr>
        <p:spPr>
          <a:xfrm>
            <a:off x="1393824" y="5029200"/>
            <a:ext cx="10664826" cy="628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b="1" dirty="0" smtClean="0">
                <a:latin typeface="Calibri Light" charset="0"/>
                <a:ea typeface="Calibri Light" charset="0"/>
                <a:cs typeface="Calibri Light" charset="0"/>
              </a:rPr>
              <a:t>Dijkstra’s algorithm spec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452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good spec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17624" y="3321050"/>
            <a:ext cx="8245476" cy="952500"/>
          </a:xfrm>
        </p:spPr>
        <p:txBody>
          <a:bodyPr/>
          <a:lstStyle/>
          <a:p>
            <a:r>
              <a:rPr lang="en-US" dirty="0" smtClean="0"/>
              <a:t>It precludes all undesirable behaviors</a:t>
            </a:r>
            <a:endParaRPr lang="en-US" dirty="0"/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336674" y="2876550"/>
            <a:ext cx="10664826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A good spec is </a:t>
            </a:r>
            <a:r>
              <a:rPr lang="en-US" b="1" i="1" dirty="0" smtClean="0">
                <a:latin typeface="Calibri Light" charset="0"/>
                <a:ea typeface="Calibri Light" charset="0"/>
                <a:cs typeface="Calibri Light" charset="0"/>
              </a:rPr>
              <a:t>correct/complete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17624" y="5613400"/>
            <a:ext cx="864552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predicate </a:t>
            </a:r>
            <a:r>
              <a:rPr lang="en-US" sz="32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IsMin</a:t>
            </a:r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(</a:t>
            </a:r>
            <a:r>
              <a:rPr lang="en-US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a:seq</a:t>
            </a:r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&lt;</a:t>
            </a:r>
            <a:r>
              <a:rPr lang="en-US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int</a:t>
            </a:r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&gt;, </a:t>
            </a:r>
            <a:r>
              <a:rPr lang="en-US" sz="32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x:int</a:t>
            </a:r>
            <a:r>
              <a:rPr lang="en-US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) {</a:t>
            </a:r>
          </a:p>
          <a:p>
            <a:pPr algn="l"/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	</a:t>
            </a:r>
            <a:r>
              <a:rPr lang="mr-IN" sz="3200" dirty="0" err="1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forall</a:t>
            </a:r>
            <a:r>
              <a:rPr lang="mr-IN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:: 0 &lt;= 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 &lt; |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| ==&gt; 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a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[</a:t>
            </a:r>
            <a:r>
              <a:rPr lang="mr-IN" sz="3200" dirty="0" err="1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i</a:t>
            </a:r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] </a:t>
            </a:r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&gt;</a:t>
            </a:r>
            <a:r>
              <a:rPr lang="mr-IN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= </a:t>
            </a:r>
            <a:r>
              <a:rPr lang="en-US" sz="3200" dirty="0" smtClean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x</a:t>
            </a:r>
            <a:endParaRPr lang="mr-IN" sz="32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  <a:p>
            <a:pPr algn="l"/>
            <a:r>
              <a:rPr lang="mr-IN" sz="3200" dirty="0">
                <a:solidFill>
                  <a:srgbClr val="000000"/>
                </a:solidFill>
                <a:latin typeface="Calibri Light" charset="0"/>
                <a:ea typeface="Calibri Light" charset="0"/>
                <a:cs typeface="Calibri Light" charset="0"/>
              </a:rPr>
              <a:t>}</a:t>
            </a:r>
            <a:endParaRPr lang="en-US" sz="3200" dirty="0">
              <a:solidFill>
                <a:srgbClr val="000000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sp>
        <p:nvSpPr>
          <p:cNvPr id="12" name="Text Placeholder 1"/>
          <p:cNvSpPr txBox="1">
            <a:spLocks/>
          </p:cNvSpPr>
          <p:nvPr/>
        </p:nvSpPr>
        <p:spPr>
          <a:xfrm>
            <a:off x="1336674" y="4946650"/>
            <a:ext cx="10664826" cy="485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marL="304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1pPr>
            <a:lvl2pPr marL="685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2pPr>
            <a:lvl3pPr marL="1066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3pPr>
            <a:lvl4pPr marL="1447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4pPr>
            <a:lvl5pPr marL="1828800" marR="0" indent="-304800" algn="l" defTabSz="584200" rtl="0" latinLnBrk="0">
              <a:lnSpc>
                <a:spcPct val="10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3800" b="0" i="0" u="none" strike="noStrike" cap="none" spc="0" baseline="0">
                <a:ln>
                  <a:noFill/>
                </a:ln>
                <a:solidFill>
                  <a:srgbClr val="535353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5pPr>
            <a:lvl6pPr marL="2209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6pPr>
            <a:lvl7pPr marL="2590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7pPr>
            <a:lvl8pPr marL="2971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8pPr>
            <a:lvl9pPr marL="3352800" marR="0" indent="-304800" algn="l" defTabSz="584200" rtl="0" latinLnBrk="0">
              <a:lnSpc>
                <a:spcPct val="120000"/>
              </a:lnSpc>
              <a:spcBef>
                <a:spcPts val="3800"/>
              </a:spcBef>
              <a:spcAft>
                <a:spcPts val="0"/>
              </a:spcAft>
              <a:buClr>
                <a:srgbClr val="535353"/>
              </a:buClr>
              <a:buSzPct val="82000"/>
              <a:buFontTx/>
              <a:buChar char="•"/>
              <a:tabLst/>
              <a:defRPr sz="4600" b="0" i="0" u="none" strike="noStrike" cap="none" spc="0" baseline="0">
                <a:ln>
                  <a:noFill/>
                </a:ln>
                <a:solidFill>
                  <a:srgbClr val="525252"/>
                </a:solidFill>
                <a:uFillTx/>
                <a:latin typeface="+mn-lt"/>
                <a:ea typeface="+mn-ea"/>
                <a:cs typeface="+mn-cs"/>
                <a:sym typeface="Gill Sans Light"/>
              </a:defRPr>
            </a:lvl9pPr>
          </a:lstStyle>
          <a:p>
            <a:pPr marL="0" indent="0" hangingPunct="1">
              <a:buFontTx/>
              <a:buNone/>
            </a:pPr>
            <a:r>
              <a:rPr lang="en-US" dirty="0" smtClean="0">
                <a:latin typeface="Calibri Light" charset="0"/>
                <a:ea typeface="Calibri Light" charset="0"/>
                <a:cs typeface="Calibri Light" charset="0"/>
              </a:rPr>
              <a:t>Example: find minimum element of sequence</a:t>
            </a:r>
            <a:endParaRPr lang="en-US" b="1" i="1" dirty="0">
              <a:latin typeface="Calibri Light" charset="0"/>
              <a:ea typeface="Calibri Light" charset="0"/>
              <a:cs typeface="Calibri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430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39013</TotalTime>
  <Words>499</Words>
  <Application>Microsoft Macintosh PowerPoint</Application>
  <PresentationFormat>Custom</PresentationFormat>
  <Paragraphs>94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Calibri Light</vt:lpstr>
      <vt:lpstr>Courier</vt:lpstr>
      <vt:lpstr>Gill Sans Light</vt:lpstr>
      <vt:lpstr>Lucida Grande</vt:lpstr>
      <vt:lpstr>Lucida Handwriting</vt:lpstr>
      <vt:lpstr>Arial</vt:lpstr>
      <vt:lpstr>Showroom</vt:lpstr>
      <vt:lpstr>Systems Software Verification Summer School</vt:lpstr>
      <vt:lpstr>Specification</vt:lpstr>
      <vt:lpstr>Specification</vt:lpstr>
      <vt:lpstr>Specification</vt:lpstr>
      <vt:lpstr>Ways to specify what the program should do</vt:lpstr>
      <vt:lpstr>Specification is trusted</vt:lpstr>
      <vt:lpstr>Check your spec</vt:lpstr>
      <vt:lpstr>The benefit of specification</vt:lpstr>
      <vt:lpstr>a good spec </vt:lpstr>
      <vt:lpstr>a good spec (cont.)</vt:lpstr>
      <vt:lpstr>a good spec (cont.)</vt:lpstr>
      <vt:lpstr>Verification and the ”eradication” of bugs</vt:lpstr>
      <vt:lpstr>Lab session exercises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Scaling up Dependable Services</dc:title>
  <dc:creator>Manos Kapritsos</dc:creator>
  <cp:lastModifiedBy>Manos Kapritsos</cp:lastModifiedBy>
  <cp:revision>2697</cp:revision>
  <dcterms:modified xsi:type="dcterms:W3CDTF">2020-07-13T19:01:39Z</dcterms:modified>
</cp:coreProperties>
</file>