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7" r:id="rId4"/>
    <p:sldMasterId id="2147483688" r:id="rId5"/>
    <p:sldMasterId id="214748368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y="5143500" cx="9144000"/>
  <p:notesSz cx="6858000" cy="9144000"/>
  <p:embeddedFontLst>
    <p:embeddedFont>
      <p:font typeface="Ubuntu Light"/>
      <p:regular r:id="rId26"/>
      <p:bold r:id="rId27"/>
      <p:italic r:id="rId28"/>
      <p:boldItalic r:id="rId29"/>
    </p:embeddedFont>
    <p:embeddedFont>
      <p:font typeface="Roboto Black"/>
      <p:bold r:id="rId30"/>
      <p:boldItalic r:id="rId31"/>
    </p:embeddedFont>
    <p:embeddedFont>
      <p:font typeface="Roboto"/>
      <p:regular r:id="rId32"/>
      <p:bold r:id="rId33"/>
      <p:italic r:id="rId34"/>
      <p:boldItalic r:id="rId35"/>
    </p:embeddedFont>
    <p:embeddedFont>
      <p:font typeface="Roboto Light"/>
      <p:regular r:id="rId36"/>
      <p:bold r:id="rId37"/>
      <p:italic r:id="rId38"/>
      <p:boldItalic r:id="rId39"/>
    </p:embeddedFont>
    <p:embeddedFont>
      <p:font typeface="Helvetica Neue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regular.fntdata"/><Relationship Id="rId20" Type="http://schemas.openxmlformats.org/officeDocument/2006/relationships/slide" Target="slides/slide13.xml"/><Relationship Id="rId42" Type="http://schemas.openxmlformats.org/officeDocument/2006/relationships/font" Target="fonts/HelveticaNeue-italic.fntdata"/><Relationship Id="rId41" Type="http://schemas.openxmlformats.org/officeDocument/2006/relationships/font" Target="fonts/HelveticaNeue-bold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43" Type="http://schemas.openxmlformats.org/officeDocument/2006/relationships/font" Target="fonts/HelveticaNeue-boldItalic.fntdata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UbuntuLight-regular.fntdata"/><Relationship Id="rId25" Type="http://schemas.openxmlformats.org/officeDocument/2006/relationships/slide" Target="slides/slide18.xml"/><Relationship Id="rId28" Type="http://schemas.openxmlformats.org/officeDocument/2006/relationships/font" Target="fonts/UbuntuLight-italic.fntdata"/><Relationship Id="rId27" Type="http://schemas.openxmlformats.org/officeDocument/2006/relationships/font" Target="fonts/UbuntuLight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UbuntuLight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RobotoBlack-boldItalic.fntdata"/><Relationship Id="rId30" Type="http://schemas.openxmlformats.org/officeDocument/2006/relationships/font" Target="fonts/RobotoBlack-bold.fntdata"/><Relationship Id="rId11" Type="http://schemas.openxmlformats.org/officeDocument/2006/relationships/slide" Target="slides/slide4.xml"/><Relationship Id="rId33" Type="http://schemas.openxmlformats.org/officeDocument/2006/relationships/font" Target="fonts/Roboto-bold.fntdata"/><Relationship Id="rId10" Type="http://schemas.openxmlformats.org/officeDocument/2006/relationships/slide" Target="slides/slide3.xml"/><Relationship Id="rId32" Type="http://schemas.openxmlformats.org/officeDocument/2006/relationships/font" Target="fonts/Roboto-regular.fntdata"/><Relationship Id="rId13" Type="http://schemas.openxmlformats.org/officeDocument/2006/relationships/slide" Target="slides/slide6.xml"/><Relationship Id="rId35" Type="http://schemas.openxmlformats.org/officeDocument/2006/relationships/font" Target="fonts/Roboto-boldItalic.fntdata"/><Relationship Id="rId12" Type="http://schemas.openxmlformats.org/officeDocument/2006/relationships/slide" Target="slides/slide5.xml"/><Relationship Id="rId34" Type="http://schemas.openxmlformats.org/officeDocument/2006/relationships/font" Target="fonts/Roboto-italic.fntdata"/><Relationship Id="rId15" Type="http://schemas.openxmlformats.org/officeDocument/2006/relationships/slide" Target="slides/slide8.xml"/><Relationship Id="rId37" Type="http://schemas.openxmlformats.org/officeDocument/2006/relationships/font" Target="fonts/RobotoLight-bold.fntdata"/><Relationship Id="rId14" Type="http://schemas.openxmlformats.org/officeDocument/2006/relationships/slide" Target="slides/slide7.xml"/><Relationship Id="rId36" Type="http://schemas.openxmlformats.org/officeDocument/2006/relationships/font" Target="fonts/RobotoLight-regular.fntdata"/><Relationship Id="rId17" Type="http://schemas.openxmlformats.org/officeDocument/2006/relationships/slide" Target="slides/slide10.xml"/><Relationship Id="rId39" Type="http://schemas.openxmlformats.org/officeDocument/2006/relationships/font" Target="fonts/RobotoLight-boldItalic.fntdata"/><Relationship Id="rId16" Type="http://schemas.openxmlformats.org/officeDocument/2006/relationships/slide" Target="slides/slide9.xml"/><Relationship Id="rId38" Type="http://schemas.openxmlformats.org/officeDocument/2006/relationships/font" Target="fonts/RobotoLight-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6ca4029032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6ca4029032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6ca4029032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6ca4029032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6ca4029032_3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6ca4029032_3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S1: these reads are loop invariant because cols is never written to during the loop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6ca8734ba7_2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26ca8734ba7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6ca8734ba7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6ca8734ba7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6ca4029032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6ca4029032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6ca4029032_4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6ca4029032_4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6ca4029032_4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6ca4029032_4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6ca4029032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26ca4029032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6ca4029032_0_5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26ca4029032_0_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6ca4029032_0_6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6ca4029032_0_6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6ca4029032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6ca4029032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6ca402903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6ca402903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6ca4029032_3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6ca4029032_3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6ca4029032_3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6ca4029032_3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6ca8734ba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6ca8734ba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6ca8734ba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6ca8734ba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6ca4029032_3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6ca4029032_3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 slide 1 speaker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5" name="Google Shape;55;p14"/>
          <p:cNvCxnSpPr/>
          <p:nvPr/>
        </p:nvCxnSpPr>
        <p:spPr>
          <a:xfrm>
            <a:off x="8287800" y="520300"/>
            <a:ext cx="0" cy="31137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" name="Google Shape;56;p14"/>
          <p:cNvCxnSpPr/>
          <p:nvPr/>
        </p:nvCxnSpPr>
        <p:spPr>
          <a:xfrm rot="10800000">
            <a:off x="616000" y="1442100"/>
            <a:ext cx="0" cy="31221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Google Shape;57;p14"/>
          <p:cNvCxnSpPr/>
          <p:nvPr/>
        </p:nvCxnSpPr>
        <p:spPr>
          <a:xfrm rot="10800000">
            <a:off x="616000" y="4564199"/>
            <a:ext cx="4178700" cy="63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Google Shape;58;p14"/>
          <p:cNvSpPr txBox="1"/>
          <p:nvPr>
            <p:ph type="title"/>
          </p:nvPr>
        </p:nvSpPr>
        <p:spPr>
          <a:xfrm>
            <a:off x="820200" y="1218900"/>
            <a:ext cx="4511400" cy="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820188" y="2346075"/>
            <a:ext cx="4260900" cy="19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2" type="body"/>
          </p:nvPr>
        </p:nvSpPr>
        <p:spPr>
          <a:xfrm>
            <a:off x="886703" y="3972450"/>
            <a:ext cx="73938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85750" lvl="0" marL="4572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1pPr>
            <a:lvl2pPr indent="-285750" lvl="1" marL="9144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2pPr>
            <a:lvl3pPr indent="-285750" lvl="2" marL="13716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3pPr>
            <a:lvl4pPr indent="-285750" lvl="3" marL="18288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4pPr>
            <a:lvl5pPr indent="-285750" lvl="4" marL="22860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5pPr>
            <a:lvl6pPr indent="-285750" lvl="5" marL="27432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6pPr>
            <a:lvl7pPr indent="-285750" lvl="6" marL="32004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7pPr>
            <a:lvl8pPr indent="-285750" lvl="7" marL="36576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8pPr>
            <a:lvl9pPr indent="-285750" lvl="8" marL="41148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1" name="Google Shape;61;p14"/>
          <p:cNvSpPr/>
          <p:nvPr>
            <p:ph idx="3" type="pic"/>
          </p:nvPr>
        </p:nvSpPr>
        <p:spPr>
          <a:xfrm>
            <a:off x="5314350" y="840700"/>
            <a:ext cx="2740200" cy="30348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2" name="Google Shape;62;p14"/>
          <p:cNvCxnSpPr/>
          <p:nvPr/>
        </p:nvCxnSpPr>
        <p:spPr>
          <a:xfrm flipH="1" rot="10800000">
            <a:off x="4229500" y="511975"/>
            <a:ext cx="4058400" cy="222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 slide 2 speakers">
  <p:cSld name="TITLE_2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5" name="Google Shape;65;p15"/>
          <p:cNvCxnSpPr/>
          <p:nvPr/>
        </p:nvCxnSpPr>
        <p:spPr>
          <a:xfrm>
            <a:off x="8287800" y="520300"/>
            <a:ext cx="0" cy="31137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" name="Google Shape;66;p15"/>
          <p:cNvCxnSpPr/>
          <p:nvPr/>
        </p:nvCxnSpPr>
        <p:spPr>
          <a:xfrm rot="10800000">
            <a:off x="616000" y="1442100"/>
            <a:ext cx="0" cy="31221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" name="Google Shape;67;p15"/>
          <p:cNvCxnSpPr/>
          <p:nvPr/>
        </p:nvCxnSpPr>
        <p:spPr>
          <a:xfrm rot="10800000">
            <a:off x="616000" y="4564199"/>
            <a:ext cx="4178700" cy="63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" name="Google Shape;68;p15"/>
          <p:cNvSpPr txBox="1"/>
          <p:nvPr>
            <p:ph type="title"/>
          </p:nvPr>
        </p:nvSpPr>
        <p:spPr>
          <a:xfrm>
            <a:off x="820200" y="1218900"/>
            <a:ext cx="3109200" cy="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" type="subTitle"/>
          </p:nvPr>
        </p:nvSpPr>
        <p:spPr>
          <a:xfrm>
            <a:off x="820197" y="2346075"/>
            <a:ext cx="3165600" cy="19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2" type="body"/>
          </p:nvPr>
        </p:nvSpPr>
        <p:spPr>
          <a:xfrm>
            <a:off x="886703" y="3972450"/>
            <a:ext cx="73938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85750" lvl="0" marL="4572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1pPr>
            <a:lvl2pPr indent="-285750" lvl="1" marL="9144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2pPr>
            <a:lvl3pPr indent="-285750" lvl="2" marL="13716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3pPr>
            <a:lvl4pPr indent="-285750" lvl="3" marL="18288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4pPr>
            <a:lvl5pPr indent="-285750" lvl="4" marL="22860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5pPr>
            <a:lvl6pPr indent="-285750" lvl="5" marL="27432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6pPr>
            <a:lvl7pPr indent="-285750" lvl="6" marL="32004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7pPr>
            <a:lvl8pPr indent="-285750" lvl="7" marL="36576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8pPr>
            <a:lvl9pPr indent="-285750" lvl="8" marL="41148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1" name="Google Shape;71;p15"/>
          <p:cNvSpPr txBox="1"/>
          <p:nvPr>
            <p:ph idx="3" type="subTitle"/>
          </p:nvPr>
        </p:nvSpPr>
        <p:spPr>
          <a:xfrm>
            <a:off x="4110425" y="2489875"/>
            <a:ext cx="1286700" cy="12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4" type="subTitle"/>
          </p:nvPr>
        </p:nvSpPr>
        <p:spPr>
          <a:xfrm>
            <a:off x="5673725" y="2489875"/>
            <a:ext cx="1286700" cy="12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/>
          <p:nvPr>
            <p:ph idx="5" type="pic"/>
          </p:nvPr>
        </p:nvSpPr>
        <p:spPr>
          <a:xfrm>
            <a:off x="4111400" y="941200"/>
            <a:ext cx="1286700" cy="14250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5"/>
          <p:cNvSpPr/>
          <p:nvPr>
            <p:ph idx="6" type="pic"/>
          </p:nvPr>
        </p:nvSpPr>
        <p:spPr>
          <a:xfrm>
            <a:off x="5661375" y="941200"/>
            <a:ext cx="1286700" cy="1425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75" name="Google Shape;75;p15"/>
          <p:cNvCxnSpPr/>
          <p:nvPr/>
        </p:nvCxnSpPr>
        <p:spPr>
          <a:xfrm flipH="1" rot="10800000">
            <a:off x="4229500" y="511975"/>
            <a:ext cx="4058400" cy="222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Headline Slide" type="secHead">
  <p:cSld name="SECTION_HEADER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8" name="Google Shape;78;p16"/>
          <p:cNvCxnSpPr/>
          <p:nvPr/>
        </p:nvCxnSpPr>
        <p:spPr>
          <a:xfrm>
            <a:off x="8287800" y="520300"/>
            <a:ext cx="0" cy="31137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" name="Google Shape;79;p16"/>
          <p:cNvCxnSpPr/>
          <p:nvPr/>
        </p:nvCxnSpPr>
        <p:spPr>
          <a:xfrm rot="10800000">
            <a:off x="616000" y="1442100"/>
            <a:ext cx="0" cy="31221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" name="Google Shape;80;p16"/>
          <p:cNvCxnSpPr/>
          <p:nvPr/>
        </p:nvCxnSpPr>
        <p:spPr>
          <a:xfrm rot="10800000">
            <a:off x="616000" y="4564199"/>
            <a:ext cx="4178700" cy="63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" name="Google Shape;81;p16"/>
          <p:cNvSpPr txBox="1"/>
          <p:nvPr>
            <p:ph type="title"/>
          </p:nvPr>
        </p:nvSpPr>
        <p:spPr>
          <a:xfrm>
            <a:off x="913150" y="1867300"/>
            <a:ext cx="7224300" cy="8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1"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" type="subTitle"/>
          </p:nvPr>
        </p:nvSpPr>
        <p:spPr>
          <a:xfrm>
            <a:off x="896400" y="2660500"/>
            <a:ext cx="72411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"/>
              <a:buNone/>
              <a:defRPr b="1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3" name="Google Shape;83;p16"/>
          <p:cNvCxnSpPr/>
          <p:nvPr/>
        </p:nvCxnSpPr>
        <p:spPr>
          <a:xfrm flipH="1" rot="10800000">
            <a:off x="4229500" y="511975"/>
            <a:ext cx="4058400" cy="222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17"/>
          <p:cNvSpPr/>
          <p:nvPr/>
        </p:nvSpPr>
        <p:spPr>
          <a:xfrm>
            <a:off x="75" y="907975"/>
            <a:ext cx="9144000" cy="42354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 txBox="1"/>
          <p:nvPr>
            <p:ph type="title"/>
          </p:nvPr>
        </p:nvSpPr>
        <p:spPr>
          <a:xfrm>
            <a:off x="913150" y="1079325"/>
            <a:ext cx="72243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400"/>
              <a:buNone/>
              <a:defRPr b="1" sz="3400">
                <a:solidFill>
                  <a:srgbClr val="21212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" type="subTitle"/>
          </p:nvPr>
        </p:nvSpPr>
        <p:spPr>
          <a:xfrm>
            <a:off x="913154" y="1905950"/>
            <a:ext cx="7410300" cy="28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Font typeface="Roboto"/>
              <a:buNone/>
              <a:defRPr sz="24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Column text slide">
  <p:cSld name="TITLE_AND_TWO_COLUMNS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Google Shape;90;p18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18"/>
          <p:cNvSpPr/>
          <p:nvPr/>
        </p:nvSpPr>
        <p:spPr>
          <a:xfrm>
            <a:off x="75" y="907975"/>
            <a:ext cx="9144000" cy="42354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  <a:defRPr sz="1500"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  <a:defRPr sz="1500">
                <a:latin typeface="Roboto"/>
                <a:ea typeface="Roboto"/>
                <a:cs typeface="Roboto"/>
                <a:sym typeface="Roboto"/>
              </a:defRPr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■"/>
              <a:defRPr sz="1500">
                <a:latin typeface="Roboto"/>
                <a:ea typeface="Roboto"/>
                <a:cs typeface="Roboto"/>
                <a:sym typeface="Roboto"/>
              </a:defRPr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  <a:defRPr sz="1500"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  <a:defRPr sz="1500"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■"/>
              <a:defRPr sz="1500"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  <a:defRPr sz="1500"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  <a:defRPr sz="1500"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■"/>
              <a:defRPr sz="15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4" name="Google Shape;94;p18"/>
          <p:cNvSpPr txBox="1"/>
          <p:nvPr>
            <p:ph idx="2" type="body"/>
          </p:nvPr>
        </p:nvSpPr>
        <p:spPr>
          <a:xfrm>
            <a:off x="4706200" y="1489825"/>
            <a:ext cx="39999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  <a:defRPr sz="1500"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  <a:defRPr sz="1500">
                <a:latin typeface="Roboto"/>
                <a:ea typeface="Roboto"/>
                <a:cs typeface="Roboto"/>
                <a:sym typeface="Roboto"/>
              </a:defRPr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■"/>
              <a:defRPr sz="1500">
                <a:latin typeface="Roboto"/>
                <a:ea typeface="Roboto"/>
                <a:cs typeface="Roboto"/>
                <a:sym typeface="Roboto"/>
              </a:defRPr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  <a:defRPr sz="1500"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  <a:defRPr sz="1500"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■"/>
              <a:defRPr sz="1500"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  <a:defRPr sz="1500"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  <a:defRPr sz="1500"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■"/>
              <a:defRPr sz="15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5" name="Google Shape;95;p18"/>
          <p:cNvSpPr txBox="1"/>
          <p:nvPr>
            <p:ph type="title"/>
          </p:nvPr>
        </p:nvSpPr>
        <p:spPr>
          <a:xfrm>
            <a:off x="913150" y="1079325"/>
            <a:ext cx="72243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400"/>
              <a:buNone/>
              <a:defRPr b="1" sz="3400">
                <a:solidFill>
                  <a:srgbClr val="21212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fographics Slide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8" name="Google Shape;98;p19"/>
          <p:cNvCxnSpPr/>
          <p:nvPr/>
        </p:nvCxnSpPr>
        <p:spPr>
          <a:xfrm>
            <a:off x="8287800" y="520300"/>
            <a:ext cx="0" cy="31137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" name="Google Shape;99;p19"/>
          <p:cNvCxnSpPr/>
          <p:nvPr/>
        </p:nvCxnSpPr>
        <p:spPr>
          <a:xfrm rot="10800000">
            <a:off x="616000" y="1442100"/>
            <a:ext cx="0" cy="31221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" name="Google Shape;100;p19"/>
          <p:cNvCxnSpPr/>
          <p:nvPr/>
        </p:nvCxnSpPr>
        <p:spPr>
          <a:xfrm rot="10800000">
            <a:off x="616000" y="4564199"/>
            <a:ext cx="4178700" cy="63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" name="Google Shape;101;p19"/>
          <p:cNvSpPr txBox="1"/>
          <p:nvPr/>
        </p:nvSpPr>
        <p:spPr>
          <a:xfrm>
            <a:off x="1200150" y="3498625"/>
            <a:ext cx="19146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INFOGRAPHIC 1</a:t>
            </a:r>
            <a:endParaRPr sz="1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489825" y="1533000"/>
            <a:ext cx="384300" cy="1885200"/>
          </a:xfrm>
          <a:prstGeom prst="cube">
            <a:avLst>
              <a:gd fmla="val 25000" name="adj"/>
            </a:avLst>
          </a:prstGeom>
          <a:solidFill>
            <a:srgbClr val="F1C23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9"/>
          <p:cNvSpPr/>
          <p:nvPr/>
        </p:nvSpPr>
        <p:spPr>
          <a:xfrm>
            <a:off x="1865300" y="2277900"/>
            <a:ext cx="384300" cy="1140300"/>
          </a:xfrm>
          <a:prstGeom prst="cube">
            <a:avLst>
              <a:gd fmla="val 25000" name="adj"/>
            </a:avLst>
          </a:prstGeom>
          <a:solidFill>
            <a:srgbClr val="F1C23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9"/>
          <p:cNvSpPr/>
          <p:nvPr/>
        </p:nvSpPr>
        <p:spPr>
          <a:xfrm>
            <a:off x="2249600" y="2710525"/>
            <a:ext cx="384300" cy="707700"/>
          </a:xfrm>
          <a:prstGeom prst="cube">
            <a:avLst>
              <a:gd fmla="val 25000" name="adj"/>
            </a:avLst>
          </a:prstGeom>
          <a:solidFill>
            <a:srgbClr val="F1C23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9"/>
          <p:cNvSpPr/>
          <p:nvPr/>
        </p:nvSpPr>
        <p:spPr>
          <a:xfrm>
            <a:off x="3498900" y="1986425"/>
            <a:ext cx="1435800" cy="1435800"/>
          </a:xfrm>
          <a:prstGeom prst="pie">
            <a:avLst>
              <a:gd fmla="val 0" name="adj1"/>
              <a:gd fmla="val 16200000" name="adj2"/>
            </a:avLst>
          </a:prstGeom>
          <a:solidFill>
            <a:srgbClr val="F1C23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9"/>
          <p:cNvSpPr txBox="1"/>
          <p:nvPr/>
        </p:nvSpPr>
        <p:spPr>
          <a:xfrm>
            <a:off x="3259500" y="3498625"/>
            <a:ext cx="19146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INFOGRAPHIC 2</a:t>
            </a:r>
            <a:endParaRPr sz="1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5908338" y="1349750"/>
            <a:ext cx="1732200" cy="8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</a:rPr>
              <a:t>Icons for Infographics can be added by downloading a vector graphic from an available resource, then placing as an image by following this path.</a:t>
            </a:r>
            <a:endParaRPr sz="900">
              <a:solidFill>
                <a:srgbClr val="FFFFFF"/>
              </a:solidFill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 rotWithShape="1">
          <a:blip r:embed="rId2">
            <a:alphaModFix/>
          </a:blip>
          <a:srcRect b="0" l="35856" r="0" t="0"/>
          <a:stretch/>
        </p:blipFill>
        <p:spPr>
          <a:xfrm>
            <a:off x="6007341" y="2368575"/>
            <a:ext cx="1348525" cy="137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/>
          <p:nvPr/>
        </p:nvSpPr>
        <p:spPr>
          <a:xfrm>
            <a:off x="6438900" y="2619375"/>
            <a:ext cx="228900" cy="1809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9"/>
          <p:cNvSpPr/>
          <p:nvPr/>
        </p:nvSpPr>
        <p:spPr>
          <a:xfrm>
            <a:off x="6615125" y="2819400"/>
            <a:ext cx="700200" cy="95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9"/>
          <p:cNvSpPr txBox="1"/>
          <p:nvPr/>
        </p:nvSpPr>
        <p:spPr>
          <a:xfrm>
            <a:off x="1524475" y="1195800"/>
            <a:ext cx="384300" cy="3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100</a:t>
            </a:r>
            <a:endParaRPr b="1"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1899950" y="1915125"/>
            <a:ext cx="384300" cy="3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50</a:t>
            </a:r>
            <a:endParaRPr b="1"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2284250" y="2368575"/>
            <a:ext cx="384300" cy="3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25</a:t>
            </a:r>
            <a:endParaRPr b="1"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3936325" y="2710525"/>
            <a:ext cx="785700" cy="56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75%</a:t>
            </a:r>
            <a:endParaRPr b="1"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5" name="Google Shape;115;p19"/>
          <p:cNvCxnSpPr/>
          <p:nvPr/>
        </p:nvCxnSpPr>
        <p:spPr>
          <a:xfrm flipH="1" rot="10800000">
            <a:off x="4229500" y="511975"/>
            <a:ext cx="4058400" cy="222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/Graphic and Text Slide">
  <p:cSld name="SECTION_TITLE_AND_DESCRIPTION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20"/>
          <p:cNvSpPr/>
          <p:nvPr/>
        </p:nvSpPr>
        <p:spPr>
          <a:xfrm>
            <a:off x="747075" y="1580475"/>
            <a:ext cx="3808800" cy="24633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0"/>
          <p:cNvSpPr/>
          <p:nvPr/>
        </p:nvSpPr>
        <p:spPr>
          <a:xfrm>
            <a:off x="2527137" y="1979929"/>
            <a:ext cx="384276" cy="40513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D0335"/>
              </a:solidFill>
            </a:endParaRPr>
          </a:p>
        </p:txBody>
      </p:sp>
      <p:grpSp>
        <p:nvGrpSpPr>
          <p:cNvPr id="120" name="Google Shape;120;p20"/>
          <p:cNvGrpSpPr/>
          <p:nvPr/>
        </p:nvGrpSpPr>
        <p:grpSpPr>
          <a:xfrm>
            <a:off x="3691539" y="1987299"/>
            <a:ext cx="422327" cy="390408"/>
            <a:chOff x="5975075" y="2327500"/>
            <a:chExt cx="420100" cy="388350"/>
          </a:xfrm>
        </p:grpSpPr>
        <p:sp>
          <p:nvSpPr>
            <p:cNvPr id="121" name="Google Shape;121;p20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D0335"/>
                </a:solidFill>
              </a:endParaRPr>
            </a:p>
          </p:txBody>
        </p:sp>
        <p:sp>
          <p:nvSpPr>
            <p:cNvPr id="122" name="Google Shape;122;p20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D0335"/>
                </a:solidFill>
              </a:endParaRPr>
            </a:p>
          </p:txBody>
        </p:sp>
      </p:grpSp>
      <p:sp>
        <p:nvSpPr>
          <p:cNvPr id="123" name="Google Shape;123;p20"/>
          <p:cNvSpPr/>
          <p:nvPr/>
        </p:nvSpPr>
        <p:spPr>
          <a:xfrm>
            <a:off x="1281721" y="1999583"/>
            <a:ext cx="465278" cy="365854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5052375" y="1580475"/>
            <a:ext cx="3271200" cy="246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125" name="Google Shape;125;p20"/>
          <p:cNvSpPr txBox="1"/>
          <p:nvPr>
            <p:ph idx="1" type="subTitle"/>
          </p:nvPr>
        </p:nvSpPr>
        <p:spPr>
          <a:xfrm>
            <a:off x="5209675" y="2385070"/>
            <a:ext cx="29670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300"/>
              <a:buFont typeface="Roboto"/>
              <a:buNone/>
              <a:defRPr sz="13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26" name="Google Shape;126;p20"/>
          <p:cNvSpPr txBox="1"/>
          <p:nvPr>
            <p:ph idx="2" type="subTitle"/>
          </p:nvPr>
        </p:nvSpPr>
        <p:spPr>
          <a:xfrm>
            <a:off x="5036325" y="1671425"/>
            <a:ext cx="32283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Roboto"/>
              <a:buNone/>
              <a:defRPr b="1" sz="18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27" name="Google Shape;127;p20"/>
          <p:cNvSpPr txBox="1"/>
          <p:nvPr>
            <p:ph idx="3" type="subTitle"/>
          </p:nvPr>
        </p:nvSpPr>
        <p:spPr>
          <a:xfrm>
            <a:off x="1101550" y="2568225"/>
            <a:ext cx="8688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Roboto"/>
              <a:buNone/>
              <a:defRPr b="1" sz="18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28" name="Google Shape;128;p20"/>
          <p:cNvSpPr txBox="1"/>
          <p:nvPr>
            <p:ph idx="4" type="subTitle"/>
          </p:nvPr>
        </p:nvSpPr>
        <p:spPr>
          <a:xfrm>
            <a:off x="2284875" y="2586825"/>
            <a:ext cx="8688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Roboto"/>
              <a:buNone/>
              <a:defRPr b="1" sz="18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29" name="Google Shape;129;p20"/>
          <p:cNvSpPr txBox="1"/>
          <p:nvPr>
            <p:ph idx="5" type="subTitle"/>
          </p:nvPr>
        </p:nvSpPr>
        <p:spPr>
          <a:xfrm>
            <a:off x="3468200" y="2586825"/>
            <a:ext cx="8688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Roboto"/>
              <a:buNone/>
              <a:defRPr b="1" sz="18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Slide">
  <p:cSld name="CAPTION_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/>
          <p:nvPr/>
        </p:nvSpPr>
        <p:spPr>
          <a:xfrm>
            <a:off x="75" y="907975"/>
            <a:ext cx="9144000" cy="42354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5052375" y="2148850"/>
            <a:ext cx="3271200" cy="213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134" name="Google Shape;134;p21"/>
          <p:cNvSpPr txBox="1"/>
          <p:nvPr>
            <p:ph idx="1" type="subTitle"/>
          </p:nvPr>
        </p:nvSpPr>
        <p:spPr>
          <a:xfrm>
            <a:off x="400700" y="4432175"/>
            <a:ext cx="29670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300"/>
              <a:buFont typeface="Roboto"/>
              <a:buNone/>
              <a:defRPr sz="13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35" name="Google Shape;135;p21"/>
          <p:cNvSpPr/>
          <p:nvPr>
            <p:ph idx="2" type="pic"/>
          </p:nvPr>
        </p:nvSpPr>
        <p:spPr>
          <a:xfrm>
            <a:off x="385125" y="1343125"/>
            <a:ext cx="4463100" cy="297270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21"/>
          <p:cNvSpPr txBox="1"/>
          <p:nvPr>
            <p:ph idx="3" type="subTitle"/>
          </p:nvPr>
        </p:nvSpPr>
        <p:spPr>
          <a:xfrm>
            <a:off x="5209675" y="2532220"/>
            <a:ext cx="29670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300"/>
              <a:buFont typeface="Roboto"/>
              <a:buNone/>
              <a:defRPr sz="13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37" name="Google Shape;137;p21"/>
          <p:cNvSpPr txBox="1"/>
          <p:nvPr>
            <p:ph idx="4" type="subTitle"/>
          </p:nvPr>
        </p:nvSpPr>
        <p:spPr>
          <a:xfrm>
            <a:off x="5036325" y="2123600"/>
            <a:ext cx="32283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Roboto"/>
              <a:buNone/>
              <a:defRPr b="1" sz="18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">
  <p:cSld name="BIG_NUMBER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0" name="Google Shape;140;p22"/>
          <p:cNvPicPr preferRelativeResize="0"/>
          <p:nvPr/>
        </p:nvPicPr>
        <p:blipFill rotWithShape="1">
          <a:blip r:embed="rId2">
            <a:alphaModFix/>
          </a:blip>
          <a:srcRect b="8271" l="0" r="-6123" t="8686"/>
          <a:stretch/>
        </p:blipFill>
        <p:spPr>
          <a:xfrm>
            <a:off x="1097100" y="923925"/>
            <a:ext cx="7102575" cy="33147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22"/>
          <p:cNvCxnSpPr/>
          <p:nvPr/>
        </p:nvCxnSpPr>
        <p:spPr>
          <a:xfrm>
            <a:off x="8287800" y="520300"/>
            <a:ext cx="0" cy="31137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" name="Google Shape;142;p22"/>
          <p:cNvCxnSpPr/>
          <p:nvPr/>
        </p:nvCxnSpPr>
        <p:spPr>
          <a:xfrm rot="10800000">
            <a:off x="616000" y="1442100"/>
            <a:ext cx="0" cy="31221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" name="Google Shape;143;p22"/>
          <p:cNvCxnSpPr/>
          <p:nvPr/>
        </p:nvCxnSpPr>
        <p:spPr>
          <a:xfrm rot="10800000">
            <a:off x="616000" y="4564199"/>
            <a:ext cx="4178700" cy="63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4" name="Google Shape;144;p22"/>
          <p:cNvSpPr txBox="1"/>
          <p:nvPr>
            <p:ph type="title"/>
          </p:nvPr>
        </p:nvSpPr>
        <p:spPr>
          <a:xfrm>
            <a:off x="3746225" y="2375850"/>
            <a:ext cx="4363500" cy="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5" name="Google Shape;145;p22"/>
          <p:cNvCxnSpPr/>
          <p:nvPr/>
        </p:nvCxnSpPr>
        <p:spPr>
          <a:xfrm flipH="1" rot="10800000">
            <a:off x="4229500" y="511975"/>
            <a:ext cx="4058400" cy="222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date">
  <p:cSld name="TITLE_1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8" name="Google Shape;148;p23"/>
          <p:cNvCxnSpPr/>
          <p:nvPr/>
        </p:nvCxnSpPr>
        <p:spPr>
          <a:xfrm>
            <a:off x="8287800" y="520300"/>
            <a:ext cx="0" cy="31137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" name="Google Shape;149;p23"/>
          <p:cNvCxnSpPr/>
          <p:nvPr/>
        </p:nvCxnSpPr>
        <p:spPr>
          <a:xfrm rot="10800000">
            <a:off x="616000" y="1442100"/>
            <a:ext cx="0" cy="31221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0" name="Google Shape;15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0725" y="364562"/>
            <a:ext cx="3211375" cy="317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" name="Google Shape;151;p23"/>
          <p:cNvCxnSpPr/>
          <p:nvPr/>
        </p:nvCxnSpPr>
        <p:spPr>
          <a:xfrm rot="10800000">
            <a:off x="4110425" y="512074"/>
            <a:ext cx="4178700" cy="63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" name="Google Shape;152;p23"/>
          <p:cNvCxnSpPr/>
          <p:nvPr/>
        </p:nvCxnSpPr>
        <p:spPr>
          <a:xfrm rot="10800000">
            <a:off x="616000" y="4564199"/>
            <a:ext cx="4178700" cy="63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3" name="Google Shape;153;p23"/>
          <p:cNvSpPr txBox="1"/>
          <p:nvPr>
            <p:ph type="title"/>
          </p:nvPr>
        </p:nvSpPr>
        <p:spPr>
          <a:xfrm>
            <a:off x="764175" y="1196824"/>
            <a:ext cx="7299600" cy="22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3"/>
          <p:cNvSpPr txBox="1"/>
          <p:nvPr>
            <p:ph idx="1" type="subTitle"/>
          </p:nvPr>
        </p:nvSpPr>
        <p:spPr>
          <a:xfrm>
            <a:off x="4845400" y="4314925"/>
            <a:ext cx="29670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 slide">
  <p:cSld name="TITLE_3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7" name="Google Shape;157;p24"/>
          <p:cNvCxnSpPr/>
          <p:nvPr/>
        </p:nvCxnSpPr>
        <p:spPr>
          <a:xfrm rot="10800000">
            <a:off x="616000" y="1442100"/>
            <a:ext cx="0" cy="31221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" name="Google Shape;158;p24"/>
          <p:cNvCxnSpPr/>
          <p:nvPr/>
        </p:nvCxnSpPr>
        <p:spPr>
          <a:xfrm rot="10800000">
            <a:off x="616000" y="4564199"/>
            <a:ext cx="4178700" cy="63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" name="Google Shape;159;p24"/>
          <p:cNvCxnSpPr/>
          <p:nvPr/>
        </p:nvCxnSpPr>
        <p:spPr>
          <a:xfrm>
            <a:off x="8287800" y="520300"/>
            <a:ext cx="0" cy="31137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0" name="Google Shape;160;p24"/>
          <p:cNvSpPr txBox="1"/>
          <p:nvPr>
            <p:ph idx="1" type="subTitle"/>
          </p:nvPr>
        </p:nvSpPr>
        <p:spPr>
          <a:xfrm>
            <a:off x="4845400" y="4314925"/>
            <a:ext cx="29670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61" name="Google Shape;161;p24"/>
          <p:cNvCxnSpPr/>
          <p:nvPr/>
        </p:nvCxnSpPr>
        <p:spPr>
          <a:xfrm flipH="1" rot="10800000">
            <a:off x="4229500" y="511975"/>
            <a:ext cx="4058400" cy="222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date 1">
  <p:cSld name="TITLE_1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4" name="Google Shape;164;p25"/>
          <p:cNvSpPr txBox="1"/>
          <p:nvPr/>
        </p:nvSpPr>
        <p:spPr>
          <a:xfrm>
            <a:off x="764175" y="1213500"/>
            <a:ext cx="7523700" cy="19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This is Your </a:t>
            </a:r>
            <a:br>
              <a:rPr lang="en" sz="5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" sz="5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Presentation Title</a:t>
            </a:r>
            <a:endParaRPr sz="52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165" name="Google Shape;165;p25"/>
          <p:cNvCxnSpPr/>
          <p:nvPr/>
        </p:nvCxnSpPr>
        <p:spPr>
          <a:xfrm>
            <a:off x="8287800" y="520300"/>
            <a:ext cx="0" cy="31137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" name="Google Shape;166;p25"/>
          <p:cNvCxnSpPr/>
          <p:nvPr/>
        </p:nvCxnSpPr>
        <p:spPr>
          <a:xfrm rot="10800000">
            <a:off x="616000" y="1442100"/>
            <a:ext cx="0" cy="31221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7" name="Google Shape;167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0725" y="364562"/>
            <a:ext cx="3211375" cy="31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5"/>
          <p:cNvSpPr txBox="1"/>
          <p:nvPr/>
        </p:nvSpPr>
        <p:spPr>
          <a:xfrm>
            <a:off x="4845400" y="4301400"/>
            <a:ext cx="30171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00/00/0000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69" name="Google Shape;169;p25"/>
          <p:cNvCxnSpPr/>
          <p:nvPr/>
        </p:nvCxnSpPr>
        <p:spPr>
          <a:xfrm rot="10800000">
            <a:off x="4110425" y="512074"/>
            <a:ext cx="4178700" cy="63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0" name="Google Shape;170;p25"/>
          <p:cNvCxnSpPr/>
          <p:nvPr/>
        </p:nvCxnSpPr>
        <p:spPr>
          <a:xfrm rot="10800000">
            <a:off x="616000" y="4564199"/>
            <a:ext cx="4178700" cy="63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1">
  <p:cSld name="TITLE_AND_BODY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3" name="Google Shape;173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4" name="Google Shape;17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date 1 1">
  <p:cSld name="TITLE_1_1_1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77" name="Google Shape;177;p27"/>
          <p:cNvCxnSpPr/>
          <p:nvPr/>
        </p:nvCxnSpPr>
        <p:spPr>
          <a:xfrm>
            <a:off x="8287800" y="520300"/>
            <a:ext cx="0" cy="31137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8" name="Google Shape;178;p27"/>
          <p:cNvCxnSpPr/>
          <p:nvPr/>
        </p:nvCxnSpPr>
        <p:spPr>
          <a:xfrm rot="10800000">
            <a:off x="616000" y="1442100"/>
            <a:ext cx="0" cy="31221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79" name="Google Shape;179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0725" y="364562"/>
            <a:ext cx="3211375" cy="317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27"/>
          <p:cNvCxnSpPr/>
          <p:nvPr/>
        </p:nvCxnSpPr>
        <p:spPr>
          <a:xfrm rot="10800000">
            <a:off x="4110425" y="512074"/>
            <a:ext cx="4178700" cy="63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27"/>
          <p:cNvCxnSpPr/>
          <p:nvPr/>
        </p:nvCxnSpPr>
        <p:spPr>
          <a:xfrm rot="10800000">
            <a:off x="616000" y="4564199"/>
            <a:ext cx="4178700" cy="63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2" name="Google Shape;182;p27"/>
          <p:cNvSpPr txBox="1"/>
          <p:nvPr>
            <p:ph type="title"/>
          </p:nvPr>
        </p:nvSpPr>
        <p:spPr>
          <a:xfrm>
            <a:off x="764175" y="1196824"/>
            <a:ext cx="7299600" cy="22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27"/>
          <p:cNvSpPr txBox="1"/>
          <p:nvPr>
            <p:ph idx="1" type="subTitle"/>
          </p:nvPr>
        </p:nvSpPr>
        <p:spPr>
          <a:xfrm>
            <a:off x="4845400" y="4314925"/>
            <a:ext cx="29670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0274C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/>
          <p:nvPr>
            <p:ph type="ctrTitle"/>
          </p:nvPr>
        </p:nvSpPr>
        <p:spPr>
          <a:xfrm>
            <a:off x="367975" y="744575"/>
            <a:ext cx="8388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5200"/>
              <a:buNone/>
              <a:defRPr sz="5200">
                <a:solidFill>
                  <a:srgbClr val="00274C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5200"/>
              <a:buNone/>
              <a:defRPr sz="5200">
                <a:solidFill>
                  <a:srgbClr val="00274C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5200"/>
              <a:buNone/>
              <a:defRPr sz="5200">
                <a:solidFill>
                  <a:srgbClr val="00274C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5200"/>
              <a:buNone/>
              <a:defRPr sz="5200">
                <a:solidFill>
                  <a:srgbClr val="00274C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5200"/>
              <a:buNone/>
              <a:defRPr sz="5200">
                <a:solidFill>
                  <a:srgbClr val="00274C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5200"/>
              <a:buNone/>
              <a:defRPr sz="5200">
                <a:solidFill>
                  <a:srgbClr val="00274C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5200"/>
              <a:buNone/>
              <a:defRPr sz="5200">
                <a:solidFill>
                  <a:srgbClr val="00274C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5200"/>
              <a:buNone/>
              <a:defRPr sz="5200">
                <a:solidFill>
                  <a:srgbClr val="00274C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5200"/>
              <a:buNone/>
              <a:defRPr sz="5200">
                <a:solidFill>
                  <a:srgbClr val="00274C"/>
                </a:solidFill>
              </a:defRPr>
            </a:lvl9pPr>
          </a:lstStyle>
          <a:p/>
        </p:txBody>
      </p:sp>
      <p:sp>
        <p:nvSpPr>
          <p:cNvPr id="204" name="Google Shape;204;p30"/>
          <p:cNvSpPr txBox="1"/>
          <p:nvPr>
            <p:ph idx="1" type="subTitle"/>
          </p:nvPr>
        </p:nvSpPr>
        <p:spPr>
          <a:xfrm>
            <a:off x="368100" y="2834125"/>
            <a:ext cx="8388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 sz="2800">
                <a:solidFill>
                  <a:srgbClr val="00274C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5" name="Google Shape;20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6" name="Google Shape;206;p30"/>
          <p:cNvPicPr preferRelativeResize="0"/>
          <p:nvPr/>
        </p:nvPicPr>
        <p:blipFill rotWithShape="1">
          <a:blip r:embed="rId2">
            <a:alphaModFix/>
          </a:blip>
          <a:srcRect b="573" l="0" r="0" t="573"/>
          <a:stretch/>
        </p:blipFill>
        <p:spPr>
          <a:xfrm>
            <a:off x="496950" y="445025"/>
            <a:ext cx="3546450" cy="35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 txBox="1"/>
          <p:nvPr>
            <p:ph type="title"/>
          </p:nvPr>
        </p:nvSpPr>
        <p:spPr>
          <a:xfrm>
            <a:off x="413550" y="2150850"/>
            <a:ext cx="8316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3600"/>
              <a:buNone/>
              <a:defRPr sz="3600">
                <a:solidFill>
                  <a:srgbClr val="00274C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3600"/>
              <a:buNone/>
              <a:defRPr sz="3600">
                <a:solidFill>
                  <a:srgbClr val="00274C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3600"/>
              <a:buNone/>
              <a:defRPr sz="3600">
                <a:solidFill>
                  <a:srgbClr val="00274C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3600"/>
              <a:buNone/>
              <a:defRPr sz="3600">
                <a:solidFill>
                  <a:srgbClr val="00274C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3600"/>
              <a:buNone/>
              <a:defRPr sz="3600">
                <a:solidFill>
                  <a:srgbClr val="00274C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3600"/>
              <a:buNone/>
              <a:defRPr sz="3600">
                <a:solidFill>
                  <a:srgbClr val="00274C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3600"/>
              <a:buNone/>
              <a:defRPr sz="3600">
                <a:solidFill>
                  <a:srgbClr val="00274C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3600"/>
              <a:buNone/>
              <a:defRPr sz="3600">
                <a:solidFill>
                  <a:srgbClr val="00274C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3600"/>
              <a:buNone/>
              <a:defRPr sz="3600">
                <a:solidFill>
                  <a:srgbClr val="00274C"/>
                </a:solidFill>
              </a:defRPr>
            </a:lvl9pPr>
          </a:lstStyle>
          <a:p/>
        </p:txBody>
      </p:sp>
      <p:sp>
        <p:nvSpPr>
          <p:cNvPr id="209" name="Google Shape;20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0" name="Google Shape;210;p31"/>
          <p:cNvPicPr preferRelativeResize="0"/>
          <p:nvPr/>
        </p:nvPicPr>
        <p:blipFill rotWithShape="1">
          <a:blip r:embed="rId2">
            <a:alphaModFix/>
          </a:blip>
          <a:srcRect b="573" l="0" r="0" t="573"/>
          <a:stretch/>
        </p:blipFill>
        <p:spPr>
          <a:xfrm>
            <a:off x="496950" y="445025"/>
            <a:ext cx="3546450" cy="35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/>
          <p:nvPr>
            <p:ph type="title"/>
          </p:nvPr>
        </p:nvSpPr>
        <p:spPr>
          <a:xfrm>
            <a:off x="540675" y="456000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9pPr>
          </a:lstStyle>
          <a:p/>
        </p:txBody>
      </p:sp>
      <p:sp>
        <p:nvSpPr>
          <p:cNvPr id="213" name="Google Shape;213;p32"/>
          <p:cNvSpPr txBox="1"/>
          <p:nvPr>
            <p:ph idx="1" type="body"/>
          </p:nvPr>
        </p:nvSpPr>
        <p:spPr>
          <a:xfrm>
            <a:off x="540675" y="1101550"/>
            <a:ext cx="8143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4" name="Google Shape;214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5" name="Google Shape;215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1800" y="4857075"/>
            <a:ext cx="2023424" cy="19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/>
          <p:nvPr>
            <p:ph idx="1" type="body"/>
          </p:nvPr>
        </p:nvSpPr>
        <p:spPr>
          <a:xfrm>
            <a:off x="464100" y="1640301"/>
            <a:ext cx="3999900" cy="30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Char char="●"/>
              <a:defRPr sz="1400">
                <a:solidFill>
                  <a:srgbClr val="00274C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○"/>
              <a:defRPr sz="1200">
                <a:solidFill>
                  <a:srgbClr val="00274C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■"/>
              <a:defRPr sz="1200">
                <a:solidFill>
                  <a:srgbClr val="00274C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●"/>
              <a:defRPr sz="1200">
                <a:solidFill>
                  <a:srgbClr val="00274C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○"/>
              <a:defRPr sz="1200">
                <a:solidFill>
                  <a:srgbClr val="00274C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■"/>
              <a:defRPr sz="1200">
                <a:solidFill>
                  <a:srgbClr val="00274C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●"/>
              <a:defRPr sz="1200">
                <a:solidFill>
                  <a:srgbClr val="00274C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○"/>
              <a:defRPr sz="1200">
                <a:solidFill>
                  <a:srgbClr val="00274C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■"/>
              <a:defRPr sz="1200">
                <a:solidFill>
                  <a:srgbClr val="00274C"/>
                </a:solidFill>
              </a:defRPr>
            </a:lvl9pPr>
          </a:lstStyle>
          <a:p/>
        </p:txBody>
      </p:sp>
      <p:sp>
        <p:nvSpPr>
          <p:cNvPr id="218" name="Google Shape;218;p33"/>
          <p:cNvSpPr txBox="1"/>
          <p:nvPr>
            <p:ph idx="2" type="body"/>
          </p:nvPr>
        </p:nvSpPr>
        <p:spPr>
          <a:xfrm>
            <a:off x="4771125" y="1640301"/>
            <a:ext cx="3999900" cy="30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400"/>
              <a:buChar char="●"/>
              <a:defRPr sz="1400">
                <a:solidFill>
                  <a:srgbClr val="00274C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○"/>
              <a:defRPr sz="1200">
                <a:solidFill>
                  <a:srgbClr val="00274C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■"/>
              <a:defRPr sz="1200">
                <a:solidFill>
                  <a:srgbClr val="00274C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●"/>
              <a:defRPr sz="1200">
                <a:solidFill>
                  <a:srgbClr val="00274C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○"/>
              <a:defRPr sz="1200">
                <a:solidFill>
                  <a:srgbClr val="00274C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■"/>
              <a:defRPr sz="1200">
                <a:solidFill>
                  <a:srgbClr val="00274C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●"/>
              <a:defRPr sz="1200">
                <a:solidFill>
                  <a:srgbClr val="00274C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○"/>
              <a:defRPr sz="1200">
                <a:solidFill>
                  <a:srgbClr val="00274C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■"/>
              <a:defRPr sz="1200">
                <a:solidFill>
                  <a:srgbClr val="00274C"/>
                </a:solidFill>
              </a:defRPr>
            </a:lvl9pPr>
          </a:lstStyle>
          <a:p/>
        </p:txBody>
      </p:sp>
      <p:sp>
        <p:nvSpPr>
          <p:cNvPr id="219" name="Google Shape;219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33"/>
          <p:cNvSpPr txBox="1"/>
          <p:nvPr>
            <p:ph type="title"/>
          </p:nvPr>
        </p:nvSpPr>
        <p:spPr>
          <a:xfrm>
            <a:off x="540675" y="1009175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9pPr>
          </a:lstStyle>
          <a:p/>
        </p:txBody>
      </p:sp>
      <p:pic>
        <p:nvPicPr>
          <p:cNvPr id="221" name="Google Shape;221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1800" y="4857075"/>
            <a:ext cx="2023424" cy="19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4" name="Google Shape;224;p34"/>
          <p:cNvSpPr txBox="1"/>
          <p:nvPr>
            <p:ph type="title"/>
          </p:nvPr>
        </p:nvSpPr>
        <p:spPr>
          <a:xfrm>
            <a:off x="540675" y="1009175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9pPr>
          </a:lstStyle>
          <a:p/>
        </p:txBody>
      </p:sp>
      <p:pic>
        <p:nvPicPr>
          <p:cNvPr id="225" name="Google Shape;225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1800" y="4857075"/>
            <a:ext cx="2023424" cy="19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5"/>
          <p:cNvSpPr txBox="1"/>
          <p:nvPr>
            <p:ph idx="1" type="body"/>
          </p:nvPr>
        </p:nvSpPr>
        <p:spPr>
          <a:xfrm>
            <a:off x="540300" y="1604025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●"/>
              <a:defRPr sz="1200">
                <a:solidFill>
                  <a:srgbClr val="00274C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○"/>
              <a:defRPr sz="1200">
                <a:solidFill>
                  <a:srgbClr val="00274C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■"/>
              <a:defRPr sz="1200">
                <a:solidFill>
                  <a:srgbClr val="00274C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●"/>
              <a:defRPr sz="1200">
                <a:solidFill>
                  <a:srgbClr val="00274C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○"/>
              <a:defRPr sz="1200">
                <a:solidFill>
                  <a:srgbClr val="00274C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■"/>
              <a:defRPr sz="1200">
                <a:solidFill>
                  <a:srgbClr val="00274C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●"/>
              <a:defRPr sz="1200">
                <a:solidFill>
                  <a:srgbClr val="00274C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○"/>
              <a:defRPr sz="1200">
                <a:solidFill>
                  <a:srgbClr val="00274C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200"/>
              <a:buChar char="■"/>
              <a:defRPr sz="1200">
                <a:solidFill>
                  <a:srgbClr val="00274C"/>
                </a:solidFill>
              </a:defRPr>
            </a:lvl9pPr>
          </a:lstStyle>
          <a:p/>
        </p:txBody>
      </p:sp>
      <p:sp>
        <p:nvSpPr>
          <p:cNvPr id="228" name="Google Shape;228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9" name="Google Shape;229;p35"/>
          <p:cNvSpPr txBox="1"/>
          <p:nvPr>
            <p:ph type="title"/>
          </p:nvPr>
        </p:nvSpPr>
        <p:spPr>
          <a:xfrm>
            <a:off x="540675" y="1009175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9pPr>
          </a:lstStyle>
          <a:p/>
        </p:txBody>
      </p:sp>
      <p:pic>
        <p:nvPicPr>
          <p:cNvPr id="230" name="Google Shape;230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1800" y="4857075"/>
            <a:ext cx="2023424" cy="19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None/>
              <a:defRPr sz="4800">
                <a:solidFill>
                  <a:srgbClr val="00274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33" name="Google Shape;233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4" name="Google Shape;234;p36"/>
          <p:cNvPicPr preferRelativeResize="0"/>
          <p:nvPr/>
        </p:nvPicPr>
        <p:blipFill rotWithShape="1">
          <a:blip r:embed="rId2">
            <a:alphaModFix/>
          </a:blip>
          <a:srcRect b="573" l="0" r="0" t="573"/>
          <a:stretch/>
        </p:blipFill>
        <p:spPr>
          <a:xfrm>
            <a:off x="496950" y="445025"/>
            <a:ext cx="3546450" cy="35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7"/>
          <p:cNvSpPr txBox="1"/>
          <p:nvPr>
            <p:ph type="title"/>
          </p:nvPr>
        </p:nvSpPr>
        <p:spPr>
          <a:xfrm>
            <a:off x="439198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200"/>
              <a:buNone/>
              <a:defRPr sz="4200">
                <a:solidFill>
                  <a:srgbClr val="00274C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200"/>
              <a:buNone/>
              <a:defRPr sz="4200">
                <a:solidFill>
                  <a:srgbClr val="00274C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200"/>
              <a:buNone/>
              <a:defRPr sz="4200">
                <a:solidFill>
                  <a:srgbClr val="00274C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200"/>
              <a:buNone/>
              <a:defRPr sz="4200">
                <a:solidFill>
                  <a:srgbClr val="00274C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200"/>
              <a:buNone/>
              <a:defRPr sz="4200">
                <a:solidFill>
                  <a:srgbClr val="00274C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200"/>
              <a:buNone/>
              <a:defRPr sz="4200">
                <a:solidFill>
                  <a:srgbClr val="00274C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200"/>
              <a:buNone/>
              <a:defRPr sz="4200">
                <a:solidFill>
                  <a:srgbClr val="00274C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200"/>
              <a:buNone/>
              <a:defRPr sz="4200">
                <a:solidFill>
                  <a:srgbClr val="00274C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200"/>
              <a:buNone/>
              <a:defRPr sz="4200">
                <a:solidFill>
                  <a:srgbClr val="00274C"/>
                </a:solidFill>
              </a:defRPr>
            </a:lvl9pPr>
          </a:lstStyle>
          <a:p/>
        </p:txBody>
      </p:sp>
      <p:sp>
        <p:nvSpPr>
          <p:cNvPr id="238" name="Google Shape;238;p37"/>
          <p:cNvSpPr txBox="1"/>
          <p:nvPr>
            <p:ph idx="1" type="subTitle"/>
          </p:nvPr>
        </p:nvSpPr>
        <p:spPr>
          <a:xfrm>
            <a:off x="451504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100"/>
              <a:buNone/>
              <a:defRPr sz="2100">
                <a:solidFill>
                  <a:srgbClr val="00274C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100"/>
              <a:buNone/>
              <a:defRPr sz="2100">
                <a:solidFill>
                  <a:srgbClr val="00274C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100"/>
              <a:buNone/>
              <a:defRPr sz="2100">
                <a:solidFill>
                  <a:srgbClr val="00274C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100"/>
              <a:buNone/>
              <a:defRPr sz="2100">
                <a:solidFill>
                  <a:srgbClr val="00274C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100"/>
              <a:buNone/>
              <a:defRPr sz="2100">
                <a:solidFill>
                  <a:srgbClr val="00274C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100"/>
              <a:buNone/>
              <a:defRPr sz="2100">
                <a:solidFill>
                  <a:srgbClr val="00274C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100"/>
              <a:buNone/>
              <a:defRPr sz="2100">
                <a:solidFill>
                  <a:srgbClr val="00274C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100"/>
              <a:buNone/>
              <a:defRPr sz="2100">
                <a:solidFill>
                  <a:srgbClr val="00274C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100"/>
              <a:buNone/>
              <a:defRPr sz="2100">
                <a:solidFill>
                  <a:srgbClr val="00274C"/>
                </a:solidFill>
              </a:defRPr>
            </a:lvl9pPr>
          </a:lstStyle>
          <a:p/>
        </p:txBody>
      </p:sp>
      <p:sp>
        <p:nvSpPr>
          <p:cNvPr id="239" name="Google Shape;239;p3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0" name="Google Shape;240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8"/>
          <p:cNvSpPr txBox="1"/>
          <p:nvPr>
            <p:ph type="title"/>
          </p:nvPr>
        </p:nvSpPr>
        <p:spPr>
          <a:xfrm>
            <a:off x="540675" y="1009175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2800"/>
              <a:buNone/>
              <a:defRPr>
                <a:solidFill>
                  <a:srgbClr val="00274C"/>
                </a:solidFill>
              </a:defRPr>
            </a:lvl9pPr>
          </a:lstStyle>
          <a:p/>
        </p:txBody>
      </p:sp>
      <p:pic>
        <p:nvPicPr>
          <p:cNvPr id="243" name="Google Shape;243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1800" y="4857075"/>
            <a:ext cx="2023424" cy="19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9"/>
          <p:cNvSpPr txBox="1"/>
          <p:nvPr>
            <p:ph idx="1" type="body"/>
          </p:nvPr>
        </p:nvSpPr>
        <p:spPr>
          <a:xfrm>
            <a:off x="372975" y="41539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800"/>
              <a:buNone/>
              <a:defRPr>
                <a:solidFill>
                  <a:srgbClr val="00274C"/>
                </a:solidFill>
              </a:defRPr>
            </a:lvl1pPr>
          </a:lstStyle>
          <a:p/>
        </p:txBody>
      </p:sp>
      <p:sp>
        <p:nvSpPr>
          <p:cNvPr id="246" name="Google Shape;246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7" name="Google Shape;247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1800" y="4857075"/>
            <a:ext cx="2023424" cy="19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00274C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F01"/>
              </a:buClr>
              <a:buSzPts val="12000"/>
              <a:buNone/>
              <a:defRPr sz="12000">
                <a:solidFill>
                  <a:srgbClr val="FFCF0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0" name="Google Shape;250;p4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1" name="Google Shape;251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2" name="Google Shape;252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1800" y="4857075"/>
            <a:ext cx="2023424" cy="19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5" name="Google Shape;255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1800" y="4857075"/>
            <a:ext cx="2023424" cy="19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2"/>
          <p:cNvSpPr txBox="1"/>
          <p:nvPr>
            <p:ph type="title"/>
          </p:nvPr>
        </p:nvSpPr>
        <p:spPr>
          <a:xfrm>
            <a:off x="2010427" y="1748247"/>
            <a:ext cx="7041000" cy="117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000" u="none" cap="none" strike="noStrike">
                <a:solidFill>
                  <a:srgbClr val="0020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42"/>
          <p:cNvSpPr txBox="1"/>
          <p:nvPr>
            <p:ph idx="1" type="body"/>
          </p:nvPr>
        </p:nvSpPr>
        <p:spPr>
          <a:xfrm>
            <a:off x="2177441" y="2946824"/>
            <a:ext cx="66954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spcBef>
                <a:spcPts val="360"/>
              </a:spcBef>
              <a:spcAft>
                <a:spcPts val="0"/>
              </a:spcAft>
              <a:buClr>
                <a:srgbClr val="36609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36609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42"/>
          <p:cNvSpPr txBox="1"/>
          <p:nvPr>
            <p:ph idx="2" type="body"/>
          </p:nvPr>
        </p:nvSpPr>
        <p:spPr>
          <a:xfrm>
            <a:off x="140027" y="1748247"/>
            <a:ext cx="1590300" cy="15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001B3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1B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001B36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001B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001B3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1B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001B36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1B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1800" y="4857075"/>
            <a:ext cx="2023424" cy="19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11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" name="Google Shape;5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0725" y="364562"/>
            <a:ext cx="3211375" cy="3170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0274C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8" name="Google Shape;188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9" name="Google Shape;18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0" name="Google Shape;190;p29"/>
          <p:cNvPicPr preferRelativeResize="0"/>
          <p:nvPr/>
        </p:nvPicPr>
        <p:blipFill rotWithShape="1">
          <a:blip r:embed="rId1">
            <a:alphaModFix amt="44000"/>
          </a:blip>
          <a:srcRect b="0" l="0" r="0" t="69579"/>
          <a:stretch/>
        </p:blipFill>
        <p:spPr>
          <a:xfrm flipH="1" rot="-5400000">
            <a:off x="-657763" y="1986087"/>
            <a:ext cx="2076450" cy="7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9"/>
          <p:cNvPicPr preferRelativeResize="0"/>
          <p:nvPr/>
        </p:nvPicPr>
        <p:blipFill rotWithShape="1">
          <a:blip r:embed="rId1">
            <a:alphaModFix amt="44000"/>
          </a:blip>
          <a:srcRect b="0" l="25233" r="0" t="0"/>
          <a:stretch/>
        </p:blipFill>
        <p:spPr>
          <a:xfrm rot="5400000">
            <a:off x="2066375" y="-507925"/>
            <a:ext cx="1552450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9"/>
          <p:cNvPicPr preferRelativeResize="0"/>
          <p:nvPr/>
        </p:nvPicPr>
        <p:blipFill rotWithShape="1">
          <a:blip r:embed="rId1">
            <a:alphaModFix amt="44000"/>
          </a:blip>
          <a:srcRect b="16303" l="0" r="0" t="0"/>
          <a:stretch/>
        </p:blipFill>
        <p:spPr>
          <a:xfrm flipH="1" rot="10800000">
            <a:off x="3770575" y="-7800"/>
            <a:ext cx="2076450" cy="213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9"/>
          <p:cNvPicPr preferRelativeResize="0"/>
          <p:nvPr/>
        </p:nvPicPr>
        <p:blipFill rotWithShape="1">
          <a:blip r:embed="rId1">
            <a:alphaModFix amt="44000"/>
          </a:blip>
          <a:srcRect b="0" l="20420" r="0" t="0"/>
          <a:stretch/>
        </p:blipFill>
        <p:spPr>
          <a:xfrm rot="5400000">
            <a:off x="5940113" y="-450138"/>
            <a:ext cx="16524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9"/>
          <p:cNvPicPr preferRelativeResize="0"/>
          <p:nvPr/>
        </p:nvPicPr>
        <p:blipFill rotWithShape="1">
          <a:blip r:embed="rId1">
            <a:alphaModFix amt="44000"/>
          </a:blip>
          <a:srcRect b="8659" l="0" r="42850" t="0"/>
          <a:stretch/>
        </p:blipFill>
        <p:spPr>
          <a:xfrm flipH="1" rot="10800000">
            <a:off x="7949550" y="-7800"/>
            <a:ext cx="1186650" cy="23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9"/>
          <p:cNvPicPr preferRelativeResize="0"/>
          <p:nvPr/>
        </p:nvPicPr>
        <p:blipFill rotWithShape="1">
          <a:blip r:embed="rId1">
            <a:alphaModFix amt="44000"/>
          </a:blip>
          <a:srcRect b="16611" l="5446" r="0" t="0"/>
          <a:stretch/>
        </p:blipFill>
        <p:spPr>
          <a:xfrm flipH="1" rot="10800000">
            <a:off x="-7800" y="0"/>
            <a:ext cx="1963350" cy="21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9"/>
          <p:cNvPicPr preferRelativeResize="0"/>
          <p:nvPr/>
        </p:nvPicPr>
        <p:blipFill rotWithShape="1">
          <a:blip r:embed="rId1">
            <a:alphaModFix amt="44000"/>
          </a:blip>
          <a:srcRect b="0" l="28617" r="0" t="0"/>
          <a:stretch/>
        </p:blipFill>
        <p:spPr>
          <a:xfrm flipH="1" rot="5400000">
            <a:off x="1964687" y="3128462"/>
            <a:ext cx="148227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9"/>
          <p:cNvPicPr preferRelativeResize="0"/>
          <p:nvPr/>
        </p:nvPicPr>
        <p:blipFill rotWithShape="1">
          <a:blip r:embed="rId1">
            <a:alphaModFix amt="44000"/>
          </a:blip>
          <a:srcRect b="18659" l="0" r="0" t="0"/>
          <a:stretch/>
        </p:blipFill>
        <p:spPr>
          <a:xfrm>
            <a:off x="3633800" y="3079625"/>
            <a:ext cx="2076450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9"/>
          <p:cNvPicPr preferRelativeResize="0"/>
          <p:nvPr/>
        </p:nvPicPr>
        <p:blipFill rotWithShape="1">
          <a:blip r:embed="rId1">
            <a:alphaModFix amt="44000"/>
          </a:blip>
          <a:srcRect b="0" l="23424" r="0" t="0"/>
          <a:stretch/>
        </p:blipFill>
        <p:spPr>
          <a:xfrm flipH="1" rot="5400000">
            <a:off x="5834525" y="3074575"/>
            <a:ext cx="1590050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9"/>
          <p:cNvPicPr preferRelativeResize="0"/>
          <p:nvPr/>
        </p:nvPicPr>
        <p:blipFill rotWithShape="1">
          <a:blip r:embed="rId1">
            <a:alphaModFix amt="44000"/>
          </a:blip>
          <a:srcRect b="11402" l="0" r="35889" t="0"/>
          <a:stretch/>
        </p:blipFill>
        <p:spPr>
          <a:xfrm>
            <a:off x="7812775" y="2884375"/>
            <a:ext cx="1331225" cy="226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9"/>
          <p:cNvPicPr preferRelativeResize="0"/>
          <p:nvPr/>
        </p:nvPicPr>
        <p:blipFill rotWithShape="1">
          <a:blip r:embed="rId1">
            <a:alphaModFix amt="44000"/>
          </a:blip>
          <a:srcRect b="18659" l="12033" r="0" t="0"/>
          <a:stretch/>
        </p:blipFill>
        <p:spPr>
          <a:xfrm>
            <a:off x="-7800" y="3079625"/>
            <a:ext cx="1826575" cy="207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9"/>
          <p:cNvSpPr/>
          <p:nvPr/>
        </p:nvSpPr>
        <p:spPr>
          <a:xfrm>
            <a:off x="379350" y="348175"/>
            <a:ext cx="8385300" cy="44175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FFCF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" name="Google Shape;266;p43"/>
          <p:cNvSpPr txBox="1"/>
          <p:nvPr>
            <p:ph type="title"/>
          </p:nvPr>
        </p:nvSpPr>
        <p:spPr>
          <a:xfrm>
            <a:off x="904800" y="901875"/>
            <a:ext cx="7224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Compiler-Assisted Detection of Transient Memory Errors</a:t>
            </a:r>
            <a:endParaRPr/>
          </a:p>
        </p:txBody>
      </p:sp>
      <p:sp>
        <p:nvSpPr>
          <p:cNvPr id="267" name="Google Shape;267;p43"/>
          <p:cNvSpPr txBox="1"/>
          <p:nvPr>
            <p:ph idx="1" type="subTitle"/>
          </p:nvPr>
        </p:nvSpPr>
        <p:spPr>
          <a:xfrm>
            <a:off x="896400" y="3797950"/>
            <a:ext cx="7241100" cy="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Presented by </a:t>
            </a:r>
            <a:r>
              <a:rPr b="0"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300"/>
              <a:t>Mia Kelly, Jeffrey Brill, and Alex Janosi </a:t>
            </a:r>
            <a:endParaRPr sz="2300"/>
          </a:p>
        </p:txBody>
      </p:sp>
      <p:pic>
        <p:nvPicPr>
          <p:cNvPr id="268" name="Google Shape;26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6201" y="2518203"/>
            <a:ext cx="6461476" cy="76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2"/>
          <p:cNvSpPr txBox="1"/>
          <p:nvPr>
            <p:ph type="title"/>
          </p:nvPr>
        </p:nvSpPr>
        <p:spPr>
          <a:xfrm>
            <a:off x="540675" y="456000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Use-Counts Aren’t Known at Compile-Time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45" name="Google Shape;345;p52"/>
          <p:cNvSpPr txBox="1"/>
          <p:nvPr>
            <p:ph idx="1" type="body"/>
          </p:nvPr>
        </p:nvSpPr>
        <p:spPr>
          <a:xfrm>
            <a:off x="540675" y="1101550"/>
            <a:ext cx="4935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Use counts dependent on memory accesses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Count total uses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But this is still susceptible to memory errors!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Corrupted value in both def- and use-checksum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Use auxiliary def- and use-checksums to compare final and original values</a:t>
            </a:r>
            <a:endParaRPr sz="1600"/>
          </a:p>
        </p:txBody>
      </p:sp>
      <p:pic>
        <p:nvPicPr>
          <p:cNvPr id="346" name="Google Shape;34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3375" y="925150"/>
            <a:ext cx="3072599" cy="37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52"/>
          <p:cNvSpPr txBox="1"/>
          <p:nvPr/>
        </p:nvSpPr>
        <p:spPr>
          <a:xfrm>
            <a:off x="8229875" y="925150"/>
            <a:ext cx="44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</a:rPr>
              <a:t>30</a:t>
            </a:r>
            <a:endParaRPr b="1" sz="1200">
              <a:solidFill>
                <a:srgbClr val="FF0000"/>
              </a:solidFill>
            </a:endParaRPr>
          </a:p>
        </p:txBody>
      </p:sp>
      <p:sp>
        <p:nvSpPr>
          <p:cNvPr id="348" name="Google Shape;348;p52"/>
          <p:cNvSpPr txBox="1"/>
          <p:nvPr/>
        </p:nvSpPr>
        <p:spPr>
          <a:xfrm>
            <a:off x="8382800" y="1638150"/>
            <a:ext cx="44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</a:rPr>
              <a:t>30</a:t>
            </a:r>
            <a:endParaRPr b="1" sz="1200">
              <a:solidFill>
                <a:srgbClr val="FF0000"/>
              </a:solidFill>
            </a:endParaRPr>
          </a:p>
        </p:txBody>
      </p:sp>
      <p:sp>
        <p:nvSpPr>
          <p:cNvPr id="349" name="Google Shape;349;p52"/>
          <p:cNvSpPr txBox="1"/>
          <p:nvPr/>
        </p:nvSpPr>
        <p:spPr>
          <a:xfrm>
            <a:off x="8382800" y="2478300"/>
            <a:ext cx="44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</a:rPr>
              <a:t>15</a:t>
            </a:r>
            <a:endParaRPr b="1" sz="1200">
              <a:solidFill>
                <a:srgbClr val="FF0000"/>
              </a:solidFill>
            </a:endParaRPr>
          </a:p>
        </p:txBody>
      </p:sp>
      <p:sp>
        <p:nvSpPr>
          <p:cNvPr id="350" name="Google Shape;350;p52"/>
          <p:cNvSpPr txBox="1"/>
          <p:nvPr/>
        </p:nvSpPr>
        <p:spPr>
          <a:xfrm>
            <a:off x="7386300" y="2007450"/>
            <a:ext cx="114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Fault occurs!</a:t>
            </a:r>
            <a:endParaRPr sz="1200">
              <a:solidFill>
                <a:srgbClr val="FF0000"/>
              </a:solidFill>
            </a:endParaRPr>
          </a:p>
        </p:txBody>
      </p:sp>
      <p:sp>
        <p:nvSpPr>
          <p:cNvPr id="351" name="Google Shape;351;p52"/>
          <p:cNvSpPr txBox="1"/>
          <p:nvPr/>
        </p:nvSpPr>
        <p:spPr>
          <a:xfrm>
            <a:off x="8353100" y="1094350"/>
            <a:ext cx="44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FF00"/>
                </a:solidFill>
              </a:rPr>
              <a:t>30</a:t>
            </a:r>
            <a:endParaRPr b="1" sz="1200">
              <a:solidFill>
                <a:srgbClr val="00FF00"/>
              </a:solidFill>
            </a:endParaRPr>
          </a:p>
        </p:txBody>
      </p:sp>
      <p:sp>
        <p:nvSpPr>
          <p:cNvPr id="352" name="Google Shape;352;p52"/>
          <p:cNvSpPr txBox="1"/>
          <p:nvPr/>
        </p:nvSpPr>
        <p:spPr>
          <a:xfrm>
            <a:off x="6718450" y="3731650"/>
            <a:ext cx="4173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✓"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53" name="Google Shape;353;p52"/>
          <p:cNvSpPr txBox="1"/>
          <p:nvPr/>
        </p:nvSpPr>
        <p:spPr>
          <a:xfrm>
            <a:off x="6704038" y="925150"/>
            <a:ext cx="44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</a:rPr>
              <a:t>30</a:t>
            </a:r>
            <a:endParaRPr b="1" sz="1200">
              <a:solidFill>
                <a:srgbClr val="FF0000"/>
              </a:solidFill>
            </a:endParaRPr>
          </a:p>
        </p:txBody>
      </p:sp>
      <p:sp>
        <p:nvSpPr>
          <p:cNvPr id="354" name="Google Shape;354;p52"/>
          <p:cNvSpPr txBox="1"/>
          <p:nvPr/>
        </p:nvSpPr>
        <p:spPr>
          <a:xfrm>
            <a:off x="6704038" y="1094350"/>
            <a:ext cx="44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FF00"/>
                </a:solidFill>
              </a:rPr>
              <a:t>30</a:t>
            </a:r>
            <a:endParaRPr b="1" sz="1200">
              <a:solidFill>
                <a:srgbClr val="00FF00"/>
              </a:solidFill>
            </a:endParaRPr>
          </a:p>
        </p:txBody>
      </p:sp>
      <p:sp>
        <p:nvSpPr>
          <p:cNvPr id="355" name="Google Shape;355;p52"/>
          <p:cNvSpPr txBox="1"/>
          <p:nvPr/>
        </p:nvSpPr>
        <p:spPr>
          <a:xfrm>
            <a:off x="6868625" y="2478300"/>
            <a:ext cx="44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</a:rPr>
              <a:t>45</a:t>
            </a:r>
            <a:endParaRPr b="1" sz="1200">
              <a:solidFill>
                <a:srgbClr val="FF0000"/>
              </a:solidFill>
            </a:endParaRPr>
          </a:p>
        </p:txBody>
      </p:sp>
      <p:sp>
        <p:nvSpPr>
          <p:cNvPr id="356" name="Google Shape;356;p52"/>
          <p:cNvSpPr txBox="1"/>
          <p:nvPr/>
        </p:nvSpPr>
        <p:spPr>
          <a:xfrm>
            <a:off x="6868625" y="1638150"/>
            <a:ext cx="44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</a:rPr>
              <a:t>30</a:t>
            </a:r>
            <a:endParaRPr b="1" sz="1200">
              <a:solidFill>
                <a:srgbClr val="FF0000"/>
              </a:solidFill>
            </a:endParaRPr>
          </a:p>
        </p:txBody>
      </p:sp>
      <p:sp>
        <p:nvSpPr>
          <p:cNvPr id="357" name="Google Shape;357;p52"/>
          <p:cNvSpPr txBox="1"/>
          <p:nvPr/>
        </p:nvSpPr>
        <p:spPr>
          <a:xfrm>
            <a:off x="5427100" y="39931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00"/>
                </a:solidFill>
              </a:rPr>
              <a:t>Fault detected!</a:t>
            </a:r>
            <a:endParaRPr sz="1800">
              <a:solidFill>
                <a:srgbClr val="00FF00"/>
              </a:solidFill>
            </a:endParaRPr>
          </a:p>
        </p:txBody>
      </p:sp>
      <p:sp>
        <p:nvSpPr>
          <p:cNvPr id="358" name="Google Shape;358;p52"/>
          <p:cNvSpPr txBox="1"/>
          <p:nvPr/>
        </p:nvSpPr>
        <p:spPr>
          <a:xfrm>
            <a:off x="6772163" y="3482150"/>
            <a:ext cx="44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FF00"/>
                </a:solidFill>
              </a:rPr>
              <a:t>15</a:t>
            </a:r>
            <a:endParaRPr b="1" sz="1200">
              <a:solidFill>
                <a:srgbClr val="00FF00"/>
              </a:solidFill>
            </a:endParaRPr>
          </a:p>
        </p:txBody>
      </p:sp>
      <p:sp>
        <p:nvSpPr>
          <p:cNvPr id="359" name="Google Shape;359;p52"/>
          <p:cNvSpPr txBox="1"/>
          <p:nvPr/>
        </p:nvSpPr>
        <p:spPr>
          <a:xfrm>
            <a:off x="8427088" y="3482150"/>
            <a:ext cx="44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FF00"/>
                </a:solidFill>
              </a:rPr>
              <a:t>15</a:t>
            </a:r>
            <a:endParaRPr b="1" sz="1200">
              <a:solidFill>
                <a:srgbClr val="00FF00"/>
              </a:solidFill>
            </a:endParaRPr>
          </a:p>
        </p:txBody>
      </p:sp>
      <p:sp>
        <p:nvSpPr>
          <p:cNvPr id="360" name="Google Shape;360;p52"/>
          <p:cNvSpPr txBox="1"/>
          <p:nvPr/>
        </p:nvSpPr>
        <p:spPr>
          <a:xfrm>
            <a:off x="6772175" y="3197975"/>
            <a:ext cx="44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</a:rPr>
              <a:t>45</a:t>
            </a:r>
            <a:endParaRPr b="1" sz="1200">
              <a:solidFill>
                <a:srgbClr val="FF0000"/>
              </a:solidFill>
            </a:endParaRPr>
          </a:p>
        </p:txBody>
      </p:sp>
      <p:sp>
        <p:nvSpPr>
          <p:cNvPr id="361" name="Google Shape;361;p52"/>
          <p:cNvSpPr txBox="1"/>
          <p:nvPr/>
        </p:nvSpPr>
        <p:spPr>
          <a:xfrm>
            <a:off x="8081455" y="3143325"/>
            <a:ext cx="615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</a:rPr>
              <a:t>15*(1)</a:t>
            </a:r>
            <a:endParaRPr b="1" sz="1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3"/>
          <p:cNvSpPr txBox="1"/>
          <p:nvPr>
            <p:ph type="title"/>
          </p:nvPr>
        </p:nvSpPr>
        <p:spPr>
          <a:xfrm>
            <a:off x="540675" y="456000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Observations About Iterative Code</a:t>
            </a:r>
            <a:endParaRPr/>
          </a:p>
        </p:txBody>
      </p:sp>
      <p:sp>
        <p:nvSpPr>
          <p:cNvPr id="367" name="Google Shape;367;p53"/>
          <p:cNvSpPr txBox="1"/>
          <p:nvPr>
            <p:ph idx="1" type="body"/>
          </p:nvPr>
        </p:nvSpPr>
        <p:spPr>
          <a:xfrm>
            <a:off x="515125" y="1741450"/>
            <a:ext cx="5049900" cy="29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S1: Reads </a:t>
            </a:r>
            <a:r>
              <a:rPr lang="en" sz="1600"/>
              <a:t>depend on cols, but will not change as </a:t>
            </a:r>
            <a:r>
              <a:rPr lang="en" sz="1600"/>
              <a:t>cols is not written to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S2: Reads are based on index expression from loop bounds that are affine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S3: Definitions of </a:t>
            </a:r>
            <a:r>
              <a:rPr lang="en" sz="1600"/>
              <a:t>p_new</a:t>
            </a:r>
            <a:r>
              <a:rPr lang="en" sz="1600"/>
              <a:t> only used a fixed number of times…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But this number isn’t known at compile-time</a:t>
            </a:r>
            <a:endParaRPr sz="1600"/>
          </a:p>
        </p:txBody>
      </p:sp>
      <p:pic>
        <p:nvPicPr>
          <p:cNvPr id="368" name="Google Shape;36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3275" y="2067725"/>
            <a:ext cx="3241451" cy="148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4"/>
          <p:cNvSpPr txBox="1"/>
          <p:nvPr>
            <p:ph type="title"/>
          </p:nvPr>
        </p:nvSpPr>
        <p:spPr>
          <a:xfrm>
            <a:off x="540675" y="456000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Optimizations for Iterative Code</a:t>
            </a:r>
            <a:endParaRPr/>
          </a:p>
        </p:txBody>
      </p:sp>
      <p:sp>
        <p:nvSpPr>
          <p:cNvPr id="374" name="Google Shape;374;p54"/>
          <p:cNvSpPr txBox="1"/>
          <p:nvPr>
            <p:ph idx="1" type="body"/>
          </p:nvPr>
        </p:nvSpPr>
        <p:spPr>
          <a:xfrm>
            <a:off x="540675" y="1101550"/>
            <a:ext cx="5517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Inspector</a:t>
            </a:r>
            <a:r>
              <a:rPr lang="en"/>
              <a:t> is added to examine which elements of p_new will be read.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These accesses are loop invariant, so inspector can be hoisted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Accesses to cols are affine, but total number of loop iterations not known beforehand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Instead of adding each individually during the loop, we can add </a:t>
            </a:r>
            <a:r>
              <a:rPr b="1" lang="en"/>
              <a:t>value </a:t>
            </a:r>
            <a:r>
              <a:rPr lang="en"/>
              <a:t>⨯ </a:t>
            </a:r>
            <a:r>
              <a:rPr b="1" lang="en"/>
              <a:t>iters </a:t>
            </a:r>
            <a:r>
              <a:rPr lang="en"/>
              <a:t>after the loop finishes</a:t>
            </a:r>
            <a:endParaRPr/>
          </a:p>
        </p:txBody>
      </p:sp>
      <p:pic>
        <p:nvPicPr>
          <p:cNvPr id="375" name="Google Shape;37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8125" y="1393275"/>
            <a:ext cx="2626351" cy="28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5"/>
          <p:cNvSpPr txBox="1"/>
          <p:nvPr>
            <p:ph type="title"/>
          </p:nvPr>
        </p:nvSpPr>
        <p:spPr>
          <a:xfrm>
            <a:off x="540675" y="456000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Combining the Two Approaches</a:t>
            </a:r>
            <a:endParaRPr/>
          </a:p>
        </p:txBody>
      </p:sp>
      <p:sp>
        <p:nvSpPr>
          <p:cNvPr id="381" name="Google Shape;381;p55"/>
          <p:cNvSpPr txBox="1"/>
          <p:nvPr>
            <p:ph idx="1" type="body"/>
          </p:nvPr>
        </p:nvSpPr>
        <p:spPr>
          <a:xfrm>
            <a:off x="540675" y="911175"/>
            <a:ext cx="8143800" cy="37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global def_checksum and use_checksum for all variables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counts are known at compile time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At defs: a</a:t>
            </a:r>
            <a:r>
              <a:rPr lang="en"/>
              <a:t>dd </a:t>
            </a:r>
            <a:r>
              <a:rPr b="1" lang="en"/>
              <a:t>value </a:t>
            </a:r>
            <a:r>
              <a:rPr lang="en"/>
              <a:t>⨯ </a:t>
            </a:r>
            <a:r>
              <a:rPr b="1" lang="en"/>
              <a:t>uses </a:t>
            </a:r>
            <a:r>
              <a:rPr lang="en"/>
              <a:t>to def_checksum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At uses: add </a:t>
            </a:r>
            <a:r>
              <a:rPr b="1" lang="en"/>
              <a:t>value</a:t>
            </a:r>
            <a:r>
              <a:rPr lang="en"/>
              <a:t> to use_checksum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counts aren’t known at compile time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At defs: Add </a:t>
            </a:r>
            <a:r>
              <a:rPr b="1" lang="en"/>
              <a:t>value </a:t>
            </a:r>
            <a:r>
              <a:rPr lang="en"/>
              <a:t>to def_checksum and auxiliary e_def_checksum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At use: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For data-</a:t>
            </a:r>
            <a:r>
              <a:rPr lang="en"/>
              <a:t>dependent</a:t>
            </a:r>
            <a:r>
              <a:rPr lang="en"/>
              <a:t> accesses - generate inspector to determine use counts, else: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</a:t>
            </a:r>
            <a:r>
              <a:rPr lang="en"/>
              <a:t>dd </a:t>
            </a:r>
            <a:r>
              <a:rPr b="1" lang="en"/>
              <a:t>value </a:t>
            </a:r>
            <a:r>
              <a:rPr lang="en"/>
              <a:t>to use_checksum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Increment </a:t>
            </a:r>
            <a:r>
              <a:rPr b="1" lang="en"/>
              <a:t>dynamic_use_count</a:t>
            </a:r>
            <a:r>
              <a:rPr lang="en"/>
              <a:t> by 1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At end: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Add (</a:t>
            </a:r>
            <a:r>
              <a:rPr b="1" lang="en"/>
              <a:t>dynamic_use_count</a:t>
            </a:r>
            <a:r>
              <a:rPr lang="en"/>
              <a:t> - 1) ⨯ </a:t>
            </a:r>
            <a:r>
              <a:rPr b="1" lang="en"/>
              <a:t>value</a:t>
            </a:r>
            <a:r>
              <a:rPr lang="en"/>
              <a:t> to def_checksum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Add </a:t>
            </a:r>
            <a:r>
              <a:rPr b="1" lang="en"/>
              <a:t>value</a:t>
            </a:r>
            <a:r>
              <a:rPr lang="en"/>
              <a:t> to auxiliary e_use_checksum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Check for </a:t>
            </a:r>
            <a:r>
              <a:rPr lang="en"/>
              <a:t>errors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Compare def_checksum and use_checksum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Compare auxiliary e_def_checksum and e_use_checksum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6"/>
          <p:cNvSpPr txBox="1"/>
          <p:nvPr>
            <p:ph type="title"/>
          </p:nvPr>
        </p:nvSpPr>
        <p:spPr>
          <a:xfrm>
            <a:off x="540675" y="624200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Results: Effectiveness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7" name="Google Shape;387;p56"/>
          <p:cNvSpPr txBox="1"/>
          <p:nvPr>
            <p:ph idx="1" type="body"/>
          </p:nvPr>
        </p:nvSpPr>
        <p:spPr>
          <a:xfrm>
            <a:off x="592425" y="1262975"/>
            <a:ext cx="4602900" cy="27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Metric to quantify detection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/>
              <a:t>Tested on</a:t>
            </a:r>
            <a:r>
              <a:rPr lang="en" sz="1700">
                <a:solidFill>
                  <a:schemeClr val="dk1"/>
                </a:solidFill>
              </a:rPr>
              <a:t> </a:t>
            </a:r>
            <a:r>
              <a:rPr lang="en" sz="1700">
                <a:solidFill>
                  <a:schemeClr val="dk1"/>
                </a:solidFill>
              </a:rPr>
              <a:t>arrays of 64-bit integers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Initialized to all 0, 1, or random bits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First checksum has holes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/>
              <a:t>Second </a:t>
            </a:r>
            <a:r>
              <a:rPr lang="en" sz="1700">
                <a:solidFill>
                  <a:schemeClr val="dk1"/>
                </a:solidFill>
              </a:rPr>
              <a:t>checksums where we add permutations of values encountered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/>
              <a:t>R</a:t>
            </a:r>
            <a:r>
              <a:rPr lang="en" sz="1700">
                <a:solidFill>
                  <a:schemeClr val="dk1"/>
                </a:solidFill>
              </a:rPr>
              <a:t>otate</a:t>
            </a:r>
            <a:r>
              <a:rPr lang="en" sz="1700"/>
              <a:t> bits for robustness</a:t>
            </a:r>
            <a:endParaRPr sz="17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388" name="Google Shape;38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6075" y="1383425"/>
            <a:ext cx="3465375" cy="237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7"/>
          <p:cNvSpPr txBox="1"/>
          <p:nvPr>
            <p:ph type="title"/>
          </p:nvPr>
        </p:nvSpPr>
        <p:spPr>
          <a:xfrm>
            <a:off x="540675" y="624200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Results: Software Overhead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94" name="Google Shape;394;p57"/>
          <p:cNvSpPr txBox="1"/>
          <p:nvPr>
            <p:ph idx="1" type="body"/>
          </p:nvPr>
        </p:nvSpPr>
        <p:spPr>
          <a:xfrm>
            <a:off x="592425" y="1262975"/>
            <a:ext cx="4184100" cy="27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Performance overheads is 78.8%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Index-set splitting and inspector-hoisting optimization decrease overhead to 40.2%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Partitioned loops has same use count per statement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Moldyn fails due to no ins</a:t>
            </a:r>
            <a:r>
              <a:rPr lang="en" sz="1700"/>
              <a:t>pector</a:t>
            </a:r>
            <a:r>
              <a:rPr lang="en" sz="1700">
                <a:solidFill>
                  <a:schemeClr val="dk1"/>
                </a:solidFill>
              </a:rPr>
              <a:t> loop-invariant</a:t>
            </a:r>
            <a:r>
              <a:rPr lang="en" sz="1700"/>
              <a:t> </a:t>
            </a:r>
            <a:r>
              <a:rPr lang="en" sz="1700">
                <a:solidFill>
                  <a:schemeClr val="dk1"/>
                </a:solidFill>
              </a:rPr>
              <a:t>properties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395" name="Google Shape;39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6523" y="872025"/>
            <a:ext cx="3907949" cy="339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8"/>
          <p:cNvSpPr txBox="1"/>
          <p:nvPr>
            <p:ph type="title"/>
          </p:nvPr>
        </p:nvSpPr>
        <p:spPr>
          <a:xfrm>
            <a:off x="540675" y="624200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Results: Hardware Overhead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01" name="Google Shape;401;p58"/>
          <p:cNvSpPr txBox="1"/>
          <p:nvPr>
            <p:ph idx="1" type="body"/>
          </p:nvPr>
        </p:nvSpPr>
        <p:spPr>
          <a:xfrm>
            <a:off x="592425" y="1262975"/>
            <a:ext cx="4425000" cy="31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Proposed checksum functional units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Perform in parallel with main execution 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Perform integer modulo arithmetic operations on inputs and outputs of functional units - one ALU unit needed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Intermediate checksum values are stored in internal registers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Replace software with checksum </a:t>
            </a:r>
            <a:r>
              <a:rPr lang="en" sz="1700">
                <a:solidFill>
                  <a:schemeClr val="dk1"/>
                </a:solidFill>
              </a:rPr>
              <a:t>instructions during </a:t>
            </a:r>
            <a:r>
              <a:rPr lang="en" sz="1700"/>
              <a:t>“nop” instructions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Average overhead of 3%</a:t>
            </a:r>
            <a:endParaRPr sz="1700"/>
          </a:p>
        </p:txBody>
      </p:sp>
      <p:pic>
        <p:nvPicPr>
          <p:cNvPr id="402" name="Google Shape;40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9600" y="1684825"/>
            <a:ext cx="3814875" cy="190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9"/>
          <p:cNvSpPr txBox="1"/>
          <p:nvPr>
            <p:ph type="title"/>
          </p:nvPr>
        </p:nvSpPr>
        <p:spPr>
          <a:xfrm>
            <a:off x="540675" y="624200"/>
            <a:ext cx="3557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Strengths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08" name="Google Shape;408;p59"/>
          <p:cNvSpPr txBox="1"/>
          <p:nvPr>
            <p:ph idx="1" type="body"/>
          </p:nvPr>
        </p:nvSpPr>
        <p:spPr>
          <a:xfrm>
            <a:off x="540675" y="1327700"/>
            <a:ext cx="3803100" cy="27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-312261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700"/>
              <a:t>Main idea is intuitive and explained well</a:t>
            </a:r>
            <a:endParaRPr sz="1700"/>
          </a:p>
          <a:p>
            <a:pPr indent="-31226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Relatively easy to </a:t>
            </a:r>
            <a:r>
              <a:rPr lang="en" sz="1700"/>
              <a:t>implement</a:t>
            </a:r>
            <a:r>
              <a:rPr lang="en" sz="1700"/>
              <a:t> at the software layer</a:t>
            </a:r>
            <a:endParaRPr sz="1700"/>
          </a:p>
          <a:p>
            <a:pPr indent="-31226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Can be easily enabled or disabled depending on use case</a:t>
            </a:r>
            <a:endParaRPr sz="1700"/>
          </a:p>
          <a:p>
            <a:pPr indent="-31226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No requirements for specialized hardware</a:t>
            </a:r>
            <a:endParaRPr sz="1700"/>
          </a:p>
          <a:p>
            <a:pPr indent="-31226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Applicable to essentially any language/IR</a:t>
            </a:r>
            <a:endParaRPr sz="1700"/>
          </a:p>
          <a:p>
            <a:pPr indent="-31226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No false positives are possible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409" name="Google Shape;409;p59"/>
          <p:cNvSpPr txBox="1"/>
          <p:nvPr>
            <p:ph type="title"/>
          </p:nvPr>
        </p:nvSpPr>
        <p:spPr>
          <a:xfrm>
            <a:off x="4572000" y="624200"/>
            <a:ext cx="411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10" name="Google Shape;410;p59"/>
          <p:cNvSpPr txBox="1"/>
          <p:nvPr>
            <p:ph idx="1" type="body"/>
          </p:nvPr>
        </p:nvSpPr>
        <p:spPr>
          <a:xfrm>
            <a:off x="4343775" y="1327700"/>
            <a:ext cx="4166700" cy="334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226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The approach assumes fault resilience in the processor's ALU and registers, focusing on detecting errors exclusively in memory</a:t>
            </a:r>
            <a:endParaRPr sz="1700"/>
          </a:p>
          <a:p>
            <a:pPr indent="-31226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Strong trade-off between error detection coverage and execution efficiency - could fail during real-time applications</a:t>
            </a:r>
            <a:endParaRPr sz="1700"/>
          </a:p>
          <a:p>
            <a:pPr indent="-31226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Direct hardware approach increases the complexity of the compiler</a:t>
            </a:r>
            <a:endParaRPr sz="1700"/>
          </a:p>
          <a:p>
            <a:pPr indent="-31226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Might not be possible for situations with no hardware support</a:t>
            </a:r>
            <a:endParaRPr sz="1700"/>
          </a:p>
          <a:p>
            <a:pPr indent="-31226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False negatives still are not perfect</a:t>
            </a:r>
            <a:endParaRPr sz="1700"/>
          </a:p>
          <a:p>
            <a:pPr indent="-31226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Variability of software results (Modlyn case)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6" name="Google Shape;416;p60"/>
          <p:cNvSpPr txBox="1"/>
          <p:nvPr>
            <p:ph type="title"/>
          </p:nvPr>
        </p:nvSpPr>
        <p:spPr>
          <a:xfrm>
            <a:off x="904800" y="1883950"/>
            <a:ext cx="7224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417" name="Google Shape;417;p60"/>
          <p:cNvSpPr txBox="1"/>
          <p:nvPr>
            <p:ph idx="1" type="subTitle"/>
          </p:nvPr>
        </p:nvSpPr>
        <p:spPr>
          <a:xfrm>
            <a:off x="896400" y="2571750"/>
            <a:ext cx="7241100" cy="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Question?</a:t>
            </a:r>
            <a:endParaRPr sz="2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4"/>
          <p:cNvSpPr txBox="1"/>
          <p:nvPr>
            <p:ph type="title"/>
          </p:nvPr>
        </p:nvSpPr>
        <p:spPr>
          <a:xfrm>
            <a:off x="540675" y="624200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Motivation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4" name="Google Shape;274;p44"/>
          <p:cNvSpPr txBox="1"/>
          <p:nvPr>
            <p:ph idx="1" type="body"/>
          </p:nvPr>
        </p:nvSpPr>
        <p:spPr>
          <a:xfrm>
            <a:off x="540675" y="1351650"/>
            <a:ext cx="4919100" cy="27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Hardware reliability versus scaling technology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Reduction of power </a:t>
            </a:r>
            <a:r>
              <a:rPr lang="en" sz="1600">
                <a:solidFill>
                  <a:schemeClr val="dk1"/>
                </a:solidFill>
              </a:rPr>
              <a:t>consumption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L</a:t>
            </a:r>
            <a:r>
              <a:rPr lang="en" sz="1600">
                <a:solidFill>
                  <a:schemeClr val="dk1"/>
                </a:solidFill>
              </a:rPr>
              <a:t>ower </a:t>
            </a:r>
            <a:r>
              <a:rPr lang="en" sz="1600">
                <a:solidFill>
                  <a:schemeClr val="dk1"/>
                </a:solidFill>
              </a:rPr>
              <a:t>voltage levels</a:t>
            </a:r>
            <a:r>
              <a:rPr lang="en" sz="1600">
                <a:solidFill>
                  <a:schemeClr val="dk1"/>
                </a:solidFill>
              </a:rPr>
              <a:t> and smaller noise margins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Transient faults result in undetected bit flips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Silent data corruption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Incorrect address generation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Need reliable systems to detect and fix bit flips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275" name="Google Shape;27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9775" y="1583238"/>
            <a:ext cx="3018826" cy="197703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4"/>
          <p:cNvSpPr txBox="1"/>
          <p:nvPr/>
        </p:nvSpPr>
        <p:spPr>
          <a:xfrm>
            <a:off x="5459775" y="3560275"/>
            <a:ext cx="31404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</a:rPr>
              <a:t>Liu, Baisi. (2014). An Efficient Approach for Diagnosability and Diagnosis of DES Based on Labeled Petri Nets: Untimed and Timed Contexts. </a:t>
            </a:r>
            <a:endParaRPr sz="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5"/>
          <p:cNvSpPr txBox="1"/>
          <p:nvPr>
            <p:ph type="title"/>
          </p:nvPr>
        </p:nvSpPr>
        <p:spPr>
          <a:xfrm>
            <a:off x="540675" y="624200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Previous Attempts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2" name="Google Shape;282;p45"/>
          <p:cNvSpPr txBox="1"/>
          <p:nvPr>
            <p:ph idx="1" type="body"/>
          </p:nvPr>
        </p:nvSpPr>
        <p:spPr>
          <a:xfrm>
            <a:off x="540675" y="1351650"/>
            <a:ext cx="4647300" cy="27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Software-level approaches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Redundant </a:t>
            </a:r>
            <a:r>
              <a:rPr lang="en" sz="1600">
                <a:solidFill>
                  <a:schemeClr val="dk1"/>
                </a:solidFill>
              </a:rPr>
              <a:t>execution</a:t>
            </a:r>
            <a:r>
              <a:rPr lang="en" sz="1600">
                <a:solidFill>
                  <a:schemeClr val="dk1"/>
                </a:solidFill>
              </a:rPr>
              <a:t> of memory operations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Duplicate variables and operations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Significantly </a:t>
            </a:r>
            <a:r>
              <a:rPr lang="en" sz="1600">
                <a:solidFill>
                  <a:schemeClr val="dk1"/>
                </a:solidFill>
              </a:rPr>
              <a:t>increase</a:t>
            </a:r>
            <a:r>
              <a:rPr lang="en" sz="1600">
                <a:solidFill>
                  <a:schemeClr val="dk1"/>
                </a:solidFill>
              </a:rPr>
              <a:t> memory space and bandwidth requirements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Limit to definition and uses of variables using checksums to detect memory errors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283" name="Google Shape;28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5975" y="1349925"/>
            <a:ext cx="3379425" cy="2443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6"/>
          <p:cNvSpPr txBox="1"/>
          <p:nvPr>
            <p:ph type="title"/>
          </p:nvPr>
        </p:nvSpPr>
        <p:spPr>
          <a:xfrm>
            <a:off x="540675" y="624200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How the Technique Works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9" name="Google Shape;289;p46"/>
          <p:cNvSpPr txBox="1"/>
          <p:nvPr>
            <p:ph idx="1" type="body"/>
          </p:nvPr>
        </p:nvSpPr>
        <p:spPr>
          <a:xfrm>
            <a:off x="540675" y="1351650"/>
            <a:ext cx="7674000" cy="31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Main idea: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/>
              <a:t>Keep track of use count of variables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Every time a variable is used, “record” what value was used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At the end of the program, ensure that every time the value is used, it was the correct value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Make it efficient! Re-checking the value every time is far too costly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Instead, use additive </a:t>
            </a:r>
            <a:r>
              <a:rPr b="1" lang="en" sz="1700"/>
              <a:t>checksums</a:t>
            </a:r>
            <a:endParaRPr b="1"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Two cases: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Total </a:t>
            </a:r>
            <a:r>
              <a:rPr lang="en" sz="1700"/>
              <a:t>use count for a definition is </a:t>
            </a:r>
            <a:r>
              <a:rPr b="1" lang="en" sz="1700"/>
              <a:t>known </a:t>
            </a:r>
            <a:r>
              <a:rPr lang="en" sz="1700"/>
              <a:t>at compile time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Total use count </a:t>
            </a:r>
            <a:r>
              <a:rPr b="1" lang="en" sz="1700"/>
              <a:t>cannot be determined</a:t>
            </a:r>
            <a:r>
              <a:rPr lang="en" sz="1700"/>
              <a:t> at compile time</a:t>
            </a:r>
            <a:endParaRPr sz="1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7"/>
          <p:cNvSpPr txBox="1"/>
          <p:nvPr>
            <p:ph type="title"/>
          </p:nvPr>
        </p:nvSpPr>
        <p:spPr>
          <a:xfrm>
            <a:off x="540675" y="624200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When Use-Counts Are Known at Compile Time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5" name="Google Shape;295;p47"/>
          <p:cNvSpPr txBox="1"/>
          <p:nvPr>
            <p:ph idx="1" type="body"/>
          </p:nvPr>
        </p:nvSpPr>
        <p:spPr>
          <a:xfrm>
            <a:off x="540675" y="1349925"/>
            <a:ext cx="4647300" cy="27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On definition, value is multiplied by use number and stored in def_checksum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Every use, the current value of </a:t>
            </a:r>
            <a:r>
              <a:rPr b="1" lang="en" sz="1600">
                <a:solidFill>
                  <a:schemeClr val="dk1"/>
                </a:solidFill>
              </a:rPr>
              <a:t>temp</a:t>
            </a:r>
            <a:r>
              <a:rPr lang="en" sz="1600">
                <a:solidFill>
                  <a:schemeClr val="dk1"/>
                </a:solidFill>
              </a:rPr>
              <a:t> is added the use_checksum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If the two checksums are different, temp suffered data corruption during the execution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296" name="Google Shape;29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6975" y="1349925"/>
            <a:ext cx="3437424" cy="2014338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7"/>
          <p:cNvSpPr txBox="1"/>
          <p:nvPr/>
        </p:nvSpPr>
        <p:spPr>
          <a:xfrm>
            <a:off x="7979225" y="1300900"/>
            <a:ext cx="44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</a:rPr>
              <a:t>30</a:t>
            </a:r>
            <a:endParaRPr b="1" sz="1200">
              <a:solidFill>
                <a:srgbClr val="FF0000"/>
              </a:solidFill>
            </a:endParaRPr>
          </a:p>
        </p:txBody>
      </p:sp>
      <p:sp>
        <p:nvSpPr>
          <p:cNvPr id="298" name="Google Shape;298;p47"/>
          <p:cNvSpPr txBox="1"/>
          <p:nvPr/>
        </p:nvSpPr>
        <p:spPr>
          <a:xfrm>
            <a:off x="6528250" y="1433675"/>
            <a:ext cx="44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</a:rPr>
              <a:t>60</a:t>
            </a:r>
            <a:endParaRPr b="1" sz="1200">
              <a:solidFill>
                <a:srgbClr val="FF0000"/>
              </a:solidFill>
            </a:endParaRPr>
          </a:p>
        </p:txBody>
      </p:sp>
      <p:sp>
        <p:nvSpPr>
          <p:cNvPr id="299" name="Google Shape;299;p47"/>
          <p:cNvSpPr txBox="1"/>
          <p:nvPr/>
        </p:nvSpPr>
        <p:spPr>
          <a:xfrm>
            <a:off x="7901150" y="1620000"/>
            <a:ext cx="44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</a:rPr>
              <a:t>30</a:t>
            </a:r>
            <a:endParaRPr b="1" sz="1200">
              <a:solidFill>
                <a:srgbClr val="FF0000"/>
              </a:solidFill>
            </a:endParaRPr>
          </a:p>
        </p:txBody>
      </p:sp>
      <p:sp>
        <p:nvSpPr>
          <p:cNvPr id="300" name="Google Shape;300;p47"/>
          <p:cNvSpPr txBox="1"/>
          <p:nvPr/>
        </p:nvSpPr>
        <p:spPr>
          <a:xfrm>
            <a:off x="6528250" y="2217160"/>
            <a:ext cx="44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</a:rPr>
              <a:t>45</a:t>
            </a:r>
            <a:endParaRPr b="1" sz="1200">
              <a:solidFill>
                <a:srgbClr val="FF0000"/>
              </a:solidFill>
            </a:endParaRPr>
          </a:p>
        </p:txBody>
      </p:sp>
      <p:sp>
        <p:nvSpPr>
          <p:cNvPr id="301" name="Google Shape;301;p47"/>
          <p:cNvSpPr txBox="1"/>
          <p:nvPr/>
        </p:nvSpPr>
        <p:spPr>
          <a:xfrm>
            <a:off x="6528250" y="1752775"/>
            <a:ext cx="44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</a:rPr>
              <a:t>30</a:t>
            </a:r>
            <a:endParaRPr b="1" sz="1200">
              <a:solidFill>
                <a:srgbClr val="FF0000"/>
              </a:solidFill>
            </a:endParaRPr>
          </a:p>
        </p:txBody>
      </p:sp>
      <p:sp>
        <p:nvSpPr>
          <p:cNvPr id="302" name="Google Shape;302;p47"/>
          <p:cNvSpPr txBox="1"/>
          <p:nvPr/>
        </p:nvSpPr>
        <p:spPr>
          <a:xfrm>
            <a:off x="7901150" y="2091500"/>
            <a:ext cx="44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</a:rPr>
              <a:t>15</a:t>
            </a:r>
            <a:endParaRPr b="1" sz="1200">
              <a:solidFill>
                <a:srgbClr val="FF0000"/>
              </a:solidFill>
            </a:endParaRPr>
          </a:p>
        </p:txBody>
      </p:sp>
      <p:sp>
        <p:nvSpPr>
          <p:cNvPr id="303" name="Google Shape;303;p47"/>
          <p:cNvSpPr txBox="1"/>
          <p:nvPr/>
        </p:nvSpPr>
        <p:spPr>
          <a:xfrm>
            <a:off x="8047875" y="2679500"/>
            <a:ext cx="44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</a:rPr>
              <a:t>60</a:t>
            </a:r>
            <a:endParaRPr b="1" sz="1200">
              <a:solidFill>
                <a:srgbClr val="FF0000"/>
              </a:solidFill>
            </a:endParaRPr>
          </a:p>
        </p:txBody>
      </p:sp>
      <p:sp>
        <p:nvSpPr>
          <p:cNvPr id="304" name="Google Shape;304;p47"/>
          <p:cNvSpPr txBox="1"/>
          <p:nvPr/>
        </p:nvSpPr>
        <p:spPr>
          <a:xfrm>
            <a:off x="8238375" y="2852685"/>
            <a:ext cx="44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</a:rPr>
              <a:t>45</a:t>
            </a:r>
            <a:endParaRPr b="1" sz="1200">
              <a:solidFill>
                <a:srgbClr val="FF0000"/>
              </a:solidFill>
            </a:endParaRPr>
          </a:p>
        </p:txBody>
      </p:sp>
      <p:sp>
        <p:nvSpPr>
          <p:cNvPr id="305" name="Google Shape;305;p47"/>
          <p:cNvSpPr txBox="1"/>
          <p:nvPr/>
        </p:nvSpPr>
        <p:spPr>
          <a:xfrm>
            <a:off x="6837000" y="3411025"/>
            <a:ext cx="1817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Fault detected!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306" name="Google Shape;306;p47"/>
          <p:cNvSpPr txBox="1"/>
          <p:nvPr/>
        </p:nvSpPr>
        <p:spPr>
          <a:xfrm>
            <a:off x="6837000" y="2069175"/>
            <a:ext cx="114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Fault occurs!</a:t>
            </a:r>
            <a:endParaRPr sz="1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1225" y="2960575"/>
            <a:ext cx="4413825" cy="15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8"/>
          <p:cNvSpPr txBox="1"/>
          <p:nvPr>
            <p:ph type="title"/>
          </p:nvPr>
        </p:nvSpPr>
        <p:spPr>
          <a:xfrm>
            <a:off x="540675" y="456000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Determining Use Counts at Compile-Time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3" name="Google Shape;313;p48"/>
          <p:cNvSpPr txBox="1"/>
          <p:nvPr>
            <p:ph idx="1" type="body"/>
          </p:nvPr>
        </p:nvSpPr>
        <p:spPr>
          <a:xfrm>
            <a:off x="540675" y="1101550"/>
            <a:ext cx="5918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Char char="●"/>
            </a:pPr>
            <a:r>
              <a:rPr lang="en">
                <a:solidFill>
                  <a:srgbClr val="212121"/>
                </a:solidFill>
              </a:rPr>
              <a:t>Of course, use counts are not always determinable</a:t>
            </a:r>
            <a:endParaRPr>
              <a:solidFill>
                <a:srgbClr val="21212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Char char="●"/>
            </a:pPr>
            <a:r>
              <a:rPr lang="en">
                <a:solidFill>
                  <a:srgbClr val="212121"/>
                </a:solidFill>
              </a:rPr>
              <a:t>However, sometimes they are</a:t>
            </a:r>
            <a:endParaRPr>
              <a:solidFill>
                <a:srgbClr val="21212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○"/>
            </a:pPr>
            <a:r>
              <a:rPr lang="en">
                <a:solidFill>
                  <a:srgbClr val="212121"/>
                </a:solidFill>
              </a:rPr>
              <a:t>We focus on </a:t>
            </a:r>
            <a:r>
              <a:rPr b="1" lang="en">
                <a:solidFill>
                  <a:srgbClr val="212121"/>
                </a:solidFill>
              </a:rPr>
              <a:t>a</a:t>
            </a:r>
            <a:r>
              <a:rPr b="1" lang="en">
                <a:solidFill>
                  <a:srgbClr val="212121"/>
                </a:solidFill>
              </a:rPr>
              <a:t>ffine loops</a:t>
            </a:r>
            <a:endParaRPr b="1">
              <a:solidFill>
                <a:srgbClr val="21212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○"/>
            </a:pPr>
            <a:r>
              <a:rPr lang="en">
                <a:solidFill>
                  <a:srgbClr val="212121"/>
                </a:solidFill>
              </a:rPr>
              <a:t>Affine loops are loops where bounds and array references are </a:t>
            </a:r>
            <a:r>
              <a:rPr b="1" lang="en">
                <a:solidFill>
                  <a:srgbClr val="212121"/>
                </a:solidFill>
              </a:rPr>
              <a:t>affine functions</a:t>
            </a:r>
            <a:r>
              <a:rPr lang="en">
                <a:solidFill>
                  <a:srgbClr val="212121"/>
                </a:solidFill>
              </a:rPr>
              <a:t> of the loop iterators and program parameters</a:t>
            </a:r>
            <a:endParaRPr>
              <a:solidFill>
                <a:srgbClr val="21212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○"/>
            </a:pPr>
            <a:r>
              <a:rPr lang="en">
                <a:solidFill>
                  <a:srgbClr val="212121"/>
                </a:solidFill>
              </a:rPr>
              <a:t>Affine functions are essentially generalized linear functions</a:t>
            </a:r>
            <a:endParaRPr>
              <a:solidFill>
                <a:srgbClr val="21212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○"/>
            </a:pPr>
            <a:r>
              <a:rPr lang="en">
                <a:solidFill>
                  <a:srgbClr val="212121"/>
                </a:solidFill>
              </a:rPr>
              <a:t>e.g. y = Ax + By + Cz + D</a:t>
            </a:r>
            <a:endParaRPr>
              <a:solidFill>
                <a:srgbClr val="21212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9"/>
          <p:cNvSpPr txBox="1"/>
          <p:nvPr>
            <p:ph type="title"/>
          </p:nvPr>
        </p:nvSpPr>
        <p:spPr>
          <a:xfrm>
            <a:off x="540675" y="456000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Determining Use Counts at Compile-Time</a:t>
            </a:r>
            <a:endParaRPr/>
          </a:p>
        </p:txBody>
      </p:sp>
      <p:sp>
        <p:nvSpPr>
          <p:cNvPr id="319" name="Google Shape;319;p49"/>
          <p:cNvSpPr txBox="1"/>
          <p:nvPr>
            <p:ph idx="1" type="body"/>
          </p:nvPr>
        </p:nvSpPr>
        <p:spPr>
          <a:xfrm>
            <a:off x="540675" y="1101550"/>
            <a:ext cx="513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For each statement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Get the iteration space of that statement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Parameterize the iteration space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Get the targets of the statement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Set use count equal to cardinality of targets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20" name="Google Shape;32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662" y="2803675"/>
            <a:ext cx="4413825" cy="15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9"/>
          <p:cNvSpPr txBox="1"/>
          <p:nvPr/>
        </p:nvSpPr>
        <p:spPr>
          <a:xfrm>
            <a:off x="5400075" y="1101550"/>
            <a:ext cx="2824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Example for statement </a:t>
            </a:r>
            <a:r>
              <a:rPr b="1" lang="en" sz="1800">
                <a:solidFill>
                  <a:schemeClr val="dk1"/>
                </a:solidFill>
              </a:rPr>
              <a:t>S1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322" name="Google Shape;322;p49"/>
          <p:cNvSpPr txBox="1"/>
          <p:nvPr/>
        </p:nvSpPr>
        <p:spPr>
          <a:xfrm>
            <a:off x="5022575" y="1402275"/>
            <a:ext cx="3829500" cy="10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 = {S1[j]: 0 ≤ j ≤ n-1}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</a:t>
            </a:r>
            <a:r>
              <a:rPr baseline="30000" lang="en">
                <a:solidFill>
                  <a:schemeClr val="dk1"/>
                </a:solidFill>
              </a:rPr>
              <a:t>param</a:t>
            </a:r>
            <a:r>
              <a:rPr lang="en">
                <a:solidFill>
                  <a:schemeClr val="dk1"/>
                </a:solidFill>
              </a:rPr>
              <a:t> = {</a:t>
            </a:r>
            <a:r>
              <a:rPr lang="en">
                <a:solidFill>
                  <a:schemeClr val="dk1"/>
                </a:solidFill>
              </a:rPr>
              <a:t>S1[j]: jp</a:t>
            </a:r>
            <a:r>
              <a:rPr lang="en">
                <a:solidFill>
                  <a:schemeClr val="dk1"/>
                </a:solidFill>
              </a:rPr>
              <a:t>}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Targets = {S2[jp, i]: </a:t>
            </a:r>
            <a:r>
              <a:rPr lang="en">
                <a:solidFill>
                  <a:schemeClr val="dk1"/>
                </a:solidFill>
              </a:rPr>
              <a:t>0 ≤ jp ≤ n-1, jp+1 ≤ i ≤ n-1</a:t>
            </a:r>
            <a:r>
              <a:rPr lang="en">
                <a:solidFill>
                  <a:schemeClr val="dk1"/>
                </a:solidFill>
              </a:rPr>
              <a:t>}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Uses = |Targets| = {n - 1 - jp: 0 ≤ jp ≤ n - 2}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0"/>
          <p:cNvSpPr txBox="1"/>
          <p:nvPr>
            <p:ph type="title"/>
          </p:nvPr>
        </p:nvSpPr>
        <p:spPr>
          <a:xfrm>
            <a:off x="540675" y="456000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Determining Use Counts at Compile-Time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28" name="Google Shape;32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2265" y="979650"/>
            <a:ext cx="3543600" cy="125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7562" y="2612525"/>
            <a:ext cx="3693025" cy="2035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0" name="Google Shape;330;p50"/>
          <p:cNvCxnSpPr>
            <a:stCxn id="328" idx="2"/>
            <a:endCxn id="329" idx="0"/>
          </p:cNvCxnSpPr>
          <p:nvPr/>
        </p:nvCxnSpPr>
        <p:spPr>
          <a:xfrm>
            <a:off x="4284065" y="2229975"/>
            <a:ext cx="0" cy="38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1"/>
          <p:cNvSpPr txBox="1"/>
          <p:nvPr>
            <p:ph type="title"/>
          </p:nvPr>
        </p:nvSpPr>
        <p:spPr>
          <a:xfrm>
            <a:off x="540675" y="456000"/>
            <a:ext cx="81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2121"/>
                </a:solidFill>
              </a:rPr>
              <a:t>Optimization: Index-Set Splitting</a:t>
            </a:r>
            <a:endParaRPr>
              <a:solidFill>
                <a:srgbClr val="212121"/>
              </a:solidFill>
            </a:endParaRPr>
          </a:p>
        </p:txBody>
      </p:sp>
      <p:sp>
        <p:nvSpPr>
          <p:cNvPr id="336" name="Google Shape;336;p51"/>
          <p:cNvSpPr txBox="1"/>
          <p:nvPr>
            <p:ph idx="1" type="body"/>
          </p:nvPr>
        </p:nvSpPr>
        <p:spPr>
          <a:xfrm>
            <a:off x="540675" y="1101550"/>
            <a:ext cx="5173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If-statement within S1 is inefficient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Observation: we can split loop into two loops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First for j = 0 … n-2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Second for j = n-1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Like unrolling specific iterations to avoid adding conditions</a:t>
            </a:r>
            <a:endParaRPr/>
          </a:p>
        </p:txBody>
      </p:sp>
      <p:pic>
        <p:nvPicPr>
          <p:cNvPr id="337" name="Google Shape;33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7175" y="576975"/>
            <a:ext cx="2873575" cy="158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7175" y="2445100"/>
            <a:ext cx="2873575" cy="18427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9" name="Google Shape;339;p51"/>
          <p:cNvCxnSpPr>
            <a:stCxn id="337" idx="2"/>
            <a:endCxn id="338" idx="0"/>
          </p:cNvCxnSpPr>
          <p:nvPr/>
        </p:nvCxnSpPr>
        <p:spPr>
          <a:xfrm>
            <a:off x="7183963" y="2160700"/>
            <a:ext cx="0" cy="28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oE BLUE Connector Templat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EEEEEE"/>
      </a:lt2>
      <a:accent1>
        <a:srgbClr val="0277BD"/>
      </a:accent1>
      <a:accent2>
        <a:srgbClr val="D86018"/>
      </a:accent2>
      <a:accent3>
        <a:srgbClr val="A5A508"/>
      </a:accent3>
      <a:accent4>
        <a:srgbClr val="00B2A9"/>
      </a:accent4>
      <a:accent5>
        <a:srgbClr val="2F65A7"/>
      </a:accent5>
      <a:accent6>
        <a:srgbClr val="702082"/>
      </a:accent6>
      <a:hlink>
        <a:srgbClr val="1779B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D86018"/>
      </a:accent1>
      <a:accent2>
        <a:srgbClr val="A5A508"/>
      </a:accent2>
      <a:accent3>
        <a:srgbClr val="00B2A9"/>
      </a:accent3>
      <a:accent4>
        <a:srgbClr val="2F65A7"/>
      </a:accent4>
      <a:accent5>
        <a:srgbClr val="702082"/>
      </a:accent5>
      <a:accent6>
        <a:srgbClr val="575294"/>
      </a:accent6>
      <a:hlink>
        <a:srgbClr val="1779B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