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Roboto" panose="02000000000000000000" pitchFamily="2" charset="0"/>
      <p:regular r:id="rId24"/>
      <p:bold r:id="rId25"/>
      <p:italic r:id="rId26"/>
      <p:boldItalic r:id="rId27"/>
    </p:embeddedFont>
    <p:embeddedFont>
      <p:font typeface="Roboto Black" panose="02000000000000000000" pitchFamily="2" charset="0"/>
      <p:bold r:id="rId28"/>
      <p:boldItalic r:id="rId29"/>
    </p:embeddedFont>
    <p:embeddedFont>
      <p:font typeface="Roboto Light" panose="020F0502020204030204" pitchFamily="2" charset="0"/>
      <p:regular r:id="rId30"/>
      <p:bold r:id="rId31"/>
      <p:italic r:id="rId32"/>
      <p:boldItalic r:id="rId33"/>
    </p:embeddedFont>
    <p:embeddedFont>
      <p:font typeface="Ubuntu Light"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2" y="8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5cf208cc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5cf208cc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c6a69ad89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6c6a69ad8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Wenfan:</a:t>
            </a:r>
            <a:endParaRPr/>
          </a:p>
          <a:p>
            <a:pPr marL="0" lvl="0" indent="0" algn="l" rtl="0">
              <a:spcBef>
                <a:spcPts val="0"/>
              </a:spcBef>
              <a:spcAft>
                <a:spcPts val="0"/>
              </a:spcAft>
              <a:buNone/>
            </a:pPr>
            <a:r>
              <a:rPr lang="en"/>
              <a:t>If {a successor block contains a hazard or unconditionally goes to a block that contains a hazard} and {the successor block does not post-dominate the branch}, select the other path.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6c6a69ad89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6c6a69ad8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c6083e404a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c6083e404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c6083e404a_3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c6083e404a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c6083e404a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c6083e404a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c6083e404a_3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c6083e404a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c6083e404a_3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c6083e404a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c6083e404a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c6083e404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c62a924e2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c62a924e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Jane</a:t>
            </a:r>
            <a:endParaRPr/>
          </a:p>
          <a:p>
            <a:pPr marL="0" lvl="0" indent="0" algn="l" rtl="0">
              <a:spcBef>
                <a:spcPts val="0"/>
              </a:spcBef>
              <a:spcAft>
                <a:spcPts val="0"/>
              </a:spcAft>
              <a:buNone/>
            </a:pPr>
            <a:r>
              <a:rPr lang="en"/>
              <a:t>Each bar in this graph represents the ratio of correct branch predictions made by the analyzer to those made by profile information. This means that a ratio closer to 1 represents more similarity between the predictions made by the analyzer and profile information (not necessarily higher prediction accuracy). The average ratio across all these benchmarks was about 86%, so the hazard free paths that are selected by the branch analyzer do tend to match the paths selected through profile information.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6c39ebc11b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6c39ebc11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Jane</a:t>
            </a:r>
            <a:endParaRPr/>
          </a:p>
          <a:p>
            <a:pPr marL="0" lvl="0" indent="0" algn="l" rtl="0">
              <a:spcBef>
                <a:spcPts val="0"/>
              </a:spcBef>
              <a:spcAft>
                <a:spcPts val="0"/>
              </a:spcAft>
              <a:buNone/>
            </a:pPr>
            <a:r>
              <a:rPr lang="en"/>
              <a:t>When it comes to superblock formation, the static analyzer has comparable performance to that of profile-based method. The analyzer even does better in some benchmarks (compress, eqntott, qsort). This can be attributed to the effectiveness of path selection heuristics in choosing hazard free paths. However, you can also see that in the cmp benchmark, mispredicted branches can cause the analyzer performance to be largely overshadowed by profile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In higher issue machines, profile information starts to dominate analyzer performance. This could be due to better use of available resources by the profiler or a need for better heuristics on the analyzer side.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c5f027e75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c5f027e75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c6083e404a_5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c6083e404a_5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Haitong</a:t>
            </a:r>
            <a:endParaRPr/>
          </a:p>
          <a:p>
            <a:pPr marL="457200" lvl="0" indent="-298450" algn="l" rtl="0">
              <a:spcBef>
                <a:spcPts val="0"/>
              </a:spcBef>
              <a:spcAft>
                <a:spcPts val="0"/>
              </a:spcAft>
              <a:buSzPts val="1100"/>
              <a:buChar char="-"/>
            </a:pPr>
            <a:r>
              <a:rPr lang="en"/>
              <a:t>Good: Make use of static program analysis and the heuristics for superblock formation, so we are provided benefits like analyzing without the need for profile information, instruction-level parallelism without the need for runtime data, which saves us time and resources. It’s also notable that the static program analysis enables optimization and scheduling that are comparable to dynamic analysis using profiling. Overall, this finding broaden the scope of compiler optimization and techniques, so there can be more options in scenarios when runtime data and profiling information are not available.</a:t>
            </a:r>
            <a:endParaRPr/>
          </a:p>
          <a:p>
            <a:pPr marL="457200" lvl="0" indent="-298450" algn="l" rtl="0">
              <a:spcBef>
                <a:spcPts val="0"/>
              </a:spcBef>
              <a:spcAft>
                <a:spcPts val="0"/>
              </a:spcAft>
              <a:buSzPts val="1100"/>
              <a:buChar char="-"/>
            </a:pPr>
            <a:r>
              <a:rPr lang="en"/>
              <a:t>Limitation: The limitation of this approach lies in the potential inaccuracy resulted from static analysis, which might not be able to capture some nuances in the actual program runtime. Therefore, there can be a tradeoff between targeting the comprehensiveness from dynamic analysis, and the efficiency that comes from static analysis.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c65e9a971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c65e9a97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c5f027e755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c5f027e755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c5f027e755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c5f027e755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c5f027e755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c5f027e75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6371569f6_0_6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6371569f6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Wenfan</a:t>
            </a:r>
            <a:endParaRPr/>
          </a:p>
          <a:p>
            <a:pPr marL="0" lvl="0" indent="0" algn="l" rtl="0">
              <a:spcBef>
                <a:spcPts val="0"/>
              </a:spcBef>
              <a:spcAft>
                <a:spcPts val="0"/>
              </a:spcAft>
              <a:buNone/>
            </a:pPr>
            <a:r>
              <a:rPr lang="en"/>
              <a:t>We can use Static Branch Analyzer to measure heuristics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6c6a69ad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6c6a69ad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Wenfan</a:t>
            </a:r>
            <a:endParaRPr/>
          </a:p>
          <a:p>
            <a:pPr marL="0" lvl="0" indent="0" algn="l" rtl="0">
              <a:spcBef>
                <a:spcPts val="0"/>
              </a:spcBef>
              <a:spcAft>
                <a:spcPts val="0"/>
              </a:spcAft>
              <a:buNone/>
            </a:pPr>
            <a:r>
              <a:rPr lang="en"/>
              <a:t>As we’ve learned, we form superblock because we want to further optimize the instructions, like moving them around inside the superblock, so we want to carefully select which basic blocks should be included in the superblock.</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6c6a69ad8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6c6a69ad8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Wenfan:</a:t>
            </a:r>
            <a:endParaRPr>
              <a:solidFill>
                <a:schemeClr val="dk1"/>
              </a:solidFill>
            </a:endParaRPr>
          </a:p>
          <a:p>
            <a:pPr marL="0" lvl="0" indent="0" algn="l" rtl="0">
              <a:spcBef>
                <a:spcPts val="0"/>
              </a:spcBef>
              <a:spcAft>
                <a:spcPts val="0"/>
              </a:spcAft>
              <a:buNone/>
            </a:pPr>
            <a:r>
              <a:rPr lang="en">
                <a:solidFill>
                  <a:schemeClr val="dk1"/>
                </a:solidFill>
              </a:rPr>
              <a:t>1: Such as Read and Write - Results won’t be determined until runtime</a:t>
            </a:r>
            <a:endParaRPr>
              <a:solidFill>
                <a:schemeClr val="dk1"/>
              </a:solidFill>
            </a:endParaRPr>
          </a:p>
          <a:p>
            <a:pPr marL="0" lvl="0" indent="0" algn="l" rtl="0">
              <a:spcBef>
                <a:spcPts val="0"/>
              </a:spcBef>
              <a:spcAft>
                <a:spcPts val="0"/>
              </a:spcAft>
              <a:buNone/>
            </a:pPr>
            <a:r>
              <a:rPr lang="en">
                <a:solidFill>
                  <a:schemeClr val="dk1"/>
                </a:solidFill>
              </a:rPr>
              <a:t>2: Function calls - Can’t safely move the memory access instruction without checking the function!</a:t>
            </a:r>
            <a:endParaRPr>
              <a:solidFill>
                <a:schemeClr val="dk1"/>
              </a:solidFill>
            </a:endParaRPr>
          </a:p>
          <a:p>
            <a:pPr marL="0" lvl="0" indent="0" algn="l" rtl="0">
              <a:spcBef>
                <a:spcPts val="0"/>
              </a:spcBef>
              <a:spcAft>
                <a:spcPts val="0"/>
              </a:spcAft>
              <a:buNone/>
            </a:pPr>
            <a:r>
              <a:rPr lang="en">
                <a:solidFill>
                  <a:schemeClr val="dk1"/>
                </a:solidFill>
              </a:rPr>
              <a:t>3: Instructions to manage concurrency, such as lock - They will produce constraints, i.e. ordering, memory access</a:t>
            </a:r>
            <a:endParaRPr>
              <a:solidFill>
                <a:schemeClr val="dk1"/>
              </a:solidFill>
            </a:endParaRPr>
          </a:p>
          <a:p>
            <a:pPr marL="0" lvl="0" indent="0" algn="l" rtl="0">
              <a:spcBef>
                <a:spcPts val="0"/>
              </a:spcBef>
              <a:spcAft>
                <a:spcPts val="0"/>
              </a:spcAft>
              <a:buNone/>
            </a:pPr>
            <a:r>
              <a:rPr lang="en">
                <a:solidFill>
                  <a:schemeClr val="dk1"/>
                </a:solidFill>
              </a:rPr>
              <a:t>4. A store to an unknown address, or an address that won’t be determined until runtime - Unclear dependencies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These hazards typically act as a barrier when included in a superblock since few instructions may be optimized or scheduled across them.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6c6a69ad89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6c6a69ad8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Wenfan:</a:t>
            </a:r>
            <a:endParaRPr/>
          </a:p>
          <a:p>
            <a:pPr marL="0" lvl="0" indent="0" algn="l" rtl="0">
              <a:spcBef>
                <a:spcPts val="0"/>
              </a:spcBef>
              <a:spcAft>
                <a:spcPts val="0"/>
              </a:spcAft>
              <a:buNone/>
            </a:pPr>
            <a:r>
              <a:rPr lang="en"/>
              <a:t>We may also have instructions that can be hardly predicted:</a:t>
            </a:r>
            <a:endParaRPr/>
          </a:p>
          <a:p>
            <a:pPr marL="457200" lvl="0" indent="-298450" algn="l" rtl="0">
              <a:spcBef>
                <a:spcPts val="0"/>
              </a:spcBef>
              <a:spcAft>
                <a:spcPts val="0"/>
              </a:spcAft>
              <a:buSzPts val="1100"/>
              <a:buAutoNum type="arabicPeriod"/>
            </a:pPr>
            <a:r>
              <a:rPr lang="en"/>
              <a:t>We can call a function at multiple places. And when a function completes its execution and returns a value, the point it returns to can be any of these call sites, and the compiler won’t know which exact place it is.</a:t>
            </a:r>
            <a:endParaRPr/>
          </a:p>
          <a:p>
            <a:pPr marL="457200" lvl="0" indent="-298450" algn="l" rtl="0">
              <a:spcBef>
                <a:spcPts val="0"/>
              </a:spcBef>
              <a:spcAft>
                <a:spcPts val="0"/>
              </a:spcAft>
              <a:buSzPts val="1100"/>
              <a:buAutoNum type="arabicPeriod"/>
            </a:pPr>
            <a:r>
              <a:rPr lang="en"/>
              <a:t>An indirect jump is a type of jump instruction where the destination address is not directly specified but is determined at runtime based on the value stored in a register or memory location, so the compiler won’t know where it will jump to.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ro slide 1 speaker" type="title">
  <p:cSld name="TITLE">
    <p:spTree>
      <p:nvGrpSpPr>
        <p:cNvPr id="1" name="Shape 8"/>
        <p:cNvGrpSpPr/>
        <p:nvPr/>
      </p:nvGrpSpPr>
      <p:grpSpPr>
        <a:xfrm>
          <a:off x="0" y="0"/>
          <a:ext cx="0" cy="0"/>
          <a:chOff x="0" y="0"/>
          <a:chExt cx="0" cy="0"/>
        </a:xfrm>
      </p:grpSpPr>
      <p:sp>
        <p:nvSpPr>
          <p:cNvPr id="9" name="Google Shape;9;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0" name="Google Shape;10;p2"/>
          <p:cNvCxnSpPr/>
          <p:nvPr/>
        </p:nvCxnSpPr>
        <p:spPr>
          <a:xfrm>
            <a:off x="8287800" y="520300"/>
            <a:ext cx="0" cy="3113700"/>
          </a:xfrm>
          <a:prstGeom prst="straightConnector1">
            <a:avLst/>
          </a:prstGeom>
          <a:noFill/>
          <a:ln w="9525" cap="flat" cmpd="sng">
            <a:solidFill>
              <a:srgbClr val="F1C232"/>
            </a:solidFill>
            <a:prstDash val="solid"/>
            <a:round/>
            <a:headEnd type="none" w="med" len="med"/>
            <a:tailEnd type="none" w="med" len="med"/>
          </a:ln>
        </p:spPr>
      </p:cxnSp>
      <p:cxnSp>
        <p:nvCxnSpPr>
          <p:cNvPr id="11" name="Google Shape;11;p2"/>
          <p:cNvCxnSpPr/>
          <p:nvPr/>
        </p:nvCxnSpPr>
        <p:spPr>
          <a:xfrm rot="10800000">
            <a:off x="616000" y="1442100"/>
            <a:ext cx="0" cy="3122100"/>
          </a:xfrm>
          <a:prstGeom prst="straightConnector1">
            <a:avLst/>
          </a:prstGeom>
          <a:noFill/>
          <a:ln w="9525" cap="flat" cmpd="sng">
            <a:solidFill>
              <a:srgbClr val="F1C232"/>
            </a:solidFill>
            <a:prstDash val="solid"/>
            <a:round/>
            <a:headEnd type="none" w="med" len="med"/>
            <a:tailEnd type="none" w="med" len="med"/>
          </a:ln>
        </p:spPr>
      </p:cxnSp>
      <p:cxnSp>
        <p:nvCxnSpPr>
          <p:cNvPr id="12" name="Google Shape;12;p2"/>
          <p:cNvCxnSpPr/>
          <p:nvPr/>
        </p:nvCxnSpPr>
        <p:spPr>
          <a:xfrm rot="10800000">
            <a:off x="616000" y="4564199"/>
            <a:ext cx="4178700" cy="6300"/>
          </a:xfrm>
          <a:prstGeom prst="straightConnector1">
            <a:avLst/>
          </a:prstGeom>
          <a:noFill/>
          <a:ln w="9525" cap="flat" cmpd="sng">
            <a:solidFill>
              <a:srgbClr val="F1C232"/>
            </a:solidFill>
            <a:prstDash val="solid"/>
            <a:round/>
            <a:headEnd type="none" w="med" len="med"/>
            <a:tailEnd type="none" w="med" len="med"/>
          </a:ln>
        </p:spPr>
      </p:cxnSp>
      <p:sp>
        <p:nvSpPr>
          <p:cNvPr id="13" name="Google Shape;13;p2"/>
          <p:cNvSpPr txBox="1">
            <a:spLocks noGrp="1"/>
          </p:cNvSpPr>
          <p:nvPr>
            <p:ph type="title"/>
          </p:nvPr>
        </p:nvSpPr>
        <p:spPr>
          <a:xfrm>
            <a:off x="820200" y="1218900"/>
            <a:ext cx="4511400" cy="961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5200"/>
              <a:buNone/>
              <a:defRPr sz="52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820188" y="2346075"/>
            <a:ext cx="4260900" cy="1934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Roboto"/>
              <a:buNone/>
              <a:defRPr sz="2400">
                <a:solidFill>
                  <a:schemeClr val="dk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 name="Google Shape;15;p2"/>
          <p:cNvSpPr txBox="1">
            <a:spLocks noGrp="1"/>
          </p:cNvSpPr>
          <p:nvPr>
            <p:ph type="body" idx="2"/>
          </p:nvPr>
        </p:nvSpPr>
        <p:spPr>
          <a:xfrm>
            <a:off x="886703" y="3972450"/>
            <a:ext cx="7393800" cy="486300"/>
          </a:xfrm>
          <a:prstGeom prst="rect">
            <a:avLst/>
          </a:prstGeom>
          <a:noFill/>
          <a:ln>
            <a:noFill/>
          </a:ln>
        </p:spPr>
        <p:txBody>
          <a:bodyPr spcFirstLastPara="1" wrap="square" lIns="91425" tIns="91425" rIns="91425" bIns="91425" anchor="ctr" anchorCtr="0">
            <a:noAutofit/>
          </a:bodyPr>
          <a:lstStyle>
            <a:lvl1pPr marL="457200" lvl="0" indent="-285750" algn="r" rtl="0">
              <a:spcBef>
                <a:spcPts val="0"/>
              </a:spcBef>
              <a:spcAft>
                <a:spcPts val="0"/>
              </a:spcAft>
              <a:buClr>
                <a:schemeClr val="dk1"/>
              </a:buClr>
              <a:buSzPts val="900"/>
              <a:buChar char="●"/>
              <a:defRPr sz="900">
                <a:solidFill>
                  <a:schemeClr val="dk1"/>
                </a:solidFill>
              </a:defRPr>
            </a:lvl1pPr>
            <a:lvl2pPr marL="914400" lvl="1" indent="-285750" algn="r" rtl="0">
              <a:spcBef>
                <a:spcPts val="0"/>
              </a:spcBef>
              <a:spcAft>
                <a:spcPts val="0"/>
              </a:spcAft>
              <a:buClr>
                <a:schemeClr val="dk1"/>
              </a:buClr>
              <a:buSzPts val="900"/>
              <a:buChar char="○"/>
              <a:defRPr sz="900">
                <a:solidFill>
                  <a:schemeClr val="dk1"/>
                </a:solidFill>
              </a:defRPr>
            </a:lvl2pPr>
            <a:lvl3pPr marL="1371600" lvl="2" indent="-285750" algn="r" rtl="0">
              <a:spcBef>
                <a:spcPts val="0"/>
              </a:spcBef>
              <a:spcAft>
                <a:spcPts val="0"/>
              </a:spcAft>
              <a:buClr>
                <a:schemeClr val="dk1"/>
              </a:buClr>
              <a:buSzPts val="900"/>
              <a:buChar char="■"/>
              <a:defRPr sz="900">
                <a:solidFill>
                  <a:schemeClr val="dk1"/>
                </a:solidFill>
              </a:defRPr>
            </a:lvl3pPr>
            <a:lvl4pPr marL="1828800" lvl="3" indent="-285750" algn="r" rtl="0">
              <a:spcBef>
                <a:spcPts val="0"/>
              </a:spcBef>
              <a:spcAft>
                <a:spcPts val="0"/>
              </a:spcAft>
              <a:buClr>
                <a:schemeClr val="dk1"/>
              </a:buClr>
              <a:buSzPts val="900"/>
              <a:buChar char="●"/>
              <a:defRPr sz="900">
                <a:solidFill>
                  <a:schemeClr val="dk1"/>
                </a:solidFill>
              </a:defRPr>
            </a:lvl4pPr>
            <a:lvl5pPr marL="2286000" lvl="4" indent="-285750" algn="r" rtl="0">
              <a:spcBef>
                <a:spcPts val="0"/>
              </a:spcBef>
              <a:spcAft>
                <a:spcPts val="0"/>
              </a:spcAft>
              <a:buClr>
                <a:schemeClr val="dk1"/>
              </a:buClr>
              <a:buSzPts val="900"/>
              <a:buChar char="○"/>
              <a:defRPr sz="900">
                <a:solidFill>
                  <a:schemeClr val="dk1"/>
                </a:solidFill>
              </a:defRPr>
            </a:lvl5pPr>
            <a:lvl6pPr marL="2743200" lvl="5" indent="-285750" algn="r" rtl="0">
              <a:spcBef>
                <a:spcPts val="0"/>
              </a:spcBef>
              <a:spcAft>
                <a:spcPts val="0"/>
              </a:spcAft>
              <a:buClr>
                <a:schemeClr val="dk1"/>
              </a:buClr>
              <a:buSzPts val="900"/>
              <a:buChar char="■"/>
              <a:defRPr sz="900">
                <a:solidFill>
                  <a:schemeClr val="dk1"/>
                </a:solidFill>
              </a:defRPr>
            </a:lvl6pPr>
            <a:lvl7pPr marL="3200400" lvl="6" indent="-285750" algn="r" rtl="0">
              <a:spcBef>
                <a:spcPts val="0"/>
              </a:spcBef>
              <a:spcAft>
                <a:spcPts val="0"/>
              </a:spcAft>
              <a:buClr>
                <a:schemeClr val="dk1"/>
              </a:buClr>
              <a:buSzPts val="900"/>
              <a:buChar char="●"/>
              <a:defRPr sz="900">
                <a:solidFill>
                  <a:schemeClr val="dk1"/>
                </a:solidFill>
              </a:defRPr>
            </a:lvl7pPr>
            <a:lvl8pPr marL="3657600" lvl="7" indent="-285750" algn="r" rtl="0">
              <a:spcBef>
                <a:spcPts val="0"/>
              </a:spcBef>
              <a:spcAft>
                <a:spcPts val="0"/>
              </a:spcAft>
              <a:buClr>
                <a:schemeClr val="dk1"/>
              </a:buClr>
              <a:buSzPts val="900"/>
              <a:buChar char="○"/>
              <a:defRPr sz="900">
                <a:solidFill>
                  <a:schemeClr val="dk1"/>
                </a:solidFill>
              </a:defRPr>
            </a:lvl8pPr>
            <a:lvl9pPr marL="4114800" lvl="8" indent="-285750" algn="r" rtl="0">
              <a:spcBef>
                <a:spcPts val="0"/>
              </a:spcBef>
              <a:spcAft>
                <a:spcPts val="0"/>
              </a:spcAft>
              <a:buClr>
                <a:schemeClr val="dk1"/>
              </a:buClr>
              <a:buSzPts val="900"/>
              <a:buChar char="■"/>
              <a:defRPr sz="900">
                <a:solidFill>
                  <a:schemeClr val="dk1"/>
                </a:solidFill>
              </a:defRPr>
            </a:lvl9pPr>
          </a:lstStyle>
          <a:p>
            <a:endParaRPr/>
          </a:p>
        </p:txBody>
      </p:sp>
      <p:sp>
        <p:nvSpPr>
          <p:cNvPr id="16" name="Google Shape;16;p2"/>
          <p:cNvSpPr>
            <a:spLocks noGrp="1"/>
          </p:cNvSpPr>
          <p:nvPr>
            <p:ph type="pic" idx="3"/>
          </p:nvPr>
        </p:nvSpPr>
        <p:spPr>
          <a:xfrm>
            <a:off x="5314350" y="840700"/>
            <a:ext cx="2740200" cy="3034800"/>
          </a:xfrm>
          <a:prstGeom prst="rect">
            <a:avLst/>
          </a:prstGeom>
          <a:noFill/>
          <a:ln>
            <a:noFill/>
          </a:ln>
        </p:spPr>
      </p:sp>
      <p:cxnSp>
        <p:nvCxnSpPr>
          <p:cNvPr id="17" name="Google Shape;17;p2"/>
          <p:cNvCxnSpPr/>
          <p:nvPr/>
        </p:nvCxnSpPr>
        <p:spPr>
          <a:xfrm rot="10800000" flipH="1">
            <a:off x="4229500" y="511975"/>
            <a:ext cx="4058400" cy="2220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pening Slide date">
  <p:cSld name="TITLE_1">
    <p:spTree>
      <p:nvGrpSpPr>
        <p:cNvPr id="1" name="Shape 101"/>
        <p:cNvGrpSpPr/>
        <p:nvPr/>
      </p:nvGrpSpPr>
      <p:grpSpPr>
        <a:xfrm>
          <a:off x="0" y="0"/>
          <a:ext cx="0" cy="0"/>
          <a:chOff x="0" y="0"/>
          <a:chExt cx="0" cy="0"/>
        </a:xfrm>
      </p:grpSpPr>
      <p:sp>
        <p:nvSpPr>
          <p:cNvPr id="102" name="Google Shape;10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03" name="Google Shape;103;p11"/>
          <p:cNvCxnSpPr/>
          <p:nvPr/>
        </p:nvCxnSpPr>
        <p:spPr>
          <a:xfrm>
            <a:off x="8287800" y="520300"/>
            <a:ext cx="0" cy="3113700"/>
          </a:xfrm>
          <a:prstGeom prst="straightConnector1">
            <a:avLst/>
          </a:prstGeom>
          <a:noFill/>
          <a:ln w="9525" cap="flat" cmpd="sng">
            <a:solidFill>
              <a:srgbClr val="F1C232"/>
            </a:solidFill>
            <a:prstDash val="solid"/>
            <a:round/>
            <a:headEnd type="none" w="med" len="med"/>
            <a:tailEnd type="none" w="med" len="med"/>
          </a:ln>
        </p:spPr>
      </p:cxnSp>
      <p:cxnSp>
        <p:nvCxnSpPr>
          <p:cNvPr id="104" name="Google Shape;104;p11"/>
          <p:cNvCxnSpPr/>
          <p:nvPr/>
        </p:nvCxnSpPr>
        <p:spPr>
          <a:xfrm rot="10800000">
            <a:off x="616000" y="1442100"/>
            <a:ext cx="0" cy="3122100"/>
          </a:xfrm>
          <a:prstGeom prst="straightConnector1">
            <a:avLst/>
          </a:prstGeom>
          <a:noFill/>
          <a:ln w="9525" cap="flat" cmpd="sng">
            <a:solidFill>
              <a:srgbClr val="F1C232"/>
            </a:solidFill>
            <a:prstDash val="solid"/>
            <a:round/>
            <a:headEnd type="none" w="med" len="med"/>
            <a:tailEnd type="none" w="med" len="med"/>
          </a:ln>
        </p:spPr>
      </p:cxnSp>
      <p:pic>
        <p:nvPicPr>
          <p:cNvPr id="105" name="Google Shape;105;p11"/>
          <p:cNvPicPr preferRelativeResize="0"/>
          <p:nvPr/>
        </p:nvPicPr>
        <p:blipFill>
          <a:blip r:embed="rId2">
            <a:alphaModFix/>
          </a:blip>
          <a:stretch>
            <a:fillRect/>
          </a:stretch>
        </p:blipFill>
        <p:spPr>
          <a:xfrm>
            <a:off x="590725" y="364562"/>
            <a:ext cx="3211375" cy="317025"/>
          </a:xfrm>
          <a:prstGeom prst="rect">
            <a:avLst/>
          </a:prstGeom>
          <a:noFill/>
          <a:ln>
            <a:noFill/>
          </a:ln>
        </p:spPr>
      </p:pic>
      <p:cxnSp>
        <p:nvCxnSpPr>
          <p:cNvPr id="106" name="Google Shape;106;p11"/>
          <p:cNvCxnSpPr/>
          <p:nvPr/>
        </p:nvCxnSpPr>
        <p:spPr>
          <a:xfrm rot="10800000">
            <a:off x="4110425" y="512074"/>
            <a:ext cx="4178700" cy="6300"/>
          </a:xfrm>
          <a:prstGeom prst="straightConnector1">
            <a:avLst/>
          </a:prstGeom>
          <a:noFill/>
          <a:ln w="9525" cap="flat" cmpd="sng">
            <a:solidFill>
              <a:srgbClr val="F1C232"/>
            </a:solidFill>
            <a:prstDash val="solid"/>
            <a:round/>
            <a:headEnd type="none" w="med" len="med"/>
            <a:tailEnd type="none" w="med" len="med"/>
          </a:ln>
        </p:spPr>
      </p:cxnSp>
      <p:cxnSp>
        <p:nvCxnSpPr>
          <p:cNvPr id="107" name="Google Shape;107;p11"/>
          <p:cNvCxnSpPr/>
          <p:nvPr/>
        </p:nvCxnSpPr>
        <p:spPr>
          <a:xfrm rot="10800000">
            <a:off x="616000" y="4564199"/>
            <a:ext cx="4178700" cy="6300"/>
          </a:xfrm>
          <a:prstGeom prst="straightConnector1">
            <a:avLst/>
          </a:prstGeom>
          <a:noFill/>
          <a:ln w="9525" cap="flat" cmpd="sng">
            <a:solidFill>
              <a:srgbClr val="F1C232"/>
            </a:solidFill>
            <a:prstDash val="solid"/>
            <a:round/>
            <a:headEnd type="none" w="med" len="med"/>
            <a:tailEnd type="none" w="med" len="med"/>
          </a:ln>
        </p:spPr>
      </p:cxnSp>
      <p:sp>
        <p:nvSpPr>
          <p:cNvPr id="108" name="Google Shape;108;p11"/>
          <p:cNvSpPr txBox="1">
            <a:spLocks noGrp="1"/>
          </p:cNvSpPr>
          <p:nvPr>
            <p:ph type="title"/>
          </p:nvPr>
        </p:nvSpPr>
        <p:spPr>
          <a:xfrm>
            <a:off x="764175" y="1196824"/>
            <a:ext cx="7299600" cy="2275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5200"/>
              <a:buNone/>
              <a:defRPr sz="52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1"/>
          <p:cNvSpPr txBox="1">
            <a:spLocks noGrp="1"/>
          </p:cNvSpPr>
          <p:nvPr>
            <p:ph type="subTitle" idx="1"/>
          </p:nvPr>
        </p:nvSpPr>
        <p:spPr>
          <a:xfrm>
            <a:off x="4845400" y="4314925"/>
            <a:ext cx="2967000" cy="272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Roboto"/>
              <a:buNone/>
              <a:defRPr>
                <a:solidFill>
                  <a:schemeClr val="dk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ro slide">
  <p:cSld name="TITLE_3">
    <p:spTree>
      <p:nvGrpSpPr>
        <p:cNvPr id="1" name="Shape 110"/>
        <p:cNvGrpSpPr/>
        <p:nvPr/>
      </p:nvGrpSpPr>
      <p:grpSpPr>
        <a:xfrm>
          <a:off x="0" y="0"/>
          <a:ext cx="0" cy="0"/>
          <a:chOff x="0" y="0"/>
          <a:chExt cx="0" cy="0"/>
        </a:xfrm>
      </p:grpSpPr>
      <p:sp>
        <p:nvSpPr>
          <p:cNvPr id="111" name="Google Shape;11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12" name="Google Shape;112;p12"/>
          <p:cNvCxnSpPr/>
          <p:nvPr/>
        </p:nvCxnSpPr>
        <p:spPr>
          <a:xfrm rot="10800000">
            <a:off x="616000" y="1442100"/>
            <a:ext cx="0" cy="3122100"/>
          </a:xfrm>
          <a:prstGeom prst="straightConnector1">
            <a:avLst/>
          </a:prstGeom>
          <a:noFill/>
          <a:ln w="9525" cap="flat" cmpd="sng">
            <a:solidFill>
              <a:srgbClr val="F1C232"/>
            </a:solidFill>
            <a:prstDash val="solid"/>
            <a:round/>
            <a:headEnd type="none" w="med" len="med"/>
            <a:tailEnd type="none" w="med" len="med"/>
          </a:ln>
        </p:spPr>
      </p:cxnSp>
      <p:cxnSp>
        <p:nvCxnSpPr>
          <p:cNvPr id="113" name="Google Shape;113;p12"/>
          <p:cNvCxnSpPr/>
          <p:nvPr/>
        </p:nvCxnSpPr>
        <p:spPr>
          <a:xfrm rot="10800000">
            <a:off x="616000" y="4564199"/>
            <a:ext cx="4178700" cy="6300"/>
          </a:xfrm>
          <a:prstGeom prst="straightConnector1">
            <a:avLst/>
          </a:prstGeom>
          <a:noFill/>
          <a:ln w="9525" cap="flat" cmpd="sng">
            <a:solidFill>
              <a:srgbClr val="F1C232"/>
            </a:solidFill>
            <a:prstDash val="solid"/>
            <a:round/>
            <a:headEnd type="none" w="med" len="med"/>
            <a:tailEnd type="none" w="med" len="med"/>
          </a:ln>
        </p:spPr>
      </p:cxnSp>
      <p:cxnSp>
        <p:nvCxnSpPr>
          <p:cNvPr id="114" name="Google Shape;114;p12"/>
          <p:cNvCxnSpPr/>
          <p:nvPr/>
        </p:nvCxnSpPr>
        <p:spPr>
          <a:xfrm>
            <a:off x="8287800" y="520300"/>
            <a:ext cx="0" cy="3113700"/>
          </a:xfrm>
          <a:prstGeom prst="straightConnector1">
            <a:avLst/>
          </a:prstGeom>
          <a:noFill/>
          <a:ln w="9525" cap="flat" cmpd="sng">
            <a:solidFill>
              <a:srgbClr val="F1C232"/>
            </a:solidFill>
            <a:prstDash val="solid"/>
            <a:round/>
            <a:headEnd type="none" w="med" len="med"/>
            <a:tailEnd type="none" w="med" len="med"/>
          </a:ln>
        </p:spPr>
      </p:cxnSp>
      <p:sp>
        <p:nvSpPr>
          <p:cNvPr id="115" name="Google Shape;115;p12"/>
          <p:cNvSpPr txBox="1">
            <a:spLocks noGrp="1"/>
          </p:cNvSpPr>
          <p:nvPr>
            <p:ph type="subTitle" idx="1"/>
          </p:nvPr>
        </p:nvSpPr>
        <p:spPr>
          <a:xfrm>
            <a:off x="4845400" y="4314925"/>
            <a:ext cx="2967000" cy="272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Roboto"/>
              <a:buNone/>
              <a:defRPr>
                <a:solidFill>
                  <a:schemeClr val="dk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16" name="Google Shape;116;p12"/>
          <p:cNvCxnSpPr/>
          <p:nvPr/>
        </p:nvCxnSpPr>
        <p:spPr>
          <a:xfrm rot="10800000" flipH="1">
            <a:off x="4229500" y="511975"/>
            <a:ext cx="4058400" cy="2220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ing Slide date 1">
  <p:cSld name="TITLE_1_1">
    <p:spTree>
      <p:nvGrpSpPr>
        <p:cNvPr id="1" name="Shape 117"/>
        <p:cNvGrpSpPr/>
        <p:nvPr/>
      </p:nvGrpSpPr>
      <p:grpSpPr>
        <a:xfrm>
          <a:off x="0" y="0"/>
          <a:ext cx="0" cy="0"/>
          <a:chOff x="0" y="0"/>
          <a:chExt cx="0" cy="0"/>
        </a:xfrm>
      </p:grpSpPr>
      <p:sp>
        <p:nvSpPr>
          <p:cNvPr id="118" name="Google Shape;11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13"/>
          <p:cNvSpPr txBox="1"/>
          <p:nvPr/>
        </p:nvSpPr>
        <p:spPr>
          <a:xfrm>
            <a:off x="764175" y="1213500"/>
            <a:ext cx="7523700" cy="19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200">
                <a:solidFill>
                  <a:srgbClr val="FFFFFF"/>
                </a:solidFill>
                <a:latin typeface="Roboto Black"/>
                <a:ea typeface="Roboto Black"/>
                <a:cs typeface="Roboto Black"/>
                <a:sym typeface="Roboto Black"/>
              </a:rPr>
              <a:t>This is Your </a:t>
            </a:r>
            <a:br>
              <a:rPr lang="en" sz="5200">
                <a:solidFill>
                  <a:srgbClr val="FFFFFF"/>
                </a:solidFill>
                <a:latin typeface="Roboto Black"/>
                <a:ea typeface="Roboto Black"/>
                <a:cs typeface="Roboto Black"/>
                <a:sym typeface="Roboto Black"/>
              </a:rPr>
            </a:br>
            <a:r>
              <a:rPr lang="en" sz="5200">
                <a:solidFill>
                  <a:srgbClr val="FFFFFF"/>
                </a:solidFill>
                <a:latin typeface="Roboto Black"/>
                <a:ea typeface="Roboto Black"/>
                <a:cs typeface="Roboto Black"/>
                <a:sym typeface="Roboto Black"/>
              </a:rPr>
              <a:t>Presentation Title</a:t>
            </a:r>
            <a:endParaRPr sz="5200">
              <a:solidFill>
                <a:srgbClr val="FFFFFF"/>
              </a:solidFill>
              <a:latin typeface="Roboto Black"/>
              <a:ea typeface="Roboto Black"/>
              <a:cs typeface="Roboto Black"/>
              <a:sym typeface="Roboto Black"/>
            </a:endParaRPr>
          </a:p>
        </p:txBody>
      </p:sp>
      <p:cxnSp>
        <p:nvCxnSpPr>
          <p:cNvPr id="120" name="Google Shape;120;p13"/>
          <p:cNvCxnSpPr/>
          <p:nvPr/>
        </p:nvCxnSpPr>
        <p:spPr>
          <a:xfrm>
            <a:off x="8287800" y="520300"/>
            <a:ext cx="0" cy="3113700"/>
          </a:xfrm>
          <a:prstGeom prst="straightConnector1">
            <a:avLst/>
          </a:prstGeom>
          <a:noFill/>
          <a:ln w="9525" cap="flat" cmpd="sng">
            <a:solidFill>
              <a:srgbClr val="F1C232"/>
            </a:solidFill>
            <a:prstDash val="solid"/>
            <a:round/>
            <a:headEnd type="none" w="med" len="med"/>
            <a:tailEnd type="none" w="med" len="med"/>
          </a:ln>
        </p:spPr>
      </p:cxnSp>
      <p:cxnSp>
        <p:nvCxnSpPr>
          <p:cNvPr id="121" name="Google Shape;121;p13"/>
          <p:cNvCxnSpPr/>
          <p:nvPr/>
        </p:nvCxnSpPr>
        <p:spPr>
          <a:xfrm rot="10800000">
            <a:off x="616000" y="1442100"/>
            <a:ext cx="0" cy="3122100"/>
          </a:xfrm>
          <a:prstGeom prst="straightConnector1">
            <a:avLst/>
          </a:prstGeom>
          <a:noFill/>
          <a:ln w="9525" cap="flat" cmpd="sng">
            <a:solidFill>
              <a:srgbClr val="F1C232"/>
            </a:solidFill>
            <a:prstDash val="solid"/>
            <a:round/>
            <a:headEnd type="none" w="med" len="med"/>
            <a:tailEnd type="none" w="med" len="med"/>
          </a:ln>
        </p:spPr>
      </p:cxnSp>
      <p:pic>
        <p:nvPicPr>
          <p:cNvPr id="122" name="Google Shape;122;p13"/>
          <p:cNvPicPr preferRelativeResize="0"/>
          <p:nvPr/>
        </p:nvPicPr>
        <p:blipFill>
          <a:blip r:embed="rId2">
            <a:alphaModFix/>
          </a:blip>
          <a:stretch>
            <a:fillRect/>
          </a:stretch>
        </p:blipFill>
        <p:spPr>
          <a:xfrm>
            <a:off x="590725" y="364562"/>
            <a:ext cx="3211375" cy="317025"/>
          </a:xfrm>
          <a:prstGeom prst="rect">
            <a:avLst/>
          </a:prstGeom>
          <a:noFill/>
          <a:ln>
            <a:noFill/>
          </a:ln>
        </p:spPr>
      </p:pic>
      <p:sp>
        <p:nvSpPr>
          <p:cNvPr id="123" name="Google Shape;123;p13"/>
          <p:cNvSpPr txBox="1"/>
          <p:nvPr/>
        </p:nvSpPr>
        <p:spPr>
          <a:xfrm>
            <a:off x="4845400" y="4301400"/>
            <a:ext cx="3017100" cy="415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FFFF"/>
                </a:solidFill>
                <a:latin typeface="Roboto Light"/>
                <a:ea typeface="Roboto Light"/>
                <a:cs typeface="Roboto Light"/>
                <a:sym typeface="Roboto Light"/>
              </a:rPr>
              <a:t>00/00/0000</a:t>
            </a:r>
            <a:endParaRPr>
              <a:solidFill>
                <a:srgbClr val="FFFFFF"/>
              </a:solidFill>
              <a:latin typeface="Roboto Light"/>
              <a:ea typeface="Roboto Light"/>
              <a:cs typeface="Roboto Light"/>
              <a:sym typeface="Roboto Light"/>
            </a:endParaRPr>
          </a:p>
        </p:txBody>
      </p:sp>
      <p:cxnSp>
        <p:nvCxnSpPr>
          <p:cNvPr id="124" name="Google Shape;124;p13"/>
          <p:cNvCxnSpPr/>
          <p:nvPr/>
        </p:nvCxnSpPr>
        <p:spPr>
          <a:xfrm rot="10800000">
            <a:off x="4110425" y="512074"/>
            <a:ext cx="4178700" cy="6300"/>
          </a:xfrm>
          <a:prstGeom prst="straightConnector1">
            <a:avLst/>
          </a:prstGeom>
          <a:noFill/>
          <a:ln w="9525" cap="flat" cmpd="sng">
            <a:solidFill>
              <a:srgbClr val="F1C232"/>
            </a:solidFill>
            <a:prstDash val="solid"/>
            <a:round/>
            <a:headEnd type="none" w="med" len="med"/>
            <a:tailEnd type="none" w="med" len="med"/>
          </a:ln>
        </p:spPr>
      </p:cxnSp>
      <p:cxnSp>
        <p:nvCxnSpPr>
          <p:cNvPr id="125" name="Google Shape;125;p13"/>
          <p:cNvCxnSpPr/>
          <p:nvPr/>
        </p:nvCxnSpPr>
        <p:spPr>
          <a:xfrm rot="10800000">
            <a:off x="616000" y="4564199"/>
            <a:ext cx="4178700" cy="630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126"/>
        <p:cNvGrpSpPr/>
        <p:nvPr/>
      </p:nvGrpSpPr>
      <p:grpSpPr>
        <a:xfrm>
          <a:off x="0" y="0"/>
          <a:ext cx="0" cy="0"/>
          <a:chOff x="0" y="0"/>
          <a:chExt cx="0" cy="0"/>
        </a:xfrm>
      </p:grpSpPr>
      <p:sp>
        <p:nvSpPr>
          <p:cNvPr id="127" name="Google Shape;127;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8" name="Google Shape;128;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 name="Google Shape;12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pening Slide date 1 1">
  <p:cSld name="TITLE_1_1_1">
    <p:spTree>
      <p:nvGrpSpPr>
        <p:cNvPr id="1" name="Shape 130"/>
        <p:cNvGrpSpPr/>
        <p:nvPr/>
      </p:nvGrpSpPr>
      <p:grpSpPr>
        <a:xfrm>
          <a:off x="0" y="0"/>
          <a:ext cx="0" cy="0"/>
          <a:chOff x="0" y="0"/>
          <a:chExt cx="0" cy="0"/>
        </a:xfrm>
      </p:grpSpPr>
      <p:sp>
        <p:nvSpPr>
          <p:cNvPr id="131" name="Google Shape;13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32" name="Google Shape;132;p15"/>
          <p:cNvCxnSpPr/>
          <p:nvPr/>
        </p:nvCxnSpPr>
        <p:spPr>
          <a:xfrm>
            <a:off x="8287800" y="520300"/>
            <a:ext cx="0" cy="3113700"/>
          </a:xfrm>
          <a:prstGeom prst="straightConnector1">
            <a:avLst/>
          </a:prstGeom>
          <a:noFill/>
          <a:ln w="9525" cap="flat" cmpd="sng">
            <a:solidFill>
              <a:srgbClr val="F1C232"/>
            </a:solidFill>
            <a:prstDash val="solid"/>
            <a:round/>
            <a:headEnd type="none" w="med" len="med"/>
            <a:tailEnd type="none" w="med" len="med"/>
          </a:ln>
        </p:spPr>
      </p:cxnSp>
      <p:cxnSp>
        <p:nvCxnSpPr>
          <p:cNvPr id="133" name="Google Shape;133;p15"/>
          <p:cNvCxnSpPr/>
          <p:nvPr/>
        </p:nvCxnSpPr>
        <p:spPr>
          <a:xfrm rot="10800000">
            <a:off x="616000" y="1442100"/>
            <a:ext cx="0" cy="3122100"/>
          </a:xfrm>
          <a:prstGeom prst="straightConnector1">
            <a:avLst/>
          </a:prstGeom>
          <a:noFill/>
          <a:ln w="9525" cap="flat" cmpd="sng">
            <a:solidFill>
              <a:srgbClr val="F1C232"/>
            </a:solidFill>
            <a:prstDash val="solid"/>
            <a:round/>
            <a:headEnd type="none" w="med" len="med"/>
            <a:tailEnd type="none" w="med" len="med"/>
          </a:ln>
        </p:spPr>
      </p:cxnSp>
      <p:pic>
        <p:nvPicPr>
          <p:cNvPr id="134" name="Google Shape;134;p15"/>
          <p:cNvPicPr preferRelativeResize="0"/>
          <p:nvPr/>
        </p:nvPicPr>
        <p:blipFill>
          <a:blip r:embed="rId2">
            <a:alphaModFix/>
          </a:blip>
          <a:stretch>
            <a:fillRect/>
          </a:stretch>
        </p:blipFill>
        <p:spPr>
          <a:xfrm>
            <a:off x="590725" y="364562"/>
            <a:ext cx="3211375" cy="317025"/>
          </a:xfrm>
          <a:prstGeom prst="rect">
            <a:avLst/>
          </a:prstGeom>
          <a:noFill/>
          <a:ln>
            <a:noFill/>
          </a:ln>
        </p:spPr>
      </p:pic>
      <p:cxnSp>
        <p:nvCxnSpPr>
          <p:cNvPr id="135" name="Google Shape;135;p15"/>
          <p:cNvCxnSpPr/>
          <p:nvPr/>
        </p:nvCxnSpPr>
        <p:spPr>
          <a:xfrm rot="10800000">
            <a:off x="4110425" y="512074"/>
            <a:ext cx="4178700" cy="6300"/>
          </a:xfrm>
          <a:prstGeom prst="straightConnector1">
            <a:avLst/>
          </a:prstGeom>
          <a:noFill/>
          <a:ln w="9525" cap="flat" cmpd="sng">
            <a:solidFill>
              <a:srgbClr val="F1C232"/>
            </a:solidFill>
            <a:prstDash val="solid"/>
            <a:round/>
            <a:headEnd type="none" w="med" len="med"/>
            <a:tailEnd type="none" w="med" len="med"/>
          </a:ln>
        </p:spPr>
      </p:cxnSp>
      <p:cxnSp>
        <p:nvCxnSpPr>
          <p:cNvPr id="136" name="Google Shape;136;p15"/>
          <p:cNvCxnSpPr/>
          <p:nvPr/>
        </p:nvCxnSpPr>
        <p:spPr>
          <a:xfrm rot="10800000">
            <a:off x="616000" y="4564199"/>
            <a:ext cx="4178700" cy="6300"/>
          </a:xfrm>
          <a:prstGeom prst="straightConnector1">
            <a:avLst/>
          </a:prstGeom>
          <a:noFill/>
          <a:ln w="9525" cap="flat" cmpd="sng">
            <a:solidFill>
              <a:srgbClr val="F1C232"/>
            </a:solidFill>
            <a:prstDash val="solid"/>
            <a:round/>
            <a:headEnd type="none" w="med" len="med"/>
            <a:tailEnd type="none" w="med" len="med"/>
          </a:ln>
        </p:spPr>
      </p:cxnSp>
      <p:sp>
        <p:nvSpPr>
          <p:cNvPr id="137" name="Google Shape;137;p15"/>
          <p:cNvSpPr txBox="1">
            <a:spLocks noGrp="1"/>
          </p:cNvSpPr>
          <p:nvPr>
            <p:ph type="title"/>
          </p:nvPr>
        </p:nvSpPr>
        <p:spPr>
          <a:xfrm>
            <a:off x="764175" y="1196824"/>
            <a:ext cx="7299600" cy="2275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5200"/>
              <a:buNone/>
              <a:defRPr sz="52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15"/>
          <p:cNvSpPr txBox="1">
            <a:spLocks noGrp="1"/>
          </p:cNvSpPr>
          <p:nvPr>
            <p:ph type="subTitle" idx="1"/>
          </p:nvPr>
        </p:nvSpPr>
        <p:spPr>
          <a:xfrm>
            <a:off x="4845400" y="4314925"/>
            <a:ext cx="2967000" cy="272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Roboto"/>
              <a:buNone/>
              <a:defRPr>
                <a:solidFill>
                  <a:schemeClr val="dk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sp>
        <p:nvSpPr>
          <p:cNvPr id="140" name="Google Shape;14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slide 2 speakers">
  <p:cSld name="TITLE_2">
    <p:spTree>
      <p:nvGrpSpPr>
        <p:cNvPr id="1" name="Shape 18"/>
        <p:cNvGrpSpPr/>
        <p:nvPr/>
      </p:nvGrpSpPr>
      <p:grpSpPr>
        <a:xfrm>
          <a:off x="0" y="0"/>
          <a:ext cx="0" cy="0"/>
          <a:chOff x="0" y="0"/>
          <a:chExt cx="0" cy="0"/>
        </a:xfrm>
      </p:grpSpPr>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0" name="Google Shape;20;p3"/>
          <p:cNvCxnSpPr/>
          <p:nvPr/>
        </p:nvCxnSpPr>
        <p:spPr>
          <a:xfrm>
            <a:off x="8287800" y="520300"/>
            <a:ext cx="0" cy="3113700"/>
          </a:xfrm>
          <a:prstGeom prst="straightConnector1">
            <a:avLst/>
          </a:prstGeom>
          <a:noFill/>
          <a:ln w="9525" cap="flat" cmpd="sng">
            <a:solidFill>
              <a:srgbClr val="F1C232"/>
            </a:solidFill>
            <a:prstDash val="solid"/>
            <a:round/>
            <a:headEnd type="none" w="med" len="med"/>
            <a:tailEnd type="none" w="med" len="med"/>
          </a:ln>
        </p:spPr>
      </p:cxnSp>
      <p:cxnSp>
        <p:nvCxnSpPr>
          <p:cNvPr id="21" name="Google Shape;21;p3"/>
          <p:cNvCxnSpPr/>
          <p:nvPr/>
        </p:nvCxnSpPr>
        <p:spPr>
          <a:xfrm rot="10800000">
            <a:off x="616000" y="1442100"/>
            <a:ext cx="0" cy="3122100"/>
          </a:xfrm>
          <a:prstGeom prst="straightConnector1">
            <a:avLst/>
          </a:prstGeom>
          <a:noFill/>
          <a:ln w="9525" cap="flat" cmpd="sng">
            <a:solidFill>
              <a:srgbClr val="F1C232"/>
            </a:solidFill>
            <a:prstDash val="solid"/>
            <a:round/>
            <a:headEnd type="none" w="med" len="med"/>
            <a:tailEnd type="none" w="med" len="med"/>
          </a:ln>
        </p:spPr>
      </p:cxnSp>
      <p:cxnSp>
        <p:nvCxnSpPr>
          <p:cNvPr id="22" name="Google Shape;22;p3"/>
          <p:cNvCxnSpPr/>
          <p:nvPr/>
        </p:nvCxnSpPr>
        <p:spPr>
          <a:xfrm rot="10800000">
            <a:off x="616000" y="4564199"/>
            <a:ext cx="4178700" cy="6300"/>
          </a:xfrm>
          <a:prstGeom prst="straightConnector1">
            <a:avLst/>
          </a:prstGeom>
          <a:noFill/>
          <a:ln w="9525" cap="flat" cmpd="sng">
            <a:solidFill>
              <a:srgbClr val="F1C232"/>
            </a:solidFill>
            <a:prstDash val="solid"/>
            <a:round/>
            <a:headEnd type="none" w="med" len="med"/>
            <a:tailEnd type="none" w="med" len="med"/>
          </a:ln>
        </p:spPr>
      </p:cxnSp>
      <p:sp>
        <p:nvSpPr>
          <p:cNvPr id="23" name="Google Shape;23;p3"/>
          <p:cNvSpPr txBox="1">
            <a:spLocks noGrp="1"/>
          </p:cNvSpPr>
          <p:nvPr>
            <p:ph type="title"/>
          </p:nvPr>
        </p:nvSpPr>
        <p:spPr>
          <a:xfrm>
            <a:off x="820200" y="1218900"/>
            <a:ext cx="3109200" cy="961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5200"/>
              <a:buNone/>
              <a:defRPr sz="52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820197" y="2346075"/>
            <a:ext cx="3165600" cy="1934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400"/>
              <a:buFont typeface="Roboto"/>
              <a:buNone/>
              <a:defRPr sz="2400">
                <a:solidFill>
                  <a:schemeClr val="dk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3"/>
          <p:cNvSpPr txBox="1">
            <a:spLocks noGrp="1"/>
          </p:cNvSpPr>
          <p:nvPr>
            <p:ph type="body" idx="2"/>
          </p:nvPr>
        </p:nvSpPr>
        <p:spPr>
          <a:xfrm>
            <a:off x="886703" y="3972450"/>
            <a:ext cx="7393800" cy="486300"/>
          </a:xfrm>
          <a:prstGeom prst="rect">
            <a:avLst/>
          </a:prstGeom>
          <a:noFill/>
          <a:ln>
            <a:noFill/>
          </a:ln>
        </p:spPr>
        <p:txBody>
          <a:bodyPr spcFirstLastPara="1" wrap="square" lIns="91425" tIns="91425" rIns="91425" bIns="91425" anchor="ctr" anchorCtr="0">
            <a:noAutofit/>
          </a:bodyPr>
          <a:lstStyle>
            <a:lvl1pPr marL="457200" lvl="0" indent="-285750" algn="r" rtl="0">
              <a:spcBef>
                <a:spcPts val="0"/>
              </a:spcBef>
              <a:spcAft>
                <a:spcPts val="0"/>
              </a:spcAft>
              <a:buClr>
                <a:schemeClr val="dk1"/>
              </a:buClr>
              <a:buSzPts val="900"/>
              <a:buChar char="●"/>
              <a:defRPr sz="900">
                <a:solidFill>
                  <a:schemeClr val="dk1"/>
                </a:solidFill>
              </a:defRPr>
            </a:lvl1pPr>
            <a:lvl2pPr marL="914400" lvl="1" indent="-285750" algn="r" rtl="0">
              <a:spcBef>
                <a:spcPts val="0"/>
              </a:spcBef>
              <a:spcAft>
                <a:spcPts val="0"/>
              </a:spcAft>
              <a:buClr>
                <a:schemeClr val="dk1"/>
              </a:buClr>
              <a:buSzPts val="900"/>
              <a:buChar char="○"/>
              <a:defRPr sz="900">
                <a:solidFill>
                  <a:schemeClr val="dk1"/>
                </a:solidFill>
              </a:defRPr>
            </a:lvl2pPr>
            <a:lvl3pPr marL="1371600" lvl="2" indent="-285750" algn="r" rtl="0">
              <a:spcBef>
                <a:spcPts val="0"/>
              </a:spcBef>
              <a:spcAft>
                <a:spcPts val="0"/>
              </a:spcAft>
              <a:buClr>
                <a:schemeClr val="dk1"/>
              </a:buClr>
              <a:buSzPts val="900"/>
              <a:buChar char="■"/>
              <a:defRPr sz="900">
                <a:solidFill>
                  <a:schemeClr val="dk1"/>
                </a:solidFill>
              </a:defRPr>
            </a:lvl3pPr>
            <a:lvl4pPr marL="1828800" lvl="3" indent="-285750" algn="r" rtl="0">
              <a:spcBef>
                <a:spcPts val="0"/>
              </a:spcBef>
              <a:spcAft>
                <a:spcPts val="0"/>
              </a:spcAft>
              <a:buClr>
                <a:schemeClr val="dk1"/>
              </a:buClr>
              <a:buSzPts val="900"/>
              <a:buChar char="●"/>
              <a:defRPr sz="900">
                <a:solidFill>
                  <a:schemeClr val="dk1"/>
                </a:solidFill>
              </a:defRPr>
            </a:lvl4pPr>
            <a:lvl5pPr marL="2286000" lvl="4" indent="-285750" algn="r" rtl="0">
              <a:spcBef>
                <a:spcPts val="0"/>
              </a:spcBef>
              <a:spcAft>
                <a:spcPts val="0"/>
              </a:spcAft>
              <a:buClr>
                <a:schemeClr val="dk1"/>
              </a:buClr>
              <a:buSzPts val="900"/>
              <a:buChar char="○"/>
              <a:defRPr sz="900">
                <a:solidFill>
                  <a:schemeClr val="dk1"/>
                </a:solidFill>
              </a:defRPr>
            </a:lvl5pPr>
            <a:lvl6pPr marL="2743200" lvl="5" indent="-285750" algn="r" rtl="0">
              <a:spcBef>
                <a:spcPts val="0"/>
              </a:spcBef>
              <a:spcAft>
                <a:spcPts val="0"/>
              </a:spcAft>
              <a:buClr>
                <a:schemeClr val="dk1"/>
              </a:buClr>
              <a:buSzPts val="900"/>
              <a:buChar char="■"/>
              <a:defRPr sz="900">
                <a:solidFill>
                  <a:schemeClr val="dk1"/>
                </a:solidFill>
              </a:defRPr>
            </a:lvl6pPr>
            <a:lvl7pPr marL="3200400" lvl="6" indent="-285750" algn="r" rtl="0">
              <a:spcBef>
                <a:spcPts val="0"/>
              </a:spcBef>
              <a:spcAft>
                <a:spcPts val="0"/>
              </a:spcAft>
              <a:buClr>
                <a:schemeClr val="dk1"/>
              </a:buClr>
              <a:buSzPts val="900"/>
              <a:buChar char="●"/>
              <a:defRPr sz="900">
                <a:solidFill>
                  <a:schemeClr val="dk1"/>
                </a:solidFill>
              </a:defRPr>
            </a:lvl7pPr>
            <a:lvl8pPr marL="3657600" lvl="7" indent="-285750" algn="r" rtl="0">
              <a:spcBef>
                <a:spcPts val="0"/>
              </a:spcBef>
              <a:spcAft>
                <a:spcPts val="0"/>
              </a:spcAft>
              <a:buClr>
                <a:schemeClr val="dk1"/>
              </a:buClr>
              <a:buSzPts val="900"/>
              <a:buChar char="○"/>
              <a:defRPr sz="900">
                <a:solidFill>
                  <a:schemeClr val="dk1"/>
                </a:solidFill>
              </a:defRPr>
            </a:lvl8pPr>
            <a:lvl9pPr marL="4114800" lvl="8" indent="-285750" algn="r" rtl="0">
              <a:spcBef>
                <a:spcPts val="0"/>
              </a:spcBef>
              <a:spcAft>
                <a:spcPts val="0"/>
              </a:spcAft>
              <a:buClr>
                <a:schemeClr val="dk1"/>
              </a:buClr>
              <a:buSzPts val="900"/>
              <a:buChar char="■"/>
              <a:defRPr sz="900">
                <a:solidFill>
                  <a:schemeClr val="dk1"/>
                </a:solidFill>
              </a:defRPr>
            </a:lvl9pPr>
          </a:lstStyle>
          <a:p>
            <a:endParaRPr/>
          </a:p>
        </p:txBody>
      </p:sp>
      <p:sp>
        <p:nvSpPr>
          <p:cNvPr id="26" name="Google Shape;26;p3"/>
          <p:cNvSpPr txBox="1">
            <a:spLocks noGrp="1"/>
          </p:cNvSpPr>
          <p:nvPr>
            <p:ph type="subTitle" idx="3"/>
          </p:nvPr>
        </p:nvSpPr>
        <p:spPr>
          <a:xfrm>
            <a:off x="4110425" y="2489875"/>
            <a:ext cx="1286700" cy="1256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Roboto"/>
              <a:buNone/>
              <a:defRPr>
                <a:solidFill>
                  <a:schemeClr val="dk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 name="Google Shape;27;p3"/>
          <p:cNvSpPr txBox="1">
            <a:spLocks noGrp="1"/>
          </p:cNvSpPr>
          <p:nvPr>
            <p:ph type="subTitle" idx="4"/>
          </p:nvPr>
        </p:nvSpPr>
        <p:spPr>
          <a:xfrm>
            <a:off x="5673725" y="2489875"/>
            <a:ext cx="1286700" cy="1256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Roboto"/>
              <a:buNone/>
              <a:defRPr>
                <a:solidFill>
                  <a:schemeClr val="dk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 name="Google Shape;28;p3"/>
          <p:cNvSpPr>
            <a:spLocks noGrp="1"/>
          </p:cNvSpPr>
          <p:nvPr>
            <p:ph type="pic" idx="5"/>
          </p:nvPr>
        </p:nvSpPr>
        <p:spPr>
          <a:xfrm>
            <a:off x="4111400" y="941200"/>
            <a:ext cx="1286700" cy="1425000"/>
          </a:xfrm>
          <a:prstGeom prst="rect">
            <a:avLst/>
          </a:prstGeom>
          <a:noFill/>
          <a:ln>
            <a:noFill/>
          </a:ln>
        </p:spPr>
      </p:sp>
      <p:sp>
        <p:nvSpPr>
          <p:cNvPr id="29" name="Google Shape;29;p3"/>
          <p:cNvSpPr>
            <a:spLocks noGrp="1"/>
          </p:cNvSpPr>
          <p:nvPr>
            <p:ph type="pic" idx="6"/>
          </p:nvPr>
        </p:nvSpPr>
        <p:spPr>
          <a:xfrm>
            <a:off x="5661375" y="941200"/>
            <a:ext cx="1286700" cy="1425000"/>
          </a:xfrm>
          <a:prstGeom prst="rect">
            <a:avLst/>
          </a:prstGeom>
          <a:noFill/>
          <a:ln>
            <a:noFill/>
          </a:ln>
        </p:spPr>
      </p:sp>
      <p:cxnSp>
        <p:nvCxnSpPr>
          <p:cNvPr id="30" name="Google Shape;30;p3"/>
          <p:cNvCxnSpPr/>
          <p:nvPr/>
        </p:nvCxnSpPr>
        <p:spPr>
          <a:xfrm rot="10800000" flipH="1">
            <a:off x="4229500" y="511975"/>
            <a:ext cx="4058400" cy="2220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ransition Headline Slide"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33" name="Google Shape;33;p4"/>
          <p:cNvCxnSpPr/>
          <p:nvPr/>
        </p:nvCxnSpPr>
        <p:spPr>
          <a:xfrm>
            <a:off x="8287800" y="520300"/>
            <a:ext cx="0" cy="3113700"/>
          </a:xfrm>
          <a:prstGeom prst="straightConnector1">
            <a:avLst/>
          </a:prstGeom>
          <a:noFill/>
          <a:ln w="9525" cap="flat" cmpd="sng">
            <a:solidFill>
              <a:srgbClr val="F1C232"/>
            </a:solidFill>
            <a:prstDash val="solid"/>
            <a:round/>
            <a:headEnd type="none" w="med" len="med"/>
            <a:tailEnd type="none" w="med" len="med"/>
          </a:ln>
        </p:spPr>
      </p:cxnSp>
      <p:cxnSp>
        <p:nvCxnSpPr>
          <p:cNvPr id="34" name="Google Shape;34;p4"/>
          <p:cNvCxnSpPr/>
          <p:nvPr/>
        </p:nvCxnSpPr>
        <p:spPr>
          <a:xfrm rot="10800000">
            <a:off x="616000" y="1442100"/>
            <a:ext cx="0" cy="3122100"/>
          </a:xfrm>
          <a:prstGeom prst="straightConnector1">
            <a:avLst/>
          </a:prstGeom>
          <a:noFill/>
          <a:ln w="9525" cap="flat" cmpd="sng">
            <a:solidFill>
              <a:srgbClr val="F1C232"/>
            </a:solidFill>
            <a:prstDash val="solid"/>
            <a:round/>
            <a:headEnd type="none" w="med" len="med"/>
            <a:tailEnd type="none" w="med" len="med"/>
          </a:ln>
        </p:spPr>
      </p:cxnSp>
      <p:cxnSp>
        <p:nvCxnSpPr>
          <p:cNvPr id="35" name="Google Shape;35;p4"/>
          <p:cNvCxnSpPr/>
          <p:nvPr/>
        </p:nvCxnSpPr>
        <p:spPr>
          <a:xfrm rot="10800000">
            <a:off x="616000" y="4564199"/>
            <a:ext cx="4178700" cy="6300"/>
          </a:xfrm>
          <a:prstGeom prst="straightConnector1">
            <a:avLst/>
          </a:prstGeom>
          <a:noFill/>
          <a:ln w="9525" cap="flat" cmpd="sng">
            <a:solidFill>
              <a:srgbClr val="F1C232"/>
            </a:solidFill>
            <a:prstDash val="solid"/>
            <a:round/>
            <a:headEnd type="none" w="med" len="med"/>
            <a:tailEnd type="none" w="med" len="med"/>
          </a:ln>
        </p:spPr>
      </p:cxnSp>
      <p:sp>
        <p:nvSpPr>
          <p:cNvPr id="36" name="Google Shape;36;p4"/>
          <p:cNvSpPr txBox="1">
            <a:spLocks noGrp="1"/>
          </p:cNvSpPr>
          <p:nvPr>
            <p:ph type="title"/>
          </p:nvPr>
        </p:nvSpPr>
        <p:spPr>
          <a:xfrm>
            <a:off x="913150" y="1867300"/>
            <a:ext cx="7224300" cy="869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None/>
              <a:defRPr sz="35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4"/>
          <p:cNvSpPr txBox="1">
            <a:spLocks noGrp="1"/>
          </p:cNvSpPr>
          <p:nvPr>
            <p:ph type="subTitle" idx="1"/>
          </p:nvPr>
        </p:nvSpPr>
        <p:spPr>
          <a:xfrm>
            <a:off x="896400" y="2660500"/>
            <a:ext cx="7241100" cy="65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1C232"/>
              </a:buClr>
              <a:buSzPts val="2400"/>
              <a:buFont typeface="Roboto"/>
              <a:buNone/>
              <a:defRPr sz="2400" b="1">
                <a:solidFill>
                  <a:srgbClr val="F1C232"/>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38" name="Google Shape;38;p4"/>
          <p:cNvCxnSpPr/>
          <p:nvPr/>
        </p:nvCxnSpPr>
        <p:spPr>
          <a:xfrm rot="10800000" flipH="1">
            <a:off x="4229500" y="511975"/>
            <a:ext cx="4058400" cy="2220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type="tx">
  <p:cSld name="TITLE_AND_BODY">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5"/>
          <p:cNvSpPr/>
          <p:nvPr/>
        </p:nvSpPr>
        <p:spPr>
          <a:xfrm>
            <a:off x="75" y="907975"/>
            <a:ext cx="9144000" cy="42354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txBox="1">
            <a:spLocks noGrp="1"/>
          </p:cNvSpPr>
          <p:nvPr>
            <p:ph type="title"/>
          </p:nvPr>
        </p:nvSpPr>
        <p:spPr>
          <a:xfrm>
            <a:off x="913150" y="1079325"/>
            <a:ext cx="7224300" cy="64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12121"/>
              </a:buClr>
              <a:buSzPts val="3400"/>
              <a:buNone/>
              <a:defRPr sz="3400" b="1">
                <a:solidFill>
                  <a:srgbClr val="21212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5"/>
          <p:cNvSpPr txBox="1">
            <a:spLocks noGrp="1"/>
          </p:cNvSpPr>
          <p:nvPr>
            <p:ph type="subTitle" idx="1"/>
          </p:nvPr>
        </p:nvSpPr>
        <p:spPr>
          <a:xfrm>
            <a:off x="913154" y="1905950"/>
            <a:ext cx="7410300" cy="2883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12121"/>
              </a:buClr>
              <a:buSzPts val="2400"/>
              <a:buFont typeface="Roboto"/>
              <a:buNone/>
              <a:defRPr sz="2400">
                <a:solidFill>
                  <a:srgbClr val="212121"/>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Column text slide">
  <p:cSld name="TITLE_AND_TWO_COLUMNS_1">
    <p:spTree>
      <p:nvGrpSpPr>
        <p:cNvPr id="1" name="Shape 44"/>
        <p:cNvGrpSpPr/>
        <p:nvPr/>
      </p:nvGrpSpPr>
      <p:grpSpPr>
        <a:xfrm>
          <a:off x="0" y="0"/>
          <a:ext cx="0" cy="0"/>
          <a:chOff x="0" y="0"/>
          <a:chExt cx="0" cy="0"/>
        </a:xfrm>
      </p:grpSpPr>
      <p:cxnSp>
        <p:nvCxnSpPr>
          <p:cNvPr id="45" name="Google Shape;45;p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46" name="Google Shape;4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7" name="Google Shape;47;p6"/>
          <p:cNvSpPr/>
          <p:nvPr/>
        </p:nvSpPr>
        <p:spPr>
          <a:xfrm>
            <a:off x="75" y="907975"/>
            <a:ext cx="9144000" cy="42354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ctr" anchorCtr="0">
            <a:noAutofit/>
          </a:bodyPr>
          <a:lstStyle>
            <a:lvl1pPr marL="457200" lvl="0" indent="-323850" rtl="0">
              <a:spcBef>
                <a:spcPts val="0"/>
              </a:spcBef>
              <a:spcAft>
                <a:spcPts val="0"/>
              </a:spcAft>
              <a:buSzPts val="1500"/>
              <a:buFont typeface="Roboto"/>
              <a:buChar char="●"/>
              <a:defRPr sz="1500">
                <a:latin typeface="Roboto"/>
                <a:ea typeface="Roboto"/>
                <a:cs typeface="Roboto"/>
                <a:sym typeface="Roboto"/>
              </a:defRPr>
            </a:lvl1pPr>
            <a:lvl2pPr marL="914400" lvl="1" indent="-323850" rtl="0">
              <a:spcBef>
                <a:spcPts val="0"/>
              </a:spcBef>
              <a:spcAft>
                <a:spcPts val="0"/>
              </a:spcAft>
              <a:buSzPts val="1500"/>
              <a:buFont typeface="Roboto"/>
              <a:buChar char="○"/>
              <a:defRPr sz="1500">
                <a:latin typeface="Roboto"/>
                <a:ea typeface="Roboto"/>
                <a:cs typeface="Roboto"/>
                <a:sym typeface="Roboto"/>
              </a:defRPr>
            </a:lvl2pPr>
            <a:lvl3pPr marL="1371600" lvl="2" indent="-323850" rtl="0">
              <a:spcBef>
                <a:spcPts val="0"/>
              </a:spcBef>
              <a:spcAft>
                <a:spcPts val="0"/>
              </a:spcAft>
              <a:buSzPts val="1500"/>
              <a:buFont typeface="Roboto"/>
              <a:buChar char="■"/>
              <a:defRPr sz="1500">
                <a:latin typeface="Roboto"/>
                <a:ea typeface="Roboto"/>
                <a:cs typeface="Roboto"/>
                <a:sym typeface="Roboto"/>
              </a:defRPr>
            </a:lvl3pPr>
            <a:lvl4pPr marL="1828800" lvl="3" indent="-323850" rtl="0">
              <a:spcBef>
                <a:spcPts val="0"/>
              </a:spcBef>
              <a:spcAft>
                <a:spcPts val="0"/>
              </a:spcAft>
              <a:buSzPts val="1500"/>
              <a:buFont typeface="Roboto"/>
              <a:buChar char="●"/>
              <a:defRPr sz="1500">
                <a:latin typeface="Roboto"/>
                <a:ea typeface="Roboto"/>
                <a:cs typeface="Roboto"/>
                <a:sym typeface="Roboto"/>
              </a:defRPr>
            </a:lvl4pPr>
            <a:lvl5pPr marL="2286000" lvl="4" indent="-323850" rtl="0">
              <a:spcBef>
                <a:spcPts val="0"/>
              </a:spcBef>
              <a:spcAft>
                <a:spcPts val="0"/>
              </a:spcAft>
              <a:buSzPts val="1500"/>
              <a:buFont typeface="Roboto"/>
              <a:buChar char="○"/>
              <a:defRPr sz="1500">
                <a:latin typeface="Roboto"/>
                <a:ea typeface="Roboto"/>
                <a:cs typeface="Roboto"/>
                <a:sym typeface="Roboto"/>
              </a:defRPr>
            </a:lvl5pPr>
            <a:lvl6pPr marL="2743200" lvl="5" indent="-323850" rtl="0">
              <a:spcBef>
                <a:spcPts val="0"/>
              </a:spcBef>
              <a:spcAft>
                <a:spcPts val="0"/>
              </a:spcAft>
              <a:buSzPts val="1500"/>
              <a:buFont typeface="Roboto"/>
              <a:buChar char="■"/>
              <a:defRPr sz="1500">
                <a:latin typeface="Roboto"/>
                <a:ea typeface="Roboto"/>
                <a:cs typeface="Roboto"/>
                <a:sym typeface="Roboto"/>
              </a:defRPr>
            </a:lvl6pPr>
            <a:lvl7pPr marL="3200400" lvl="6" indent="-323850" rtl="0">
              <a:spcBef>
                <a:spcPts val="0"/>
              </a:spcBef>
              <a:spcAft>
                <a:spcPts val="0"/>
              </a:spcAft>
              <a:buSzPts val="1500"/>
              <a:buFont typeface="Roboto"/>
              <a:buChar char="●"/>
              <a:defRPr sz="1500">
                <a:latin typeface="Roboto"/>
                <a:ea typeface="Roboto"/>
                <a:cs typeface="Roboto"/>
                <a:sym typeface="Roboto"/>
              </a:defRPr>
            </a:lvl7pPr>
            <a:lvl8pPr marL="3657600" lvl="7" indent="-323850" rtl="0">
              <a:spcBef>
                <a:spcPts val="0"/>
              </a:spcBef>
              <a:spcAft>
                <a:spcPts val="0"/>
              </a:spcAft>
              <a:buSzPts val="1500"/>
              <a:buFont typeface="Roboto"/>
              <a:buChar char="○"/>
              <a:defRPr sz="1500">
                <a:latin typeface="Roboto"/>
                <a:ea typeface="Roboto"/>
                <a:cs typeface="Roboto"/>
                <a:sym typeface="Roboto"/>
              </a:defRPr>
            </a:lvl8pPr>
            <a:lvl9pPr marL="4114800" lvl="8" indent="-323850" rtl="0">
              <a:spcBef>
                <a:spcPts val="0"/>
              </a:spcBef>
              <a:spcAft>
                <a:spcPts val="0"/>
              </a:spcAft>
              <a:buSzPts val="1500"/>
              <a:buFont typeface="Roboto"/>
              <a:buChar char="■"/>
              <a:defRPr sz="1500">
                <a:latin typeface="Roboto"/>
                <a:ea typeface="Roboto"/>
                <a:cs typeface="Roboto"/>
                <a:sym typeface="Roboto"/>
              </a:defRPr>
            </a:lvl9pPr>
          </a:lstStyle>
          <a:p>
            <a:endParaRPr/>
          </a:p>
        </p:txBody>
      </p:sp>
      <p:sp>
        <p:nvSpPr>
          <p:cNvPr id="49" name="Google Shape;49;p6"/>
          <p:cNvSpPr txBox="1">
            <a:spLocks noGrp="1"/>
          </p:cNvSpPr>
          <p:nvPr>
            <p:ph type="body" idx="2"/>
          </p:nvPr>
        </p:nvSpPr>
        <p:spPr>
          <a:xfrm>
            <a:off x="4706200" y="1489825"/>
            <a:ext cx="3999900" cy="3078900"/>
          </a:xfrm>
          <a:prstGeom prst="rect">
            <a:avLst/>
          </a:prstGeom>
          <a:noFill/>
          <a:ln>
            <a:noFill/>
          </a:ln>
        </p:spPr>
        <p:txBody>
          <a:bodyPr spcFirstLastPara="1" wrap="square" lIns="91425" tIns="91425" rIns="91425" bIns="91425" anchor="ctr" anchorCtr="0">
            <a:noAutofit/>
          </a:bodyPr>
          <a:lstStyle>
            <a:lvl1pPr marL="457200" lvl="0" indent="-323850" rtl="0">
              <a:spcBef>
                <a:spcPts val="0"/>
              </a:spcBef>
              <a:spcAft>
                <a:spcPts val="0"/>
              </a:spcAft>
              <a:buSzPts val="1500"/>
              <a:buFont typeface="Roboto"/>
              <a:buChar char="●"/>
              <a:defRPr sz="1500">
                <a:latin typeface="Roboto"/>
                <a:ea typeface="Roboto"/>
                <a:cs typeface="Roboto"/>
                <a:sym typeface="Roboto"/>
              </a:defRPr>
            </a:lvl1pPr>
            <a:lvl2pPr marL="914400" lvl="1" indent="-323850" rtl="0">
              <a:spcBef>
                <a:spcPts val="0"/>
              </a:spcBef>
              <a:spcAft>
                <a:spcPts val="0"/>
              </a:spcAft>
              <a:buSzPts val="1500"/>
              <a:buFont typeface="Roboto"/>
              <a:buChar char="○"/>
              <a:defRPr sz="1500">
                <a:latin typeface="Roboto"/>
                <a:ea typeface="Roboto"/>
                <a:cs typeface="Roboto"/>
                <a:sym typeface="Roboto"/>
              </a:defRPr>
            </a:lvl2pPr>
            <a:lvl3pPr marL="1371600" lvl="2" indent="-323850" rtl="0">
              <a:spcBef>
                <a:spcPts val="0"/>
              </a:spcBef>
              <a:spcAft>
                <a:spcPts val="0"/>
              </a:spcAft>
              <a:buSzPts val="1500"/>
              <a:buFont typeface="Roboto"/>
              <a:buChar char="■"/>
              <a:defRPr sz="1500">
                <a:latin typeface="Roboto"/>
                <a:ea typeface="Roboto"/>
                <a:cs typeface="Roboto"/>
                <a:sym typeface="Roboto"/>
              </a:defRPr>
            </a:lvl3pPr>
            <a:lvl4pPr marL="1828800" lvl="3" indent="-323850" rtl="0">
              <a:spcBef>
                <a:spcPts val="0"/>
              </a:spcBef>
              <a:spcAft>
                <a:spcPts val="0"/>
              </a:spcAft>
              <a:buSzPts val="1500"/>
              <a:buFont typeface="Roboto"/>
              <a:buChar char="●"/>
              <a:defRPr sz="1500">
                <a:latin typeface="Roboto"/>
                <a:ea typeface="Roboto"/>
                <a:cs typeface="Roboto"/>
                <a:sym typeface="Roboto"/>
              </a:defRPr>
            </a:lvl4pPr>
            <a:lvl5pPr marL="2286000" lvl="4" indent="-323850" rtl="0">
              <a:spcBef>
                <a:spcPts val="0"/>
              </a:spcBef>
              <a:spcAft>
                <a:spcPts val="0"/>
              </a:spcAft>
              <a:buSzPts val="1500"/>
              <a:buFont typeface="Roboto"/>
              <a:buChar char="○"/>
              <a:defRPr sz="1500">
                <a:latin typeface="Roboto"/>
                <a:ea typeface="Roboto"/>
                <a:cs typeface="Roboto"/>
                <a:sym typeface="Roboto"/>
              </a:defRPr>
            </a:lvl5pPr>
            <a:lvl6pPr marL="2743200" lvl="5" indent="-323850" rtl="0">
              <a:spcBef>
                <a:spcPts val="0"/>
              </a:spcBef>
              <a:spcAft>
                <a:spcPts val="0"/>
              </a:spcAft>
              <a:buSzPts val="1500"/>
              <a:buFont typeface="Roboto"/>
              <a:buChar char="■"/>
              <a:defRPr sz="1500">
                <a:latin typeface="Roboto"/>
                <a:ea typeface="Roboto"/>
                <a:cs typeface="Roboto"/>
                <a:sym typeface="Roboto"/>
              </a:defRPr>
            </a:lvl6pPr>
            <a:lvl7pPr marL="3200400" lvl="6" indent="-323850" rtl="0">
              <a:spcBef>
                <a:spcPts val="0"/>
              </a:spcBef>
              <a:spcAft>
                <a:spcPts val="0"/>
              </a:spcAft>
              <a:buSzPts val="1500"/>
              <a:buFont typeface="Roboto"/>
              <a:buChar char="●"/>
              <a:defRPr sz="1500">
                <a:latin typeface="Roboto"/>
                <a:ea typeface="Roboto"/>
                <a:cs typeface="Roboto"/>
                <a:sym typeface="Roboto"/>
              </a:defRPr>
            </a:lvl7pPr>
            <a:lvl8pPr marL="3657600" lvl="7" indent="-323850" rtl="0">
              <a:spcBef>
                <a:spcPts val="0"/>
              </a:spcBef>
              <a:spcAft>
                <a:spcPts val="0"/>
              </a:spcAft>
              <a:buSzPts val="1500"/>
              <a:buFont typeface="Roboto"/>
              <a:buChar char="○"/>
              <a:defRPr sz="1500">
                <a:latin typeface="Roboto"/>
                <a:ea typeface="Roboto"/>
                <a:cs typeface="Roboto"/>
                <a:sym typeface="Roboto"/>
              </a:defRPr>
            </a:lvl8pPr>
            <a:lvl9pPr marL="4114800" lvl="8" indent="-323850" rtl="0">
              <a:spcBef>
                <a:spcPts val="0"/>
              </a:spcBef>
              <a:spcAft>
                <a:spcPts val="0"/>
              </a:spcAft>
              <a:buSzPts val="1500"/>
              <a:buFont typeface="Roboto"/>
              <a:buChar char="■"/>
              <a:defRPr sz="1500">
                <a:latin typeface="Roboto"/>
                <a:ea typeface="Roboto"/>
                <a:cs typeface="Roboto"/>
                <a:sym typeface="Roboto"/>
              </a:defRPr>
            </a:lvl9pPr>
          </a:lstStyle>
          <a:p>
            <a:endParaRPr/>
          </a:p>
        </p:txBody>
      </p:sp>
      <p:sp>
        <p:nvSpPr>
          <p:cNvPr id="50" name="Google Shape;50;p6"/>
          <p:cNvSpPr txBox="1">
            <a:spLocks noGrp="1"/>
          </p:cNvSpPr>
          <p:nvPr>
            <p:ph type="title"/>
          </p:nvPr>
        </p:nvSpPr>
        <p:spPr>
          <a:xfrm>
            <a:off x="913150" y="1079325"/>
            <a:ext cx="7224300" cy="64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12121"/>
              </a:buClr>
              <a:buSzPts val="3400"/>
              <a:buNone/>
              <a:defRPr sz="3400" b="1">
                <a:solidFill>
                  <a:srgbClr val="21212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fographics Slide"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53" name="Google Shape;53;p7"/>
          <p:cNvCxnSpPr/>
          <p:nvPr/>
        </p:nvCxnSpPr>
        <p:spPr>
          <a:xfrm>
            <a:off x="8287800" y="520300"/>
            <a:ext cx="0" cy="3113700"/>
          </a:xfrm>
          <a:prstGeom prst="straightConnector1">
            <a:avLst/>
          </a:prstGeom>
          <a:noFill/>
          <a:ln w="9525" cap="flat" cmpd="sng">
            <a:solidFill>
              <a:srgbClr val="F1C232"/>
            </a:solidFill>
            <a:prstDash val="solid"/>
            <a:round/>
            <a:headEnd type="none" w="med" len="med"/>
            <a:tailEnd type="none" w="med" len="med"/>
          </a:ln>
        </p:spPr>
      </p:cxnSp>
      <p:cxnSp>
        <p:nvCxnSpPr>
          <p:cNvPr id="54" name="Google Shape;54;p7"/>
          <p:cNvCxnSpPr/>
          <p:nvPr/>
        </p:nvCxnSpPr>
        <p:spPr>
          <a:xfrm rot="10800000">
            <a:off x="616000" y="1442100"/>
            <a:ext cx="0" cy="3122100"/>
          </a:xfrm>
          <a:prstGeom prst="straightConnector1">
            <a:avLst/>
          </a:prstGeom>
          <a:noFill/>
          <a:ln w="9525" cap="flat" cmpd="sng">
            <a:solidFill>
              <a:srgbClr val="F1C232"/>
            </a:solidFill>
            <a:prstDash val="solid"/>
            <a:round/>
            <a:headEnd type="none" w="med" len="med"/>
            <a:tailEnd type="none" w="med" len="med"/>
          </a:ln>
        </p:spPr>
      </p:cxnSp>
      <p:cxnSp>
        <p:nvCxnSpPr>
          <p:cNvPr id="55" name="Google Shape;55;p7"/>
          <p:cNvCxnSpPr/>
          <p:nvPr/>
        </p:nvCxnSpPr>
        <p:spPr>
          <a:xfrm rot="10800000">
            <a:off x="616000" y="4564199"/>
            <a:ext cx="4178700" cy="6300"/>
          </a:xfrm>
          <a:prstGeom prst="straightConnector1">
            <a:avLst/>
          </a:prstGeom>
          <a:noFill/>
          <a:ln w="9525" cap="flat" cmpd="sng">
            <a:solidFill>
              <a:srgbClr val="F1C232"/>
            </a:solidFill>
            <a:prstDash val="solid"/>
            <a:round/>
            <a:headEnd type="none" w="med" len="med"/>
            <a:tailEnd type="none" w="med" len="med"/>
          </a:ln>
        </p:spPr>
      </p:cxnSp>
      <p:sp>
        <p:nvSpPr>
          <p:cNvPr id="56" name="Google Shape;56;p7"/>
          <p:cNvSpPr txBox="1"/>
          <p:nvPr/>
        </p:nvSpPr>
        <p:spPr>
          <a:xfrm>
            <a:off x="1200150" y="3498625"/>
            <a:ext cx="1914600" cy="9852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600"/>
              </a:spcBef>
              <a:spcAft>
                <a:spcPts val="0"/>
              </a:spcAft>
              <a:buNone/>
            </a:pPr>
            <a:r>
              <a:rPr lang="en" sz="1200">
                <a:solidFill>
                  <a:srgbClr val="FFFFFF"/>
                </a:solidFill>
                <a:latin typeface="Roboto Light"/>
                <a:ea typeface="Roboto Light"/>
                <a:cs typeface="Roboto Light"/>
                <a:sym typeface="Roboto Light"/>
              </a:rPr>
              <a:t>INFOGRAPHIC 1</a:t>
            </a:r>
            <a:endParaRPr sz="1200">
              <a:solidFill>
                <a:srgbClr val="FFFFFF"/>
              </a:solidFill>
              <a:latin typeface="Roboto Light"/>
              <a:ea typeface="Roboto Light"/>
              <a:cs typeface="Roboto Light"/>
              <a:sym typeface="Roboto Light"/>
            </a:endParaRPr>
          </a:p>
        </p:txBody>
      </p:sp>
      <p:sp>
        <p:nvSpPr>
          <p:cNvPr id="57" name="Google Shape;57;p7"/>
          <p:cNvSpPr/>
          <p:nvPr/>
        </p:nvSpPr>
        <p:spPr>
          <a:xfrm>
            <a:off x="1489825" y="1533000"/>
            <a:ext cx="384300" cy="1885200"/>
          </a:xfrm>
          <a:prstGeom prst="cube">
            <a:avLst>
              <a:gd name="adj" fmla="val 25000"/>
            </a:avLst>
          </a:prstGeom>
          <a:solidFill>
            <a:srgbClr val="F1C2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1865300" y="2277900"/>
            <a:ext cx="384300" cy="1140300"/>
          </a:xfrm>
          <a:prstGeom prst="cube">
            <a:avLst>
              <a:gd name="adj" fmla="val 25000"/>
            </a:avLst>
          </a:prstGeom>
          <a:solidFill>
            <a:srgbClr val="F1C2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2249600" y="2710525"/>
            <a:ext cx="384300" cy="707700"/>
          </a:xfrm>
          <a:prstGeom prst="cube">
            <a:avLst>
              <a:gd name="adj" fmla="val 25000"/>
            </a:avLst>
          </a:prstGeom>
          <a:solidFill>
            <a:srgbClr val="F1C2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3498900" y="1986425"/>
            <a:ext cx="1435800" cy="1435800"/>
          </a:xfrm>
          <a:prstGeom prst="pie">
            <a:avLst>
              <a:gd name="adj1" fmla="val 0"/>
              <a:gd name="adj2" fmla="val 16200000"/>
            </a:avLst>
          </a:prstGeom>
          <a:solidFill>
            <a:srgbClr val="F1C2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p:nvPr/>
        </p:nvSpPr>
        <p:spPr>
          <a:xfrm>
            <a:off x="3259500" y="3498625"/>
            <a:ext cx="1914600" cy="9852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600"/>
              </a:spcBef>
              <a:spcAft>
                <a:spcPts val="0"/>
              </a:spcAft>
              <a:buNone/>
            </a:pPr>
            <a:r>
              <a:rPr lang="en" sz="1200">
                <a:solidFill>
                  <a:srgbClr val="FFFFFF"/>
                </a:solidFill>
                <a:latin typeface="Roboto Light"/>
                <a:ea typeface="Roboto Light"/>
                <a:cs typeface="Roboto Light"/>
                <a:sym typeface="Roboto Light"/>
              </a:rPr>
              <a:t>INFOGRAPHIC 2</a:t>
            </a:r>
            <a:endParaRPr sz="1200">
              <a:solidFill>
                <a:srgbClr val="FFFFFF"/>
              </a:solidFill>
              <a:latin typeface="Roboto Light"/>
              <a:ea typeface="Roboto Light"/>
              <a:cs typeface="Roboto Light"/>
              <a:sym typeface="Roboto Light"/>
            </a:endParaRPr>
          </a:p>
        </p:txBody>
      </p:sp>
      <p:sp>
        <p:nvSpPr>
          <p:cNvPr id="62" name="Google Shape;62;p7"/>
          <p:cNvSpPr txBox="1"/>
          <p:nvPr/>
        </p:nvSpPr>
        <p:spPr>
          <a:xfrm>
            <a:off x="5908338" y="1349750"/>
            <a:ext cx="1732200" cy="8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rPr>
              <a:t>Icons for Infographics can be added by downloading a vector graphic from an available resource, then placing as an image by following this path.</a:t>
            </a:r>
            <a:endParaRPr sz="900">
              <a:solidFill>
                <a:srgbClr val="FFFFFF"/>
              </a:solidFill>
            </a:endParaRPr>
          </a:p>
        </p:txBody>
      </p:sp>
      <p:pic>
        <p:nvPicPr>
          <p:cNvPr id="63" name="Google Shape;63;p7"/>
          <p:cNvPicPr preferRelativeResize="0"/>
          <p:nvPr/>
        </p:nvPicPr>
        <p:blipFill rotWithShape="1">
          <a:blip r:embed="rId2">
            <a:alphaModFix/>
          </a:blip>
          <a:srcRect l="35856"/>
          <a:stretch/>
        </p:blipFill>
        <p:spPr>
          <a:xfrm>
            <a:off x="6007341" y="2368575"/>
            <a:ext cx="1348525" cy="1378900"/>
          </a:xfrm>
          <a:prstGeom prst="rect">
            <a:avLst/>
          </a:prstGeom>
          <a:noFill/>
          <a:ln>
            <a:noFill/>
          </a:ln>
        </p:spPr>
      </p:pic>
      <p:sp>
        <p:nvSpPr>
          <p:cNvPr id="64" name="Google Shape;64;p7"/>
          <p:cNvSpPr/>
          <p:nvPr/>
        </p:nvSpPr>
        <p:spPr>
          <a:xfrm>
            <a:off x="6438900" y="2619375"/>
            <a:ext cx="228900" cy="1809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a:off x="6615125" y="2819400"/>
            <a:ext cx="700200" cy="95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txBox="1"/>
          <p:nvPr/>
        </p:nvSpPr>
        <p:spPr>
          <a:xfrm>
            <a:off x="1524475" y="1195800"/>
            <a:ext cx="384300" cy="3372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600"/>
              </a:spcBef>
              <a:spcAft>
                <a:spcPts val="0"/>
              </a:spcAft>
              <a:buNone/>
            </a:pPr>
            <a:r>
              <a:rPr lang="en" sz="1200" b="1">
                <a:solidFill>
                  <a:srgbClr val="FFFFFF"/>
                </a:solidFill>
                <a:latin typeface="Roboto"/>
                <a:ea typeface="Roboto"/>
                <a:cs typeface="Roboto"/>
                <a:sym typeface="Roboto"/>
              </a:rPr>
              <a:t>100</a:t>
            </a:r>
            <a:endParaRPr sz="1200" b="1">
              <a:solidFill>
                <a:srgbClr val="FFFFFF"/>
              </a:solidFill>
              <a:latin typeface="Roboto"/>
              <a:ea typeface="Roboto"/>
              <a:cs typeface="Roboto"/>
              <a:sym typeface="Roboto"/>
            </a:endParaRPr>
          </a:p>
        </p:txBody>
      </p:sp>
      <p:sp>
        <p:nvSpPr>
          <p:cNvPr id="67" name="Google Shape;67;p7"/>
          <p:cNvSpPr txBox="1"/>
          <p:nvPr/>
        </p:nvSpPr>
        <p:spPr>
          <a:xfrm>
            <a:off x="1899950" y="1915125"/>
            <a:ext cx="384300" cy="3372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600"/>
              </a:spcBef>
              <a:spcAft>
                <a:spcPts val="0"/>
              </a:spcAft>
              <a:buNone/>
            </a:pPr>
            <a:r>
              <a:rPr lang="en" sz="1200" b="1">
                <a:solidFill>
                  <a:srgbClr val="FFFFFF"/>
                </a:solidFill>
                <a:latin typeface="Roboto"/>
                <a:ea typeface="Roboto"/>
                <a:cs typeface="Roboto"/>
                <a:sym typeface="Roboto"/>
              </a:rPr>
              <a:t>50</a:t>
            </a:r>
            <a:endParaRPr sz="1200" b="1">
              <a:solidFill>
                <a:srgbClr val="FFFFFF"/>
              </a:solidFill>
              <a:latin typeface="Roboto"/>
              <a:ea typeface="Roboto"/>
              <a:cs typeface="Roboto"/>
              <a:sym typeface="Roboto"/>
            </a:endParaRPr>
          </a:p>
        </p:txBody>
      </p:sp>
      <p:sp>
        <p:nvSpPr>
          <p:cNvPr id="68" name="Google Shape;68;p7"/>
          <p:cNvSpPr txBox="1"/>
          <p:nvPr/>
        </p:nvSpPr>
        <p:spPr>
          <a:xfrm>
            <a:off x="2284250" y="2368575"/>
            <a:ext cx="384300" cy="3372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600"/>
              </a:spcBef>
              <a:spcAft>
                <a:spcPts val="0"/>
              </a:spcAft>
              <a:buNone/>
            </a:pPr>
            <a:r>
              <a:rPr lang="en" sz="1200" b="1">
                <a:solidFill>
                  <a:srgbClr val="FFFFFF"/>
                </a:solidFill>
                <a:latin typeface="Roboto"/>
                <a:ea typeface="Roboto"/>
                <a:cs typeface="Roboto"/>
                <a:sym typeface="Roboto"/>
              </a:rPr>
              <a:t>25</a:t>
            </a:r>
            <a:endParaRPr sz="1200" b="1">
              <a:solidFill>
                <a:srgbClr val="FFFFFF"/>
              </a:solidFill>
              <a:latin typeface="Roboto"/>
              <a:ea typeface="Roboto"/>
              <a:cs typeface="Roboto"/>
              <a:sym typeface="Roboto"/>
            </a:endParaRPr>
          </a:p>
        </p:txBody>
      </p:sp>
      <p:sp>
        <p:nvSpPr>
          <p:cNvPr id="69" name="Google Shape;69;p7"/>
          <p:cNvSpPr txBox="1"/>
          <p:nvPr/>
        </p:nvSpPr>
        <p:spPr>
          <a:xfrm>
            <a:off x="3936325" y="2710525"/>
            <a:ext cx="785700" cy="5607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600"/>
              </a:spcBef>
              <a:spcAft>
                <a:spcPts val="0"/>
              </a:spcAft>
              <a:buNone/>
            </a:pPr>
            <a:r>
              <a:rPr lang="en" sz="2400" b="1">
                <a:solidFill>
                  <a:srgbClr val="FFFFFF"/>
                </a:solidFill>
                <a:latin typeface="Roboto"/>
                <a:ea typeface="Roboto"/>
                <a:cs typeface="Roboto"/>
                <a:sym typeface="Roboto"/>
              </a:rPr>
              <a:t>75%</a:t>
            </a:r>
            <a:endParaRPr sz="2400" b="1">
              <a:solidFill>
                <a:srgbClr val="FFFFFF"/>
              </a:solidFill>
              <a:latin typeface="Roboto"/>
              <a:ea typeface="Roboto"/>
              <a:cs typeface="Roboto"/>
              <a:sym typeface="Roboto"/>
            </a:endParaRPr>
          </a:p>
        </p:txBody>
      </p:sp>
      <p:cxnSp>
        <p:nvCxnSpPr>
          <p:cNvPr id="70" name="Google Shape;70;p7"/>
          <p:cNvCxnSpPr/>
          <p:nvPr/>
        </p:nvCxnSpPr>
        <p:spPr>
          <a:xfrm rot="10800000" flipH="1">
            <a:off x="4229500" y="511975"/>
            <a:ext cx="4058400" cy="2220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Graphic and Text Slide">
  <p:cSld name="SECTION_TITLE_AND_DESCRIPTION">
    <p:spTree>
      <p:nvGrpSpPr>
        <p:cNvPr id="1" name="Shape 71"/>
        <p:cNvGrpSpPr/>
        <p:nvPr/>
      </p:nvGrpSpPr>
      <p:grpSpPr>
        <a:xfrm>
          <a:off x="0" y="0"/>
          <a:ext cx="0" cy="0"/>
          <a:chOff x="0" y="0"/>
          <a:chExt cx="0" cy="0"/>
        </a:xfrm>
      </p:grpSpPr>
      <p:sp>
        <p:nvSpPr>
          <p:cNvPr id="72" name="Google Shape;7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8"/>
          <p:cNvSpPr/>
          <p:nvPr/>
        </p:nvSpPr>
        <p:spPr>
          <a:xfrm>
            <a:off x="747075" y="1580475"/>
            <a:ext cx="3808800" cy="24633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a:off x="2527137" y="1979929"/>
            <a:ext cx="384276" cy="405136"/>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D0335"/>
              </a:solidFill>
            </a:endParaRPr>
          </a:p>
        </p:txBody>
      </p:sp>
      <p:grpSp>
        <p:nvGrpSpPr>
          <p:cNvPr id="75" name="Google Shape;75;p8"/>
          <p:cNvGrpSpPr/>
          <p:nvPr/>
        </p:nvGrpSpPr>
        <p:grpSpPr>
          <a:xfrm>
            <a:off x="3691539" y="1987299"/>
            <a:ext cx="422327" cy="390408"/>
            <a:chOff x="5975075" y="2327500"/>
            <a:chExt cx="420100" cy="388350"/>
          </a:xfrm>
        </p:grpSpPr>
        <p:sp>
          <p:nvSpPr>
            <p:cNvPr id="76" name="Google Shape;76;p8"/>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D0335"/>
                </a:solidFill>
              </a:endParaRPr>
            </a:p>
          </p:txBody>
        </p:sp>
        <p:sp>
          <p:nvSpPr>
            <p:cNvPr id="77" name="Google Shape;77;p8"/>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D0335"/>
                </a:solidFill>
              </a:endParaRPr>
            </a:p>
          </p:txBody>
        </p:sp>
      </p:grpSp>
      <p:sp>
        <p:nvSpPr>
          <p:cNvPr id="78" name="Google Shape;78;p8"/>
          <p:cNvSpPr/>
          <p:nvPr/>
        </p:nvSpPr>
        <p:spPr>
          <a:xfrm>
            <a:off x="1281721" y="1999583"/>
            <a:ext cx="465278" cy="365854"/>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79" name="Google Shape;79;p8"/>
          <p:cNvSpPr txBox="1"/>
          <p:nvPr/>
        </p:nvSpPr>
        <p:spPr>
          <a:xfrm>
            <a:off x="5052375" y="1580475"/>
            <a:ext cx="3271200" cy="2463300"/>
          </a:xfrm>
          <a:prstGeom prst="rect">
            <a:avLst/>
          </a:prstGeom>
          <a:solidFill>
            <a:srgbClr val="FFFFFF"/>
          </a:solidFill>
          <a:ln>
            <a:noFill/>
          </a:ln>
        </p:spPr>
        <p:txBody>
          <a:bodyPr spcFirstLastPara="1" wrap="square" lIns="91425" tIns="0" rIns="91425" bIns="0" anchor="t" anchorCtr="0">
            <a:noAutofit/>
          </a:bodyPr>
          <a:lstStyle/>
          <a:p>
            <a:pPr marL="0" lvl="0" indent="0" algn="l" rtl="0">
              <a:lnSpc>
                <a:spcPct val="115000"/>
              </a:lnSpc>
              <a:spcBef>
                <a:spcPts val="600"/>
              </a:spcBef>
              <a:spcAft>
                <a:spcPts val="0"/>
              </a:spcAft>
              <a:buClr>
                <a:srgbClr val="000000"/>
              </a:buClr>
              <a:buSzPts val="1100"/>
              <a:buFont typeface="Arial"/>
              <a:buNone/>
            </a:pPr>
            <a:endParaRPr>
              <a:latin typeface="Ubuntu Light"/>
              <a:ea typeface="Ubuntu Light"/>
              <a:cs typeface="Ubuntu Light"/>
              <a:sym typeface="Ubuntu Light"/>
            </a:endParaRPr>
          </a:p>
        </p:txBody>
      </p:sp>
      <p:sp>
        <p:nvSpPr>
          <p:cNvPr id="80" name="Google Shape;80;p8"/>
          <p:cNvSpPr txBox="1">
            <a:spLocks noGrp="1"/>
          </p:cNvSpPr>
          <p:nvPr>
            <p:ph type="subTitle" idx="1"/>
          </p:nvPr>
        </p:nvSpPr>
        <p:spPr>
          <a:xfrm>
            <a:off x="5209675" y="2385070"/>
            <a:ext cx="2967000" cy="1616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12121"/>
              </a:buClr>
              <a:buSzPts val="1300"/>
              <a:buFont typeface="Roboto"/>
              <a:buNone/>
              <a:defRPr sz="1300">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a:endParaRPr/>
          </a:p>
        </p:txBody>
      </p:sp>
      <p:sp>
        <p:nvSpPr>
          <p:cNvPr id="81" name="Google Shape;81;p8"/>
          <p:cNvSpPr txBox="1">
            <a:spLocks noGrp="1"/>
          </p:cNvSpPr>
          <p:nvPr>
            <p:ph type="subTitle" idx="2"/>
          </p:nvPr>
        </p:nvSpPr>
        <p:spPr>
          <a:xfrm>
            <a:off x="5036325" y="1671425"/>
            <a:ext cx="3228300" cy="45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12121"/>
              </a:buClr>
              <a:buSzPts val="1800"/>
              <a:buFont typeface="Roboto"/>
              <a:buNone/>
              <a:defRPr sz="1800" b="1">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a:endParaRPr/>
          </a:p>
        </p:txBody>
      </p:sp>
      <p:sp>
        <p:nvSpPr>
          <p:cNvPr id="82" name="Google Shape;82;p8"/>
          <p:cNvSpPr txBox="1">
            <a:spLocks noGrp="1"/>
          </p:cNvSpPr>
          <p:nvPr>
            <p:ph type="subTitle" idx="3"/>
          </p:nvPr>
        </p:nvSpPr>
        <p:spPr>
          <a:xfrm>
            <a:off x="1101550" y="2568225"/>
            <a:ext cx="868800" cy="45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12121"/>
              </a:buClr>
              <a:buSzPts val="1800"/>
              <a:buFont typeface="Roboto"/>
              <a:buNone/>
              <a:defRPr sz="1800" b="1">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a:endParaRPr/>
          </a:p>
        </p:txBody>
      </p:sp>
      <p:sp>
        <p:nvSpPr>
          <p:cNvPr id="83" name="Google Shape;83;p8"/>
          <p:cNvSpPr txBox="1">
            <a:spLocks noGrp="1"/>
          </p:cNvSpPr>
          <p:nvPr>
            <p:ph type="subTitle" idx="4"/>
          </p:nvPr>
        </p:nvSpPr>
        <p:spPr>
          <a:xfrm>
            <a:off x="2284875" y="2586825"/>
            <a:ext cx="868800" cy="45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12121"/>
              </a:buClr>
              <a:buSzPts val="1800"/>
              <a:buFont typeface="Roboto"/>
              <a:buNone/>
              <a:defRPr sz="1800" b="1">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a:endParaRPr/>
          </a:p>
        </p:txBody>
      </p:sp>
      <p:sp>
        <p:nvSpPr>
          <p:cNvPr id="84" name="Google Shape;84;p8"/>
          <p:cNvSpPr txBox="1">
            <a:spLocks noGrp="1"/>
          </p:cNvSpPr>
          <p:nvPr>
            <p:ph type="subTitle" idx="5"/>
          </p:nvPr>
        </p:nvSpPr>
        <p:spPr>
          <a:xfrm>
            <a:off x="3468200" y="2586825"/>
            <a:ext cx="868800" cy="45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12121"/>
              </a:buClr>
              <a:buSzPts val="1800"/>
              <a:buFont typeface="Roboto"/>
              <a:buNone/>
              <a:defRPr sz="1800" b="1">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Slide">
  <p:cSld name="CAPTION_ONLY">
    <p:spTree>
      <p:nvGrpSpPr>
        <p:cNvPr id="1" name="Shape 85"/>
        <p:cNvGrpSpPr/>
        <p:nvPr/>
      </p:nvGrpSpPr>
      <p:grpSpPr>
        <a:xfrm>
          <a:off x="0" y="0"/>
          <a:ext cx="0" cy="0"/>
          <a:chOff x="0" y="0"/>
          <a:chExt cx="0" cy="0"/>
        </a:xfrm>
      </p:grpSpPr>
      <p:sp>
        <p:nvSpPr>
          <p:cNvPr id="86" name="Google Shape;86;p9"/>
          <p:cNvSpPr/>
          <p:nvPr/>
        </p:nvSpPr>
        <p:spPr>
          <a:xfrm>
            <a:off x="75" y="907975"/>
            <a:ext cx="9144000" cy="42354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9"/>
          <p:cNvSpPr txBox="1"/>
          <p:nvPr/>
        </p:nvSpPr>
        <p:spPr>
          <a:xfrm>
            <a:off x="5052375" y="2148850"/>
            <a:ext cx="3271200" cy="2133300"/>
          </a:xfrm>
          <a:prstGeom prst="rect">
            <a:avLst/>
          </a:prstGeom>
          <a:solidFill>
            <a:srgbClr val="FFFFFF"/>
          </a:solidFill>
          <a:ln>
            <a:noFill/>
          </a:ln>
        </p:spPr>
        <p:txBody>
          <a:bodyPr spcFirstLastPara="1" wrap="square" lIns="91425" tIns="0" rIns="91425" bIns="0" anchor="t" anchorCtr="0">
            <a:noAutofit/>
          </a:bodyPr>
          <a:lstStyle/>
          <a:p>
            <a:pPr marL="0" lvl="0" indent="0" algn="l" rtl="0">
              <a:lnSpc>
                <a:spcPct val="115000"/>
              </a:lnSpc>
              <a:spcBef>
                <a:spcPts val="600"/>
              </a:spcBef>
              <a:spcAft>
                <a:spcPts val="0"/>
              </a:spcAft>
              <a:buClr>
                <a:srgbClr val="000000"/>
              </a:buClr>
              <a:buSzPts val="1100"/>
              <a:buFont typeface="Arial"/>
              <a:buNone/>
            </a:pPr>
            <a:endParaRPr>
              <a:latin typeface="Ubuntu Light"/>
              <a:ea typeface="Ubuntu Light"/>
              <a:cs typeface="Ubuntu Light"/>
              <a:sym typeface="Ubuntu Light"/>
            </a:endParaRPr>
          </a:p>
        </p:txBody>
      </p:sp>
      <p:sp>
        <p:nvSpPr>
          <p:cNvPr id="89" name="Google Shape;89;p9"/>
          <p:cNvSpPr txBox="1">
            <a:spLocks noGrp="1"/>
          </p:cNvSpPr>
          <p:nvPr>
            <p:ph type="subTitle" idx="1"/>
          </p:nvPr>
        </p:nvSpPr>
        <p:spPr>
          <a:xfrm>
            <a:off x="400700" y="4432175"/>
            <a:ext cx="2967000" cy="272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12121"/>
              </a:buClr>
              <a:buSzPts val="1300"/>
              <a:buFont typeface="Roboto"/>
              <a:buNone/>
              <a:defRPr sz="1300">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a:endParaRPr/>
          </a:p>
        </p:txBody>
      </p:sp>
      <p:sp>
        <p:nvSpPr>
          <p:cNvPr id="90" name="Google Shape;90;p9"/>
          <p:cNvSpPr>
            <a:spLocks noGrp="1"/>
          </p:cNvSpPr>
          <p:nvPr>
            <p:ph type="pic" idx="2"/>
          </p:nvPr>
        </p:nvSpPr>
        <p:spPr>
          <a:xfrm>
            <a:off x="385125" y="1343125"/>
            <a:ext cx="4463100" cy="2972700"/>
          </a:xfrm>
          <a:prstGeom prst="rect">
            <a:avLst/>
          </a:prstGeom>
          <a:noFill/>
          <a:ln>
            <a:noFill/>
          </a:ln>
        </p:spPr>
      </p:sp>
      <p:sp>
        <p:nvSpPr>
          <p:cNvPr id="91" name="Google Shape;91;p9"/>
          <p:cNvSpPr txBox="1">
            <a:spLocks noGrp="1"/>
          </p:cNvSpPr>
          <p:nvPr>
            <p:ph type="subTitle" idx="3"/>
          </p:nvPr>
        </p:nvSpPr>
        <p:spPr>
          <a:xfrm>
            <a:off x="5209675" y="2532220"/>
            <a:ext cx="2967000" cy="1616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12121"/>
              </a:buClr>
              <a:buSzPts val="1300"/>
              <a:buFont typeface="Roboto"/>
              <a:buNone/>
              <a:defRPr sz="1300">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a:endParaRPr/>
          </a:p>
        </p:txBody>
      </p:sp>
      <p:sp>
        <p:nvSpPr>
          <p:cNvPr id="92" name="Google Shape;92;p9"/>
          <p:cNvSpPr txBox="1">
            <a:spLocks noGrp="1"/>
          </p:cNvSpPr>
          <p:nvPr>
            <p:ph type="subTitle" idx="4"/>
          </p:nvPr>
        </p:nvSpPr>
        <p:spPr>
          <a:xfrm>
            <a:off x="5036325" y="2123600"/>
            <a:ext cx="3228300" cy="45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12121"/>
              </a:buClr>
              <a:buSzPts val="1800"/>
              <a:buFont typeface="Roboto"/>
              <a:buNone/>
              <a:defRPr sz="1800" b="1">
                <a:solidFill>
                  <a:srgbClr val="212121"/>
                </a:solidFill>
                <a:latin typeface="Roboto"/>
                <a:ea typeface="Roboto"/>
                <a:cs typeface="Roboto"/>
                <a:sym typeface="Roboto"/>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losing Slide ">
  <p:cSld name="BIG_NUMBER">
    <p:spTree>
      <p:nvGrpSpPr>
        <p:cNvPr id="1" name="Shape 93"/>
        <p:cNvGrpSpPr/>
        <p:nvPr/>
      </p:nvGrpSpPr>
      <p:grpSpPr>
        <a:xfrm>
          <a:off x="0" y="0"/>
          <a:ext cx="0" cy="0"/>
          <a:chOff x="0" y="0"/>
          <a:chExt cx="0" cy="0"/>
        </a:xfrm>
      </p:grpSpPr>
      <p:sp>
        <p:nvSpPr>
          <p:cNvPr id="94" name="Google Shape;9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5" name="Google Shape;95;p10"/>
          <p:cNvPicPr preferRelativeResize="0"/>
          <p:nvPr/>
        </p:nvPicPr>
        <p:blipFill rotWithShape="1">
          <a:blip r:embed="rId2">
            <a:alphaModFix/>
          </a:blip>
          <a:srcRect t="8686" r="-6123" b="8271"/>
          <a:stretch/>
        </p:blipFill>
        <p:spPr>
          <a:xfrm>
            <a:off x="1097100" y="923925"/>
            <a:ext cx="7102575" cy="3314774"/>
          </a:xfrm>
          <a:prstGeom prst="rect">
            <a:avLst/>
          </a:prstGeom>
          <a:noFill/>
          <a:ln>
            <a:noFill/>
          </a:ln>
        </p:spPr>
      </p:pic>
      <p:cxnSp>
        <p:nvCxnSpPr>
          <p:cNvPr id="96" name="Google Shape;96;p10"/>
          <p:cNvCxnSpPr/>
          <p:nvPr/>
        </p:nvCxnSpPr>
        <p:spPr>
          <a:xfrm>
            <a:off x="8287800" y="520300"/>
            <a:ext cx="0" cy="3113700"/>
          </a:xfrm>
          <a:prstGeom prst="straightConnector1">
            <a:avLst/>
          </a:prstGeom>
          <a:noFill/>
          <a:ln w="9525" cap="flat" cmpd="sng">
            <a:solidFill>
              <a:srgbClr val="F1C232"/>
            </a:solidFill>
            <a:prstDash val="solid"/>
            <a:round/>
            <a:headEnd type="none" w="med" len="med"/>
            <a:tailEnd type="none" w="med" len="med"/>
          </a:ln>
        </p:spPr>
      </p:cxnSp>
      <p:cxnSp>
        <p:nvCxnSpPr>
          <p:cNvPr id="97" name="Google Shape;97;p10"/>
          <p:cNvCxnSpPr/>
          <p:nvPr/>
        </p:nvCxnSpPr>
        <p:spPr>
          <a:xfrm rot="10800000">
            <a:off x="616000" y="1442100"/>
            <a:ext cx="0" cy="3122100"/>
          </a:xfrm>
          <a:prstGeom prst="straightConnector1">
            <a:avLst/>
          </a:prstGeom>
          <a:noFill/>
          <a:ln w="9525" cap="flat" cmpd="sng">
            <a:solidFill>
              <a:srgbClr val="F1C232"/>
            </a:solidFill>
            <a:prstDash val="solid"/>
            <a:round/>
            <a:headEnd type="none" w="med" len="med"/>
            <a:tailEnd type="none" w="med" len="med"/>
          </a:ln>
        </p:spPr>
      </p:cxnSp>
      <p:cxnSp>
        <p:nvCxnSpPr>
          <p:cNvPr id="98" name="Google Shape;98;p10"/>
          <p:cNvCxnSpPr/>
          <p:nvPr/>
        </p:nvCxnSpPr>
        <p:spPr>
          <a:xfrm rot="10800000">
            <a:off x="616000" y="4564199"/>
            <a:ext cx="4178700" cy="6300"/>
          </a:xfrm>
          <a:prstGeom prst="straightConnector1">
            <a:avLst/>
          </a:prstGeom>
          <a:noFill/>
          <a:ln w="9525" cap="flat" cmpd="sng">
            <a:solidFill>
              <a:srgbClr val="F1C232"/>
            </a:solidFill>
            <a:prstDash val="solid"/>
            <a:round/>
            <a:headEnd type="none" w="med" len="med"/>
            <a:tailEnd type="none" w="med" len="med"/>
          </a:ln>
        </p:spPr>
      </p:cxnSp>
      <p:sp>
        <p:nvSpPr>
          <p:cNvPr id="99" name="Google Shape;99;p10"/>
          <p:cNvSpPr txBox="1">
            <a:spLocks noGrp="1"/>
          </p:cNvSpPr>
          <p:nvPr>
            <p:ph type="title"/>
          </p:nvPr>
        </p:nvSpPr>
        <p:spPr>
          <a:xfrm>
            <a:off x="3746225" y="2375850"/>
            <a:ext cx="4363500" cy="961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5200"/>
              <a:buNone/>
              <a:defRPr sz="52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00" name="Google Shape;100;p10"/>
          <p:cNvCxnSpPr/>
          <p:nvPr/>
        </p:nvCxnSpPr>
        <p:spPr>
          <a:xfrm rot="10800000" flipH="1">
            <a:off x="4229500" y="511975"/>
            <a:ext cx="4058400" cy="2220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7" name="Google Shape;7;p1"/>
          <p:cNvPicPr preferRelativeResize="0"/>
          <p:nvPr/>
        </p:nvPicPr>
        <p:blipFill>
          <a:blip r:embed="rId18">
            <a:alphaModFix/>
          </a:blip>
          <a:stretch>
            <a:fillRect/>
          </a:stretch>
        </p:blipFill>
        <p:spPr>
          <a:xfrm>
            <a:off x="590725" y="364562"/>
            <a:ext cx="3211375" cy="3170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46" name="Google Shape;146;p17"/>
          <p:cNvSpPr txBox="1">
            <a:spLocks noGrp="1"/>
          </p:cNvSpPr>
          <p:nvPr>
            <p:ph type="title"/>
          </p:nvPr>
        </p:nvSpPr>
        <p:spPr>
          <a:xfrm>
            <a:off x="904800" y="1433875"/>
            <a:ext cx="7224300" cy="12903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latin typeface="Roboto"/>
                <a:ea typeface="Roboto"/>
                <a:cs typeface="Roboto"/>
                <a:sym typeface="Roboto"/>
              </a:rPr>
              <a:t>Superblock Formation Using Static Program Analysis</a:t>
            </a:r>
            <a:endParaRPr>
              <a:latin typeface="Roboto"/>
              <a:ea typeface="Roboto"/>
              <a:cs typeface="Roboto"/>
              <a:sym typeface="Roboto"/>
            </a:endParaRPr>
          </a:p>
        </p:txBody>
      </p:sp>
      <p:sp>
        <p:nvSpPr>
          <p:cNvPr id="147" name="Google Shape;147;p17"/>
          <p:cNvSpPr txBox="1">
            <a:spLocks noGrp="1"/>
          </p:cNvSpPr>
          <p:nvPr>
            <p:ph type="subTitle" idx="1"/>
          </p:nvPr>
        </p:nvSpPr>
        <p:spPr>
          <a:xfrm>
            <a:off x="896400" y="2660500"/>
            <a:ext cx="7241100" cy="10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Group 20: Haitong Chen, Wenfan Jiang, Jane Luo, Jeremy Styma, and Yifan Zhu</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p:nvPr/>
        </p:nvSpPr>
        <p:spPr>
          <a:xfrm>
            <a:off x="650575" y="4114625"/>
            <a:ext cx="681300" cy="704400"/>
          </a:xfrm>
          <a:prstGeom prst="donut">
            <a:avLst>
              <a:gd name="adj" fmla="val 25000"/>
            </a:avLst>
          </a:prstGeom>
          <a:solidFill>
            <a:srgbClr val="6AA84F"/>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8" name="Google Shape;228;p26"/>
          <p:cNvSpPr txBox="1">
            <a:spLocks noGrp="1"/>
          </p:cNvSpPr>
          <p:nvPr>
            <p:ph type="sldNum" idx="12"/>
          </p:nvPr>
        </p:nvSpPr>
        <p:spPr>
          <a:xfrm>
            <a:off x="8419008" y="46070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29" name="Google Shape;229;p26"/>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Hazard Avoidance Heuristic</a:t>
            </a:r>
            <a:endParaRPr>
              <a:latin typeface="Roboto"/>
              <a:ea typeface="Roboto"/>
              <a:cs typeface="Roboto"/>
              <a:sym typeface="Roboto"/>
            </a:endParaRPr>
          </a:p>
        </p:txBody>
      </p:sp>
      <p:sp>
        <p:nvSpPr>
          <p:cNvPr id="230" name="Google Shape;230;p26"/>
          <p:cNvSpPr/>
          <p:nvPr/>
        </p:nvSpPr>
        <p:spPr>
          <a:xfrm>
            <a:off x="324275" y="2035175"/>
            <a:ext cx="2231100" cy="1496700"/>
          </a:xfrm>
          <a:prstGeom prst="roundRect">
            <a:avLst>
              <a:gd name="adj" fmla="val 16667"/>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Potential hazard?</a:t>
            </a:r>
            <a:endParaRPr sz="1800"/>
          </a:p>
        </p:txBody>
      </p:sp>
      <p:sp>
        <p:nvSpPr>
          <p:cNvPr id="231" name="Google Shape;231;p26"/>
          <p:cNvSpPr/>
          <p:nvPr/>
        </p:nvSpPr>
        <p:spPr>
          <a:xfrm>
            <a:off x="3837900" y="2035175"/>
            <a:ext cx="2231100" cy="1496700"/>
          </a:xfrm>
          <a:prstGeom prst="roundRect">
            <a:avLst>
              <a:gd name="adj" fmla="val 16667"/>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Post-dominator?</a:t>
            </a:r>
            <a:endParaRPr sz="1800"/>
          </a:p>
        </p:txBody>
      </p:sp>
      <p:cxnSp>
        <p:nvCxnSpPr>
          <p:cNvPr id="232" name="Google Shape;232;p26"/>
          <p:cNvCxnSpPr>
            <a:stCxn id="230" idx="3"/>
            <a:endCxn id="231" idx="1"/>
          </p:cNvCxnSpPr>
          <p:nvPr/>
        </p:nvCxnSpPr>
        <p:spPr>
          <a:xfrm>
            <a:off x="2555375" y="2783525"/>
            <a:ext cx="1282500" cy="0"/>
          </a:xfrm>
          <a:prstGeom prst="straightConnector1">
            <a:avLst/>
          </a:prstGeom>
          <a:noFill/>
          <a:ln w="38100" cap="flat" cmpd="sng">
            <a:solidFill>
              <a:srgbClr val="6AA84F"/>
            </a:solidFill>
            <a:prstDash val="solid"/>
            <a:round/>
            <a:headEnd type="none" w="med" len="med"/>
            <a:tailEnd type="triangle" w="med" len="med"/>
          </a:ln>
        </p:spPr>
      </p:cxnSp>
      <p:cxnSp>
        <p:nvCxnSpPr>
          <p:cNvPr id="233" name="Google Shape;233;p26"/>
          <p:cNvCxnSpPr/>
          <p:nvPr/>
        </p:nvCxnSpPr>
        <p:spPr>
          <a:xfrm>
            <a:off x="6069000" y="2783525"/>
            <a:ext cx="1282500" cy="0"/>
          </a:xfrm>
          <a:prstGeom prst="straightConnector1">
            <a:avLst/>
          </a:prstGeom>
          <a:noFill/>
          <a:ln w="38100" cap="flat" cmpd="sng">
            <a:solidFill>
              <a:srgbClr val="6AA84F"/>
            </a:solidFill>
            <a:prstDash val="solid"/>
            <a:round/>
            <a:headEnd type="none" w="med" len="med"/>
            <a:tailEnd type="triangle" w="med" len="med"/>
          </a:ln>
        </p:spPr>
      </p:cxnSp>
      <p:cxnSp>
        <p:nvCxnSpPr>
          <p:cNvPr id="234" name="Google Shape;234;p26"/>
          <p:cNvCxnSpPr>
            <a:stCxn id="230" idx="2"/>
          </p:cNvCxnSpPr>
          <p:nvPr/>
        </p:nvCxnSpPr>
        <p:spPr>
          <a:xfrm>
            <a:off x="1439825" y="3531875"/>
            <a:ext cx="6600" cy="814500"/>
          </a:xfrm>
          <a:prstGeom prst="straightConnector1">
            <a:avLst/>
          </a:prstGeom>
          <a:noFill/>
          <a:ln w="38100" cap="flat" cmpd="sng">
            <a:solidFill>
              <a:srgbClr val="CC0000"/>
            </a:solidFill>
            <a:prstDash val="solid"/>
            <a:round/>
            <a:headEnd type="none" w="med" len="med"/>
            <a:tailEnd type="triangle" w="med" len="med"/>
          </a:ln>
        </p:spPr>
      </p:cxnSp>
      <p:sp>
        <p:nvSpPr>
          <p:cNvPr id="235" name="Google Shape;235;p26"/>
          <p:cNvSpPr txBox="1"/>
          <p:nvPr/>
        </p:nvSpPr>
        <p:spPr>
          <a:xfrm>
            <a:off x="2855988" y="2395275"/>
            <a:ext cx="681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38761D"/>
                </a:solidFill>
              </a:rPr>
              <a:t>Yes</a:t>
            </a:r>
            <a:endParaRPr sz="1600">
              <a:solidFill>
                <a:srgbClr val="38761D"/>
              </a:solidFill>
            </a:endParaRPr>
          </a:p>
        </p:txBody>
      </p:sp>
      <p:sp>
        <p:nvSpPr>
          <p:cNvPr id="236" name="Google Shape;236;p26"/>
          <p:cNvSpPr txBox="1"/>
          <p:nvPr/>
        </p:nvSpPr>
        <p:spPr>
          <a:xfrm>
            <a:off x="6369588" y="2395275"/>
            <a:ext cx="681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38761D"/>
                </a:solidFill>
              </a:rPr>
              <a:t>Yes</a:t>
            </a:r>
            <a:endParaRPr sz="1600">
              <a:solidFill>
                <a:srgbClr val="38761D"/>
              </a:solidFill>
            </a:endParaRPr>
          </a:p>
        </p:txBody>
      </p:sp>
      <p:sp>
        <p:nvSpPr>
          <p:cNvPr id="237" name="Google Shape;237;p26"/>
          <p:cNvSpPr txBox="1"/>
          <p:nvPr/>
        </p:nvSpPr>
        <p:spPr>
          <a:xfrm>
            <a:off x="1525463" y="3603375"/>
            <a:ext cx="681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990000"/>
                </a:solidFill>
              </a:rPr>
              <a:t>No</a:t>
            </a:r>
            <a:endParaRPr sz="1600">
              <a:solidFill>
                <a:srgbClr val="990000"/>
              </a:solidFill>
            </a:endParaRPr>
          </a:p>
        </p:txBody>
      </p:sp>
      <p:sp>
        <p:nvSpPr>
          <p:cNvPr id="238" name="Google Shape;238;p26"/>
          <p:cNvSpPr txBox="1"/>
          <p:nvPr/>
        </p:nvSpPr>
        <p:spPr>
          <a:xfrm>
            <a:off x="5031138" y="3603375"/>
            <a:ext cx="681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990000"/>
                </a:solidFill>
              </a:rPr>
              <a:t>No</a:t>
            </a:r>
            <a:endParaRPr sz="1600">
              <a:solidFill>
                <a:srgbClr val="990000"/>
              </a:solidFill>
            </a:endParaRPr>
          </a:p>
        </p:txBody>
      </p:sp>
      <p:cxnSp>
        <p:nvCxnSpPr>
          <p:cNvPr id="239" name="Google Shape;239;p26"/>
          <p:cNvCxnSpPr/>
          <p:nvPr/>
        </p:nvCxnSpPr>
        <p:spPr>
          <a:xfrm>
            <a:off x="4950150" y="3531875"/>
            <a:ext cx="6600" cy="814500"/>
          </a:xfrm>
          <a:prstGeom prst="straightConnector1">
            <a:avLst/>
          </a:prstGeom>
          <a:noFill/>
          <a:ln w="38100" cap="flat" cmpd="sng">
            <a:solidFill>
              <a:srgbClr val="CC0000"/>
            </a:solidFill>
            <a:prstDash val="solid"/>
            <a:round/>
            <a:headEnd type="none" w="med" len="med"/>
            <a:tailEnd type="triangle" w="med" len="med"/>
          </a:ln>
        </p:spPr>
      </p:cxnSp>
      <p:sp>
        <p:nvSpPr>
          <p:cNvPr id="240" name="Google Shape;240;p26"/>
          <p:cNvSpPr txBox="1"/>
          <p:nvPr/>
        </p:nvSpPr>
        <p:spPr>
          <a:xfrm>
            <a:off x="1190927" y="4588275"/>
            <a:ext cx="1952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38761D"/>
                </a:solidFill>
              </a:rPr>
              <a:t>Good to select ! </a:t>
            </a:r>
            <a:endParaRPr sz="1800">
              <a:solidFill>
                <a:srgbClr val="38761D"/>
              </a:solidFill>
            </a:endParaRPr>
          </a:p>
        </p:txBody>
      </p:sp>
      <p:sp>
        <p:nvSpPr>
          <p:cNvPr id="241" name="Google Shape;241;p26"/>
          <p:cNvSpPr txBox="1"/>
          <p:nvPr/>
        </p:nvSpPr>
        <p:spPr>
          <a:xfrm>
            <a:off x="4772529" y="4588275"/>
            <a:ext cx="236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990000"/>
                </a:solidFill>
              </a:rPr>
              <a:t>Select another path</a:t>
            </a:r>
            <a:endParaRPr sz="1800">
              <a:solidFill>
                <a:srgbClr val="990000"/>
              </a:solidFill>
            </a:endParaRPr>
          </a:p>
        </p:txBody>
      </p:sp>
      <p:sp>
        <p:nvSpPr>
          <p:cNvPr id="242" name="Google Shape;242;p26"/>
          <p:cNvSpPr/>
          <p:nvPr/>
        </p:nvSpPr>
        <p:spPr>
          <a:xfrm>
            <a:off x="7351500" y="2163350"/>
            <a:ext cx="681300" cy="704400"/>
          </a:xfrm>
          <a:prstGeom prst="donut">
            <a:avLst>
              <a:gd name="adj" fmla="val 25000"/>
            </a:avLst>
          </a:prstGeom>
          <a:solidFill>
            <a:srgbClr val="6AA84F"/>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3" name="Google Shape;243;p26"/>
          <p:cNvSpPr/>
          <p:nvPr/>
        </p:nvSpPr>
        <p:spPr>
          <a:xfrm>
            <a:off x="4079350" y="4059575"/>
            <a:ext cx="878400" cy="814500"/>
          </a:xfrm>
          <a:prstGeom prst="mathMultiply">
            <a:avLst>
              <a:gd name="adj1" fmla="val 23520"/>
            </a:avLst>
          </a:prstGeom>
          <a:solidFill>
            <a:srgbClr val="CC0000"/>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4" name="Google Shape;244;p26"/>
          <p:cNvSpPr txBox="1"/>
          <p:nvPr/>
        </p:nvSpPr>
        <p:spPr>
          <a:xfrm>
            <a:off x="7773050" y="2783525"/>
            <a:ext cx="1451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38761D"/>
                </a:solidFill>
              </a:rPr>
              <a:t>Must select</a:t>
            </a:r>
            <a:endParaRPr sz="1800">
              <a:solidFill>
                <a:srgbClr val="38761D"/>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50" name="Google Shape;250;p27"/>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Path Selection</a:t>
            </a:r>
            <a:endParaRPr>
              <a:latin typeface="Roboto"/>
              <a:ea typeface="Roboto"/>
              <a:cs typeface="Roboto"/>
              <a:sym typeface="Roboto"/>
            </a:endParaRPr>
          </a:p>
        </p:txBody>
      </p:sp>
      <p:sp>
        <p:nvSpPr>
          <p:cNvPr id="251" name="Google Shape;251;p27"/>
          <p:cNvSpPr txBox="1">
            <a:spLocks noGrp="1"/>
          </p:cNvSpPr>
          <p:nvPr>
            <p:ph type="subTitle" idx="1"/>
          </p:nvPr>
        </p:nvSpPr>
        <p:spPr>
          <a:xfrm>
            <a:off x="913150" y="1905950"/>
            <a:ext cx="7410300" cy="3057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Predict the remaining branches after the hazard avoidance heuristic </a:t>
            </a:r>
            <a:endParaRPr/>
          </a:p>
          <a:p>
            <a:pPr marL="0" lvl="0" indent="0" algn="l" rtl="0">
              <a:spcBef>
                <a:spcPts val="0"/>
              </a:spcBef>
              <a:spcAft>
                <a:spcPts val="0"/>
              </a:spcAft>
              <a:buNone/>
            </a:pPr>
            <a:endParaRPr/>
          </a:p>
          <a:p>
            <a:pPr marL="457200" lvl="0" indent="-381000" algn="l" rtl="0">
              <a:spcBef>
                <a:spcPts val="0"/>
              </a:spcBef>
              <a:spcAft>
                <a:spcPts val="0"/>
              </a:spcAft>
              <a:buSzPts val="2400"/>
              <a:buChar char="●"/>
            </a:pPr>
            <a:r>
              <a:rPr lang="en"/>
              <a:t>5 ways ranked from high to low priority:</a:t>
            </a:r>
            <a:endParaRPr/>
          </a:p>
          <a:p>
            <a:pPr marL="914400" lvl="1" indent="-317500" algn="l" rtl="0">
              <a:lnSpc>
                <a:spcPct val="115000"/>
              </a:lnSpc>
              <a:spcBef>
                <a:spcPts val="0"/>
              </a:spcBef>
              <a:spcAft>
                <a:spcPts val="0"/>
              </a:spcAft>
              <a:buSzPts val="1400"/>
              <a:buFont typeface="Roboto"/>
              <a:buChar char="○"/>
            </a:pPr>
            <a:r>
              <a:rPr lang="en">
                <a:latin typeface="Roboto"/>
                <a:ea typeface="Roboto"/>
                <a:cs typeface="Roboto"/>
                <a:sym typeface="Roboto"/>
              </a:rPr>
              <a:t>Pointer Heuristic</a:t>
            </a:r>
            <a:endParaRPr>
              <a:latin typeface="Roboto"/>
              <a:ea typeface="Roboto"/>
              <a:cs typeface="Roboto"/>
              <a:sym typeface="Roboto"/>
            </a:endParaRPr>
          </a:p>
          <a:p>
            <a:pPr marL="914400" lvl="1" indent="-317500" algn="l" rtl="0">
              <a:lnSpc>
                <a:spcPct val="115000"/>
              </a:lnSpc>
              <a:spcBef>
                <a:spcPts val="0"/>
              </a:spcBef>
              <a:spcAft>
                <a:spcPts val="0"/>
              </a:spcAft>
              <a:buSzPts val="1400"/>
              <a:buFont typeface="Roboto"/>
              <a:buChar char="○"/>
            </a:pPr>
            <a:r>
              <a:rPr lang="en">
                <a:latin typeface="Roboto"/>
                <a:ea typeface="Roboto"/>
                <a:cs typeface="Roboto"/>
                <a:sym typeface="Roboto"/>
              </a:rPr>
              <a:t>Loop Heuristic</a:t>
            </a:r>
            <a:endParaRPr>
              <a:latin typeface="Roboto"/>
              <a:ea typeface="Roboto"/>
              <a:cs typeface="Roboto"/>
              <a:sym typeface="Roboto"/>
            </a:endParaRPr>
          </a:p>
          <a:p>
            <a:pPr marL="914400" lvl="1" indent="-317500" algn="l" rtl="0">
              <a:lnSpc>
                <a:spcPct val="115000"/>
              </a:lnSpc>
              <a:spcBef>
                <a:spcPts val="0"/>
              </a:spcBef>
              <a:spcAft>
                <a:spcPts val="0"/>
              </a:spcAft>
              <a:buSzPts val="1400"/>
              <a:buFont typeface="Roboto"/>
              <a:buChar char="○"/>
            </a:pPr>
            <a:r>
              <a:rPr lang="en">
                <a:latin typeface="Roboto"/>
                <a:ea typeface="Roboto"/>
                <a:cs typeface="Roboto"/>
                <a:sym typeface="Roboto"/>
              </a:rPr>
              <a:t>Opcode Heuristic</a:t>
            </a:r>
            <a:endParaRPr>
              <a:latin typeface="Roboto"/>
              <a:ea typeface="Roboto"/>
              <a:cs typeface="Roboto"/>
              <a:sym typeface="Roboto"/>
            </a:endParaRPr>
          </a:p>
          <a:p>
            <a:pPr marL="914400" lvl="1" indent="-317500" algn="l" rtl="0">
              <a:lnSpc>
                <a:spcPct val="115000"/>
              </a:lnSpc>
              <a:spcBef>
                <a:spcPts val="0"/>
              </a:spcBef>
              <a:spcAft>
                <a:spcPts val="0"/>
              </a:spcAft>
              <a:buSzPts val="1400"/>
              <a:buFont typeface="Roboto"/>
              <a:buChar char="○"/>
            </a:pPr>
            <a:r>
              <a:rPr lang="en">
                <a:latin typeface="Roboto"/>
                <a:ea typeface="Roboto"/>
                <a:cs typeface="Roboto"/>
                <a:sym typeface="Roboto"/>
              </a:rPr>
              <a:t>Guard Heuristic</a:t>
            </a:r>
            <a:endParaRPr>
              <a:latin typeface="Roboto"/>
              <a:ea typeface="Roboto"/>
              <a:cs typeface="Roboto"/>
              <a:sym typeface="Roboto"/>
            </a:endParaRPr>
          </a:p>
          <a:p>
            <a:pPr marL="914400" lvl="1" indent="-317500" algn="l" rtl="0">
              <a:lnSpc>
                <a:spcPct val="115000"/>
              </a:lnSpc>
              <a:spcBef>
                <a:spcPts val="0"/>
              </a:spcBef>
              <a:spcAft>
                <a:spcPts val="0"/>
              </a:spcAft>
              <a:buSzPts val="1400"/>
              <a:buFont typeface="Roboto"/>
              <a:buChar char="○"/>
            </a:pPr>
            <a:r>
              <a:rPr lang="en">
                <a:latin typeface="Roboto"/>
                <a:ea typeface="Roboto"/>
                <a:cs typeface="Roboto"/>
                <a:sym typeface="Roboto"/>
              </a:rPr>
              <a:t>Branch Direction Heuristic</a:t>
            </a:r>
            <a:endParaRPr>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57" name="Google Shape;257;p28"/>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Pointer Heuristic </a:t>
            </a:r>
            <a:endParaRPr>
              <a:latin typeface="Roboto"/>
              <a:ea typeface="Roboto"/>
              <a:cs typeface="Roboto"/>
              <a:sym typeface="Roboto"/>
            </a:endParaRPr>
          </a:p>
        </p:txBody>
      </p:sp>
      <p:sp>
        <p:nvSpPr>
          <p:cNvPr id="258" name="Google Shape;258;p28"/>
          <p:cNvSpPr txBox="1">
            <a:spLocks noGrp="1"/>
          </p:cNvSpPr>
          <p:nvPr>
            <p:ph type="subTitle" idx="1"/>
          </p:nvPr>
        </p:nvSpPr>
        <p:spPr>
          <a:xfrm>
            <a:off x="913150" y="1905950"/>
            <a:ext cx="7410300" cy="3057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A pointer is not likely to be NULL </a:t>
            </a:r>
            <a:endParaRPr/>
          </a:p>
          <a:p>
            <a:pPr marL="457200" lvl="0" indent="-381000" algn="l" rtl="0">
              <a:spcBef>
                <a:spcPts val="0"/>
              </a:spcBef>
              <a:spcAft>
                <a:spcPts val="0"/>
              </a:spcAft>
              <a:buSzPts val="2400"/>
              <a:buChar char="●"/>
            </a:pPr>
            <a:r>
              <a:rPr lang="en"/>
              <a:t>Two pointers are not likely to be equal</a:t>
            </a:r>
            <a:endParaRPr/>
          </a:p>
          <a:p>
            <a:pPr marL="0" lvl="0" indent="0" algn="l" rtl="0">
              <a:spcBef>
                <a:spcPts val="0"/>
              </a:spcBef>
              <a:spcAft>
                <a:spcPts val="0"/>
              </a:spcAft>
              <a:buNone/>
            </a:pPr>
            <a:endParaRPr/>
          </a:p>
          <a:p>
            <a:pPr marL="0" lvl="0" indent="0" algn="l" rtl="0">
              <a:spcBef>
                <a:spcPts val="0"/>
              </a:spcBef>
              <a:spcAft>
                <a:spcPts val="0"/>
              </a:spcAft>
              <a:buNone/>
            </a:pPr>
            <a:endParaRPr sz="1600"/>
          </a:p>
        </p:txBody>
      </p:sp>
      <p:sp>
        <p:nvSpPr>
          <p:cNvPr id="259" name="Google Shape;259;p28"/>
          <p:cNvSpPr/>
          <p:nvPr/>
        </p:nvSpPr>
        <p:spPr>
          <a:xfrm>
            <a:off x="1275950" y="3012921"/>
            <a:ext cx="2757300" cy="1650300"/>
          </a:xfrm>
          <a:prstGeom prst="roundRect">
            <a:avLst>
              <a:gd name="adj" fmla="val 16667"/>
            </a:avLst>
          </a:prstGeom>
          <a:solidFill>
            <a:srgbClr val="CFE2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0" name="Google Shape;260;p28"/>
          <p:cNvSpPr txBox="1"/>
          <p:nvPr/>
        </p:nvSpPr>
        <p:spPr>
          <a:xfrm>
            <a:off x="1354400" y="3152200"/>
            <a:ext cx="2757300" cy="11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212121"/>
                </a:solidFill>
                <a:latin typeface="Roboto"/>
                <a:ea typeface="Roboto"/>
                <a:cs typeface="Roboto"/>
                <a:sym typeface="Roboto"/>
              </a:rPr>
              <a:t>   if (ptr == NULL) { </a:t>
            </a:r>
            <a:endParaRPr sz="1600">
              <a:solidFill>
                <a:srgbClr val="212121"/>
              </a:solidFill>
              <a:latin typeface="Roboto"/>
              <a:ea typeface="Roboto"/>
              <a:cs typeface="Roboto"/>
              <a:sym typeface="Roboto"/>
            </a:endParaRPr>
          </a:p>
          <a:p>
            <a:pPr marL="0" lvl="0" indent="0" algn="l" rtl="0">
              <a:spcBef>
                <a:spcPts val="0"/>
              </a:spcBef>
              <a:spcAft>
                <a:spcPts val="0"/>
              </a:spcAft>
              <a:buNone/>
            </a:pPr>
            <a:r>
              <a:rPr lang="en" sz="1600">
                <a:solidFill>
                  <a:srgbClr val="212121"/>
                </a:solidFill>
                <a:latin typeface="Roboto"/>
                <a:ea typeface="Roboto"/>
                <a:cs typeface="Roboto"/>
                <a:sym typeface="Roboto"/>
              </a:rPr>
              <a:t>        return;    </a:t>
            </a:r>
            <a:endParaRPr sz="1600">
              <a:solidFill>
                <a:srgbClr val="212121"/>
              </a:solidFill>
              <a:latin typeface="Roboto"/>
              <a:ea typeface="Roboto"/>
              <a:cs typeface="Roboto"/>
              <a:sym typeface="Roboto"/>
            </a:endParaRPr>
          </a:p>
          <a:p>
            <a:pPr marL="0" lvl="0" indent="0" algn="l" rtl="0">
              <a:spcBef>
                <a:spcPts val="0"/>
              </a:spcBef>
              <a:spcAft>
                <a:spcPts val="0"/>
              </a:spcAft>
              <a:buNone/>
            </a:pPr>
            <a:r>
              <a:rPr lang="en" sz="1600">
                <a:solidFill>
                  <a:srgbClr val="212121"/>
                </a:solidFill>
                <a:latin typeface="Roboto"/>
                <a:ea typeface="Roboto"/>
                <a:cs typeface="Roboto"/>
                <a:sym typeface="Roboto"/>
              </a:rPr>
              <a:t>    } else {     </a:t>
            </a:r>
            <a:endParaRPr sz="1600">
              <a:solidFill>
                <a:srgbClr val="212121"/>
              </a:solidFill>
              <a:latin typeface="Roboto"/>
              <a:ea typeface="Roboto"/>
              <a:cs typeface="Roboto"/>
              <a:sym typeface="Roboto"/>
            </a:endParaRPr>
          </a:p>
          <a:p>
            <a:pPr marL="0" lvl="0" indent="0" algn="l" rtl="0">
              <a:spcBef>
                <a:spcPts val="0"/>
              </a:spcBef>
              <a:spcAft>
                <a:spcPts val="0"/>
              </a:spcAft>
              <a:buNone/>
            </a:pPr>
            <a:r>
              <a:rPr lang="en" sz="1600">
                <a:solidFill>
                  <a:srgbClr val="212121"/>
                </a:solidFill>
                <a:latin typeface="Roboto"/>
                <a:ea typeface="Roboto"/>
                <a:cs typeface="Roboto"/>
                <a:sym typeface="Roboto"/>
              </a:rPr>
              <a:t>        a++; // select this</a:t>
            </a:r>
            <a:endParaRPr sz="1600">
              <a:solidFill>
                <a:srgbClr val="212121"/>
              </a:solidFill>
              <a:latin typeface="Roboto"/>
              <a:ea typeface="Roboto"/>
              <a:cs typeface="Roboto"/>
              <a:sym typeface="Roboto"/>
            </a:endParaRPr>
          </a:p>
          <a:p>
            <a:pPr marL="0" lvl="0" indent="0" algn="l" rtl="0">
              <a:spcBef>
                <a:spcPts val="0"/>
              </a:spcBef>
              <a:spcAft>
                <a:spcPts val="0"/>
              </a:spcAft>
              <a:buNone/>
            </a:pPr>
            <a:r>
              <a:rPr lang="en" sz="1600">
                <a:solidFill>
                  <a:srgbClr val="212121"/>
                </a:solidFill>
                <a:latin typeface="Roboto"/>
                <a:ea typeface="Roboto"/>
                <a:cs typeface="Roboto"/>
                <a:sym typeface="Roboto"/>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266" name="Google Shape;266;p29"/>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Loop Heuristic</a:t>
            </a:r>
            <a:endParaRPr>
              <a:latin typeface="Roboto"/>
              <a:ea typeface="Roboto"/>
              <a:cs typeface="Roboto"/>
              <a:sym typeface="Roboto"/>
            </a:endParaRPr>
          </a:p>
        </p:txBody>
      </p:sp>
      <p:sp>
        <p:nvSpPr>
          <p:cNvPr id="267" name="Google Shape;267;p29"/>
          <p:cNvSpPr txBox="1">
            <a:spLocks noGrp="1"/>
          </p:cNvSpPr>
          <p:nvPr>
            <p:ph type="subTitle" idx="1"/>
          </p:nvPr>
        </p:nvSpPr>
        <p:spPr>
          <a:xfrm>
            <a:off x="913150" y="1905950"/>
            <a:ext cx="7410300" cy="423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Predicts the branch that enters the loop</a:t>
            </a:r>
            <a:endParaRPr/>
          </a:p>
          <a:p>
            <a:pPr marL="0" lvl="0" indent="0" algn="l" rtl="0">
              <a:spcBef>
                <a:spcPts val="0"/>
              </a:spcBef>
              <a:spcAft>
                <a:spcPts val="0"/>
              </a:spcAft>
              <a:buNone/>
            </a:pPr>
            <a:endParaRPr/>
          </a:p>
        </p:txBody>
      </p:sp>
      <p:sp>
        <p:nvSpPr>
          <p:cNvPr id="268" name="Google Shape;268;p29"/>
          <p:cNvSpPr/>
          <p:nvPr/>
        </p:nvSpPr>
        <p:spPr>
          <a:xfrm>
            <a:off x="2302100" y="2459050"/>
            <a:ext cx="1416600" cy="576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Entry</a:t>
            </a:r>
            <a:endParaRPr/>
          </a:p>
        </p:txBody>
      </p:sp>
      <p:sp>
        <p:nvSpPr>
          <p:cNvPr id="269" name="Google Shape;269;p29"/>
          <p:cNvSpPr/>
          <p:nvPr/>
        </p:nvSpPr>
        <p:spPr>
          <a:xfrm>
            <a:off x="1239050" y="3360050"/>
            <a:ext cx="1416600" cy="576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Loop</a:t>
            </a:r>
            <a:endParaRPr/>
          </a:p>
        </p:txBody>
      </p:sp>
      <p:sp>
        <p:nvSpPr>
          <p:cNvPr id="270" name="Google Shape;270;p29"/>
          <p:cNvSpPr/>
          <p:nvPr/>
        </p:nvSpPr>
        <p:spPr>
          <a:xfrm>
            <a:off x="3468175" y="3360050"/>
            <a:ext cx="1416600" cy="576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Non loop</a:t>
            </a:r>
            <a:endParaRPr/>
          </a:p>
        </p:txBody>
      </p:sp>
      <p:sp>
        <p:nvSpPr>
          <p:cNvPr id="271" name="Google Shape;271;p29"/>
          <p:cNvSpPr/>
          <p:nvPr/>
        </p:nvSpPr>
        <p:spPr>
          <a:xfrm>
            <a:off x="2302100" y="4386950"/>
            <a:ext cx="1416600" cy="576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Exit</a:t>
            </a:r>
            <a:endParaRPr/>
          </a:p>
        </p:txBody>
      </p:sp>
      <p:cxnSp>
        <p:nvCxnSpPr>
          <p:cNvPr id="272" name="Google Shape;272;p29"/>
          <p:cNvCxnSpPr/>
          <p:nvPr/>
        </p:nvCxnSpPr>
        <p:spPr>
          <a:xfrm flipH="1">
            <a:off x="2285875" y="3082875"/>
            <a:ext cx="402600" cy="233400"/>
          </a:xfrm>
          <a:prstGeom prst="straightConnector1">
            <a:avLst/>
          </a:prstGeom>
          <a:noFill/>
          <a:ln w="9525" cap="flat" cmpd="sng">
            <a:solidFill>
              <a:schemeClr val="dk2"/>
            </a:solidFill>
            <a:prstDash val="solid"/>
            <a:round/>
            <a:headEnd type="none" w="med" len="med"/>
            <a:tailEnd type="triangle" w="med" len="med"/>
          </a:ln>
        </p:spPr>
      </p:cxnSp>
      <p:cxnSp>
        <p:nvCxnSpPr>
          <p:cNvPr id="273" name="Google Shape;273;p29"/>
          <p:cNvCxnSpPr/>
          <p:nvPr/>
        </p:nvCxnSpPr>
        <p:spPr>
          <a:xfrm flipH="1">
            <a:off x="3235150" y="4045250"/>
            <a:ext cx="402600" cy="233400"/>
          </a:xfrm>
          <a:prstGeom prst="straightConnector1">
            <a:avLst/>
          </a:prstGeom>
          <a:noFill/>
          <a:ln w="9525" cap="flat" cmpd="sng">
            <a:solidFill>
              <a:schemeClr val="dk2"/>
            </a:solidFill>
            <a:prstDash val="solid"/>
            <a:round/>
            <a:headEnd type="none" w="med" len="med"/>
            <a:tailEnd type="triangle" w="med" len="med"/>
          </a:ln>
        </p:spPr>
      </p:cxnSp>
      <p:cxnSp>
        <p:nvCxnSpPr>
          <p:cNvPr id="274" name="Google Shape;274;p29"/>
          <p:cNvCxnSpPr/>
          <p:nvPr/>
        </p:nvCxnSpPr>
        <p:spPr>
          <a:xfrm>
            <a:off x="3387500" y="3100800"/>
            <a:ext cx="331200" cy="194400"/>
          </a:xfrm>
          <a:prstGeom prst="straightConnector1">
            <a:avLst/>
          </a:prstGeom>
          <a:noFill/>
          <a:ln w="9525" cap="flat" cmpd="sng">
            <a:solidFill>
              <a:schemeClr val="dk2"/>
            </a:solidFill>
            <a:prstDash val="solid"/>
            <a:round/>
            <a:headEnd type="none" w="med" len="med"/>
            <a:tailEnd type="triangle" w="med" len="med"/>
          </a:ln>
        </p:spPr>
      </p:cxnSp>
      <p:cxnSp>
        <p:nvCxnSpPr>
          <p:cNvPr id="275" name="Google Shape;275;p29"/>
          <p:cNvCxnSpPr/>
          <p:nvPr/>
        </p:nvCxnSpPr>
        <p:spPr>
          <a:xfrm>
            <a:off x="2285875" y="4064750"/>
            <a:ext cx="331200" cy="194400"/>
          </a:xfrm>
          <a:prstGeom prst="straightConnector1">
            <a:avLst/>
          </a:prstGeom>
          <a:noFill/>
          <a:ln w="9525" cap="flat" cmpd="sng">
            <a:solidFill>
              <a:schemeClr val="dk2"/>
            </a:solidFill>
            <a:prstDash val="solid"/>
            <a:round/>
            <a:headEnd type="none" w="med" len="med"/>
            <a:tailEnd type="triangle" w="med" len="med"/>
          </a:ln>
        </p:spPr>
      </p:cxnSp>
      <p:sp>
        <p:nvSpPr>
          <p:cNvPr id="276" name="Google Shape;276;p29"/>
          <p:cNvSpPr/>
          <p:nvPr/>
        </p:nvSpPr>
        <p:spPr>
          <a:xfrm>
            <a:off x="889846" y="2958781"/>
            <a:ext cx="913200" cy="1338725"/>
          </a:xfrm>
          <a:custGeom>
            <a:avLst/>
            <a:gdLst/>
            <a:ahLst/>
            <a:cxnLst/>
            <a:rect l="l" t="t" r="r" b="b"/>
            <a:pathLst>
              <a:path w="36528" h="53549" extrusionOk="0">
                <a:moveTo>
                  <a:pt x="36528" y="42313"/>
                </a:moveTo>
                <a:cubicBezTo>
                  <a:pt x="36528" y="49808"/>
                  <a:pt x="24216" y="54831"/>
                  <a:pt x="16887" y="53260"/>
                </a:cubicBezTo>
                <a:cubicBezTo>
                  <a:pt x="8299" y="51419"/>
                  <a:pt x="1654" y="41356"/>
                  <a:pt x="467" y="32654"/>
                </a:cubicBezTo>
                <a:cubicBezTo>
                  <a:pt x="-900" y="22631"/>
                  <a:pt x="1195" y="9477"/>
                  <a:pt x="9482" y="3676"/>
                </a:cubicBezTo>
                <a:cubicBezTo>
                  <a:pt x="13364" y="959"/>
                  <a:pt x="18771" y="-845"/>
                  <a:pt x="23327" y="457"/>
                </a:cubicBezTo>
                <a:cubicBezTo>
                  <a:pt x="27860" y="1752"/>
                  <a:pt x="32664" y="6367"/>
                  <a:pt x="32664" y="11082"/>
                </a:cubicBezTo>
              </a:path>
            </a:pathLst>
          </a:custGeom>
          <a:noFill/>
          <a:ln w="9525" cap="flat" cmpd="sng">
            <a:solidFill>
              <a:schemeClr val="dk2"/>
            </a:solidFill>
            <a:prstDash val="solid"/>
            <a:round/>
            <a:headEnd type="none" w="med" len="med"/>
            <a:tailEnd type="none" w="med" len="med"/>
          </a:ln>
        </p:spPr>
        <p:txBody>
          <a:bodyPr/>
          <a:lstStyle/>
          <a:p>
            <a:endParaRPr lang="en-US"/>
          </a:p>
        </p:txBody>
      </p:sp>
      <p:cxnSp>
        <p:nvCxnSpPr>
          <p:cNvPr id="277" name="Google Shape;277;p29"/>
          <p:cNvCxnSpPr/>
          <p:nvPr/>
        </p:nvCxnSpPr>
        <p:spPr>
          <a:xfrm rot="10800000">
            <a:off x="1658100" y="3227675"/>
            <a:ext cx="56400" cy="16200"/>
          </a:xfrm>
          <a:prstGeom prst="straightConnector1">
            <a:avLst/>
          </a:prstGeom>
          <a:noFill/>
          <a:ln w="9525" cap="flat" cmpd="sng">
            <a:solidFill>
              <a:schemeClr val="dk2"/>
            </a:solidFill>
            <a:prstDash val="solid"/>
            <a:round/>
            <a:headEnd type="none" w="med" len="med"/>
            <a:tailEnd type="none" w="med" len="med"/>
          </a:ln>
        </p:spPr>
      </p:cxnSp>
      <p:cxnSp>
        <p:nvCxnSpPr>
          <p:cNvPr id="278" name="Google Shape;278;p29"/>
          <p:cNvCxnSpPr/>
          <p:nvPr/>
        </p:nvCxnSpPr>
        <p:spPr>
          <a:xfrm rot="10800000" flipH="1">
            <a:off x="1722550" y="3131075"/>
            <a:ext cx="56400" cy="112800"/>
          </a:xfrm>
          <a:prstGeom prst="straightConnector1">
            <a:avLst/>
          </a:prstGeom>
          <a:noFill/>
          <a:ln w="9525" cap="flat" cmpd="sng">
            <a:solidFill>
              <a:schemeClr val="dk2"/>
            </a:solidFill>
            <a:prstDash val="solid"/>
            <a:round/>
            <a:headEnd type="none" w="med" len="med"/>
            <a:tailEnd type="none" w="med" len="med"/>
          </a:ln>
        </p:spPr>
      </p:cxnSp>
      <p:sp>
        <p:nvSpPr>
          <p:cNvPr id="279" name="Google Shape;279;p29"/>
          <p:cNvSpPr txBox="1"/>
          <p:nvPr/>
        </p:nvSpPr>
        <p:spPr>
          <a:xfrm>
            <a:off x="2156650" y="3035950"/>
            <a:ext cx="1078500" cy="2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1"/>
                </a:solidFill>
              </a:rPr>
              <a:t>preferred</a:t>
            </a:r>
            <a:endParaRPr sz="9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85" name="Google Shape;285;p30"/>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Opcode Heuristic </a:t>
            </a:r>
            <a:endParaRPr>
              <a:latin typeface="Roboto"/>
              <a:ea typeface="Roboto"/>
              <a:cs typeface="Roboto"/>
              <a:sym typeface="Roboto"/>
            </a:endParaRPr>
          </a:p>
        </p:txBody>
      </p:sp>
      <p:sp>
        <p:nvSpPr>
          <p:cNvPr id="286" name="Google Shape;286;p30"/>
          <p:cNvSpPr txBox="1">
            <a:spLocks noGrp="1"/>
          </p:cNvSpPr>
          <p:nvPr>
            <p:ph type="subTitle" idx="1"/>
          </p:nvPr>
        </p:nvSpPr>
        <p:spPr>
          <a:xfrm>
            <a:off x="741700" y="1825250"/>
            <a:ext cx="7730700" cy="3057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dirty="0"/>
              <a:t>Analysis of a set of benchmark programs </a:t>
            </a:r>
            <a:endParaRPr dirty="0"/>
          </a:p>
          <a:p>
            <a:pPr marL="457200" lvl="0" indent="-381000" algn="l" rtl="0">
              <a:lnSpc>
                <a:spcPct val="150000"/>
              </a:lnSpc>
              <a:spcBef>
                <a:spcPts val="0"/>
              </a:spcBef>
              <a:spcAft>
                <a:spcPts val="0"/>
              </a:spcAft>
              <a:buSzPts val="2400"/>
              <a:buChar char="●"/>
            </a:pPr>
            <a:r>
              <a:rPr lang="en" dirty="0"/>
              <a:t>Performance may vary across benchmarks</a:t>
            </a:r>
            <a:endParaRPr dirty="0"/>
          </a:p>
          <a:p>
            <a:pPr marL="0" lvl="0" indent="0" algn="l" rtl="0">
              <a:lnSpc>
                <a:spcPct val="150000"/>
              </a:lnSpc>
              <a:spcBef>
                <a:spcPts val="0"/>
              </a:spcBef>
              <a:spcAft>
                <a:spcPts val="0"/>
              </a:spcAft>
              <a:buNone/>
            </a:pPr>
            <a:r>
              <a:rPr lang="en" sz="2200" dirty="0"/>
              <a:t>Example: given some benchmarks, a is unlikely negative</a:t>
            </a:r>
            <a:endParaRPr sz="2200" dirty="0"/>
          </a:p>
          <a:p>
            <a:pPr marL="0" lvl="0" indent="0" algn="l" rtl="0">
              <a:spcBef>
                <a:spcPts val="0"/>
              </a:spcBef>
              <a:spcAft>
                <a:spcPts val="0"/>
              </a:spcAft>
              <a:buNone/>
            </a:pPr>
            <a:endParaRPr sz="1700"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endParaRPr dirty="0"/>
          </a:p>
        </p:txBody>
      </p:sp>
      <p:sp>
        <p:nvSpPr>
          <p:cNvPr id="287" name="Google Shape;287;p30"/>
          <p:cNvSpPr/>
          <p:nvPr/>
        </p:nvSpPr>
        <p:spPr>
          <a:xfrm>
            <a:off x="741642" y="3329875"/>
            <a:ext cx="2757300" cy="1650300"/>
          </a:xfrm>
          <a:prstGeom prst="roundRect">
            <a:avLst>
              <a:gd name="adj" fmla="val 16667"/>
            </a:avLst>
          </a:prstGeom>
          <a:solidFill>
            <a:srgbClr val="CFE2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8" name="Google Shape;288;p30"/>
          <p:cNvSpPr txBox="1"/>
          <p:nvPr/>
        </p:nvSpPr>
        <p:spPr>
          <a:xfrm>
            <a:off x="4264750" y="3458550"/>
            <a:ext cx="1434900" cy="8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30"/>
          <p:cNvSpPr txBox="1"/>
          <p:nvPr/>
        </p:nvSpPr>
        <p:spPr>
          <a:xfrm>
            <a:off x="4409875" y="3547250"/>
            <a:ext cx="4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90" name="Google Shape;290;p30"/>
          <p:cNvSpPr txBox="1"/>
          <p:nvPr/>
        </p:nvSpPr>
        <p:spPr>
          <a:xfrm>
            <a:off x="732268" y="3354200"/>
            <a:ext cx="3442500" cy="15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212121"/>
                </a:solidFill>
                <a:latin typeface="Roboto"/>
                <a:ea typeface="Roboto"/>
                <a:cs typeface="Roboto"/>
                <a:sym typeface="Roboto"/>
              </a:rPr>
              <a:t> </a:t>
            </a:r>
            <a:r>
              <a:rPr lang="en" sz="1700" dirty="0">
                <a:solidFill>
                  <a:srgbClr val="212121"/>
                </a:solidFill>
                <a:latin typeface="Roboto"/>
                <a:ea typeface="Roboto"/>
                <a:cs typeface="Roboto"/>
                <a:sym typeface="Roboto"/>
              </a:rPr>
              <a:t>  if (a &lt; 0) { </a:t>
            </a:r>
            <a:endParaRPr sz="1700" dirty="0">
              <a:solidFill>
                <a:srgbClr val="212121"/>
              </a:solidFill>
              <a:latin typeface="Roboto"/>
              <a:ea typeface="Roboto"/>
              <a:cs typeface="Roboto"/>
              <a:sym typeface="Roboto"/>
            </a:endParaRPr>
          </a:p>
          <a:p>
            <a:pPr marL="0" lvl="0" indent="0" algn="l" rtl="0">
              <a:spcBef>
                <a:spcPts val="0"/>
              </a:spcBef>
              <a:spcAft>
                <a:spcPts val="0"/>
              </a:spcAft>
              <a:buNone/>
            </a:pPr>
            <a:r>
              <a:rPr lang="en" sz="1700" dirty="0">
                <a:solidFill>
                  <a:srgbClr val="212121"/>
                </a:solidFill>
                <a:latin typeface="Roboto"/>
                <a:ea typeface="Roboto"/>
                <a:cs typeface="Roboto"/>
                <a:sym typeface="Roboto"/>
              </a:rPr>
              <a:t>        return;    </a:t>
            </a:r>
            <a:endParaRPr sz="1700" dirty="0">
              <a:solidFill>
                <a:srgbClr val="212121"/>
              </a:solidFill>
              <a:latin typeface="Roboto"/>
              <a:ea typeface="Roboto"/>
              <a:cs typeface="Roboto"/>
              <a:sym typeface="Roboto"/>
            </a:endParaRPr>
          </a:p>
          <a:p>
            <a:pPr marL="0" lvl="0" indent="0" algn="l" rtl="0">
              <a:spcBef>
                <a:spcPts val="0"/>
              </a:spcBef>
              <a:spcAft>
                <a:spcPts val="0"/>
              </a:spcAft>
              <a:buNone/>
            </a:pPr>
            <a:r>
              <a:rPr lang="en" sz="1700" dirty="0">
                <a:solidFill>
                  <a:srgbClr val="212121"/>
                </a:solidFill>
                <a:latin typeface="Roboto"/>
                <a:ea typeface="Roboto"/>
                <a:cs typeface="Roboto"/>
                <a:sym typeface="Roboto"/>
              </a:rPr>
              <a:t>    } else {     </a:t>
            </a:r>
            <a:endParaRPr sz="1700" dirty="0">
              <a:solidFill>
                <a:srgbClr val="212121"/>
              </a:solidFill>
              <a:latin typeface="Roboto"/>
              <a:ea typeface="Roboto"/>
              <a:cs typeface="Roboto"/>
              <a:sym typeface="Roboto"/>
            </a:endParaRPr>
          </a:p>
          <a:p>
            <a:pPr marL="0" lvl="0" indent="0" algn="l" rtl="0">
              <a:spcBef>
                <a:spcPts val="0"/>
              </a:spcBef>
              <a:spcAft>
                <a:spcPts val="0"/>
              </a:spcAft>
              <a:buNone/>
            </a:pPr>
            <a:r>
              <a:rPr lang="en" sz="1700" dirty="0">
                <a:solidFill>
                  <a:srgbClr val="212121"/>
                </a:solidFill>
                <a:latin typeface="Roboto"/>
                <a:ea typeface="Roboto"/>
                <a:cs typeface="Roboto"/>
                <a:sym typeface="Roboto"/>
              </a:rPr>
              <a:t>        num++; // select this</a:t>
            </a:r>
            <a:endParaRPr sz="1700" dirty="0">
              <a:solidFill>
                <a:srgbClr val="212121"/>
              </a:solidFill>
              <a:latin typeface="Roboto"/>
              <a:ea typeface="Roboto"/>
              <a:cs typeface="Roboto"/>
              <a:sym typeface="Roboto"/>
            </a:endParaRPr>
          </a:p>
          <a:p>
            <a:pPr marL="0" lvl="0" indent="0" algn="l" rtl="0">
              <a:spcBef>
                <a:spcPts val="0"/>
              </a:spcBef>
              <a:spcAft>
                <a:spcPts val="0"/>
              </a:spcAft>
              <a:buNone/>
            </a:pPr>
            <a:r>
              <a:rPr lang="en" sz="1700" dirty="0">
                <a:solidFill>
                  <a:srgbClr val="212121"/>
                </a:solidFill>
                <a:latin typeface="Roboto"/>
                <a:ea typeface="Roboto"/>
                <a:cs typeface="Roboto"/>
                <a:sym typeface="Roboto"/>
              </a:rPr>
              <a:t>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96" name="Google Shape;296;p31"/>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Guard Heuristic</a:t>
            </a:r>
            <a:endParaRPr>
              <a:latin typeface="Roboto"/>
              <a:ea typeface="Roboto"/>
              <a:cs typeface="Roboto"/>
              <a:sym typeface="Roboto"/>
            </a:endParaRPr>
          </a:p>
        </p:txBody>
      </p:sp>
      <p:sp>
        <p:nvSpPr>
          <p:cNvPr id="297" name="Google Shape;297;p31"/>
          <p:cNvSpPr txBox="1">
            <a:spLocks noGrp="1"/>
          </p:cNvSpPr>
          <p:nvPr>
            <p:ph type="subTitle" idx="1"/>
          </p:nvPr>
        </p:nvSpPr>
        <p:spPr>
          <a:xfrm>
            <a:off x="913150" y="1905950"/>
            <a:ext cx="4111500" cy="3057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If a branch guards the use of a variable, it predicts in the direction where the variable is used</a:t>
            </a:r>
            <a:endParaRPr/>
          </a:p>
          <a:p>
            <a:pPr marL="457200" lvl="0" indent="0" algn="l" rtl="0">
              <a:spcBef>
                <a:spcPts val="0"/>
              </a:spcBef>
              <a:spcAft>
                <a:spcPts val="0"/>
              </a:spcAft>
              <a:buNone/>
            </a:pPr>
            <a:endParaRPr/>
          </a:p>
        </p:txBody>
      </p:sp>
      <p:sp>
        <p:nvSpPr>
          <p:cNvPr id="298" name="Google Shape;298;p31"/>
          <p:cNvSpPr/>
          <p:nvPr/>
        </p:nvSpPr>
        <p:spPr>
          <a:xfrm>
            <a:off x="5250325" y="1905938"/>
            <a:ext cx="3516000" cy="2424300"/>
          </a:xfrm>
          <a:prstGeom prst="roundRect">
            <a:avLst>
              <a:gd name="adj" fmla="val 16667"/>
            </a:avLst>
          </a:prstGeom>
          <a:solidFill>
            <a:srgbClr val="CFE2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212121"/>
                </a:solidFill>
                <a:latin typeface="Roboto"/>
                <a:ea typeface="Roboto"/>
                <a:cs typeface="Roboto"/>
                <a:sym typeface="Roboto"/>
              </a:rPr>
              <a:t>if (num &lt; 0) { </a:t>
            </a:r>
            <a:endParaRPr sz="1600">
              <a:solidFill>
                <a:srgbClr val="212121"/>
              </a:solidFill>
              <a:latin typeface="Roboto"/>
              <a:ea typeface="Roboto"/>
              <a:cs typeface="Roboto"/>
              <a:sym typeface="Roboto"/>
            </a:endParaRPr>
          </a:p>
          <a:p>
            <a:pPr marL="0" lvl="0" indent="0" algn="l" rtl="0">
              <a:spcBef>
                <a:spcPts val="0"/>
              </a:spcBef>
              <a:spcAft>
                <a:spcPts val="0"/>
              </a:spcAft>
              <a:buNone/>
            </a:pPr>
            <a:r>
              <a:rPr lang="en" sz="1600">
                <a:solidFill>
                  <a:srgbClr val="212121"/>
                </a:solidFill>
                <a:latin typeface="Roboto"/>
                <a:ea typeface="Roboto"/>
                <a:cs typeface="Roboto"/>
                <a:sym typeface="Roboto"/>
              </a:rPr>
              <a:t>        return;    </a:t>
            </a:r>
            <a:endParaRPr sz="1600">
              <a:solidFill>
                <a:srgbClr val="212121"/>
              </a:solidFill>
              <a:latin typeface="Roboto"/>
              <a:ea typeface="Roboto"/>
              <a:cs typeface="Roboto"/>
              <a:sym typeface="Roboto"/>
            </a:endParaRPr>
          </a:p>
          <a:p>
            <a:pPr marL="0" lvl="0" indent="0" algn="l" rtl="0">
              <a:spcBef>
                <a:spcPts val="0"/>
              </a:spcBef>
              <a:spcAft>
                <a:spcPts val="0"/>
              </a:spcAft>
              <a:buNone/>
            </a:pPr>
            <a:r>
              <a:rPr lang="en" sz="1600">
                <a:solidFill>
                  <a:srgbClr val="212121"/>
                </a:solidFill>
                <a:latin typeface="Roboto"/>
                <a:ea typeface="Roboto"/>
                <a:cs typeface="Roboto"/>
                <a:sym typeface="Roboto"/>
              </a:rPr>
              <a:t>    } else {     </a:t>
            </a:r>
            <a:endParaRPr sz="1600">
              <a:solidFill>
                <a:srgbClr val="212121"/>
              </a:solidFill>
              <a:latin typeface="Roboto"/>
              <a:ea typeface="Roboto"/>
              <a:cs typeface="Roboto"/>
              <a:sym typeface="Roboto"/>
            </a:endParaRPr>
          </a:p>
          <a:p>
            <a:pPr marL="0" lvl="0" indent="0" algn="l" rtl="0">
              <a:spcBef>
                <a:spcPts val="0"/>
              </a:spcBef>
              <a:spcAft>
                <a:spcPts val="0"/>
              </a:spcAft>
              <a:buNone/>
            </a:pPr>
            <a:r>
              <a:rPr lang="en" sz="1600">
                <a:solidFill>
                  <a:srgbClr val="212121"/>
                </a:solidFill>
                <a:latin typeface="Roboto"/>
                <a:ea typeface="Roboto"/>
                <a:cs typeface="Roboto"/>
                <a:sym typeface="Roboto"/>
              </a:rPr>
              <a:t>        num++; // select this</a:t>
            </a:r>
            <a:endParaRPr sz="1600">
              <a:solidFill>
                <a:srgbClr val="212121"/>
              </a:solidFill>
              <a:latin typeface="Roboto"/>
              <a:ea typeface="Roboto"/>
              <a:cs typeface="Roboto"/>
              <a:sym typeface="Roboto"/>
            </a:endParaRPr>
          </a:p>
          <a:p>
            <a:pPr marL="0" lvl="0" indent="0" algn="l" rtl="0">
              <a:spcBef>
                <a:spcPts val="0"/>
              </a:spcBef>
              <a:spcAft>
                <a:spcPts val="0"/>
              </a:spcAft>
              <a:buNone/>
            </a:pPr>
            <a:r>
              <a:rPr lang="en" sz="1600">
                <a:solidFill>
                  <a:srgbClr val="212121"/>
                </a:solidFill>
                <a:latin typeface="Roboto"/>
                <a:ea typeface="Roboto"/>
                <a:cs typeface="Roboto"/>
                <a:sym typeface="Roboto"/>
              </a:rPr>
              <a:t>    }</a:t>
            </a:r>
            <a:endParaRPr sz="1600">
              <a:solidFill>
                <a:srgbClr val="212121"/>
              </a:solidFill>
              <a:latin typeface="Roboto"/>
              <a:ea typeface="Roboto"/>
              <a:cs typeface="Roboto"/>
              <a:sym typeface="Roboto"/>
            </a:endParaRPr>
          </a:p>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304" name="Google Shape;304;p32"/>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Branch Direction Heuristic </a:t>
            </a:r>
            <a:endParaRPr>
              <a:latin typeface="Roboto"/>
              <a:ea typeface="Roboto"/>
              <a:cs typeface="Roboto"/>
              <a:sym typeface="Roboto"/>
            </a:endParaRPr>
          </a:p>
        </p:txBody>
      </p:sp>
      <p:sp>
        <p:nvSpPr>
          <p:cNvPr id="305" name="Google Shape;305;p32"/>
          <p:cNvSpPr txBox="1">
            <a:spLocks noGrp="1"/>
          </p:cNvSpPr>
          <p:nvPr>
            <p:ph type="subTitle" idx="1"/>
          </p:nvPr>
        </p:nvSpPr>
        <p:spPr>
          <a:xfrm>
            <a:off x="945350" y="1905950"/>
            <a:ext cx="7410300" cy="3057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Backward branches are preferred over forward </a:t>
            </a:r>
            <a:endParaRPr/>
          </a:p>
        </p:txBody>
      </p:sp>
      <p:sp>
        <p:nvSpPr>
          <p:cNvPr id="306" name="Google Shape;306;p32"/>
          <p:cNvSpPr/>
          <p:nvPr/>
        </p:nvSpPr>
        <p:spPr>
          <a:xfrm>
            <a:off x="2302100" y="2459050"/>
            <a:ext cx="1416600" cy="576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Entry</a:t>
            </a:r>
            <a:endParaRPr/>
          </a:p>
        </p:txBody>
      </p:sp>
      <p:sp>
        <p:nvSpPr>
          <p:cNvPr id="307" name="Google Shape;307;p32"/>
          <p:cNvSpPr/>
          <p:nvPr/>
        </p:nvSpPr>
        <p:spPr>
          <a:xfrm>
            <a:off x="2302100" y="3423000"/>
            <a:ext cx="1416600" cy="576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BB1</a:t>
            </a:r>
            <a:endParaRPr/>
          </a:p>
        </p:txBody>
      </p:sp>
      <p:sp>
        <p:nvSpPr>
          <p:cNvPr id="308" name="Google Shape;308;p32"/>
          <p:cNvSpPr/>
          <p:nvPr/>
        </p:nvSpPr>
        <p:spPr>
          <a:xfrm>
            <a:off x="2302100" y="4386950"/>
            <a:ext cx="1416600" cy="576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BB2</a:t>
            </a:r>
            <a:endParaRPr/>
          </a:p>
        </p:txBody>
      </p:sp>
      <p:cxnSp>
        <p:nvCxnSpPr>
          <p:cNvPr id="309" name="Google Shape;309;p32"/>
          <p:cNvCxnSpPr>
            <a:stCxn id="306" idx="2"/>
            <a:endCxn id="307" idx="0"/>
          </p:cNvCxnSpPr>
          <p:nvPr/>
        </p:nvCxnSpPr>
        <p:spPr>
          <a:xfrm>
            <a:off x="3010400" y="3035950"/>
            <a:ext cx="0" cy="387000"/>
          </a:xfrm>
          <a:prstGeom prst="straightConnector1">
            <a:avLst/>
          </a:prstGeom>
          <a:noFill/>
          <a:ln w="9525" cap="flat" cmpd="sng">
            <a:solidFill>
              <a:schemeClr val="dk2"/>
            </a:solidFill>
            <a:prstDash val="solid"/>
            <a:round/>
            <a:headEnd type="none" w="med" len="med"/>
            <a:tailEnd type="triangle" w="med" len="med"/>
          </a:ln>
        </p:spPr>
      </p:cxnSp>
      <p:cxnSp>
        <p:nvCxnSpPr>
          <p:cNvPr id="310" name="Google Shape;310;p32"/>
          <p:cNvCxnSpPr>
            <a:stCxn id="307" idx="2"/>
            <a:endCxn id="308" idx="0"/>
          </p:cNvCxnSpPr>
          <p:nvPr/>
        </p:nvCxnSpPr>
        <p:spPr>
          <a:xfrm>
            <a:off x="3010400" y="3999900"/>
            <a:ext cx="0" cy="387000"/>
          </a:xfrm>
          <a:prstGeom prst="straightConnector1">
            <a:avLst/>
          </a:prstGeom>
          <a:noFill/>
          <a:ln w="9525" cap="flat" cmpd="sng">
            <a:solidFill>
              <a:schemeClr val="dk2"/>
            </a:solidFill>
            <a:prstDash val="solid"/>
            <a:round/>
            <a:headEnd type="none" w="med" len="med"/>
            <a:tailEnd type="triangle" w="med" len="med"/>
          </a:ln>
        </p:spPr>
      </p:cxnSp>
      <p:sp>
        <p:nvSpPr>
          <p:cNvPr id="311" name="Google Shape;311;p32"/>
          <p:cNvSpPr/>
          <p:nvPr/>
        </p:nvSpPr>
        <p:spPr>
          <a:xfrm>
            <a:off x="1934056" y="3261961"/>
            <a:ext cx="786600" cy="974525"/>
          </a:xfrm>
          <a:custGeom>
            <a:avLst/>
            <a:gdLst/>
            <a:ahLst/>
            <a:cxnLst/>
            <a:rect l="l" t="t" r="r" b="b"/>
            <a:pathLst>
              <a:path w="31464" h="38981" extrusionOk="0">
                <a:moveTo>
                  <a:pt x="31464" y="29864"/>
                </a:moveTo>
                <a:cubicBezTo>
                  <a:pt x="30494" y="37644"/>
                  <a:pt x="16260" y="41099"/>
                  <a:pt x="9248" y="37591"/>
                </a:cubicBezTo>
                <a:cubicBezTo>
                  <a:pt x="3239" y="34585"/>
                  <a:pt x="975" y="26239"/>
                  <a:pt x="233" y="19561"/>
                </a:cubicBezTo>
                <a:cubicBezTo>
                  <a:pt x="-412" y="13757"/>
                  <a:pt x="378" y="5822"/>
                  <a:pt x="5385" y="2818"/>
                </a:cubicBezTo>
                <a:cubicBezTo>
                  <a:pt x="12557" y="-1485"/>
                  <a:pt x="27532" y="-1253"/>
                  <a:pt x="30177" y="6682"/>
                </a:cubicBezTo>
              </a:path>
            </a:pathLst>
          </a:custGeom>
          <a:noFill/>
          <a:ln w="9525" cap="flat" cmpd="sng">
            <a:solidFill>
              <a:schemeClr val="dk2"/>
            </a:solidFill>
            <a:prstDash val="solid"/>
            <a:round/>
            <a:headEnd type="none" w="med" len="med"/>
            <a:tailEnd type="none" w="med" len="med"/>
          </a:ln>
        </p:spPr>
        <p:txBody>
          <a:bodyPr/>
          <a:lstStyle/>
          <a:p>
            <a:endParaRPr lang="en-US"/>
          </a:p>
        </p:txBody>
      </p:sp>
      <p:cxnSp>
        <p:nvCxnSpPr>
          <p:cNvPr id="312" name="Google Shape;312;p32"/>
          <p:cNvCxnSpPr/>
          <p:nvPr/>
        </p:nvCxnSpPr>
        <p:spPr>
          <a:xfrm>
            <a:off x="2575775" y="3388750"/>
            <a:ext cx="112800" cy="40200"/>
          </a:xfrm>
          <a:prstGeom prst="straightConnector1">
            <a:avLst/>
          </a:prstGeom>
          <a:noFill/>
          <a:ln w="9525" cap="flat" cmpd="sng">
            <a:solidFill>
              <a:schemeClr val="dk2"/>
            </a:solidFill>
            <a:prstDash val="solid"/>
            <a:round/>
            <a:headEnd type="none" w="med" len="med"/>
            <a:tailEnd type="none" w="med" len="med"/>
          </a:ln>
        </p:spPr>
      </p:cxnSp>
      <p:cxnSp>
        <p:nvCxnSpPr>
          <p:cNvPr id="313" name="Google Shape;313;p32"/>
          <p:cNvCxnSpPr/>
          <p:nvPr/>
        </p:nvCxnSpPr>
        <p:spPr>
          <a:xfrm rot="10800000" flipH="1">
            <a:off x="2680425" y="3308400"/>
            <a:ext cx="32100" cy="120600"/>
          </a:xfrm>
          <a:prstGeom prst="straightConnector1">
            <a:avLst/>
          </a:prstGeom>
          <a:noFill/>
          <a:ln w="9525" cap="flat" cmpd="sng">
            <a:solidFill>
              <a:schemeClr val="dk2"/>
            </a:solidFill>
            <a:prstDash val="solid"/>
            <a:round/>
            <a:headEnd type="none" w="med" len="med"/>
            <a:tailEnd type="none" w="med" len="med"/>
          </a:ln>
        </p:spPr>
      </p:cxnSp>
      <p:sp>
        <p:nvSpPr>
          <p:cNvPr id="314" name="Google Shape;314;p32"/>
          <p:cNvSpPr txBox="1"/>
          <p:nvPr/>
        </p:nvSpPr>
        <p:spPr>
          <a:xfrm>
            <a:off x="1344375" y="3588263"/>
            <a:ext cx="1070400" cy="1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preferred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320" name="Google Shape;320;p33"/>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Experiments</a:t>
            </a:r>
            <a:endParaRPr>
              <a:latin typeface="Roboto"/>
              <a:ea typeface="Roboto"/>
              <a:cs typeface="Roboto"/>
              <a:sym typeface="Roboto"/>
            </a:endParaRPr>
          </a:p>
        </p:txBody>
      </p:sp>
      <p:sp>
        <p:nvSpPr>
          <p:cNvPr id="321" name="Google Shape;321;p33"/>
          <p:cNvSpPr txBox="1">
            <a:spLocks noGrp="1"/>
          </p:cNvSpPr>
          <p:nvPr>
            <p:ph type="subTitle" idx="1"/>
          </p:nvPr>
        </p:nvSpPr>
        <p:spPr>
          <a:xfrm>
            <a:off x="3656025" y="1905950"/>
            <a:ext cx="5125500" cy="2537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1"/>
              <a:t>Benchmark: </a:t>
            </a:r>
            <a:r>
              <a:rPr lang="en"/>
              <a:t>14 non-numeric programs</a:t>
            </a:r>
            <a:endParaRPr/>
          </a:p>
          <a:p>
            <a:pPr marL="457200" lvl="0" indent="-381000" algn="l" rtl="0">
              <a:spcBef>
                <a:spcPts val="0"/>
              </a:spcBef>
              <a:spcAft>
                <a:spcPts val="0"/>
              </a:spcAft>
              <a:buSzPts val="2400"/>
              <a:buChar char="●"/>
            </a:pPr>
            <a:r>
              <a:rPr lang="en" b="1"/>
              <a:t>Compiler:</a:t>
            </a:r>
            <a:r>
              <a:rPr lang="en"/>
              <a:t> IMPACT-I C compiler</a:t>
            </a:r>
            <a:endParaRPr/>
          </a:p>
          <a:p>
            <a:pPr marL="457200" lvl="0" indent="-381000" algn="l" rtl="0">
              <a:spcBef>
                <a:spcPts val="0"/>
              </a:spcBef>
              <a:spcAft>
                <a:spcPts val="0"/>
              </a:spcAft>
              <a:buSzPts val="2400"/>
              <a:buChar char="●"/>
            </a:pPr>
            <a:r>
              <a:rPr lang="en"/>
              <a:t>Issue rate of the processor varies from 1 to 8</a:t>
            </a:r>
            <a:endParaRPr/>
          </a:p>
        </p:txBody>
      </p:sp>
      <p:pic>
        <p:nvPicPr>
          <p:cNvPr id="322" name="Google Shape;322;p33"/>
          <p:cNvPicPr preferRelativeResize="0"/>
          <p:nvPr/>
        </p:nvPicPr>
        <p:blipFill>
          <a:blip r:embed="rId3">
            <a:alphaModFix/>
          </a:blip>
          <a:stretch>
            <a:fillRect/>
          </a:stretch>
        </p:blipFill>
        <p:spPr>
          <a:xfrm>
            <a:off x="1125450" y="1905950"/>
            <a:ext cx="2075651" cy="20756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328" name="Google Shape;328;p34"/>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Results</a:t>
            </a:r>
            <a:endParaRPr>
              <a:latin typeface="Roboto"/>
              <a:ea typeface="Roboto"/>
              <a:cs typeface="Roboto"/>
              <a:sym typeface="Roboto"/>
            </a:endParaRPr>
          </a:p>
        </p:txBody>
      </p:sp>
      <p:sp>
        <p:nvSpPr>
          <p:cNvPr id="329" name="Google Shape;329;p34"/>
          <p:cNvSpPr txBox="1">
            <a:spLocks noGrp="1"/>
          </p:cNvSpPr>
          <p:nvPr>
            <p:ph type="subTitle" idx="1"/>
          </p:nvPr>
        </p:nvSpPr>
        <p:spPr>
          <a:xfrm>
            <a:off x="913150" y="1854175"/>
            <a:ext cx="3450300" cy="3057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Compare accurate analyzer predictions to profile info predictions</a:t>
            </a:r>
            <a:endParaRPr/>
          </a:p>
          <a:p>
            <a:pPr marL="457200" lvl="0" indent="-381000" algn="l" rtl="0">
              <a:spcBef>
                <a:spcPts val="0"/>
              </a:spcBef>
              <a:spcAft>
                <a:spcPts val="0"/>
              </a:spcAft>
              <a:buSzPts val="2400"/>
              <a:buChar char="●"/>
            </a:pPr>
            <a:r>
              <a:rPr lang="en"/>
              <a:t>These predictions match </a:t>
            </a:r>
            <a:r>
              <a:rPr lang="en">
                <a:solidFill>
                  <a:schemeClr val="lt1"/>
                </a:solidFill>
              </a:rPr>
              <a:t>∼86%</a:t>
            </a:r>
            <a:r>
              <a:rPr lang="en"/>
              <a:t> of the time</a:t>
            </a:r>
            <a:endParaRPr/>
          </a:p>
        </p:txBody>
      </p:sp>
      <p:pic>
        <p:nvPicPr>
          <p:cNvPr id="330" name="Google Shape;330;p34"/>
          <p:cNvPicPr preferRelativeResize="0"/>
          <p:nvPr/>
        </p:nvPicPr>
        <p:blipFill>
          <a:blip r:embed="rId3">
            <a:alphaModFix/>
          </a:blip>
          <a:stretch>
            <a:fillRect/>
          </a:stretch>
        </p:blipFill>
        <p:spPr>
          <a:xfrm>
            <a:off x="4572000" y="1344075"/>
            <a:ext cx="4031325" cy="34067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336" name="Google Shape;336;p35"/>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Results</a:t>
            </a:r>
            <a:endParaRPr>
              <a:latin typeface="Roboto"/>
              <a:ea typeface="Roboto"/>
              <a:cs typeface="Roboto"/>
              <a:sym typeface="Roboto"/>
            </a:endParaRPr>
          </a:p>
        </p:txBody>
      </p:sp>
      <p:pic>
        <p:nvPicPr>
          <p:cNvPr id="337" name="Google Shape;337;p35"/>
          <p:cNvPicPr preferRelativeResize="0"/>
          <p:nvPr/>
        </p:nvPicPr>
        <p:blipFill>
          <a:blip r:embed="rId3">
            <a:alphaModFix/>
          </a:blip>
          <a:stretch>
            <a:fillRect/>
          </a:stretch>
        </p:blipFill>
        <p:spPr>
          <a:xfrm>
            <a:off x="4572000" y="1552750"/>
            <a:ext cx="4238593" cy="3110475"/>
          </a:xfrm>
          <a:prstGeom prst="rect">
            <a:avLst/>
          </a:prstGeom>
          <a:noFill/>
          <a:ln>
            <a:noFill/>
          </a:ln>
        </p:spPr>
      </p:pic>
      <p:sp>
        <p:nvSpPr>
          <p:cNvPr id="338" name="Google Shape;338;p35"/>
          <p:cNvSpPr txBox="1">
            <a:spLocks noGrp="1"/>
          </p:cNvSpPr>
          <p:nvPr>
            <p:ph type="subTitle" idx="1"/>
          </p:nvPr>
        </p:nvSpPr>
        <p:spPr>
          <a:xfrm>
            <a:off x="913150" y="1854175"/>
            <a:ext cx="3440400" cy="3057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Static analyzer performs better in some benchmarks</a:t>
            </a:r>
            <a:endParaRPr/>
          </a:p>
          <a:p>
            <a:pPr marL="457200" lvl="0" indent="-381000" algn="l" rtl="0">
              <a:spcBef>
                <a:spcPts val="0"/>
              </a:spcBef>
              <a:spcAft>
                <a:spcPts val="0"/>
              </a:spcAft>
              <a:buSzPts val="2400"/>
              <a:buChar char="●"/>
            </a:pPr>
            <a:r>
              <a:rPr lang="en"/>
              <a:t>Profile-based method dominates in higher issue machines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53" name="Google Shape;153;p18"/>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latin typeface="Roboto"/>
                <a:ea typeface="Roboto"/>
                <a:cs typeface="Roboto"/>
                <a:sym typeface="Roboto"/>
              </a:rPr>
              <a:t>The Challenge of Profile-Guided Transformations</a:t>
            </a:r>
            <a:endParaRPr sz="2300">
              <a:latin typeface="Roboto"/>
              <a:ea typeface="Roboto"/>
              <a:cs typeface="Roboto"/>
              <a:sym typeface="Roboto"/>
            </a:endParaRPr>
          </a:p>
        </p:txBody>
      </p:sp>
      <p:sp>
        <p:nvSpPr>
          <p:cNvPr id="154" name="Google Shape;154;p18"/>
          <p:cNvSpPr txBox="1">
            <a:spLocks noGrp="1"/>
          </p:cNvSpPr>
          <p:nvPr>
            <p:ph type="subTitle" idx="1"/>
          </p:nvPr>
        </p:nvSpPr>
        <p:spPr>
          <a:xfrm>
            <a:off x="913154" y="1905950"/>
            <a:ext cx="7410300" cy="2883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a:t>Time and Resource Intensive</a:t>
            </a:r>
            <a:endParaRPr/>
          </a:p>
          <a:p>
            <a:pPr marL="914400" lvl="1" indent="-317500" algn="l" rtl="0">
              <a:spcBef>
                <a:spcPts val="0"/>
              </a:spcBef>
              <a:spcAft>
                <a:spcPts val="0"/>
              </a:spcAft>
              <a:buSzPts val="1400"/>
              <a:buFont typeface="Roboto"/>
              <a:buAutoNum type="alphaLcPeriod"/>
            </a:pPr>
            <a:r>
              <a:rPr lang="en">
                <a:latin typeface="Roboto"/>
                <a:ea typeface="Roboto"/>
                <a:cs typeface="Roboto"/>
                <a:sym typeface="Roboto"/>
              </a:rPr>
              <a:t>Compile → Profile → Recompile</a:t>
            </a:r>
            <a:endParaRPr>
              <a:latin typeface="Roboto"/>
              <a:ea typeface="Roboto"/>
              <a:cs typeface="Roboto"/>
              <a:sym typeface="Roboto"/>
            </a:endParaRPr>
          </a:p>
          <a:p>
            <a:pPr marL="457200" lvl="0" indent="-381000" algn="l" rtl="0">
              <a:spcBef>
                <a:spcPts val="0"/>
              </a:spcBef>
              <a:spcAft>
                <a:spcPts val="0"/>
              </a:spcAft>
              <a:buSzPts val="2400"/>
              <a:buAutoNum type="arabicPeriod"/>
            </a:pPr>
            <a:r>
              <a:rPr lang="en"/>
              <a:t>Limited Applicability</a:t>
            </a:r>
            <a:endParaRPr/>
          </a:p>
          <a:p>
            <a:pPr marL="914400" lvl="1" indent="-317500" algn="l" rtl="0">
              <a:spcBef>
                <a:spcPts val="0"/>
              </a:spcBef>
              <a:spcAft>
                <a:spcPts val="0"/>
              </a:spcAft>
              <a:buSzPts val="1400"/>
              <a:buFont typeface="Roboto"/>
              <a:buAutoNum type="alphaLcPeriod"/>
            </a:pPr>
            <a:r>
              <a:rPr lang="en">
                <a:latin typeface="Roboto"/>
                <a:ea typeface="Roboto"/>
                <a:cs typeface="Roboto"/>
                <a:sym typeface="Roboto"/>
              </a:rPr>
              <a:t>May not be feasible for Embedded Systems </a:t>
            </a:r>
            <a:endParaRPr>
              <a:latin typeface="Roboto"/>
              <a:ea typeface="Roboto"/>
              <a:cs typeface="Roboto"/>
              <a:sym typeface="Roboto"/>
            </a:endParaRPr>
          </a:p>
          <a:p>
            <a:pPr marL="457200" lvl="0" indent="-381000" algn="l" rtl="0">
              <a:spcBef>
                <a:spcPts val="0"/>
              </a:spcBef>
              <a:spcAft>
                <a:spcPts val="0"/>
              </a:spcAft>
              <a:buSzPts val="2400"/>
              <a:buAutoNum type="arabicPeriod"/>
            </a:pPr>
            <a:r>
              <a:rPr lang="en"/>
              <a:t>Branch Prediction Accuracy ≠ Optimal ILP</a:t>
            </a:r>
            <a:endParaRPr/>
          </a:p>
          <a:p>
            <a:pPr marL="914400" lvl="1" indent="-317500" algn="l" rtl="0">
              <a:spcBef>
                <a:spcPts val="0"/>
              </a:spcBef>
              <a:spcAft>
                <a:spcPts val="0"/>
              </a:spcAft>
              <a:buSzPts val="1400"/>
              <a:buFont typeface="Roboto"/>
              <a:buAutoNum type="alphaLcPeriod"/>
            </a:pPr>
            <a:r>
              <a:rPr lang="en">
                <a:latin typeface="Roboto"/>
                <a:ea typeface="Roboto"/>
                <a:cs typeface="Roboto"/>
                <a:sym typeface="Roboto"/>
              </a:rPr>
              <a:t>Input data may not expose important execution paths</a:t>
            </a:r>
            <a:endParaRPr>
              <a:latin typeface="Roboto"/>
              <a:ea typeface="Roboto"/>
              <a:cs typeface="Roboto"/>
              <a:sym typeface="Roboto"/>
            </a:endParaRPr>
          </a:p>
          <a:p>
            <a:pPr marL="914400" lvl="1" indent="-317500" algn="l" rtl="0">
              <a:spcBef>
                <a:spcPts val="0"/>
              </a:spcBef>
              <a:spcAft>
                <a:spcPts val="0"/>
              </a:spcAft>
              <a:buSzPts val="1400"/>
              <a:buFont typeface="Roboto"/>
              <a:buAutoNum type="alphaLcPeriod"/>
            </a:pPr>
            <a:r>
              <a:rPr lang="en">
                <a:latin typeface="Roboto"/>
                <a:ea typeface="Roboto"/>
                <a:cs typeface="Roboto"/>
                <a:sym typeface="Roboto"/>
              </a:rPr>
              <a:t>Most likely branch may contain hazards!</a:t>
            </a:r>
            <a:endParaRPr>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344" name="Google Shape;344;p36"/>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Commentary</a:t>
            </a:r>
            <a:endParaRPr>
              <a:latin typeface="Roboto"/>
              <a:ea typeface="Roboto"/>
              <a:cs typeface="Roboto"/>
              <a:sym typeface="Roboto"/>
            </a:endParaRPr>
          </a:p>
        </p:txBody>
      </p:sp>
      <p:sp>
        <p:nvSpPr>
          <p:cNvPr id="345" name="Google Shape;345;p36"/>
          <p:cNvSpPr txBox="1">
            <a:spLocks noGrp="1"/>
          </p:cNvSpPr>
          <p:nvPr>
            <p:ph type="subTitle" idx="1"/>
          </p:nvPr>
        </p:nvSpPr>
        <p:spPr>
          <a:xfrm>
            <a:off x="913154" y="1905950"/>
            <a:ext cx="7410300" cy="28830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a:t>Static program analysis heuristics</a:t>
            </a:r>
            <a:endParaRPr/>
          </a:p>
          <a:p>
            <a:pPr marL="914400" lvl="1" indent="-317500" algn="l" rtl="0">
              <a:lnSpc>
                <a:spcPct val="115000"/>
              </a:lnSpc>
              <a:spcBef>
                <a:spcPts val="0"/>
              </a:spcBef>
              <a:spcAft>
                <a:spcPts val="0"/>
              </a:spcAft>
              <a:buSzPts val="1400"/>
              <a:buFont typeface="Roboto"/>
              <a:buChar char="○"/>
            </a:pPr>
            <a:r>
              <a:rPr lang="en">
                <a:latin typeface="Roboto"/>
                <a:ea typeface="Roboto"/>
                <a:cs typeface="Roboto"/>
                <a:sym typeface="Roboto"/>
              </a:rPr>
              <a:t>No profile information needed</a:t>
            </a:r>
            <a:endParaRPr>
              <a:latin typeface="Roboto"/>
              <a:ea typeface="Roboto"/>
              <a:cs typeface="Roboto"/>
              <a:sym typeface="Roboto"/>
            </a:endParaRPr>
          </a:p>
          <a:p>
            <a:pPr marL="914400" lvl="1" indent="-317500" algn="l" rtl="0">
              <a:lnSpc>
                <a:spcPct val="115000"/>
              </a:lnSpc>
              <a:spcBef>
                <a:spcPts val="0"/>
              </a:spcBef>
              <a:spcAft>
                <a:spcPts val="0"/>
              </a:spcAft>
              <a:buSzPts val="1400"/>
              <a:buFont typeface="Roboto"/>
              <a:buChar char="○"/>
            </a:pPr>
            <a:r>
              <a:rPr lang="en">
                <a:latin typeface="Roboto"/>
                <a:ea typeface="Roboto"/>
                <a:cs typeface="Roboto"/>
                <a:sym typeface="Roboto"/>
              </a:rPr>
              <a:t>ILP without runtime data</a:t>
            </a:r>
            <a:endParaRPr>
              <a:latin typeface="Roboto"/>
              <a:ea typeface="Roboto"/>
              <a:cs typeface="Roboto"/>
              <a:sym typeface="Roboto"/>
            </a:endParaRPr>
          </a:p>
          <a:p>
            <a:pPr marL="914400" lvl="1" indent="-317500" algn="l" rtl="0">
              <a:lnSpc>
                <a:spcPct val="115000"/>
              </a:lnSpc>
              <a:spcBef>
                <a:spcPts val="0"/>
              </a:spcBef>
              <a:spcAft>
                <a:spcPts val="0"/>
              </a:spcAft>
              <a:buSzPts val="1400"/>
              <a:buFont typeface="Roboto"/>
              <a:buChar char="○"/>
            </a:pPr>
            <a:r>
              <a:rPr lang="en">
                <a:latin typeface="Roboto"/>
                <a:ea typeface="Roboto"/>
                <a:cs typeface="Roboto"/>
                <a:sym typeface="Roboto"/>
              </a:rPr>
              <a:t>Optimization and scheduling comparable to profiling</a:t>
            </a:r>
            <a:endParaRPr>
              <a:latin typeface="Roboto"/>
              <a:ea typeface="Roboto"/>
              <a:cs typeface="Roboto"/>
              <a:sym typeface="Roboto"/>
            </a:endParaRPr>
          </a:p>
          <a:p>
            <a:pPr marL="914400" lvl="1" indent="-317500" algn="l" rtl="0">
              <a:lnSpc>
                <a:spcPct val="115000"/>
              </a:lnSpc>
              <a:spcBef>
                <a:spcPts val="0"/>
              </a:spcBef>
              <a:spcAft>
                <a:spcPts val="0"/>
              </a:spcAft>
              <a:buSzPts val="1400"/>
              <a:buFont typeface="Roboto"/>
              <a:buChar char="○"/>
            </a:pPr>
            <a:r>
              <a:rPr lang="en">
                <a:latin typeface="Roboto"/>
                <a:ea typeface="Roboto"/>
                <a:cs typeface="Roboto"/>
                <a:sym typeface="Roboto"/>
              </a:rPr>
              <a:t>Broaden the scope of compiler optimization techniques</a:t>
            </a:r>
            <a:endParaRPr>
              <a:latin typeface="Roboto"/>
              <a:ea typeface="Roboto"/>
              <a:cs typeface="Roboto"/>
              <a:sym typeface="Roboto"/>
            </a:endParaRPr>
          </a:p>
          <a:p>
            <a:pPr marL="457200" lvl="0" indent="-381000" algn="l" rtl="0">
              <a:lnSpc>
                <a:spcPct val="115000"/>
              </a:lnSpc>
              <a:spcBef>
                <a:spcPts val="0"/>
              </a:spcBef>
              <a:spcAft>
                <a:spcPts val="0"/>
              </a:spcAft>
              <a:buSzPts val="2400"/>
              <a:buChar char="●"/>
            </a:pPr>
            <a:r>
              <a:rPr lang="en"/>
              <a:t>Limitation</a:t>
            </a:r>
            <a:endParaRPr/>
          </a:p>
          <a:p>
            <a:pPr marL="914400" lvl="1" indent="-317500" algn="l" rtl="0">
              <a:lnSpc>
                <a:spcPct val="115000"/>
              </a:lnSpc>
              <a:spcBef>
                <a:spcPts val="0"/>
              </a:spcBef>
              <a:spcAft>
                <a:spcPts val="0"/>
              </a:spcAft>
              <a:buSzPts val="1400"/>
              <a:buFont typeface="Roboto"/>
              <a:buChar char="○"/>
            </a:pPr>
            <a:r>
              <a:rPr lang="en">
                <a:latin typeface="Roboto"/>
                <a:ea typeface="Roboto"/>
                <a:cs typeface="Roboto"/>
                <a:sym typeface="Roboto"/>
              </a:rPr>
              <a:t>Accurately predict actual runtime behavior</a:t>
            </a:r>
            <a:endParaRPr>
              <a:latin typeface="Roboto"/>
              <a:ea typeface="Roboto"/>
              <a:cs typeface="Roboto"/>
              <a:sym typeface="Roboto"/>
            </a:endParaRPr>
          </a:p>
          <a:p>
            <a:pPr marL="914400" lvl="1" indent="-317500" algn="l" rtl="0">
              <a:lnSpc>
                <a:spcPct val="115000"/>
              </a:lnSpc>
              <a:spcBef>
                <a:spcPts val="0"/>
              </a:spcBef>
              <a:spcAft>
                <a:spcPts val="0"/>
              </a:spcAft>
              <a:buSzPts val="1400"/>
              <a:buFont typeface="Roboto"/>
              <a:buChar char="○"/>
            </a:pPr>
            <a:r>
              <a:rPr lang="en">
                <a:latin typeface="Roboto"/>
                <a:ea typeface="Roboto"/>
                <a:cs typeface="Roboto"/>
                <a:sym typeface="Roboto"/>
              </a:rPr>
              <a:t>Tradeoff! Comprehensiveness vs. efficiency</a:t>
            </a:r>
            <a:endParaRPr>
              <a:latin typeface="Roboto"/>
              <a:ea typeface="Roboto"/>
              <a:cs typeface="Roboto"/>
              <a:sym typeface="Roboto"/>
            </a:endParaRPr>
          </a:p>
          <a:p>
            <a:pPr marL="914400" lvl="1" indent="-317500" algn="l" rtl="0">
              <a:lnSpc>
                <a:spcPct val="115000"/>
              </a:lnSpc>
              <a:spcBef>
                <a:spcPts val="0"/>
              </a:spcBef>
              <a:spcAft>
                <a:spcPts val="0"/>
              </a:spcAft>
              <a:buSzPts val="1400"/>
              <a:buFont typeface="Roboto"/>
              <a:buChar char="○"/>
            </a:pPr>
            <a:r>
              <a:rPr lang="en">
                <a:latin typeface="Roboto"/>
                <a:ea typeface="Roboto"/>
                <a:cs typeface="Roboto"/>
                <a:sym typeface="Roboto"/>
              </a:rPr>
              <a:t>What we plan to work on: 1) llvm; 2) path selection; 3) different heuristics</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351" name="Google Shape;351;p37"/>
          <p:cNvSpPr txBox="1">
            <a:spLocks noGrp="1"/>
          </p:cNvSpPr>
          <p:nvPr>
            <p:ph type="title"/>
          </p:nvPr>
        </p:nvSpPr>
        <p:spPr>
          <a:xfrm>
            <a:off x="959850" y="1644025"/>
            <a:ext cx="7224300" cy="1290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3500" b="1">
                <a:solidFill>
                  <a:schemeClr val="dk1"/>
                </a:solidFill>
              </a:rPr>
              <a:t>Thank you!</a:t>
            </a:r>
            <a:endParaRPr sz="3500" b="1">
              <a:solidFill>
                <a:schemeClr val="dk1"/>
              </a:solidFill>
            </a:endParaRPr>
          </a:p>
        </p:txBody>
      </p:sp>
      <p:sp>
        <p:nvSpPr>
          <p:cNvPr id="352" name="Google Shape;352;p37"/>
          <p:cNvSpPr txBox="1">
            <a:spLocks noGrp="1"/>
          </p:cNvSpPr>
          <p:nvPr>
            <p:ph type="subTitle" idx="1"/>
          </p:nvPr>
        </p:nvSpPr>
        <p:spPr>
          <a:xfrm>
            <a:off x="951450" y="2489650"/>
            <a:ext cx="7241100" cy="100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a:solidFill>
                  <a:srgbClr val="F1C232"/>
                </a:solidFill>
                <a:latin typeface="Roboto"/>
                <a:ea typeface="Roboto"/>
                <a:cs typeface="Roboto"/>
                <a:sym typeface="Roboto"/>
              </a:rPr>
              <a:t>Q&amp;A Time</a:t>
            </a:r>
            <a:endParaRPr sz="1800" b="1">
              <a:solidFill>
                <a:srgbClr val="F1C23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60" name="Google Shape;160;p19"/>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latin typeface="Roboto"/>
                <a:ea typeface="Roboto"/>
                <a:cs typeface="Roboto"/>
                <a:sym typeface="Roboto"/>
              </a:rPr>
              <a:t>Introducing Static Program Analysis</a:t>
            </a:r>
            <a:endParaRPr sz="2300">
              <a:latin typeface="Roboto"/>
              <a:ea typeface="Roboto"/>
              <a:cs typeface="Roboto"/>
              <a:sym typeface="Roboto"/>
            </a:endParaRPr>
          </a:p>
        </p:txBody>
      </p:sp>
      <p:sp>
        <p:nvSpPr>
          <p:cNvPr id="161" name="Google Shape;161;p19"/>
          <p:cNvSpPr txBox="1">
            <a:spLocks noGrp="1"/>
          </p:cNvSpPr>
          <p:nvPr>
            <p:ph type="subTitle" idx="1"/>
          </p:nvPr>
        </p:nvSpPr>
        <p:spPr>
          <a:xfrm>
            <a:off x="913154" y="1905950"/>
            <a:ext cx="7410300" cy="2883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a:t>Efficiency and Speed</a:t>
            </a:r>
            <a:endParaRPr/>
          </a:p>
          <a:p>
            <a:pPr marL="914400" lvl="1" indent="-317500" algn="l" rtl="0">
              <a:spcBef>
                <a:spcPts val="0"/>
              </a:spcBef>
              <a:spcAft>
                <a:spcPts val="0"/>
              </a:spcAft>
              <a:buSzPts val="1400"/>
              <a:buFont typeface="Roboto"/>
              <a:buAutoNum type="alphaLcPeriod"/>
            </a:pPr>
            <a:r>
              <a:rPr lang="en">
                <a:latin typeface="Roboto"/>
                <a:ea typeface="Roboto"/>
                <a:cs typeface="Roboto"/>
                <a:sym typeface="Roboto"/>
              </a:rPr>
              <a:t>Does not rely on runtime behavior.</a:t>
            </a:r>
            <a:endParaRPr>
              <a:latin typeface="Roboto"/>
              <a:ea typeface="Roboto"/>
              <a:cs typeface="Roboto"/>
              <a:sym typeface="Roboto"/>
            </a:endParaRPr>
          </a:p>
          <a:p>
            <a:pPr marL="457200" lvl="0" indent="-381000" algn="l" rtl="0">
              <a:spcBef>
                <a:spcPts val="0"/>
              </a:spcBef>
              <a:spcAft>
                <a:spcPts val="0"/>
              </a:spcAft>
              <a:buSzPts val="2400"/>
              <a:buAutoNum type="arabicPeriod"/>
            </a:pPr>
            <a:r>
              <a:rPr lang="en"/>
              <a:t>Universal Applicability</a:t>
            </a:r>
            <a:endParaRPr/>
          </a:p>
          <a:p>
            <a:pPr marL="914400" lvl="1" indent="-317500" algn="l" rtl="0">
              <a:spcBef>
                <a:spcPts val="0"/>
              </a:spcBef>
              <a:spcAft>
                <a:spcPts val="0"/>
              </a:spcAft>
              <a:buSzPts val="1400"/>
              <a:buFont typeface="Roboto"/>
              <a:buAutoNum type="alphaLcPeriod"/>
            </a:pPr>
            <a:r>
              <a:rPr lang="en">
                <a:latin typeface="Roboto"/>
                <a:ea typeface="Roboto"/>
                <a:cs typeface="Roboto"/>
                <a:sym typeface="Roboto"/>
              </a:rPr>
              <a:t>Suitable for any system.</a:t>
            </a:r>
            <a:endParaRPr>
              <a:latin typeface="Roboto"/>
              <a:ea typeface="Roboto"/>
              <a:cs typeface="Roboto"/>
              <a:sym typeface="Roboto"/>
            </a:endParaRPr>
          </a:p>
          <a:p>
            <a:pPr marL="914400" lvl="1" indent="-317500" algn="l" rtl="0">
              <a:spcBef>
                <a:spcPts val="0"/>
              </a:spcBef>
              <a:spcAft>
                <a:spcPts val="0"/>
              </a:spcAft>
              <a:buSzPts val="1400"/>
              <a:buFont typeface="Roboto"/>
              <a:buAutoNum type="alphaLcPeriod"/>
            </a:pPr>
            <a:r>
              <a:rPr lang="en">
                <a:latin typeface="Roboto"/>
                <a:ea typeface="Roboto"/>
                <a:cs typeface="Roboto"/>
                <a:sym typeface="Roboto"/>
              </a:rPr>
              <a:t>Especially beneficial for Embedded Systems.</a:t>
            </a:r>
            <a:endParaRPr>
              <a:latin typeface="Roboto"/>
              <a:ea typeface="Roboto"/>
              <a:cs typeface="Roboto"/>
              <a:sym typeface="Roboto"/>
            </a:endParaRPr>
          </a:p>
          <a:p>
            <a:pPr marL="457200" lvl="0" indent="-381000" algn="l" rtl="0">
              <a:spcBef>
                <a:spcPts val="0"/>
              </a:spcBef>
              <a:spcAft>
                <a:spcPts val="0"/>
              </a:spcAft>
              <a:buSzPts val="2400"/>
              <a:buAutoNum type="arabicPeriod"/>
            </a:pPr>
            <a:r>
              <a:rPr lang="en"/>
              <a:t>Comprehensive Optimization</a:t>
            </a:r>
            <a:endParaRPr/>
          </a:p>
          <a:p>
            <a:pPr marL="914400" lvl="1" indent="-317500" algn="l" rtl="0">
              <a:spcBef>
                <a:spcPts val="0"/>
              </a:spcBef>
              <a:spcAft>
                <a:spcPts val="0"/>
              </a:spcAft>
              <a:buSzPts val="1400"/>
              <a:buFont typeface="Roboto"/>
              <a:buAutoNum type="alphaLcPeriod"/>
            </a:pPr>
            <a:r>
              <a:rPr lang="en">
                <a:latin typeface="Roboto"/>
                <a:ea typeface="Roboto"/>
                <a:cs typeface="Roboto"/>
                <a:sym typeface="Roboto"/>
              </a:rPr>
              <a:t>Analyzes all code paths</a:t>
            </a:r>
            <a:endParaRPr>
              <a:latin typeface="Roboto"/>
              <a:ea typeface="Roboto"/>
              <a:cs typeface="Roboto"/>
              <a:sym typeface="Roboto"/>
            </a:endParaRPr>
          </a:p>
          <a:p>
            <a:pPr marL="914400" lvl="1" indent="-317500" algn="l" rtl="0">
              <a:spcBef>
                <a:spcPts val="0"/>
              </a:spcBef>
              <a:spcAft>
                <a:spcPts val="0"/>
              </a:spcAft>
              <a:buSzPts val="1400"/>
              <a:buFont typeface="Roboto"/>
              <a:buAutoNum type="alphaLcPeriod"/>
            </a:pPr>
            <a:r>
              <a:rPr lang="en">
                <a:latin typeface="Roboto"/>
                <a:ea typeface="Roboto"/>
                <a:cs typeface="Roboto"/>
                <a:sym typeface="Roboto"/>
              </a:rPr>
              <a:t>Enhances optimization potential by avoiding known hazards</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67" name="Google Shape;167;p20"/>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latin typeface="Roboto"/>
                <a:ea typeface="Roboto"/>
                <a:cs typeface="Roboto"/>
                <a:sym typeface="Roboto"/>
              </a:rPr>
              <a:t>Superblock Formation using Static Program Analysis</a:t>
            </a:r>
            <a:endParaRPr sz="2300">
              <a:latin typeface="Roboto"/>
              <a:ea typeface="Roboto"/>
              <a:cs typeface="Roboto"/>
              <a:sym typeface="Roboto"/>
            </a:endParaRPr>
          </a:p>
        </p:txBody>
      </p:sp>
      <p:sp>
        <p:nvSpPr>
          <p:cNvPr id="168" name="Google Shape;168;p20"/>
          <p:cNvSpPr txBox="1"/>
          <p:nvPr/>
        </p:nvSpPr>
        <p:spPr>
          <a:xfrm>
            <a:off x="5006950" y="3120825"/>
            <a:ext cx="3690900" cy="76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Path selected based on hazard avoidance, rather than branch frequency</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169" name="Google Shape;169;p20"/>
          <p:cNvSpPr txBox="1"/>
          <p:nvPr/>
        </p:nvSpPr>
        <p:spPr>
          <a:xfrm>
            <a:off x="5006950" y="1950713"/>
            <a:ext cx="3014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AA84F"/>
                </a:solidFill>
                <a:latin typeface="Roboto"/>
                <a:ea typeface="Roboto"/>
                <a:cs typeface="Roboto"/>
                <a:sym typeface="Roboto"/>
              </a:rPr>
              <a:t>Load hoisted successfully</a:t>
            </a:r>
            <a:endParaRPr>
              <a:solidFill>
                <a:srgbClr val="6AA84F"/>
              </a:solidFill>
              <a:latin typeface="Roboto"/>
              <a:ea typeface="Roboto"/>
              <a:cs typeface="Roboto"/>
              <a:sym typeface="Roboto"/>
            </a:endParaRPr>
          </a:p>
        </p:txBody>
      </p:sp>
      <p:pic>
        <p:nvPicPr>
          <p:cNvPr id="170" name="Google Shape;170;p20"/>
          <p:cNvPicPr preferRelativeResize="0"/>
          <p:nvPr/>
        </p:nvPicPr>
        <p:blipFill>
          <a:blip r:embed="rId3">
            <a:alphaModFix/>
          </a:blip>
          <a:stretch>
            <a:fillRect/>
          </a:stretch>
        </p:blipFill>
        <p:spPr>
          <a:xfrm>
            <a:off x="1065550" y="1669850"/>
            <a:ext cx="3214549" cy="3386975"/>
          </a:xfrm>
          <a:prstGeom prst="rect">
            <a:avLst/>
          </a:prstGeom>
          <a:noFill/>
          <a:ln>
            <a:noFill/>
          </a:ln>
          <a:effectLst>
            <a:outerShdw blurRad="57150" dist="19050" dir="5400000" algn="bl" rotWithShape="0">
              <a:srgbClr val="000000">
                <a:alpha val="50000"/>
              </a:srgbClr>
            </a:outerShdw>
          </a:effectLst>
        </p:spPr>
      </p:pic>
      <p:sp>
        <p:nvSpPr>
          <p:cNvPr id="171" name="Google Shape;171;p20"/>
          <p:cNvSpPr/>
          <p:nvPr/>
        </p:nvSpPr>
        <p:spPr>
          <a:xfrm rot="-786">
            <a:off x="3654948" y="2064874"/>
            <a:ext cx="1312200" cy="165300"/>
          </a:xfrm>
          <a:prstGeom prst="lef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p20"/>
          <p:cNvSpPr/>
          <p:nvPr/>
        </p:nvSpPr>
        <p:spPr>
          <a:xfrm rot="-1197">
            <a:off x="3243525" y="3206473"/>
            <a:ext cx="1723500" cy="165000"/>
          </a:xfrm>
          <a:prstGeom prst="lef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78" name="Google Shape;178;p21"/>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latin typeface="Roboto"/>
                <a:ea typeface="Roboto"/>
                <a:cs typeface="Roboto"/>
                <a:sym typeface="Roboto"/>
              </a:rPr>
              <a:t>Superblock Formation using Profile Information</a:t>
            </a:r>
            <a:endParaRPr sz="2300">
              <a:latin typeface="Roboto"/>
              <a:ea typeface="Roboto"/>
              <a:cs typeface="Roboto"/>
              <a:sym typeface="Roboto"/>
            </a:endParaRPr>
          </a:p>
        </p:txBody>
      </p:sp>
      <p:pic>
        <p:nvPicPr>
          <p:cNvPr id="179" name="Google Shape;179;p21"/>
          <p:cNvPicPr preferRelativeResize="0"/>
          <p:nvPr/>
        </p:nvPicPr>
        <p:blipFill>
          <a:blip r:embed="rId3">
            <a:alphaModFix/>
          </a:blip>
          <a:stretch>
            <a:fillRect/>
          </a:stretch>
        </p:blipFill>
        <p:spPr>
          <a:xfrm>
            <a:off x="1034725" y="1667500"/>
            <a:ext cx="3398255" cy="3389325"/>
          </a:xfrm>
          <a:prstGeom prst="rect">
            <a:avLst/>
          </a:prstGeom>
          <a:noFill/>
          <a:ln>
            <a:noFill/>
          </a:ln>
          <a:effectLst>
            <a:outerShdw blurRad="57150" dist="19050" dir="5400000" algn="bl" rotWithShape="0">
              <a:srgbClr val="000000">
                <a:alpha val="50000"/>
              </a:srgbClr>
            </a:outerShdw>
          </a:effectLst>
        </p:spPr>
      </p:pic>
      <p:sp>
        <p:nvSpPr>
          <p:cNvPr id="180" name="Google Shape;180;p21"/>
          <p:cNvSpPr/>
          <p:nvPr/>
        </p:nvSpPr>
        <p:spPr>
          <a:xfrm rot="-1209">
            <a:off x="4203907" y="3204043"/>
            <a:ext cx="853200" cy="165300"/>
          </a:xfrm>
          <a:prstGeom prst="lef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p21"/>
          <p:cNvSpPr txBox="1"/>
          <p:nvPr/>
        </p:nvSpPr>
        <p:spPr>
          <a:xfrm>
            <a:off x="5057100" y="3165363"/>
            <a:ext cx="3014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Most frequent path contains hazard</a:t>
            </a:r>
            <a:endParaRPr>
              <a:latin typeface="Roboto"/>
              <a:ea typeface="Roboto"/>
              <a:cs typeface="Roboto"/>
              <a:sym typeface="Roboto"/>
            </a:endParaRPr>
          </a:p>
        </p:txBody>
      </p:sp>
      <p:pic>
        <p:nvPicPr>
          <p:cNvPr id="182" name="Google Shape;182;p21"/>
          <p:cNvPicPr preferRelativeResize="0"/>
          <p:nvPr/>
        </p:nvPicPr>
        <p:blipFill>
          <a:blip r:embed="rId4">
            <a:alphaModFix/>
          </a:blip>
          <a:stretch>
            <a:fillRect/>
          </a:stretch>
        </p:blipFill>
        <p:spPr>
          <a:xfrm>
            <a:off x="5217001" y="3558975"/>
            <a:ext cx="1193950" cy="802825"/>
          </a:xfrm>
          <a:prstGeom prst="rect">
            <a:avLst/>
          </a:prstGeom>
          <a:noFill/>
          <a:ln>
            <a:noFill/>
          </a:ln>
        </p:spPr>
      </p:pic>
      <p:sp>
        <p:nvSpPr>
          <p:cNvPr id="183" name="Google Shape;183;p21"/>
          <p:cNvSpPr/>
          <p:nvPr/>
        </p:nvSpPr>
        <p:spPr>
          <a:xfrm rot="-1323700">
            <a:off x="3703073" y="2213316"/>
            <a:ext cx="1312285" cy="165400"/>
          </a:xfrm>
          <a:prstGeom prst="lef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4" name="Google Shape;184;p21"/>
          <p:cNvPicPr preferRelativeResize="0"/>
          <p:nvPr/>
        </p:nvPicPr>
        <p:blipFill>
          <a:blip r:embed="rId5">
            <a:alphaModFix/>
          </a:blip>
          <a:stretch>
            <a:fillRect/>
          </a:stretch>
        </p:blipFill>
        <p:spPr>
          <a:xfrm>
            <a:off x="5217002" y="2312341"/>
            <a:ext cx="1193950" cy="625158"/>
          </a:xfrm>
          <a:prstGeom prst="rect">
            <a:avLst/>
          </a:prstGeom>
          <a:noFill/>
          <a:ln>
            <a:noFill/>
          </a:ln>
        </p:spPr>
      </p:pic>
      <p:sp>
        <p:nvSpPr>
          <p:cNvPr id="185" name="Google Shape;185;p21"/>
          <p:cNvSpPr txBox="1"/>
          <p:nvPr/>
        </p:nvSpPr>
        <p:spPr>
          <a:xfrm>
            <a:off x="5057100" y="1835513"/>
            <a:ext cx="3014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latin typeface="Roboto"/>
                <a:ea typeface="Roboto"/>
                <a:cs typeface="Roboto"/>
                <a:sym typeface="Roboto"/>
              </a:rPr>
              <a:t>Load cannot be hoisted</a:t>
            </a:r>
            <a:endParaRPr>
              <a:solidFill>
                <a:srgbClr val="FF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91" name="Google Shape;191;p22"/>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Static Heuristics</a:t>
            </a:r>
            <a:endParaRPr>
              <a:latin typeface="Roboto"/>
              <a:ea typeface="Roboto"/>
              <a:cs typeface="Roboto"/>
              <a:sym typeface="Roboto"/>
            </a:endParaRPr>
          </a:p>
        </p:txBody>
      </p:sp>
      <p:sp>
        <p:nvSpPr>
          <p:cNvPr id="192" name="Google Shape;192;p22"/>
          <p:cNvSpPr txBox="1">
            <a:spLocks noGrp="1"/>
          </p:cNvSpPr>
          <p:nvPr>
            <p:ph type="subTitle" idx="1"/>
          </p:nvPr>
        </p:nvSpPr>
        <p:spPr>
          <a:xfrm>
            <a:off x="913154" y="1905950"/>
            <a:ext cx="7410300" cy="2883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a:t>Select branch directions to avoid hazards (hazard avoidance heuristic)</a:t>
            </a:r>
            <a:endParaRPr/>
          </a:p>
          <a:p>
            <a:pPr marL="0" lvl="0" indent="0" algn="l" rtl="0">
              <a:spcBef>
                <a:spcPts val="0"/>
              </a:spcBef>
              <a:spcAft>
                <a:spcPts val="0"/>
              </a:spcAft>
              <a:buNone/>
            </a:pPr>
            <a:endParaRPr/>
          </a:p>
          <a:p>
            <a:pPr marL="457200" lvl="0" indent="-381000" algn="l" rtl="0">
              <a:spcBef>
                <a:spcPts val="0"/>
              </a:spcBef>
              <a:spcAft>
                <a:spcPts val="0"/>
              </a:spcAft>
              <a:buSzPts val="2400"/>
              <a:buAutoNum type="arabicPeriod"/>
            </a:pPr>
            <a:r>
              <a:rPr lang="en"/>
              <a:t>Predict the most likely direction of the remaining branches (path selection heuristic)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98" name="Google Shape;198;p23"/>
          <p:cNvSpPr txBox="1">
            <a:spLocks noGrp="1"/>
          </p:cNvSpPr>
          <p:nvPr>
            <p:ph type="title"/>
          </p:nvPr>
        </p:nvSpPr>
        <p:spPr>
          <a:xfrm>
            <a:off x="913150"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Hazard Avoidance </a:t>
            </a:r>
            <a:endParaRPr>
              <a:latin typeface="Roboto"/>
              <a:ea typeface="Roboto"/>
              <a:cs typeface="Roboto"/>
              <a:sym typeface="Roboto"/>
            </a:endParaRPr>
          </a:p>
        </p:txBody>
      </p:sp>
      <p:sp>
        <p:nvSpPr>
          <p:cNvPr id="199" name="Google Shape;199;p23"/>
          <p:cNvSpPr txBox="1">
            <a:spLocks noGrp="1"/>
          </p:cNvSpPr>
          <p:nvPr>
            <p:ph type="subTitle" idx="1"/>
          </p:nvPr>
        </p:nvSpPr>
        <p:spPr>
          <a:xfrm>
            <a:off x="913150" y="1905950"/>
            <a:ext cx="7410300" cy="30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Hazard</a:t>
            </a:r>
            <a:r>
              <a:rPr lang="en"/>
              <a:t> is an instruction with unclear side effects at compile time:</a:t>
            </a:r>
            <a:endParaRPr/>
          </a:p>
          <a:p>
            <a:pPr marL="0" lvl="0" indent="0" algn="l" rtl="0">
              <a:spcBef>
                <a:spcPts val="0"/>
              </a:spcBef>
              <a:spcAft>
                <a:spcPts val="0"/>
              </a:spcAft>
              <a:buNone/>
            </a:pPr>
            <a:endParaRPr/>
          </a:p>
          <a:p>
            <a:pPr marL="457200" lvl="0" indent="-381000" algn="l" rtl="0">
              <a:spcBef>
                <a:spcPts val="0"/>
              </a:spcBef>
              <a:spcAft>
                <a:spcPts val="0"/>
              </a:spcAft>
              <a:buSzPts val="2400"/>
              <a:buChar char="●"/>
            </a:pPr>
            <a:r>
              <a:rPr lang="en"/>
              <a:t>Modification to part of the program state that may not be precisely determined.</a:t>
            </a:r>
            <a:endParaRPr/>
          </a:p>
          <a:p>
            <a:pPr marL="0" lvl="0" indent="0" algn="l" rtl="0">
              <a:spcBef>
                <a:spcPts val="0"/>
              </a:spcBef>
              <a:spcAft>
                <a:spcPts val="0"/>
              </a:spcAft>
              <a:buNone/>
            </a:pPr>
            <a:endParaRPr/>
          </a:p>
          <a:p>
            <a:pPr marL="457200" lvl="0" indent="-381000" algn="l" rtl="0">
              <a:spcBef>
                <a:spcPts val="0"/>
              </a:spcBef>
              <a:spcAft>
                <a:spcPts val="0"/>
              </a:spcAft>
              <a:buSzPts val="2400"/>
              <a:buChar char="●"/>
            </a:pPr>
            <a:r>
              <a:rPr lang="en"/>
              <a:t>Hardly identified succeeding instructions.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p:nvPr/>
        </p:nvSpPr>
        <p:spPr>
          <a:xfrm>
            <a:off x="5245375" y="1970388"/>
            <a:ext cx="3516000" cy="2424300"/>
          </a:xfrm>
          <a:prstGeom prst="roundRect">
            <a:avLst>
              <a:gd name="adj" fmla="val 16667"/>
            </a:avLst>
          </a:prstGeom>
          <a:solidFill>
            <a:srgbClr val="CFE2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5" name="Google Shape;20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06" name="Google Shape;206;p24"/>
          <p:cNvSpPr txBox="1">
            <a:spLocks noGrp="1"/>
          </p:cNvSpPr>
          <p:nvPr>
            <p:ph type="title"/>
          </p:nvPr>
        </p:nvSpPr>
        <p:spPr>
          <a:xfrm>
            <a:off x="254675" y="1079325"/>
            <a:ext cx="7224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Undetermined Modification</a:t>
            </a:r>
            <a:endParaRPr>
              <a:latin typeface="Roboto"/>
              <a:ea typeface="Roboto"/>
              <a:cs typeface="Roboto"/>
              <a:sym typeface="Roboto"/>
            </a:endParaRPr>
          </a:p>
        </p:txBody>
      </p:sp>
      <p:sp>
        <p:nvSpPr>
          <p:cNvPr id="207" name="Google Shape;207;p24"/>
          <p:cNvSpPr txBox="1">
            <a:spLocks noGrp="1"/>
          </p:cNvSpPr>
          <p:nvPr>
            <p:ph type="subTitle" idx="1"/>
          </p:nvPr>
        </p:nvSpPr>
        <p:spPr>
          <a:xfrm>
            <a:off x="254675" y="1893525"/>
            <a:ext cx="4469700" cy="276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I/O instructions </a:t>
            </a:r>
            <a:endParaRPr/>
          </a:p>
          <a:p>
            <a:pPr marL="0" lvl="0" indent="0" algn="l" rtl="0">
              <a:spcBef>
                <a:spcPts val="0"/>
              </a:spcBef>
              <a:spcAft>
                <a:spcPts val="0"/>
              </a:spcAft>
              <a:buNone/>
            </a:pPr>
            <a:endParaRPr/>
          </a:p>
          <a:p>
            <a:pPr marL="0" lvl="0" indent="0" algn="l" rtl="0">
              <a:spcBef>
                <a:spcPts val="0"/>
              </a:spcBef>
              <a:spcAft>
                <a:spcPts val="0"/>
              </a:spcAft>
              <a:buNone/>
            </a:pPr>
            <a:r>
              <a:rPr lang="en"/>
              <a:t>2. Subroutine calls </a:t>
            </a:r>
            <a:endParaRPr/>
          </a:p>
          <a:p>
            <a:pPr marL="0" lvl="0" indent="0" algn="l" rtl="0">
              <a:spcBef>
                <a:spcPts val="0"/>
              </a:spcBef>
              <a:spcAft>
                <a:spcPts val="0"/>
              </a:spcAft>
              <a:buNone/>
            </a:pPr>
            <a:endParaRPr/>
          </a:p>
          <a:p>
            <a:pPr marL="0" lvl="0" indent="0" algn="l" rtl="0">
              <a:spcBef>
                <a:spcPts val="0"/>
              </a:spcBef>
              <a:spcAft>
                <a:spcPts val="0"/>
              </a:spcAft>
              <a:buNone/>
            </a:pPr>
            <a:r>
              <a:rPr lang="en"/>
              <a:t>3. Synchronization instructions</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4. Ambiguous stores</a:t>
            </a:r>
            <a:endParaRPr/>
          </a:p>
        </p:txBody>
      </p:sp>
      <p:sp>
        <p:nvSpPr>
          <p:cNvPr id="208" name="Google Shape;208;p24"/>
          <p:cNvSpPr txBox="1"/>
          <p:nvPr/>
        </p:nvSpPr>
        <p:spPr>
          <a:xfrm>
            <a:off x="5444175" y="2138863"/>
            <a:ext cx="32427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t>int data = 10;</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void foo() {</a:t>
            </a:r>
            <a:endParaRPr sz="1500"/>
          </a:p>
          <a:p>
            <a:pPr marL="0" lvl="0" indent="0" algn="l" rtl="0">
              <a:spcBef>
                <a:spcPts val="0"/>
              </a:spcBef>
              <a:spcAft>
                <a:spcPts val="0"/>
              </a:spcAft>
              <a:buNone/>
            </a:pPr>
            <a:r>
              <a:rPr lang="en" sz="1500"/>
              <a:t>    data = 20; </a:t>
            </a:r>
            <a:endParaRPr sz="1500"/>
          </a:p>
          <a:p>
            <a:pPr marL="0" lvl="0" indent="0" algn="l" rtl="0">
              <a:spcBef>
                <a:spcPts val="0"/>
              </a:spcBef>
              <a:spcAft>
                <a:spcPts val="0"/>
              </a:spcAft>
              <a:buNone/>
            </a:pPr>
            <a:r>
              <a:rPr lang="en" sz="1500"/>
              <a:t>}</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foo();                    // Subroutine call</a:t>
            </a:r>
            <a:endParaRPr sz="1500"/>
          </a:p>
          <a:p>
            <a:pPr marL="0" lvl="0" indent="0" algn="l" rtl="0">
              <a:spcBef>
                <a:spcPts val="0"/>
              </a:spcBef>
              <a:spcAft>
                <a:spcPts val="0"/>
              </a:spcAft>
              <a:buNone/>
            </a:pPr>
            <a:r>
              <a:rPr lang="en" sz="1500"/>
              <a:t>int value = data;   // Memory access</a:t>
            </a:r>
            <a:endParaRPr sz="1500"/>
          </a:p>
          <a:p>
            <a:pPr marL="0" lvl="0" indent="0" algn="l" rtl="0">
              <a:spcBef>
                <a:spcPts val="0"/>
              </a:spcBef>
              <a:spcAft>
                <a:spcPts val="0"/>
              </a:spcAft>
              <a:buNone/>
            </a:pPr>
            <a:endParaRPr/>
          </a:p>
          <a:p>
            <a:pPr marL="0" lvl="0" indent="0" algn="l" rtl="0">
              <a:spcBef>
                <a:spcPts val="0"/>
              </a:spcBef>
              <a:spcAft>
                <a:spcPts val="0"/>
              </a:spcAft>
              <a:buNone/>
            </a:pPr>
            <a:endParaRPr sz="1300"/>
          </a:p>
        </p:txBody>
      </p:sp>
      <p:cxnSp>
        <p:nvCxnSpPr>
          <p:cNvPr id="209" name="Google Shape;209;p24"/>
          <p:cNvCxnSpPr/>
          <p:nvPr/>
        </p:nvCxnSpPr>
        <p:spPr>
          <a:xfrm flipH="1">
            <a:off x="6232900" y="1724050"/>
            <a:ext cx="1872000" cy="2011800"/>
          </a:xfrm>
          <a:prstGeom prst="straightConnector1">
            <a:avLst/>
          </a:prstGeom>
          <a:noFill/>
          <a:ln w="38100" cap="flat" cmpd="sng">
            <a:solidFill>
              <a:srgbClr val="DF3079"/>
            </a:solidFill>
            <a:prstDash val="solid"/>
            <a:round/>
            <a:headEnd type="none" w="med" len="med"/>
            <a:tailEnd type="triangle" w="med" len="med"/>
          </a:ln>
        </p:spPr>
      </p:cxnSp>
      <p:sp>
        <p:nvSpPr>
          <p:cNvPr id="210" name="Google Shape;210;p24"/>
          <p:cNvSpPr txBox="1"/>
          <p:nvPr/>
        </p:nvSpPr>
        <p:spPr>
          <a:xfrm>
            <a:off x="7211675" y="1301675"/>
            <a:ext cx="18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DF3079"/>
                </a:solidFill>
              </a:rPr>
              <a:t>Modification here</a:t>
            </a:r>
            <a:endParaRPr sz="1600" b="1">
              <a:solidFill>
                <a:srgbClr val="DF307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16" name="Google Shape;216;p25"/>
          <p:cNvSpPr txBox="1">
            <a:spLocks noGrp="1"/>
          </p:cNvSpPr>
          <p:nvPr>
            <p:ph type="title"/>
          </p:nvPr>
        </p:nvSpPr>
        <p:spPr>
          <a:xfrm>
            <a:off x="254675" y="1079325"/>
            <a:ext cx="8445300" cy="64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Unidentified Succeeding Instructions</a:t>
            </a:r>
            <a:endParaRPr>
              <a:latin typeface="Roboto"/>
              <a:ea typeface="Roboto"/>
              <a:cs typeface="Roboto"/>
              <a:sym typeface="Roboto"/>
            </a:endParaRPr>
          </a:p>
        </p:txBody>
      </p:sp>
      <p:sp>
        <p:nvSpPr>
          <p:cNvPr id="217" name="Google Shape;217;p25"/>
          <p:cNvSpPr txBox="1">
            <a:spLocks noGrp="1"/>
          </p:cNvSpPr>
          <p:nvPr>
            <p:ph type="subTitle" idx="1"/>
          </p:nvPr>
        </p:nvSpPr>
        <p:spPr>
          <a:xfrm>
            <a:off x="254675" y="1893525"/>
            <a:ext cx="3276000" cy="30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1. Subroutine returns </a:t>
            </a:r>
            <a:endParaRPr/>
          </a:p>
          <a:p>
            <a:pPr marL="0" lvl="0" indent="0" algn="l" rtl="0">
              <a:spcBef>
                <a:spcPts val="0"/>
              </a:spcBef>
              <a:spcAft>
                <a:spcPts val="0"/>
              </a:spcAft>
              <a:buNone/>
            </a:pPr>
            <a:endParaRPr/>
          </a:p>
          <a:p>
            <a:pPr marL="0" lvl="0" indent="0" algn="l" rtl="0">
              <a:spcBef>
                <a:spcPts val="0"/>
              </a:spcBef>
              <a:spcAft>
                <a:spcPts val="0"/>
              </a:spcAft>
              <a:buNone/>
            </a:pPr>
            <a:r>
              <a:rPr lang="en"/>
              <a:t>2. Jumps with indirect target address</a:t>
            </a:r>
            <a:endParaRPr/>
          </a:p>
        </p:txBody>
      </p:sp>
      <p:sp>
        <p:nvSpPr>
          <p:cNvPr id="218" name="Google Shape;218;p25"/>
          <p:cNvSpPr/>
          <p:nvPr/>
        </p:nvSpPr>
        <p:spPr>
          <a:xfrm>
            <a:off x="5245375" y="1970388"/>
            <a:ext cx="3516000" cy="2424300"/>
          </a:xfrm>
          <a:prstGeom prst="roundRect">
            <a:avLst>
              <a:gd name="adj" fmla="val 16667"/>
            </a:avLst>
          </a:prstGeom>
          <a:solidFill>
            <a:srgbClr val="CFE2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9" name="Google Shape;219;p25"/>
          <p:cNvSpPr txBox="1"/>
          <p:nvPr/>
        </p:nvSpPr>
        <p:spPr>
          <a:xfrm>
            <a:off x="5457275" y="2083413"/>
            <a:ext cx="32427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t>int foo() {</a:t>
            </a:r>
            <a:endParaRPr sz="1500"/>
          </a:p>
          <a:p>
            <a:pPr marL="0" lvl="0" indent="0" algn="l" rtl="0">
              <a:spcBef>
                <a:spcPts val="0"/>
              </a:spcBef>
              <a:spcAft>
                <a:spcPts val="0"/>
              </a:spcAft>
              <a:buNone/>
            </a:pPr>
            <a:r>
              <a:rPr lang="en" sz="1500"/>
              <a:t>    return 0; </a:t>
            </a:r>
            <a:endParaRPr sz="1500"/>
          </a:p>
          <a:p>
            <a:pPr marL="0" lvl="0" indent="0" algn="l" rtl="0">
              <a:spcBef>
                <a:spcPts val="0"/>
              </a:spcBef>
              <a:spcAft>
                <a:spcPts val="0"/>
              </a:spcAft>
              <a:buNone/>
            </a:pPr>
            <a:r>
              <a:rPr lang="en" sz="1500"/>
              <a:t>}</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a = foo();    // Subroutine call 1</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a = foo();    // Subroutine call 2</a:t>
            </a:r>
            <a:endParaRPr sz="1500"/>
          </a:p>
          <a:p>
            <a:pPr marL="0" lvl="0" indent="0" algn="l" rtl="0">
              <a:spcBef>
                <a:spcPts val="0"/>
              </a:spcBef>
              <a:spcAft>
                <a:spcPts val="0"/>
              </a:spcAft>
              <a:buNone/>
            </a:pPr>
            <a:endParaRPr/>
          </a:p>
          <a:p>
            <a:pPr marL="0" lvl="0" indent="0" algn="l" rtl="0">
              <a:spcBef>
                <a:spcPts val="0"/>
              </a:spcBef>
              <a:spcAft>
                <a:spcPts val="0"/>
              </a:spcAft>
              <a:buNone/>
            </a:pPr>
            <a:endParaRPr sz="1300"/>
          </a:p>
        </p:txBody>
      </p:sp>
      <p:cxnSp>
        <p:nvCxnSpPr>
          <p:cNvPr id="220" name="Google Shape;220;p25"/>
          <p:cNvCxnSpPr/>
          <p:nvPr/>
        </p:nvCxnSpPr>
        <p:spPr>
          <a:xfrm rot="10800000" flipH="1">
            <a:off x="3818675" y="3368463"/>
            <a:ext cx="1994400" cy="944700"/>
          </a:xfrm>
          <a:prstGeom prst="straightConnector1">
            <a:avLst/>
          </a:prstGeom>
          <a:noFill/>
          <a:ln w="38100" cap="flat" cmpd="sng">
            <a:solidFill>
              <a:srgbClr val="DF3079"/>
            </a:solidFill>
            <a:prstDash val="solid"/>
            <a:round/>
            <a:headEnd type="none" w="med" len="med"/>
            <a:tailEnd type="triangle" w="med" len="med"/>
          </a:ln>
        </p:spPr>
      </p:cxnSp>
      <p:cxnSp>
        <p:nvCxnSpPr>
          <p:cNvPr id="221" name="Google Shape;221;p25"/>
          <p:cNvCxnSpPr/>
          <p:nvPr/>
        </p:nvCxnSpPr>
        <p:spPr>
          <a:xfrm rot="10800000" flipH="1">
            <a:off x="4017575" y="4243400"/>
            <a:ext cx="1480500" cy="251100"/>
          </a:xfrm>
          <a:prstGeom prst="straightConnector1">
            <a:avLst/>
          </a:prstGeom>
          <a:noFill/>
          <a:ln w="38100" cap="flat" cmpd="sng">
            <a:solidFill>
              <a:srgbClr val="DF3079"/>
            </a:solidFill>
            <a:prstDash val="solid"/>
            <a:round/>
            <a:headEnd type="none" w="med" len="med"/>
            <a:tailEnd type="triangle" w="med" len="med"/>
          </a:ln>
        </p:spPr>
      </p:cxnSp>
      <p:sp>
        <p:nvSpPr>
          <p:cNvPr id="222" name="Google Shape;222;p25"/>
          <p:cNvSpPr txBox="1"/>
          <p:nvPr/>
        </p:nvSpPr>
        <p:spPr>
          <a:xfrm>
            <a:off x="2145575" y="4243400"/>
            <a:ext cx="18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DF3079"/>
                </a:solidFill>
              </a:rPr>
              <a:t>Unclear call sites</a:t>
            </a:r>
            <a:endParaRPr sz="1600" b="1">
              <a:solidFill>
                <a:srgbClr val="DF3079"/>
              </a:solidFill>
            </a:endParaRPr>
          </a:p>
        </p:txBody>
      </p:sp>
    </p:spTree>
  </p:cSld>
  <p:clrMapOvr>
    <a:masterClrMapping/>
  </p:clrMapOvr>
</p:sld>
</file>

<file path=ppt/theme/theme1.xml><?xml version="1.0" encoding="utf-8"?>
<a:theme xmlns:a="http://schemas.openxmlformats.org/drawingml/2006/main" name="CoE BLUE Connector Template">
  <a:themeElements>
    <a:clrScheme name="Marina">
      <a:dk1>
        <a:srgbClr val="FFFFFF"/>
      </a:dk1>
      <a:lt1>
        <a:srgbClr val="00517C"/>
      </a:lt1>
      <a:dk2>
        <a:srgbClr val="004065"/>
      </a:dk2>
      <a:lt2>
        <a:srgbClr val="EEEEEE"/>
      </a:lt2>
      <a:accent1>
        <a:srgbClr val="0277BD"/>
      </a:accent1>
      <a:accent2>
        <a:srgbClr val="D86018"/>
      </a:accent2>
      <a:accent3>
        <a:srgbClr val="A5A508"/>
      </a:accent3>
      <a:accent4>
        <a:srgbClr val="00B2A9"/>
      </a:accent4>
      <a:accent5>
        <a:srgbClr val="2F65A7"/>
      </a:accent5>
      <a:accent6>
        <a:srgbClr val="702082"/>
      </a:accent6>
      <a:hlink>
        <a:srgbClr val="1779B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1299</Words>
  <Application>Microsoft Office PowerPoint</Application>
  <PresentationFormat>On-screen Show (16:9)</PresentationFormat>
  <Paragraphs>193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Roboto</vt:lpstr>
      <vt:lpstr>Roboto Light</vt:lpstr>
      <vt:lpstr>Arial</vt:lpstr>
      <vt:lpstr>Ubuntu Light</vt:lpstr>
      <vt:lpstr>Roboto Black</vt:lpstr>
      <vt:lpstr>CoE BLUE Connector Template</vt:lpstr>
      <vt:lpstr>Superblock Formation Using Static Program Analysis</vt:lpstr>
      <vt:lpstr>The Challenge of Profile-Guided Transformations</vt:lpstr>
      <vt:lpstr>Introducing Static Program Analysis</vt:lpstr>
      <vt:lpstr>Superblock Formation using Static Program Analysis</vt:lpstr>
      <vt:lpstr>Superblock Formation using Profile Information</vt:lpstr>
      <vt:lpstr>Static Heuristics</vt:lpstr>
      <vt:lpstr>Hazard Avoidance </vt:lpstr>
      <vt:lpstr>Undetermined Modification</vt:lpstr>
      <vt:lpstr>Unidentified Succeeding Instructions</vt:lpstr>
      <vt:lpstr>Hazard Avoidance Heuristic</vt:lpstr>
      <vt:lpstr>Path Selection</vt:lpstr>
      <vt:lpstr>Pointer Heuristic </vt:lpstr>
      <vt:lpstr>Loop Heuristic</vt:lpstr>
      <vt:lpstr>Opcode Heuristic </vt:lpstr>
      <vt:lpstr>Guard Heuristic</vt:lpstr>
      <vt:lpstr>Branch Direction Heuristic </vt:lpstr>
      <vt:lpstr>Experiments</vt:lpstr>
      <vt:lpstr>Results</vt:lpstr>
      <vt:lpstr>Results</vt:lpstr>
      <vt:lpstr>Commentary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Superblock Formation Using Static Program Analysis</dc:title>
  <cp:lastModifiedBy>Luo, Jane</cp:lastModifiedBy>
  <cp:revision>1</cp:revision>
  <dcterms:modified xsi:type="dcterms:W3CDTF">2024-03-27T00:30:44Z</dcterms:modified>
</cp:coreProperties>
</file>