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c679957fa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c679957fa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c6a09b9366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c6a09b936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6774775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c6774775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6c9cacf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c6c9cacf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6c9cacfe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6c9cacfe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6a09b93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c6a09b93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6a09b936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c6a09b936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is based on memory bandwidth of system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6a09b936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6a09b936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6774775e6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6774775e6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c6774775e6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c6774775e6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c679957f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c679957f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algorithm</a:t>
            </a:r>
            <a:r>
              <a:rPr lang="en"/>
              <a:t> </a:t>
            </a:r>
            <a:r>
              <a:rPr lang="en"/>
              <a:t>present a pass which finds loads that can be prefetched based on look-ahead within an array, and generates software prefetches for those that will not be identified by a stride prefetcher. I will first describe the analysis required, then the actual code generated.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6774775e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6774775e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overall aim of our analysis pass is to identify loads that can be profitably prefetched and to determine the code required to generate prefetch instructions for them. The target loads are those where it is possible to generate a prefetch with lookahead.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6774775e6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c6774775e6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 with loads that are part of a loop. We walk the data dependence graph backwards using a depth-first search from each load to find an induction variable within the transitive closure of the input operands. We stop searching along a particular path when we reach an instruction that is not inside any loop. When we find an induction variable, we record all instructions that reference this induction variable (directly or indirectly) along each path to the load. </a:t>
            </a:r>
            <a:endParaRPr/>
          </a:p>
          <a:p>
            <a:pPr indent="0" lvl="0" marL="0" rtl="0" algn="l">
              <a:spcBef>
                <a:spcPts val="0"/>
              </a:spcBef>
              <a:spcAft>
                <a:spcPts val="0"/>
              </a:spcAft>
              <a:buNone/>
            </a:pPr>
            <a:r>
              <a:rPr lang="en"/>
              <a:t>Our recorded set of instructions will become the code to generate the prefetch address in a later stage of our algorithm. However, we must constrain this set further, such that no function calls or non-induction-variable phi nodes appear within 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6774775e6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6774775e6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ntermediate loads used to calculate addresses can cause faults, so we  need to ensure that any look-ahead values will be valid addresses. We follow two strategies to address this </a:t>
            </a:r>
            <a:r>
              <a:rPr lang="en"/>
              <a:t>challenge</a:t>
            </a:r>
            <a:r>
              <a:rPr lang="en"/>
              <a:t>: First, we add address bounds checks into our software prefetch code, to limit the range of induction variables to known valid values. Second, we analyse the loop containing the load, and only proceed with prefetching if we do not find stores to data structures that are used to generated load addresses within the software prefetch code.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6774775e6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6774775e6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the next task is to actually insert new instructions into the code. We insert an add instruction to increase the induction variable by a</a:t>
            </a:r>
            <a:r>
              <a:rPr lang="en"/>
              <a:t> value</a:t>
            </a:r>
            <a:r>
              <a:rPr lang="en"/>
              <a:t>, which is the offset for prefetch. We then generate an instruction (either a select or conditional branch) to take the minimum value of the size of the data structure and the offset induction variable. We create new copies of the software prefetch code instructions, but with any induction-variable affected operands replaced by the instruction copies. Finally, we generate a software prefetch instruction instead of the final load.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6774775e6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6774775e6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goal is to schedule prefetches by finding a look-ahead distance that is generous enough to prevent data being fetched too late, yet avoids polluting the cache and extracts sufficient memory parallelism to gain performance. We generate look-ahead distances using the following formula where t is the total number of loads in a prefetch sequence, l is the position of a given load in its sequence, and c is a microarchitecture-specific constant.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ieeexplore.ieee.org/abstract/document/786374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Indirect Memory Software Prefetching</a:t>
            </a:r>
            <a:endParaRPr/>
          </a:p>
        </p:txBody>
      </p:sp>
      <p:sp>
        <p:nvSpPr>
          <p:cNvPr id="87" name="Google Shape;87;p13"/>
          <p:cNvSpPr txBox="1"/>
          <p:nvPr>
            <p:ph idx="1" type="subTitle"/>
          </p:nvPr>
        </p:nvSpPr>
        <p:spPr>
          <a:xfrm>
            <a:off x="729625" y="2880000"/>
            <a:ext cx="7688100" cy="8355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lang="en"/>
              <a:t>Presenters: Ari Singer, Peter He, Jack Holland, Harsh Sinha, Weiyuan Lyu</a:t>
            </a:r>
            <a:endParaRPr/>
          </a:p>
          <a:p>
            <a:pPr indent="0" lvl="0" marL="0" rtl="0" algn="l">
              <a:lnSpc>
                <a:spcPct val="80000"/>
              </a:lnSpc>
              <a:spcBef>
                <a:spcPts val="0"/>
              </a:spcBef>
              <a:spcAft>
                <a:spcPts val="0"/>
              </a:spcAft>
              <a:buSzPts val="688"/>
              <a:buNone/>
            </a:pPr>
            <a:r>
              <a:rPr lang="en"/>
              <a:t>Authors: Sam Ainsworth, Timothy M. Jones (University of Cambridge)</a:t>
            </a:r>
            <a:endParaRPr/>
          </a:p>
          <a:p>
            <a:pPr indent="0" lvl="0" marL="0" rtl="0" algn="l">
              <a:lnSpc>
                <a:spcPct val="80000"/>
              </a:lnSpc>
              <a:spcBef>
                <a:spcPts val="0"/>
              </a:spcBef>
              <a:spcAft>
                <a:spcPts val="0"/>
              </a:spcAft>
              <a:buSzPts val="688"/>
              <a:buNone/>
            </a:pPr>
            <a:r>
              <a:rPr lang="en" u="sng">
                <a:solidFill>
                  <a:schemeClr val="hlink"/>
                </a:solidFill>
                <a:hlinkClick r:id="rId3"/>
              </a:rPr>
              <a:t>Indirect Memory Software Prefetching (click me)</a:t>
            </a:r>
            <a:endParaRPr>
              <a:solidFill>
                <a:srgbClr val="3C78D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Example</a:t>
            </a:r>
            <a:endParaRPr/>
          </a:p>
        </p:txBody>
      </p:sp>
      <p:pic>
        <p:nvPicPr>
          <p:cNvPr id="148" name="Google Shape;148;p22"/>
          <p:cNvPicPr preferRelativeResize="0"/>
          <p:nvPr/>
        </p:nvPicPr>
        <p:blipFill rotWithShape="1">
          <a:blip r:embed="rId3">
            <a:alphaModFix/>
          </a:blip>
          <a:srcRect b="55171" l="0" r="51788" t="4598"/>
          <a:stretch/>
        </p:blipFill>
        <p:spPr>
          <a:xfrm>
            <a:off x="1187300" y="2059375"/>
            <a:ext cx="2856049" cy="2473200"/>
          </a:xfrm>
          <a:prstGeom prst="rect">
            <a:avLst/>
          </a:prstGeom>
          <a:noFill/>
          <a:ln>
            <a:noFill/>
          </a:ln>
        </p:spPr>
      </p:pic>
      <p:pic>
        <p:nvPicPr>
          <p:cNvPr id="149" name="Google Shape;149;p22"/>
          <p:cNvPicPr preferRelativeResize="0"/>
          <p:nvPr/>
        </p:nvPicPr>
        <p:blipFill rotWithShape="1">
          <a:blip r:embed="rId4">
            <a:alphaModFix/>
          </a:blip>
          <a:srcRect b="9086" l="17557" r="25660" t="5355"/>
          <a:stretch/>
        </p:blipFill>
        <p:spPr>
          <a:xfrm>
            <a:off x="5813524" y="723950"/>
            <a:ext cx="2331425" cy="3513025"/>
          </a:xfrm>
          <a:prstGeom prst="rect">
            <a:avLst/>
          </a:prstGeom>
          <a:noFill/>
          <a:ln>
            <a:noFill/>
          </a:ln>
        </p:spPr>
      </p:pic>
      <p:sp>
        <p:nvSpPr>
          <p:cNvPr id="150" name="Google Shape;150;p22"/>
          <p:cNvSpPr txBox="1"/>
          <p:nvPr/>
        </p:nvSpPr>
        <p:spPr>
          <a:xfrm>
            <a:off x="5813525" y="4236975"/>
            <a:ext cx="3054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accent1"/>
                </a:solidFill>
                <a:latin typeface="Lato"/>
                <a:ea typeface="Lato"/>
                <a:cs typeface="Lato"/>
                <a:sym typeface="Lato"/>
              </a:rPr>
              <a:t>Data dependency graph for loads</a:t>
            </a:r>
            <a:endParaRPr sz="1500">
              <a:solidFill>
                <a:schemeClr val="accent1"/>
              </a:solidFill>
              <a:latin typeface="Lato"/>
              <a:ea typeface="Lato"/>
              <a:cs typeface="Lato"/>
              <a:sym typeface="Lato"/>
            </a:endParaRPr>
          </a:p>
        </p:txBody>
      </p:sp>
      <p:pic>
        <p:nvPicPr>
          <p:cNvPr id="151" name="Google Shape;151;p22"/>
          <p:cNvPicPr preferRelativeResize="0"/>
          <p:nvPr/>
        </p:nvPicPr>
        <p:blipFill rotWithShape="1">
          <a:blip r:embed="rId3">
            <a:alphaModFix/>
          </a:blip>
          <a:srcRect b="75921" l="36487" r="59436" t="21406"/>
          <a:stretch/>
        </p:blipFill>
        <p:spPr>
          <a:xfrm>
            <a:off x="2494600" y="2890325"/>
            <a:ext cx="241426" cy="164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Example</a:t>
            </a:r>
            <a:endParaRPr/>
          </a:p>
        </p:txBody>
      </p:sp>
      <p:pic>
        <p:nvPicPr>
          <p:cNvPr id="157" name="Google Shape;157;p23"/>
          <p:cNvPicPr preferRelativeResize="0"/>
          <p:nvPr/>
        </p:nvPicPr>
        <p:blipFill rotWithShape="1">
          <a:blip r:embed="rId3">
            <a:alphaModFix/>
          </a:blip>
          <a:srcRect b="55171" l="0" r="51788" t="4598"/>
          <a:stretch/>
        </p:blipFill>
        <p:spPr>
          <a:xfrm>
            <a:off x="438425" y="1960850"/>
            <a:ext cx="2856049" cy="2473200"/>
          </a:xfrm>
          <a:prstGeom prst="rect">
            <a:avLst/>
          </a:prstGeom>
          <a:noFill/>
          <a:ln>
            <a:noFill/>
          </a:ln>
        </p:spPr>
      </p:pic>
      <p:pic>
        <p:nvPicPr>
          <p:cNvPr id="158" name="Google Shape;158;p23"/>
          <p:cNvPicPr preferRelativeResize="0"/>
          <p:nvPr/>
        </p:nvPicPr>
        <p:blipFill rotWithShape="1">
          <a:blip r:embed="rId4">
            <a:alphaModFix/>
          </a:blip>
          <a:srcRect b="9086" l="17557" r="25660" t="5355"/>
          <a:stretch/>
        </p:blipFill>
        <p:spPr>
          <a:xfrm>
            <a:off x="3797025" y="1550175"/>
            <a:ext cx="2121025" cy="3196000"/>
          </a:xfrm>
          <a:prstGeom prst="rect">
            <a:avLst/>
          </a:prstGeom>
          <a:noFill/>
          <a:ln>
            <a:noFill/>
          </a:ln>
        </p:spPr>
      </p:pic>
      <p:pic>
        <p:nvPicPr>
          <p:cNvPr id="159" name="Google Shape;159;p23"/>
          <p:cNvPicPr preferRelativeResize="0"/>
          <p:nvPr/>
        </p:nvPicPr>
        <p:blipFill rotWithShape="1">
          <a:blip r:embed="rId3">
            <a:alphaModFix/>
          </a:blip>
          <a:srcRect b="19527" l="3917" r="64668" t="60571"/>
          <a:stretch/>
        </p:blipFill>
        <p:spPr>
          <a:xfrm>
            <a:off x="6168275" y="975475"/>
            <a:ext cx="2293225" cy="1507575"/>
          </a:xfrm>
          <a:prstGeom prst="rect">
            <a:avLst/>
          </a:prstGeom>
          <a:noFill/>
          <a:ln>
            <a:noFill/>
          </a:ln>
        </p:spPr>
      </p:pic>
      <p:sp>
        <p:nvSpPr>
          <p:cNvPr id="160" name="Google Shape;160;p23"/>
          <p:cNvSpPr txBox="1"/>
          <p:nvPr/>
        </p:nvSpPr>
        <p:spPr>
          <a:xfrm>
            <a:off x="6218850" y="2483050"/>
            <a:ext cx="22932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accent1"/>
                </a:solidFill>
                <a:latin typeface="Lato"/>
                <a:ea typeface="Lato"/>
                <a:cs typeface="Lato"/>
                <a:sym typeface="Lato"/>
              </a:rPr>
              <a:t>Prefetching code for 7 ld</a:t>
            </a:r>
            <a:endParaRPr sz="1500">
              <a:solidFill>
                <a:schemeClr val="accent1"/>
              </a:solidFill>
              <a:latin typeface="Lato"/>
              <a:ea typeface="Lato"/>
              <a:cs typeface="Lato"/>
              <a:sym typeface="Lato"/>
            </a:endParaRPr>
          </a:p>
        </p:txBody>
      </p:sp>
      <p:pic>
        <p:nvPicPr>
          <p:cNvPr id="161" name="Google Shape;161;p23"/>
          <p:cNvPicPr preferRelativeResize="0"/>
          <p:nvPr/>
        </p:nvPicPr>
        <p:blipFill rotWithShape="1">
          <a:blip r:embed="rId3">
            <a:alphaModFix/>
          </a:blip>
          <a:srcRect b="9644" l="3917" r="64668" t="80428"/>
          <a:stretch/>
        </p:blipFill>
        <p:spPr>
          <a:xfrm>
            <a:off x="6168263" y="3181088"/>
            <a:ext cx="2293250" cy="752049"/>
          </a:xfrm>
          <a:prstGeom prst="rect">
            <a:avLst/>
          </a:prstGeom>
          <a:noFill/>
          <a:ln>
            <a:noFill/>
          </a:ln>
        </p:spPr>
      </p:pic>
      <p:sp>
        <p:nvSpPr>
          <p:cNvPr id="162" name="Google Shape;162;p23"/>
          <p:cNvSpPr txBox="1"/>
          <p:nvPr/>
        </p:nvSpPr>
        <p:spPr>
          <a:xfrm>
            <a:off x="6218850" y="3933125"/>
            <a:ext cx="24030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accent1"/>
                </a:solidFill>
                <a:latin typeface="Lato"/>
                <a:ea typeface="Lato"/>
                <a:cs typeface="Lato"/>
                <a:sym typeface="Lato"/>
              </a:rPr>
              <a:t>Prefetching code for 5 ld</a:t>
            </a:r>
            <a:endParaRPr sz="1500">
              <a:solidFill>
                <a:schemeClr val="accent1"/>
              </a:solidFill>
              <a:latin typeface="Lato"/>
              <a:ea typeface="Lato"/>
              <a:cs typeface="Lato"/>
              <a:sym typeface="Lato"/>
            </a:endParaRPr>
          </a:p>
        </p:txBody>
      </p:sp>
      <p:pic>
        <p:nvPicPr>
          <p:cNvPr id="163" name="Google Shape;163;p23"/>
          <p:cNvPicPr preferRelativeResize="0"/>
          <p:nvPr/>
        </p:nvPicPr>
        <p:blipFill rotWithShape="1">
          <a:blip r:embed="rId3">
            <a:alphaModFix/>
          </a:blip>
          <a:srcRect b="75921" l="36487" r="59436" t="21406"/>
          <a:stretch/>
        </p:blipFill>
        <p:spPr>
          <a:xfrm>
            <a:off x="1745738" y="2791800"/>
            <a:ext cx="241426" cy="164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a:t>
            </a:r>
            <a:endParaRPr/>
          </a:p>
        </p:txBody>
      </p:sp>
      <p:sp>
        <p:nvSpPr>
          <p:cNvPr id="169" name="Google Shape;169;p24"/>
          <p:cNvSpPr txBox="1"/>
          <p:nvPr>
            <p:ph idx="1" type="body"/>
          </p:nvPr>
        </p:nvSpPr>
        <p:spPr>
          <a:xfrm>
            <a:off x="474900" y="1958800"/>
            <a:ext cx="7688700" cy="2261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Experimental Setup</a:t>
            </a:r>
            <a:endParaRPr sz="1700"/>
          </a:p>
          <a:p>
            <a:pPr indent="-336550" lvl="0" marL="457200" rtl="0" algn="l">
              <a:spcBef>
                <a:spcPts val="0"/>
              </a:spcBef>
              <a:spcAft>
                <a:spcPts val="0"/>
              </a:spcAft>
              <a:buSzPts val="1700"/>
              <a:buChar char="●"/>
            </a:pPr>
            <a:r>
              <a:rPr lang="en" sz="1700"/>
              <a:t>Benchmark: Integer Sort(IS), Conjugate Gradient(CG), RandomAccess(RA), </a:t>
            </a:r>
            <a:r>
              <a:rPr lang="en" sz="1700">
                <a:highlight>
                  <a:srgbClr val="FFFFFF"/>
                </a:highlight>
              </a:rPr>
              <a:t>Hash Join 2EPB (HJ-2), Hash Join 8EPB (HJ-8), Graph500 Seq-CSR (G500)</a:t>
            </a:r>
            <a:endParaRPr sz="1700">
              <a:highlight>
                <a:srgbClr val="FFFFFF"/>
              </a:highlight>
            </a:endParaRPr>
          </a:p>
          <a:p>
            <a:pPr indent="-336550" lvl="0" marL="457200" rtl="0" algn="l">
              <a:lnSpc>
                <a:spcPct val="130000"/>
              </a:lnSpc>
              <a:spcBef>
                <a:spcPts val="0"/>
              </a:spcBef>
              <a:spcAft>
                <a:spcPts val="0"/>
              </a:spcAft>
              <a:buSzPts val="1700"/>
              <a:buChar char="●"/>
            </a:pPr>
            <a:r>
              <a:rPr lang="en" sz="1700">
                <a:highlight>
                  <a:srgbClr val="FFFFFF"/>
                </a:highlight>
              </a:rPr>
              <a:t>System: HasWell(out of order), Xeon Phi(out of order), A57(in order), A53(in order)</a:t>
            </a:r>
            <a:endParaRPr sz="1700">
              <a:highlight>
                <a:srgbClr val="FFFFFF"/>
              </a:highlight>
            </a:endParaRPr>
          </a:p>
          <a:p>
            <a:pPr indent="0" lvl="0" marL="0" rtl="0" algn="l">
              <a:lnSpc>
                <a:spcPct val="130000"/>
              </a:lnSpc>
              <a:spcBef>
                <a:spcPts val="100"/>
              </a:spcBef>
              <a:spcAft>
                <a:spcPts val="0"/>
              </a:spcAft>
              <a:buNone/>
            </a:pPr>
            <a:r>
              <a:rPr lang="en" sz="1700">
                <a:highlight>
                  <a:srgbClr val="FFFFFF"/>
                </a:highlight>
              </a:rPr>
              <a:t>Benchmark: </a:t>
            </a:r>
            <a:r>
              <a:rPr lang="en" sz="1700">
                <a:highlight>
                  <a:srgbClr val="FFFFFF"/>
                </a:highlight>
              </a:rPr>
              <a:t>different</a:t>
            </a:r>
            <a:r>
              <a:rPr lang="en" sz="1700">
                <a:highlight>
                  <a:srgbClr val="FFFFFF"/>
                </a:highlight>
              </a:rPr>
              <a:t> </a:t>
            </a:r>
            <a:r>
              <a:rPr lang="en" sz="1700">
                <a:highlight>
                  <a:srgbClr val="FFFFFF"/>
                </a:highlight>
              </a:rPr>
              <a:t>scenario for testing indirect access pattern</a:t>
            </a:r>
            <a:endParaRPr sz="1700">
              <a:highlight>
                <a:srgbClr val="FFFFFF"/>
              </a:highlight>
            </a:endParaRPr>
          </a:p>
          <a:p>
            <a:pPr indent="0" lvl="0" marL="0" rtl="0" algn="l">
              <a:lnSpc>
                <a:spcPct val="130000"/>
              </a:lnSpc>
              <a:spcBef>
                <a:spcPts val="100"/>
              </a:spcBef>
              <a:spcAft>
                <a:spcPts val="100"/>
              </a:spcAft>
              <a:buNone/>
            </a:pPr>
            <a:r>
              <a:rPr lang="en" sz="1700">
                <a:highlight>
                  <a:srgbClr val="FFFFFF"/>
                </a:highlight>
              </a:rPr>
              <a:t>System: Xeon Phi (ICC), Others(Clang) </a:t>
            </a:r>
            <a:endParaRPr sz="1700">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 Autogenerated vs Manual</a:t>
            </a:r>
            <a:endParaRPr/>
          </a:p>
        </p:txBody>
      </p:sp>
      <p:sp>
        <p:nvSpPr>
          <p:cNvPr id="175" name="Google Shape;175;p25"/>
          <p:cNvSpPr txBox="1"/>
          <p:nvPr>
            <p:ph idx="1" type="body"/>
          </p:nvPr>
        </p:nvSpPr>
        <p:spPr>
          <a:xfrm>
            <a:off x="33075" y="1920400"/>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Out-of-order gain performance, But not much as in-order </a:t>
            </a:r>
            <a:endParaRPr/>
          </a:p>
          <a:p>
            <a:pPr indent="0" lvl="0" marL="457200" rtl="0" algn="l">
              <a:spcBef>
                <a:spcPts val="1200"/>
              </a:spcBef>
              <a:spcAft>
                <a:spcPts val="0"/>
              </a:spcAft>
              <a:buNone/>
            </a:pPr>
            <a:r>
              <a:rPr lang="en"/>
              <a:t>Jump out of the original track of </a:t>
            </a:r>
            <a:r>
              <a:rPr lang="en"/>
              <a:t>execution</a:t>
            </a:r>
            <a:endParaRPr/>
          </a:p>
          <a:p>
            <a:pPr indent="-311150" lvl="0" marL="457200" rtl="0" algn="l">
              <a:spcBef>
                <a:spcPts val="1200"/>
              </a:spcBef>
              <a:spcAft>
                <a:spcPts val="0"/>
              </a:spcAft>
              <a:buSzPts val="1300"/>
              <a:buChar char="●"/>
            </a:pPr>
            <a:r>
              <a:rPr lang="en"/>
              <a:t>Some notification: Hash Join 8 Performance</a:t>
            </a:r>
            <a:endParaRPr/>
          </a:p>
          <a:p>
            <a:pPr indent="0" lvl="0" marL="457200" rtl="0" algn="l">
              <a:spcBef>
                <a:spcPts val="1200"/>
              </a:spcBef>
              <a:spcAft>
                <a:spcPts val="0"/>
              </a:spcAft>
              <a:buNone/>
            </a:pPr>
            <a:r>
              <a:rPr lang="en">
                <a:highlight>
                  <a:srgbClr val="FFFFFF"/>
                </a:highlight>
              </a:rPr>
              <a:t>the stride-hash-indirect pattern</a:t>
            </a:r>
            <a:endParaRPr>
              <a:highlight>
                <a:srgbClr val="FFFFFF"/>
              </a:highlight>
            </a:endParaRPr>
          </a:p>
          <a:p>
            <a:pPr indent="0" lvl="0" marL="457200" rtl="0" algn="l">
              <a:spcBef>
                <a:spcPts val="1200"/>
              </a:spcBef>
              <a:spcAft>
                <a:spcPts val="1200"/>
              </a:spcAft>
              <a:buNone/>
            </a:pPr>
            <a:r>
              <a:rPr lang="en">
                <a:highlight>
                  <a:srgbClr val="FFFFFF"/>
                </a:highlight>
              </a:rPr>
              <a:t>Not recognize the linked-list element in one loop</a:t>
            </a:r>
            <a:endParaRPr>
              <a:highlight>
                <a:srgbClr val="FFFFFF"/>
              </a:highlight>
            </a:endParaRPr>
          </a:p>
        </p:txBody>
      </p:sp>
      <p:pic>
        <p:nvPicPr>
          <p:cNvPr id="176" name="Google Shape;176;p25"/>
          <p:cNvPicPr preferRelativeResize="0"/>
          <p:nvPr/>
        </p:nvPicPr>
        <p:blipFill>
          <a:blip r:embed="rId3">
            <a:alphaModFix/>
          </a:blip>
          <a:stretch>
            <a:fillRect/>
          </a:stretch>
        </p:blipFill>
        <p:spPr>
          <a:xfrm>
            <a:off x="4328100" y="2232425"/>
            <a:ext cx="4859127" cy="2911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a:t>
            </a:r>
            <a:endParaRPr/>
          </a:p>
        </p:txBody>
      </p:sp>
      <p:sp>
        <p:nvSpPr>
          <p:cNvPr id="182" name="Google Shape;182;p26"/>
          <p:cNvSpPr txBox="1"/>
          <p:nvPr>
            <p:ph idx="1" type="body"/>
          </p:nvPr>
        </p:nvSpPr>
        <p:spPr>
          <a:xfrm>
            <a:off x="0" y="1833950"/>
            <a:ext cx="7688700" cy="2261100"/>
          </a:xfrm>
          <a:prstGeom prst="rect">
            <a:avLst/>
          </a:prstGeom>
        </p:spPr>
        <p:txBody>
          <a:bodyPr anchorCtr="0" anchor="t" bIns="91425" lIns="91425" spcFirstLastPara="1" rIns="91425" wrap="square" tIns="91425">
            <a:normAutofit fontScale="47500" lnSpcReduction="10000"/>
          </a:bodyPr>
          <a:lstStyle/>
          <a:p>
            <a:pPr indent="-319141" lvl="0" marL="457200" rtl="0" algn="l">
              <a:lnSpc>
                <a:spcPct val="150000"/>
              </a:lnSpc>
              <a:spcBef>
                <a:spcPts val="0"/>
              </a:spcBef>
              <a:spcAft>
                <a:spcPts val="0"/>
              </a:spcAft>
              <a:buClr>
                <a:srgbClr val="333333"/>
              </a:buClr>
              <a:buSzPct val="100000"/>
              <a:buChar char="●"/>
            </a:pPr>
            <a:r>
              <a:rPr lang="en" sz="3001">
                <a:solidFill>
                  <a:srgbClr val="333333"/>
                </a:solidFill>
                <a:highlight>
                  <a:srgbClr val="FFFFFF"/>
                </a:highlight>
              </a:rPr>
              <a:t>Microarchitectural Impact</a:t>
            </a:r>
            <a:endParaRPr sz="3001">
              <a:solidFill>
                <a:srgbClr val="333333"/>
              </a:solidFill>
              <a:highlight>
                <a:srgbClr val="FFFFFF"/>
              </a:highlight>
            </a:endParaRPr>
          </a:p>
          <a:p>
            <a:pPr indent="-306908" lvl="0" marL="457200" rtl="0" algn="l">
              <a:lnSpc>
                <a:spcPct val="150000"/>
              </a:lnSpc>
              <a:spcBef>
                <a:spcPts val="0"/>
              </a:spcBef>
              <a:spcAft>
                <a:spcPts val="0"/>
              </a:spcAft>
              <a:buClr>
                <a:srgbClr val="333333"/>
              </a:buClr>
              <a:buSzPct val="96092"/>
              <a:buAutoNum type="arabicPeriod"/>
            </a:pPr>
            <a:r>
              <a:rPr lang="en" sz="2701">
                <a:solidFill>
                  <a:srgbClr val="333333"/>
                </a:solidFill>
                <a:highlight>
                  <a:srgbClr val="FFFFFF"/>
                </a:highlight>
              </a:rPr>
              <a:t>Look-Ahead Distance： </a:t>
            </a:r>
            <a:endParaRPr sz="2701">
              <a:solidFill>
                <a:srgbClr val="333333"/>
              </a:solidFill>
              <a:highlight>
                <a:srgbClr val="FFFFFF"/>
              </a:highlight>
            </a:endParaRPr>
          </a:p>
          <a:p>
            <a:pPr indent="0" lvl="0" marL="914400" rtl="0" algn="l">
              <a:lnSpc>
                <a:spcPct val="150000"/>
              </a:lnSpc>
              <a:spcBef>
                <a:spcPts val="100"/>
              </a:spcBef>
              <a:spcAft>
                <a:spcPts val="0"/>
              </a:spcAft>
              <a:buNone/>
            </a:pPr>
            <a:r>
              <a:rPr lang="en" sz="2701">
                <a:solidFill>
                  <a:srgbClr val="333333"/>
                </a:solidFill>
                <a:highlight>
                  <a:srgbClr val="FFFFFF"/>
                </a:highlight>
              </a:rPr>
              <a:t>microarchitecture-specific constant c, </a:t>
            </a:r>
            <a:endParaRPr sz="2701">
              <a:solidFill>
                <a:srgbClr val="333333"/>
              </a:solidFill>
              <a:highlight>
                <a:srgbClr val="FFFFFF"/>
              </a:highlight>
            </a:endParaRPr>
          </a:p>
          <a:p>
            <a:pPr indent="0" lvl="0" marL="914400" rtl="0" algn="l">
              <a:lnSpc>
                <a:spcPct val="150000"/>
              </a:lnSpc>
              <a:spcBef>
                <a:spcPts val="100"/>
              </a:spcBef>
              <a:spcAft>
                <a:spcPts val="0"/>
              </a:spcAft>
              <a:buSzPct val="100000"/>
              <a:buNone/>
            </a:pPr>
            <a:r>
              <a:rPr lang="en" sz="2701">
                <a:solidFill>
                  <a:srgbClr val="333333"/>
                </a:solidFill>
                <a:highlight>
                  <a:srgbClr val="FFFFFF"/>
                </a:highlight>
              </a:rPr>
              <a:t>best = 64</a:t>
            </a:r>
            <a:endParaRPr sz="2701">
              <a:solidFill>
                <a:srgbClr val="333333"/>
              </a:solidFill>
              <a:highlight>
                <a:srgbClr val="FFFFFF"/>
              </a:highlight>
            </a:endParaRPr>
          </a:p>
          <a:p>
            <a:pPr indent="-306908" lvl="0" marL="457200" rtl="0" algn="l">
              <a:lnSpc>
                <a:spcPct val="150000"/>
              </a:lnSpc>
              <a:spcBef>
                <a:spcPts val="100"/>
              </a:spcBef>
              <a:spcAft>
                <a:spcPts val="0"/>
              </a:spcAft>
              <a:buClr>
                <a:srgbClr val="333333"/>
              </a:buClr>
              <a:buSzPct val="96092"/>
              <a:buAutoNum type="arabicPeriod"/>
            </a:pPr>
            <a:r>
              <a:rPr lang="en" sz="2701">
                <a:solidFill>
                  <a:srgbClr val="333333"/>
                </a:solidFill>
                <a:highlight>
                  <a:srgbClr val="FFFFFF"/>
                </a:highlight>
              </a:rPr>
              <a:t>Prefetch Stagger Depth: </a:t>
            </a:r>
            <a:endParaRPr sz="2701">
              <a:solidFill>
                <a:srgbClr val="333333"/>
              </a:solidFill>
              <a:highlight>
                <a:srgbClr val="FFFFFF"/>
              </a:highlight>
            </a:endParaRPr>
          </a:p>
          <a:p>
            <a:pPr indent="0" lvl="0" marL="914400" rtl="0" algn="l">
              <a:lnSpc>
                <a:spcPct val="150000"/>
              </a:lnSpc>
              <a:spcBef>
                <a:spcPts val="100"/>
              </a:spcBef>
              <a:spcAft>
                <a:spcPts val="0"/>
              </a:spcAft>
              <a:buSzPct val="100000"/>
              <a:buNone/>
            </a:pPr>
            <a:r>
              <a:rPr lang="en" sz="2701">
                <a:solidFill>
                  <a:srgbClr val="333333"/>
                </a:solidFill>
                <a:highlight>
                  <a:srgbClr val="FFFFFF"/>
                </a:highlight>
              </a:rPr>
              <a:t>how much nested loads to preload, best = 3</a:t>
            </a:r>
            <a:endParaRPr sz="2701">
              <a:solidFill>
                <a:srgbClr val="333333"/>
              </a:solidFill>
              <a:highlight>
                <a:srgbClr val="FFFFFF"/>
              </a:highlight>
            </a:endParaRPr>
          </a:p>
          <a:p>
            <a:pPr indent="-306908" lvl="0" marL="457200" rtl="0" algn="l">
              <a:lnSpc>
                <a:spcPct val="150000"/>
              </a:lnSpc>
              <a:spcBef>
                <a:spcPts val="100"/>
              </a:spcBef>
              <a:spcAft>
                <a:spcPts val="0"/>
              </a:spcAft>
              <a:buClr>
                <a:srgbClr val="333333"/>
              </a:buClr>
              <a:buSzPct val="96092"/>
              <a:buAutoNum type="arabicPeriod"/>
            </a:pPr>
            <a:r>
              <a:rPr lang="en" sz="2701">
                <a:solidFill>
                  <a:srgbClr val="333333"/>
                </a:solidFill>
                <a:highlight>
                  <a:srgbClr val="FFFFFF"/>
                </a:highlight>
              </a:rPr>
              <a:t>Bandwidth(DRAM):</a:t>
            </a:r>
            <a:endParaRPr sz="2701">
              <a:solidFill>
                <a:srgbClr val="333333"/>
              </a:solidFill>
              <a:highlight>
                <a:srgbClr val="FFFFFF"/>
              </a:highlight>
            </a:endParaRPr>
          </a:p>
          <a:p>
            <a:pPr indent="0" lvl="0" marL="914400" rtl="0" algn="l">
              <a:lnSpc>
                <a:spcPct val="150000"/>
              </a:lnSpc>
              <a:spcBef>
                <a:spcPts val="100"/>
              </a:spcBef>
              <a:spcAft>
                <a:spcPts val="0"/>
              </a:spcAft>
              <a:buSzPct val="100000"/>
              <a:buNone/>
            </a:pPr>
            <a:r>
              <a:rPr lang="en" sz="2701">
                <a:solidFill>
                  <a:srgbClr val="333333"/>
                </a:solidFill>
                <a:highlight>
                  <a:srgbClr val="FFFFFF"/>
                </a:highlight>
              </a:rPr>
              <a:t>shared memory system is a bottleneck</a:t>
            </a:r>
            <a:endParaRPr sz="2701">
              <a:solidFill>
                <a:srgbClr val="333333"/>
              </a:solidFill>
              <a:highlight>
                <a:srgbClr val="FFFFFF"/>
              </a:highlight>
            </a:endParaRPr>
          </a:p>
          <a:p>
            <a:pPr indent="-306908" lvl="0" marL="457200" rtl="0" algn="l">
              <a:lnSpc>
                <a:spcPct val="150000"/>
              </a:lnSpc>
              <a:spcBef>
                <a:spcPts val="100"/>
              </a:spcBef>
              <a:spcAft>
                <a:spcPts val="0"/>
              </a:spcAft>
              <a:buClr>
                <a:srgbClr val="333333"/>
              </a:buClr>
              <a:buSzPct val="96092"/>
              <a:buAutoNum type="arabicPeriod"/>
            </a:pPr>
            <a:r>
              <a:rPr lang="en" sz="2701">
                <a:solidFill>
                  <a:srgbClr val="333333"/>
                </a:solidFill>
                <a:highlight>
                  <a:srgbClr val="FFFFFF"/>
                </a:highlight>
              </a:rPr>
              <a:t>TLB support(Page table): varies result from benmarks</a:t>
            </a:r>
            <a:endParaRPr>
              <a:solidFill>
                <a:srgbClr val="333333"/>
              </a:solidFill>
              <a:highlight>
                <a:srgbClr val="FFFFFF"/>
              </a:highlight>
            </a:endParaRPr>
          </a:p>
          <a:p>
            <a:pPr indent="0" lvl="0" marL="0" rtl="0" algn="l">
              <a:spcBef>
                <a:spcPts val="100"/>
              </a:spcBef>
              <a:spcAft>
                <a:spcPts val="1200"/>
              </a:spcAft>
              <a:buNone/>
            </a:pPr>
            <a:r>
              <a:t/>
            </a:r>
            <a:endParaRPr/>
          </a:p>
        </p:txBody>
      </p:sp>
      <p:pic>
        <p:nvPicPr>
          <p:cNvPr id="183" name="Google Shape;183;p26"/>
          <p:cNvPicPr preferRelativeResize="0"/>
          <p:nvPr/>
        </p:nvPicPr>
        <p:blipFill rotWithShape="1">
          <a:blip r:embed="rId3">
            <a:alphaModFix/>
          </a:blip>
          <a:srcRect b="0" l="2837" r="0" t="9918"/>
          <a:stretch/>
        </p:blipFill>
        <p:spPr>
          <a:xfrm>
            <a:off x="4072400" y="479750"/>
            <a:ext cx="4964998" cy="2722374"/>
          </a:xfrm>
          <a:prstGeom prst="rect">
            <a:avLst/>
          </a:prstGeom>
          <a:noFill/>
          <a:ln>
            <a:noFill/>
          </a:ln>
        </p:spPr>
      </p:pic>
      <p:sp>
        <p:nvSpPr>
          <p:cNvPr id="184" name="Google Shape;184;p26"/>
          <p:cNvSpPr txBox="1"/>
          <p:nvPr/>
        </p:nvSpPr>
        <p:spPr>
          <a:xfrm>
            <a:off x="0" y="0"/>
            <a:ext cx="30000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900"/>
          </a:p>
        </p:txBody>
      </p:sp>
      <p:pic>
        <p:nvPicPr>
          <p:cNvPr id="185" name="Google Shape;185;p26"/>
          <p:cNvPicPr preferRelativeResize="0"/>
          <p:nvPr/>
        </p:nvPicPr>
        <p:blipFill rotWithShape="1">
          <a:blip r:embed="rId4">
            <a:alphaModFix/>
          </a:blip>
          <a:srcRect b="0" l="0" r="0" t="16029"/>
          <a:stretch/>
        </p:blipFill>
        <p:spPr>
          <a:xfrm>
            <a:off x="5218175" y="3202125"/>
            <a:ext cx="3538174" cy="1640651"/>
          </a:xfrm>
          <a:prstGeom prst="rect">
            <a:avLst/>
          </a:prstGeom>
          <a:noFill/>
          <a:ln>
            <a:noFill/>
          </a:ln>
        </p:spPr>
      </p:pic>
      <p:cxnSp>
        <p:nvCxnSpPr>
          <p:cNvPr id="186" name="Google Shape;186;p26"/>
          <p:cNvCxnSpPr/>
          <p:nvPr/>
        </p:nvCxnSpPr>
        <p:spPr>
          <a:xfrm>
            <a:off x="2499225" y="3202125"/>
            <a:ext cx="2878500" cy="457500"/>
          </a:xfrm>
          <a:prstGeom prst="curvedConnector3">
            <a:avLst>
              <a:gd fmla="val 72095" name="adj1"/>
            </a:avLst>
          </a:prstGeom>
          <a:noFill/>
          <a:ln cap="flat" cmpd="sng" w="9525">
            <a:solidFill>
              <a:schemeClr val="dk2"/>
            </a:solidFill>
            <a:prstDash val="solid"/>
            <a:round/>
            <a:headEnd len="med" w="med" type="none"/>
            <a:tailEnd len="med" w="med" type="stealth"/>
          </a:ln>
        </p:spPr>
      </p:cxnSp>
      <p:cxnSp>
        <p:nvCxnSpPr>
          <p:cNvPr id="187" name="Google Shape;187;p26"/>
          <p:cNvCxnSpPr/>
          <p:nvPr/>
        </p:nvCxnSpPr>
        <p:spPr>
          <a:xfrm flipH="1" rot="10800000">
            <a:off x="2216975" y="1428038"/>
            <a:ext cx="1766100" cy="871200"/>
          </a:xfrm>
          <a:prstGeom prst="curvedConnector3">
            <a:avLst>
              <a:gd fmla="val 50000" name="adj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idx="1" type="body"/>
          </p:nvPr>
        </p:nvSpPr>
        <p:spPr>
          <a:xfrm>
            <a:off x="591325" y="2078875"/>
            <a:ext cx="4496400" cy="2663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Relevant in a Cloud Computing Environment</a:t>
            </a:r>
            <a:endParaRPr sz="1500"/>
          </a:p>
          <a:p>
            <a:pPr indent="-323850" lvl="1" marL="914400" rtl="0" algn="l">
              <a:spcBef>
                <a:spcPts val="0"/>
              </a:spcBef>
              <a:spcAft>
                <a:spcPts val="0"/>
              </a:spcAft>
              <a:buSzPts val="1500"/>
              <a:buChar char="○"/>
            </a:pPr>
            <a:r>
              <a:rPr lang="en" sz="1500"/>
              <a:t>Consumer</a:t>
            </a:r>
            <a:endParaRPr sz="1500"/>
          </a:p>
          <a:p>
            <a:pPr indent="-323850" lvl="2" marL="1371600" rtl="0" algn="l">
              <a:spcBef>
                <a:spcPts val="0"/>
              </a:spcBef>
              <a:spcAft>
                <a:spcPts val="0"/>
              </a:spcAft>
              <a:buSzPts val="1500"/>
              <a:buChar char="■"/>
            </a:pPr>
            <a:r>
              <a:rPr lang="en" sz="1500"/>
              <a:t>Sped up workloads</a:t>
            </a:r>
            <a:endParaRPr sz="1500"/>
          </a:p>
          <a:p>
            <a:pPr indent="-323850" lvl="1" marL="914400" rtl="0" algn="l">
              <a:spcBef>
                <a:spcPts val="0"/>
              </a:spcBef>
              <a:spcAft>
                <a:spcPts val="0"/>
              </a:spcAft>
              <a:buSzPts val="1500"/>
              <a:buChar char="○"/>
            </a:pPr>
            <a:r>
              <a:rPr lang="en" sz="1500"/>
              <a:t>Provider</a:t>
            </a:r>
            <a:endParaRPr sz="1500"/>
          </a:p>
          <a:p>
            <a:pPr indent="-323850" lvl="2" marL="1371600" rtl="0" algn="l">
              <a:spcBef>
                <a:spcPts val="0"/>
              </a:spcBef>
              <a:spcAft>
                <a:spcPts val="0"/>
              </a:spcAft>
              <a:buSzPts val="1500"/>
              <a:buChar char="■"/>
            </a:pPr>
            <a:r>
              <a:rPr lang="en" sz="1500"/>
              <a:t>Higher throughput and utilization</a:t>
            </a:r>
            <a:endParaRPr sz="1500"/>
          </a:p>
          <a:p>
            <a:pPr indent="-323850" lvl="0" marL="457200" rtl="0" algn="l">
              <a:spcBef>
                <a:spcPts val="0"/>
              </a:spcBef>
              <a:spcAft>
                <a:spcPts val="0"/>
              </a:spcAft>
              <a:buSzPts val="1500"/>
              <a:buChar char="●"/>
            </a:pPr>
            <a:r>
              <a:rPr lang="en" sz="1500"/>
              <a:t>Potential Downside: Scalability of resource requirements (DRAM bandwidth)</a:t>
            </a:r>
            <a:endParaRPr sz="1500"/>
          </a:p>
        </p:txBody>
      </p:sp>
      <p:sp>
        <p:nvSpPr>
          <p:cNvPr id="193" name="Google Shape;193;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Thoughts</a:t>
            </a:r>
            <a:endParaRPr/>
          </a:p>
        </p:txBody>
      </p:sp>
      <p:pic>
        <p:nvPicPr>
          <p:cNvPr id="194" name="Google Shape;194;p27"/>
          <p:cNvPicPr preferRelativeResize="0"/>
          <p:nvPr/>
        </p:nvPicPr>
        <p:blipFill>
          <a:blip r:embed="rId3">
            <a:alphaModFix/>
          </a:blip>
          <a:stretch>
            <a:fillRect/>
          </a:stretch>
        </p:blipFill>
        <p:spPr>
          <a:xfrm>
            <a:off x="5026500" y="2078875"/>
            <a:ext cx="3391650" cy="2261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a:t>
            </a:r>
            <a:endParaRPr/>
          </a:p>
        </p:txBody>
      </p:sp>
      <p:sp>
        <p:nvSpPr>
          <p:cNvPr id="200" name="Google Shape;200;p28"/>
          <p:cNvSpPr txBox="1"/>
          <p:nvPr>
            <p:ph idx="1" type="body"/>
          </p:nvPr>
        </p:nvSpPr>
        <p:spPr>
          <a:xfrm>
            <a:off x="729450" y="2078875"/>
            <a:ext cx="3842700" cy="2261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Implement in LLVM 17.0</a:t>
            </a:r>
            <a:endParaRPr sz="1700"/>
          </a:p>
          <a:p>
            <a:pPr indent="-336550" lvl="0" marL="457200" rtl="0" algn="l">
              <a:spcBef>
                <a:spcPts val="0"/>
              </a:spcBef>
              <a:spcAft>
                <a:spcPts val="0"/>
              </a:spcAft>
              <a:buSzPts val="1700"/>
              <a:buChar char="●"/>
            </a:pPr>
            <a:r>
              <a:rPr lang="en" sz="1700"/>
              <a:t>Constant “c” curiously the same across multiple architectures</a:t>
            </a:r>
            <a:endParaRPr sz="1700"/>
          </a:p>
          <a:p>
            <a:pPr indent="-336550" lvl="0" marL="457200" rtl="0" algn="l">
              <a:spcBef>
                <a:spcPts val="0"/>
              </a:spcBef>
              <a:spcAft>
                <a:spcPts val="0"/>
              </a:spcAft>
              <a:buSzPts val="1700"/>
              <a:buChar char="●"/>
            </a:pPr>
            <a:r>
              <a:rPr lang="en" sz="1700"/>
              <a:t>Modify “c” derivation</a:t>
            </a:r>
            <a:endParaRPr sz="1700"/>
          </a:p>
          <a:p>
            <a:pPr indent="-336550" lvl="1" marL="914400" rtl="0" algn="l">
              <a:spcBef>
                <a:spcPts val="0"/>
              </a:spcBef>
              <a:spcAft>
                <a:spcPts val="0"/>
              </a:spcAft>
              <a:buSzPts val="1700"/>
              <a:buChar char="○"/>
            </a:pPr>
            <a:r>
              <a:rPr lang="en" sz="1700"/>
              <a:t>Use page table size</a:t>
            </a:r>
            <a:endParaRPr sz="1700"/>
          </a:p>
          <a:p>
            <a:pPr indent="-336550" lvl="1" marL="914400" rtl="0" algn="l">
              <a:spcBef>
                <a:spcPts val="0"/>
              </a:spcBef>
              <a:spcAft>
                <a:spcPts val="0"/>
              </a:spcAft>
              <a:buSzPts val="1700"/>
              <a:buChar char="○"/>
            </a:pPr>
            <a:r>
              <a:rPr lang="en" sz="1700"/>
              <a:t>Use DRAM </a:t>
            </a:r>
            <a:r>
              <a:rPr lang="en" sz="1700"/>
              <a:t>bandwidth</a:t>
            </a:r>
            <a:endParaRPr sz="1700"/>
          </a:p>
          <a:p>
            <a:pPr indent="-336550" lvl="1" marL="914400" rtl="0" algn="l">
              <a:spcBef>
                <a:spcPts val="0"/>
              </a:spcBef>
              <a:spcAft>
                <a:spcPts val="0"/>
              </a:spcAft>
              <a:buSzPts val="1700"/>
              <a:buChar char="○"/>
            </a:pPr>
            <a:r>
              <a:rPr lang="en" sz="1700"/>
              <a:t>Use CPU instruction-per-cycle</a:t>
            </a:r>
            <a:endParaRPr sz="1700"/>
          </a:p>
        </p:txBody>
      </p:sp>
      <p:pic>
        <p:nvPicPr>
          <p:cNvPr id="201" name="Google Shape;201;p28"/>
          <p:cNvPicPr preferRelativeResize="0"/>
          <p:nvPr/>
        </p:nvPicPr>
        <p:blipFill>
          <a:blip r:embed="rId3">
            <a:alphaModFix/>
          </a:blip>
          <a:stretch>
            <a:fillRect/>
          </a:stretch>
        </p:blipFill>
        <p:spPr>
          <a:xfrm>
            <a:off x="5730875" y="1802500"/>
            <a:ext cx="2389475" cy="857400"/>
          </a:xfrm>
          <a:prstGeom prst="rect">
            <a:avLst/>
          </a:prstGeom>
          <a:noFill/>
          <a:ln>
            <a:noFill/>
          </a:ln>
        </p:spPr>
      </p:pic>
      <p:sp>
        <p:nvSpPr>
          <p:cNvPr id="202" name="Google Shape;202;p28"/>
          <p:cNvSpPr txBox="1"/>
          <p:nvPr/>
        </p:nvSpPr>
        <p:spPr>
          <a:xfrm>
            <a:off x="5462677" y="2659900"/>
            <a:ext cx="3283800" cy="85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300">
                <a:solidFill>
                  <a:schemeClr val="accent1"/>
                </a:solidFill>
                <a:latin typeface="Lato"/>
                <a:ea typeface="Lato"/>
                <a:cs typeface="Lato"/>
                <a:sym typeface="Lato"/>
              </a:rPr>
              <a:t>c</a:t>
            </a:r>
            <a:r>
              <a:rPr i="1" lang="en" sz="1300">
                <a:solidFill>
                  <a:schemeClr val="accent1"/>
                </a:solidFill>
                <a:latin typeface="Lato"/>
                <a:ea typeface="Lato"/>
                <a:cs typeface="Lato"/>
                <a:sym typeface="Lato"/>
              </a:rPr>
              <a:t>: microarchitecture-specific constant</a:t>
            </a:r>
            <a:endParaRPr i="1" sz="1300">
              <a:solidFill>
                <a:schemeClr val="accent1"/>
              </a:solidFill>
              <a:latin typeface="Lato"/>
              <a:ea typeface="Lato"/>
              <a:cs typeface="Lato"/>
              <a:sym typeface="Lato"/>
            </a:endParaRPr>
          </a:p>
          <a:p>
            <a:pPr indent="0" lvl="0" marL="0" rtl="0" algn="ctr">
              <a:spcBef>
                <a:spcPts val="0"/>
              </a:spcBef>
              <a:spcAft>
                <a:spcPts val="0"/>
              </a:spcAft>
              <a:buNone/>
            </a:pPr>
            <a:r>
              <a:t/>
            </a:r>
            <a:endParaRPr i="1" sz="1300">
              <a:solidFill>
                <a:schemeClr val="accent1"/>
              </a:solidFill>
              <a:latin typeface="Lato"/>
              <a:ea typeface="Lato"/>
              <a:cs typeface="Lato"/>
              <a:sym typeface="Lato"/>
            </a:endParaRPr>
          </a:p>
          <a:p>
            <a:pPr indent="0" lvl="0" marL="0" rtl="0" algn="ctr">
              <a:spcBef>
                <a:spcPts val="0"/>
              </a:spcBef>
              <a:spcAft>
                <a:spcPts val="0"/>
              </a:spcAft>
              <a:buNone/>
            </a:pPr>
            <a:r>
              <a:rPr i="1" lang="en" sz="1300">
                <a:solidFill>
                  <a:schemeClr val="accent1"/>
                </a:solidFill>
                <a:latin typeface="Lato"/>
                <a:ea typeface="Lato"/>
                <a:cs typeface="Lato"/>
                <a:sym typeface="Lato"/>
              </a:rPr>
              <a:t>t</a:t>
            </a:r>
            <a:r>
              <a:rPr i="1" lang="en" sz="1300">
                <a:solidFill>
                  <a:schemeClr val="accent1"/>
                </a:solidFill>
                <a:latin typeface="Lato"/>
                <a:ea typeface="Lato"/>
                <a:cs typeface="Lato"/>
                <a:sym typeface="Lato"/>
              </a:rPr>
              <a:t>: # of loads in prefetch sequence</a:t>
            </a:r>
            <a:endParaRPr i="1" sz="1300">
              <a:solidFill>
                <a:schemeClr val="accent1"/>
              </a:solidFill>
              <a:latin typeface="Lato"/>
              <a:ea typeface="Lato"/>
              <a:cs typeface="Lato"/>
              <a:sym typeface="Lato"/>
            </a:endParaRPr>
          </a:p>
          <a:p>
            <a:pPr indent="0" lvl="0" marL="0" rtl="0" algn="ctr">
              <a:spcBef>
                <a:spcPts val="0"/>
              </a:spcBef>
              <a:spcAft>
                <a:spcPts val="0"/>
              </a:spcAft>
              <a:buNone/>
            </a:pPr>
            <a:r>
              <a:t/>
            </a:r>
            <a:endParaRPr i="1" sz="1300">
              <a:solidFill>
                <a:schemeClr val="accent1"/>
              </a:solidFill>
              <a:latin typeface="Lato"/>
              <a:ea typeface="Lato"/>
              <a:cs typeface="Lato"/>
              <a:sym typeface="Lato"/>
            </a:endParaRPr>
          </a:p>
          <a:p>
            <a:pPr indent="0" lvl="0" marL="0" rtl="0" algn="ctr">
              <a:spcBef>
                <a:spcPts val="0"/>
              </a:spcBef>
              <a:spcAft>
                <a:spcPts val="0"/>
              </a:spcAft>
              <a:buNone/>
            </a:pPr>
            <a:r>
              <a:rPr i="1" lang="en" sz="1300">
                <a:solidFill>
                  <a:schemeClr val="accent1"/>
                </a:solidFill>
                <a:latin typeface="Lato"/>
                <a:ea typeface="Lato"/>
                <a:cs typeface="Lato"/>
                <a:sym typeface="Lato"/>
              </a:rPr>
              <a:t>l</a:t>
            </a:r>
            <a:r>
              <a:rPr i="1" lang="en" sz="1300">
                <a:solidFill>
                  <a:schemeClr val="accent1"/>
                </a:solidFill>
                <a:latin typeface="Lato"/>
                <a:ea typeface="Lato"/>
                <a:cs typeface="Lato"/>
                <a:sym typeface="Lato"/>
              </a:rPr>
              <a:t>: position of load in a prefetch in a sequence</a:t>
            </a:r>
            <a:endParaRPr i="1" sz="1300">
              <a:solidFill>
                <a:schemeClr val="accen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nvSpPr>
        <p:spPr>
          <a:xfrm>
            <a:off x="2550000" y="2254950"/>
            <a:ext cx="4044000" cy="6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Lato"/>
                <a:ea typeface="Lato"/>
                <a:cs typeface="Lato"/>
                <a:sym typeface="Lato"/>
              </a:rPr>
              <a:t>Questions?</a:t>
            </a:r>
            <a:endParaRPr sz="3000">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93" name="Google Shape;93;p14"/>
          <p:cNvSpPr txBox="1"/>
          <p:nvPr>
            <p:ph idx="1" type="body"/>
          </p:nvPr>
        </p:nvSpPr>
        <p:spPr>
          <a:xfrm>
            <a:off x="729450" y="2078875"/>
            <a:ext cx="4538100" cy="22611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Prefetching: Preloading data into cache before it's needed.</a:t>
            </a:r>
            <a:endParaRPr sz="1700"/>
          </a:p>
          <a:p>
            <a:pPr indent="-336550" lvl="0" marL="457200" rtl="0" algn="l">
              <a:spcBef>
                <a:spcPts val="0"/>
              </a:spcBef>
              <a:spcAft>
                <a:spcPts val="0"/>
              </a:spcAft>
              <a:buSzPts val="1700"/>
              <a:buChar char="●"/>
            </a:pPr>
            <a:r>
              <a:rPr lang="en" sz="1700"/>
              <a:t>Hardware Prefetching</a:t>
            </a:r>
            <a:endParaRPr sz="1700"/>
          </a:p>
          <a:p>
            <a:pPr indent="-336550" lvl="0" marL="457200" rtl="0" algn="l">
              <a:spcBef>
                <a:spcPts val="0"/>
              </a:spcBef>
              <a:spcAft>
                <a:spcPts val="0"/>
              </a:spcAft>
              <a:buSzPts val="1700"/>
              <a:buChar char="●"/>
            </a:pPr>
            <a:r>
              <a:rPr lang="en" sz="1700"/>
              <a:t>Regular Memory access patterns:</a:t>
            </a:r>
            <a:endParaRPr sz="1700"/>
          </a:p>
          <a:p>
            <a:pPr indent="-336550" lvl="1" marL="914400" rtl="0" algn="l">
              <a:spcBef>
                <a:spcPts val="0"/>
              </a:spcBef>
              <a:spcAft>
                <a:spcPts val="0"/>
              </a:spcAft>
              <a:buSzPts val="1700"/>
              <a:buChar char="○"/>
            </a:pPr>
            <a:r>
              <a:rPr lang="en" sz="1700"/>
              <a:t>Sequential</a:t>
            </a:r>
            <a:endParaRPr sz="1700"/>
          </a:p>
          <a:p>
            <a:pPr indent="-336550" lvl="1" marL="914400" rtl="0" algn="l">
              <a:spcBef>
                <a:spcPts val="0"/>
              </a:spcBef>
              <a:spcAft>
                <a:spcPts val="0"/>
              </a:spcAft>
              <a:buSzPts val="1700"/>
              <a:buChar char="○"/>
            </a:pPr>
            <a:r>
              <a:rPr lang="en" sz="1700"/>
              <a:t>Strided</a:t>
            </a:r>
            <a:endParaRPr sz="1700"/>
          </a:p>
        </p:txBody>
      </p:sp>
      <p:pic>
        <p:nvPicPr>
          <p:cNvPr id="94" name="Google Shape;94;p14"/>
          <p:cNvPicPr preferRelativeResize="0"/>
          <p:nvPr/>
        </p:nvPicPr>
        <p:blipFill rotWithShape="1">
          <a:blip r:embed="rId3">
            <a:alphaModFix/>
          </a:blip>
          <a:srcRect b="3421" l="3053" r="0" t="2060"/>
          <a:stretch/>
        </p:blipFill>
        <p:spPr>
          <a:xfrm>
            <a:off x="5602075" y="1318650"/>
            <a:ext cx="3367426" cy="2860200"/>
          </a:xfrm>
          <a:prstGeom prst="rect">
            <a:avLst/>
          </a:prstGeom>
          <a:noFill/>
          <a:ln cap="flat" cmpd="sng" w="9525">
            <a:solidFill>
              <a:schemeClr val="dk2"/>
            </a:solidFill>
            <a:prstDash val="solid"/>
            <a:round/>
            <a:headEnd len="sm" w="sm" type="none"/>
            <a:tailEnd len="sm" w="sm" type="none"/>
          </a:ln>
        </p:spPr>
      </p:pic>
      <p:sp>
        <p:nvSpPr>
          <p:cNvPr id="95" name="Google Shape;95;p14"/>
          <p:cNvSpPr txBox="1"/>
          <p:nvPr/>
        </p:nvSpPr>
        <p:spPr>
          <a:xfrm>
            <a:off x="5773788" y="4104475"/>
            <a:ext cx="30240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Stream Buffers – a hardware prefetching technique for sequential access patterns (PC += 1)</a:t>
            </a:r>
            <a:endParaRPr sz="1300">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101" name="Google Shape;101;p15"/>
          <p:cNvSpPr txBox="1"/>
          <p:nvPr>
            <p:ph idx="1" type="body"/>
          </p:nvPr>
        </p:nvSpPr>
        <p:spPr>
          <a:xfrm>
            <a:off x="729450" y="2078875"/>
            <a:ext cx="4538100" cy="22611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Challenge of Irregular Access Patterns</a:t>
            </a:r>
            <a:endParaRPr sz="1700"/>
          </a:p>
          <a:p>
            <a:pPr indent="-336550" lvl="0" marL="457200" rtl="0" algn="l">
              <a:spcBef>
                <a:spcPts val="0"/>
              </a:spcBef>
              <a:spcAft>
                <a:spcPts val="0"/>
              </a:spcAft>
              <a:buSzPts val="1700"/>
              <a:buChar char="●"/>
            </a:pPr>
            <a:r>
              <a:rPr lang="en" sz="1700"/>
              <a:t>Software Prefetching</a:t>
            </a:r>
            <a:endParaRPr sz="1700"/>
          </a:p>
          <a:p>
            <a:pPr indent="-336550" lvl="0" marL="457200" rtl="0" algn="l">
              <a:spcBef>
                <a:spcPts val="0"/>
              </a:spcBef>
              <a:spcAft>
                <a:spcPts val="0"/>
              </a:spcAft>
              <a:buSzPts val="1700"/>
              <a:buChar char="●"/>
            </a:pPr>
            <a:r>
              <a:rPr lang="en" sz="1700"/>
              <a:t>High Performance Workloads → Indirect Memory Accesses</a:t>
            </a:r>
            <a:endParaRPr sz="1700"/>
          </a:p>
          <a:p>
            <a:pPr indent="-336550" lvl="0" marL="457200" rtl="0" algn="l">
              <a:spcBef>
                <a:spcPts val="0"/>
              </a:spcBef>
              <a:spcAft>
                <a:spcPts val="0"/>
              </a:spcAft>
              <a:buSzPts val="1700"/>
              <a:buChar char="●"/>
            </a:pPr>
            <a:r>
              <a:rPr lang="en" sz="1700"/>
              <a:t>Idea: Identify indirect accesses and insert prefetch instructions during compilation.</a:t>
            </a:r>
            <a:endParaRPr sz="1700"/>
          </a:p>
        </p:txBody>
      </p:sp>
      <p:pic>
        <p:nvPicPr>
          <p:cNvPr id="102" name="Google Shape;102;p15"/>
          <p:cNvPicPr preferRelativeResize="0"/>
          <p:nvPr/>
        </p:nvPicPr>
        <p:blipFill>
          <a:blip r:embed="rId3">
            <a:alphaModFix/>
          </a:blip>
          <a:stretch>
            <a:fillRect/>
          </a:stretch>
        </p:blipFill>
        <p:spPr>
          <a:xfrm>
            <a:off x="5350506" y="1793800"/>
            <a:ext cx="3652481" cy="597175"/>
          </a:xfrm>
          <a:prstGeom prst="rect">
            <a:avLst/>
          </a:prstGeom>
          <a:noFill/>
          <a:ln cap="flat" cmpd="sng" w="9525">
            <a:solidFill>
              <a:schemeClr val="dk2"/>
            </a:solidFill>
            <a:prstDash val="solid"/>
            <a:round/>
            <a:headEnd len="sm" w="sm" type="none"/>
            <a:tailEnd len="sm" w="sm" type="none"/>
          </a:ln>
        </p:spPr>
      </p:pic>
      <p:sp>
        <p:nvSpPr>
          <p:cNvPr id="103" name="Google Shape;103;p15"/>
          <p:cNvSpPr txBox="1"/>
          <p:nvPr/>
        </p:nvSpPr>
        <p:spPr>
          <a:xfrm>
            <a:off x="5540075" y="2373450"/>
            <a:ext cx="32733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Lato"/>
                <a:ea typeface="Lato"/>
                <a:cs typeface="Lato"/>
                <a:sym typeface="Lato"/>
              </a:rPr>
              <a:t>Code containing stride-indirect accesses</a:t>
            </a:r>
            <a:endParaRPr sz="1300">
              <a:solidFill>
                <a:schemeClr val="accent1"/>
              </a:solidFill>
              <a:latin typeface="Lato"/>
              <a:ea typeface="Lato"/>
              <a:cs typeface="Lato"/>
              <a:sym typeface="Lato"/>
            </a:endParaRPr>
          </a:p>
        </p:txBody>
      </p:sp>
      <p:pic>
        <p:nvPicPr>
          <p:cNvPr id="104" name="Google Shape;104;p15"/>
          <p:cNvPicPr preferRelativeResize="0"/>
          <p:nvPr/>
        </p:nvPicPr>
        <p:blipFill>
          <a:blip r:embed="rId4">
            <a:alphaModFix/>
          </a:blip>
          <a:stretch>
            <a:fillRect/>
          </a:stretch>
        </p:blipFill>
        <p:spPr>
          <a:xfrm>
            <a:off x="5350500" y="2886755"/>
            <a:ext cx="3652476" cy="1576995"/>
          </a:xfrm>
          <a:prstGeom prst="rect">
            <a:avLst/>
          </a:prstGeom>
          <a:noFill/>
          <a:ln cap="flat" cmpd="sng" w="9525">
            <a:solidFill>
              <a:schemeClr val="dk2"/>
            </a:solidFill>
            <a:prstDash val="solid"/>
            <a:round/>
            <a:headEnd len="sm" w="sm" type="none"/>
            <a:tailEnd len="sm" w="sm" type="none"/>
          </a:ln>
        </p:spPr>
      </p:pic>
      <p:sp>
        <p:nvSpPr>
          <p:cNvPr id="105" name="Google Shape;105;p15"/>
          <p:cNvSpPr txBox="1"/>
          <p:nvPr/>
        </p:nvSpPr>
        <p:spPr>
          <a:xfrm>
            <a:off x="5172750" y="4463750"/>
            <a:ext cx="4008000" cy="3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Lato"/>
                <a:ea typeface="Lato"/>
                <a:cs typeface="Lato"/>
                <a:sym typeface="Lato"/>
              </a:rPr>
              <a:t>Goal: prefetch future values from the target array.</a:t>
            </a:r>
            <a:endParaRPr sz="1300">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a:t>
            </a:r>
            <a:r>
              <a:rPr lang="en"/>
              <a:t>Software Prefetch Generation</a:t>
            </a:r>
            <a:endParaRPr/>
          </a:p>
        </p:txBody>
      </p:sp>
      <p:sp>
        <p:nvSpPr>
          <p:cNvPr id="111" name="Google Shape;111;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Analysis</a:t>
            </a:r>
            <a:r>
              <a:rPr lang="en" sz="1700"/>
              <a:t>: Preloading data into cache before it's needed.</a:t>
            </a:r>
            <a:endParaRPr sz="1700"/>
          </a:p>
          <a:p>
            <a:pPr indent="-336550" lvl="0" marL="457200" rtl="0" algn="l">
              <a:spcBef>
                <a:spcPts val="0"/>
              </a:spcBef>
              <a:spcAft>
                <a:spcPts val="0"/>
              </a:spcAft>
              <a:buSzPts val="1700"/>
              <a:buChar char="●"/>
            </a:pPr>
            <a:r>
              <a:rPr lang="en" sz="1700"/>
              <a:t>Fault Avoidance</a:t>
            </a:r>
            <a:endParaRPr sz="1700"/>
          </a:p>
          <a:p>
            <a:pPr indent="-336550" lvl="0" marL="457200" rtl="0" algn="l">
              <a:spcBef>
                <a:spcPts val="0"/>
              </a:spcBef>
              <a:spcAft>
                <a:spcPts val="0"/>
              </a:spcAft>
              <a:buSzPts val="1700"/>
              <a:buChar char="●"/>
            </a:pPr>
            <a:r>
              <a:rPr lang="en" sz="1700"/>
              <a:t>Prefetch Generation</a:t>
            </a:r>
            <a:endParaRPr sz="1700"/>
          </a:p>
          <a:p>
            <a:pPr indent="-336550" lvl="0" marL="457200" rtl="0" algn="l">
              <a:spcBef>
                <a:spcPts val="0"/>
              </a:spcBef>
              <a:spcAft>
                <a:spcPts val="0"/>
              </a:spcAft>
              <a:buSzPts val="1700"/>
              <a:buChar char="●"/>
            </a:pPr>
            <a:r>
              <a:rPr lang="en" sz="1700"/>
              <a:t>Scheduling</a:t>
            </a:r>
            <a:endParaRPr sz="1700"/>
          </a:p>
          <a:p>
            <a:pPr indent="0" lvl="0" marL="914400" rtl="0" algn="l">
              <a:spcBef>
                <a:spcPts val="0"/>
              </a:spcBef>
              <a:spcAft>
                <a:spcPts val="0"/>
              </a:spcAft>
              <a:buNone/>
            </a:pPr>
            <a:r>
              <a:t/>
            </a:r>
            <a:endParaRPr sz="1700"/>
          </a:p>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Analysis Pass</a:t>
            </a:r>
            <a:endParaRPr/>
          </a:p>
        </p:txBody>
      </p:sp>
      <p:sp>
        <p:nvSpPr>
          <p:cNvPr id="117" name="Google Shape;117;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b="1" lang="en" sz="1700"/>
              <a:t>Aim</a:t>
            </a:r>
            <a:r>
              <a:rPr lang="en" sz="1700"/>
              <a:t>:  identify loads that can be profitably prefetched and determine the code required to generate prefetch instructions for them.</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b="1" lang="en" sz="1700"/>
              <a:t>Target loads</a:t>
            </a:r>
            <a:r>
              <a:rPr lang="en" sz="1700"/>
              <a:t>:  where it is possible to generate a prefetch with lookahead.</a:t>
            </a:r>
            <a:endParaRPr sz="1700"/>
          </a:p>
          <a:p>
            <a:pPr indent="0" lvl="0" marL="914400" rtl="0" algn="l">
              <a:spcBef>
                <a:spcPts val="0"/>
              </a:spcBef>
              <a:spcAft>
                <a:spcPts val="0"/>
              </a:spcAft>
              <a:buNone/>
            </a:pPr>
            <a:r>
              <a:t/>
            </a:r>
            <a:endParaRPr sz="1700"/>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Analysis Pass</a:t>
            </a:r>
            <a:endParaRPr/>
          </a:p>
        </p:txBody>
      </p:sp>
      <p:sp>
        <p:nvSpPr>
          <p:cNvPr id="123" name="Google Shape;123;p18"/>
          <p:cNvSpPr txBox="1"/>
          <p:nvPr>
            <p:ph idx="1" type="body"/>
          </p:nvPr>
        </p:nvSpPr>
        <p:spPr>
          <a:xfrm>
            <a:off x="729450" y="2078875"/>
            <a:ext cx="7517100" cy="2261100"/>
          </a:xfrm>
          <a:prstGeom prst="rect">
            <a:avLst/>
          </a:prstGeom>
        </p:spPr>
        <p:txBody>
          <a:bodyPr anchorCtr="0" anchor="t" bIns="91425" lIns="91425" spcFirstLastPara="1" rIns="91425" wrap="square" tIns="91425">
            <a:normAutofit fontScale="92500" lnSpcReduction="20000"/>
          </a:bodyPr>
          <a:lstStyle/>
          <a:p>
            <a:pPr indent="-328453" lvl="0" marL="457200" rtl="0" algn="l">
              <a:spcBef>
                <a:spcPts val="0"/>
              </a:spcBef>
              <a:spcAft>
                <a:spcPts val="0"/>
              </a:spcAft>
              <a:buSzPct val="100000"/>
              <a:buChar char="●"/>
            </a:pPr>
            <a:r>
              <a:rPr lang="en" sz="1700"/>
              <a:t>For every load in loop</a:t>
            </a:r>
            <a:endParaRPr sz="1700"/>
          </a:p>
          <a:p>
            <a:pPr indent="-328453" lvl="1" marL="914400" rtl="0" algn="l">
              <a:spcBef>
                <a:spcPts val="0"/>
              </a:spcBef>
              <a:spcAft>
                <a:spcPts val="0"/>
              </a:spcAft>
              <a:buSzPct val="100000"/>
              <a:buChar char="○"/>
            </a:pPr>
            <a:r>
              <a:rPr lang="en" sz="1700"/>
              <a:t>walk the data dependence graph backwards using DFS to find an induction variable. </a:t>
            </a:r>
            <a:endParaRPr sz="1700"/>
          </a:p>
          <a:p>
            <a:pPr indent="-328453" lvl="1" marL="914400" rtl="0" algn="l">
              <a:spcBef>
                <a:spcPts val="0"/>
              </a:spcBef>
              <a:spcAft>
                <a:spcPts val="0"/>
              </a:spcAft>
              <a:buSzPct val="100000"/>
              <a:buChar char="○"/>
            </a:pPr>
            <a:r>
              <a:rPr lang="en" sz="1700"/>
              <a:t>record all instructions that reference this induction variable  along each path to the load.</a:t>
            </a:r>
            <a:endParaRPr sz="1700"/>
          </a:p>
          <a:p>
            <a:pPr indent="0" lvl="0" marL="457200" rtl="0" algn="l">
              <a:spcBef>
                <a:spcPts val="0"/>
              </a:spcBef>
              <a:spcAft>
                <a:spcPts val="0"/>
              </a:spcAft>
              <a:buNone/>
            </a:pPr>
            <a:r>
              <a:t/>
            </a:r>
            <a:endParaRPr sz="1700"/>
          </a:p>
          <a:p>
            <a:pPr indent="-328453" lvl="0" marL="457200" rtl="0" algn="l">
              <a:spcBef>
                <a:spcPts val="0"/>
              </a:spcBef>
              <a:spcAft>
                <a:spcPts val="0"/>
              </a:spcAft>
              <a:buSzPct val="100000"/>
              <a:buChar char="●"/>
            </a:pPr>
            <a:r>
              <a:rPr lang="en" sz="1700"/>
              <a:t>Constrain the recorded set of instructions , such that no function calls or non-induction-variable phi nodes appear within it.</a:t>
            </a:r>
            <a:endParaRPr sz="1700"/>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Fault Avoidance</a:t>
            </a:r>
            <a:endParaRPr/>
          </a:p>
        </p:txBody>
      </p:sp>
      <p:sp>
        <p:nvSpPr>
          <p:cNvPr id="129" name="Google Shape;129;p19"/>
          <p:cNvSpPr txBox="1"/>
          <p:nvPr>
            <p:ph idx="1" type="body"/>
          </p:nvPr>
        </p:nvSpPr>
        <p:spPr>
          <a:xfrm>
            <a:off x="729450" y="2078875"/>
            <a:ext cx="7517100" cy="2261100"/>
          </a:xfrm>
          <a:prstGeom prst="rect">
            <a:avLst/>
          </a:prstGeom>
        </p:spPr>
        <p:txBody>
          <a:bodyPr anchorCtr="0" anchor="t" bIns="91425" lIns="91425" spcFirstLastPara="1" rIns="91425" wrap="square" tIns="91425">
            <a:normAutofit fontScale="92500" lnSpcReduction="10000"/>
          </a:bodyPr>
          <a:lstStyle/>
          <a:p>
            <a:pPr indent="-328453" lvl="0" marL="457200" rtl="0" algn="l">
              <a:spcBef>
                <a:spcPts val="0"/>
              </a:spcBef>
              <a:spcAft>
                <a:spcPts val="0"/>
              </a:spcAft>
              <a:buSzPct val="100000"/>
              <a:buChar char="●"/>
            </a:pPr>
            <a:r>
              <a:rPr b="1" lang="en" sz="1700"/>
              <a:t>Reason</a:t>
            </a:r>
            <a:r>
              <a:rPr lang="en" sz="1700"/>
              <a:t>: need to ensure that any look-ahead values will be valid addresses </a:t>
            </a:r>
            <a:endParaRPr sz="1700"/>
          </a:p>
          <a:p>
            <a:pPr indent="-328453" lvl="0" marL="457200" rtl="0" algn="l">
              <a:spcBef>
                <a:spcPts val="0"/>
              </a:spcBef>
              <a:spcAft>
                <a:spcPts val="0"/>
              </a:spcAft>
              <a:buSzPct val="100000"/>
              <a:buChar char="●"/>
            </a:pPr>
            <a:r>
              <a:rPr b="1" lang="en" sz="1700"/>
              <a:t>Strategies</a:t>
            </a:r>
            <a:endParaRPr b="1" sz="1700"/>
          </a:p>
          <a:p>
            <a:pPr indent="-328453" lvl="1" marL="914400" rtl="0" algn="l">
              <a:spcBef>
                <a:spcPts val="0"/>
              </a:spcBef>
              <a:spcAft>
                <a:spcPts val="0"/>
              </a:spcAft>
              <a:buSzPct val="100000"/>
              <a:buChar char="○"/>
            </a:pPr>
            <a:r>
              <a:rPr lang="en" sz="1700"/>
              <a:t>1. </a:t>
            </a:r>
            <a:r>
              <a:rPr lang="en" sz="1700"/>
              <a:t>add address bounds checks to limit the range of induction variables to known valid values</a:t>
            </a:r>
            <a:endParaRPr sz="1700"/>
          </a:p>
          <a:p>
            <a:pPr indent="-328453" lvl="1" marL="914400" rtl="0" algn="l">
              <a:spcBef>
                <a:spcPts val="0"/>
              </a:spcBef>
              <a:spcAft>
                <a:spcPts val="0"/>
              </a:spcAft>
              <a:buSzPct val="100000"/>
              <a:buChar char="○"/>
            </a:pPr>
            <a:r>
              <a:rPr lang="en" sz="1700"/>
              <a:t>2. analyse the loop containing the load, and only proceed with prefetching if we do not find stores to data structures that are used to generated load addresses</a:t>
            </a:r>
            <a:endParaRPr sz="1700"/>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a:t>
            </a:r>
            <a:r>
              <a:rPr lang="en"/>
              <a:t>Prefetch Generation</a:t>
            </a:r>
            <a:endParaRPr/>
          </a:p>
        </p:txBody>
      </p:sp>
      <p:sp>
        <p:nvSpPr>
          <p:cNvPr id="135" name="Google Shape;135;p20"/>
          <p:cNvSpPr txBox="1"/>
          <p:nvPr>
            <p:ph idx="1" type="body"/>
          </p:nvPr>
        </p:nvSpPr>
        <p:spPr>
          <a:xfrm>
            <a:off x="729450" y="2078875"/>
            <a:ext cx="7517100" cy="2261100"/>
          </a:xfrm>
          <a:prstGeom prst="rect">
            <a:avLst/>
          </a:prstGeom>
        </p:spPr>
        <p:txBody>
          <a:bodyPr anchorCtr="0" anchor="t" bIns="91425" lIns="91425" spcFirstLastPara="1" rIns="91425" wrap="square" tIns="91425">
            <a:normAutofit lnSpcReduction="20000"/>
          </a:bodyPr>
          <a:lstStyle/>
          <a:p>
            <a:pPr indent="-336550" lvl="0" marL="457200" rtl="0" algn="l">
              <a:spcBef>
                <a:spcPts val="0"/>
              </a:spcBef>
              <a:spcAft>
                <a:spcPts val="0"/>
              </a:spcAft>
              <a:buSzPts val="1700"/>
              <a:buChar char="●"/>
            </a:pPr>
            <a:r>
              <a:rPr lang="en" sz="1700"/>
              <a:t>Insert an add instruction to increase the induction variable by an offset.</a:t>
            </a:r>
            <a:endParaRPr sz="1700"/>
          </a:p>
          <a:p>
            <a:pPr indent="-336550" lvl="0" marL="457200" rtl="0" algn="l">
              <a:spcBef>
                <a:spcPts val="0"/>
              </a:spcBef>
              <a:spcAft>
                <a:spcPts val="0"/>
              </a:spcAft>
              <a:buSzPts val="1700"/>
              <a:buChar char="●"/>
            </a:pPr>
            <a:r>
              <a:rPr lang="en" sz="1700"/>
              <a:t>G</a:t>
            </a:r>
            <a:r>
              <a:rPr lang="en" sz="1700"/>
              <a:t>enerate an instruction ( select or conditional branch) to take the minimum value of the size of the data structure and the offset induction variable.</a:t>
            </a:r>
            <a:endParaRPr sz="1700"/>
          </a:p>
          <a:p>
            <a:pPr indent="-336550" lvl="0" marL="457200" rtl="0" algn="l">
              <a:spcBef>
                <a:spcPts val="0"/>
              </a:spcBef>
              <a:spcAft>
                <a:spcPts val="0"/>
              </a:spcAft>
              <a:buSzPts val="1700"/>
              <a:buChar char="●"/>
            </a:pPr>
            <a:r>
              <a:rPr lang="en" sz="1700"/>
              <a:t>Create new copies of the software prefetch code instructions,  but with any induction-variable affected operands replaced by the instruction copies.</a:t>
            </a:r>
            <a:endParaRPr sz="1700"/>
          </a:p>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Scheduling</a:t>
            </a:r>
            <a:endParaRPr/>
          </a:p>
        </p:txBody>
      </p:sp>
      <p:sp>
        <p:nvSpPr>
          <p:cNvPr id="141" name="Google Shape;141;p21"/>
          <p:cNvSpPr txBox="1"/>
          <p:nvPr>
            <p:ph idx="1" type="body"/>
          </p:nvPr>
        </p:nvSpPr>
        <p:spPr>
          <a:xfrm>
            <a:off x="729450" y="2078875"/>
            <a:ext cx="7517100" cy="22611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b="1" lang="en" sz="1700"/>
              <a:t>Goal</a:t>
            </a:r>
            <a:r>
              <a:rPr lang="en" sz="1700"/>
              <a:t>: schedule prefetches by finding a look-ahead distance that is generous enough to prevent data being fetched too late, yet avoids polluting the cache.</a:t>
            </a:r>
            <a:endParaRPr sz="1700"/>
          </a:p>
          <a:p>
            <a:pPr indent="-336550" lvl="0" marL="457200" rtl="0" algn="l">
              <a:spcBef>
                <a:spcPts val="0"/>
              </a:spcBef>
              <a:spcAft>
                <a:spcPts val="0"/>
              </a:spcAft>
              <a:buSzPts val="1700"/>
              <a:buChar char="●"/>
            </a:pPr>
            <a:r>
              <a:rPr b="1" lang="en" sz="1700"/>
              <a:t>Formula</a:t>
            </a:r>
            <a:r>
              <a:rPr lang="en" sz="1700"/>
              <a:t>:                                	t: total number of loads in a prefetch </a:t>
            </a:r>
            <a:r>
              <a:rPr lang="en" sz="1700"/>
              <a:t>sequence</a:t>
            </a:r>
            <a:r>
              <a:rPr lang="en" sz="1700"/>
              <a:t>                          </a:t>
            </a:r>
            <a:endParaRPr sz="1700"/>
          </a:p>
          <a:p>
            <a:pPr indent="-336550" lvl="0" marL="457200" rtl="0" algn="l">
              <a:spcBef>
                <a:spcPts val="0"/>
              </a:spcBef>
              <a:spcAft>
                <a:spcPts val="0"/>
              </a:spcAft>
              <a:buSzPts val="1700"/>
              <a:buChar char="●"/>
            </a:pPr>
            <a:r>
              <a:rPr lang="en" sz="1700"/>
              <a:t>                                                       l: the position of a given load in its sequence</a:t>
            </a:r>
            <a:endParaRPr sz="1700"/>
          </a:p>
          <a:p>
            <a:pPr indent="-336550" lvl="0" marL="457200" rtl="0" algn="l">
              <a:spcBef>
                <a:spcPts val="0"/>
              </a:spcBef>
              <a:spcAft>
                <a:spcPts val="0"/>
              </a:spcAft>
              <a:buSzPts val="1700"/>
              <a:buChar char="●"/>
            </a:pPr>
            <a:r>
              <a:rPr lang="en" sz="1700"/>
              <a:t>                                                       c: a microarchitecture-specific constant,</a:t>
            </a:r>
            <a:endParaRPr sz="1700"/>
          </a:p>
          <a:p>
            <a:pPr indent="0" lvl="0" marL="0" rtl="0" algn="l">
              <a:spcBef>
                <a:spcPts val="0"/>
              </a:spcBef>
              <a:spcAft>
                <a:spcPts val="1200"/>
              </a:spcAft>
              <a:buNone/>
            </a:pPr>
            <a:r>
              <a:t/>
            </a:r>
            <a:endParaRPr/>
          </a:p>
        </p:txBody>
      </p:sp>
      <p:pic>
        <p:nvPicPr>
          <p:cNvPr id="142" name="Google Shape;142;p21"/>
          <p:cNvPicPr preferRelativeResize="0"/>
          <p:nvPr/>
        </p:nvPicPr>
        <p:blipFill>
          <a:blip r:embed="rId3">
            <a:alphaModFix/>
          </a:blip>
          <a:stretch>
            <a:fillRect/>
          </a:stretch>
        </p:blipFill>
        <p:spPr>
          <a:xfrm>
            <a:off x="906025" y="3378600"/>
            <a:ext cx="2477850" cy="898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