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4" r:id="rId3"/>
    <p:sldMasterId id="2147483656" r:id="rId4"/>
    <p:sldMasterId id="2147483662" r:id="rId5"/>
    <p:sldMasterId id="2147483664" r:id="rId6"/>
    <p:sldMasterId id="2147483666" r:id="rId7"/>
    <p:sldMasterId id="2147483668" r:id="rId8"/>
    <p:sldMasterId id="2147483658" r:id="rId9"/>
    <p:sldMasterId id="2147483660" r:id="rId10"/>
  </p:sldMasterIdLst>
  <p:notesMasterIdLst>
    <p:notesMasterId r:id="rId24"/>
  </p:notesMasterIdLst>
  <p:sldIdLst>
    <p:sldId id="262" r:id="rId11"/>
    <p:sldId id="268" r:id="rId12"/>
    <p:sldId id="267" r:id="rId13"/>
    <p:sldId id="272" r:id="rId14"/>
    <p:sldId id="270" r:id="rId15"/>
    <p:sldId id="271" r:id="rId16"/>
    <p:sldId id="273" r:id="rId17"/>
    <p:sldId id="27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FE415-8920-964F-9C75-23836A7AB273}" type="datetimeFigureOut">
              <a:rPr lang="en-US" smtClean="0"/>
              <a:t>4/7/24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88E1D-0B39-1A47-878D-77B6627AB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6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bugs have been found in the frontend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Allowed to break SSA during optimization. HW2.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63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9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9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30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19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7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8E1D-0B39-1A47-878D-77B6627AB1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2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39D1-55F5-B545-B3C1-D2779C975C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3E85C-23C4-9D49-A616-F1EFF90A3B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25542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06319C-FB51-7D4F-9010-D3E341FD9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B4F3FB-316E-BF42-B96D-CD437FB41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2B277D-F96E-B345-902E-21599F3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4/7/24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F86664-394E-F64E-B476-E1615CC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09317-4804-114E-BBC9-749ADE2A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7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5975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1680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6B6FD4-9028-7F40-BB72-29574A6E6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8E8998-340B-5044-BF2F-35289E5D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27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49014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9032E25-2363-5343-A306-954E3827CE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573A1B3-25CF-C244-9A9F-F0AD140606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3515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4/7/24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D98944-5FB2-7641-BA8C-3BC8B879F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2AF28D-B86D-764D-8A6F-60792F83E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23C805C-5779-B140-967F-711AD0F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4/7/24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2160A3-3C78-164A-80CF-088B677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522088-8007-C54F-BAFD-E38F1BC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6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B368A2-AC66-FE4A-8EC8-E3E30573AE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75522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72228A-5E29-C145-80EF-434C7B772C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70841"/>
            <a:ext cx="9144000" cy="4267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E35023-709E-1C4A-8278-01DEE805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4/7/24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177154-BAF0-BD41-9F12-EA6B5F88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50143E-FE8D-7C42-8AED-C584C1C2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8883" y="6474372"/>
            <a:ext cx="1135117" cy="24710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4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B570-A22B-364A-BC03-3BB3B78D6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54EEC-7753-244F-8D3C-769C76331F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91996-96B2-6641-9C3A-19B599FB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4/7/24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D7E6-BDAB-834D-90A8-C884071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24FE1-7233-704B-B440-C106C8B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372"/>
            <a:ext cx="1135117" cy="24710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755742-0700-034C-B4AE-306C657BF8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76D48-578B-E44B-A42E-714FD8BD8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A5AFCB-4427-7648-906B-B22FE1ABE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2826E-A3E5-7747-897A-4D24F311CB3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F62719F2-9F25-264A-A7EB-37BBAC79DE4E}"/>
              </a:ext>
            </a:extLst>
          </p:cNvPr>
          <p:cNvSpPr txBox="1">
            <a:spLocks/>
          </p:cNvSpPr>
          <p:nvPr userDrawn="1"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28CFBB-05A1-0D4C-BAEF-C1396714FC35}"/>
              </a:ext>
            </a:extLst>
          </p:cNvPr>
          <p:cNvSpPr/>
          <p:nvPr userDrawn="1"/>
        </p:nvSpPr>
        <p:spPr>
          <a:xfrm>
            <a:off x="0" y="4445876"/>
            <a:ext cx="12192000" cy="241212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21C43-EF3E-6740-B05D-A42023846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4D7EA-B9D7-E440-914A-16FF19E0368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64DC30-33F2-914A-85DA-D78716190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90F6DA-EA76-C84A-B8B9-B99EFAAB62A9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A444A1-CF09-3B4A-BCB2-1DA487F87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9E5877-559A-F243-8967-3F1F8DC82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D707EE-9733-844D-B774-2267A7C3D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407B-BDEC-6E4B-A6EE-D9480A01E2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E8DC-23C4-6446-A2E6-69B431F4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25053"/>
            <a:ext cx="12192000" cy="1407894"/>
          </a:xfrm>
        </p:spPr>
        <p:txBody>
          <a:bodyPr/>
          <a:lstStyle/>
          <a:p>
            <a:r>
              <a:rPr lang="en-US" sz="4000" dirty="0"/>
              <a:t>Formal Verification of SSA-Based Optimizations for LLVM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45D62-446A-7647-A132-B1C591057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05336"/>
            <a:ext cx="12192000" cy="990983"/>
          </a:xfrm>
        </p:spPr>
        <p:txBody>
          <a:bodyPr/>
          <a:lstStyle/>
          <a:p>
            <a:r>
              <a:rPr lang="en-US" dirty="0" err="1"/>
              <a:t>Jianzhou</a:t>
            </a:r>
            <a:r>
              <a:rPr lang="en-US" dirty="0"/>
              <a:t> Zhao, Santosh </a:t>
            </a:r>
            <a:r>
              <a:rPr lang="en-US" dirty="0" err="1"/>
              <a:t>Nagarakatte</a:t>
            </a:r>
            <a:r>
              <a:rPr lang="en-US" dirty="0"/>
              <a:t>, Milo M. K. Martin, Steve </a:t>
            </a:r>
            <a:r>
              <a:rPr lang="en-US" dirty="0" err="1"/>
              <a:t>Zdancewic</a:t>
            </a:r>
            <a:endParaRPr lang="en-US" dirty="0"/>
          </a:p>
          <a:p>
            <a:r>
              <a:rPr lang="en-US" sz="1800" dirty="0"/>
              <a:t>Presented by “group” 23: Yu Wang</a:t>
            </a:r>
          </a:p>
        </p:txBody>
      </p:sp>
    </p:spTree>
    <p:extLst>
      <p:ext uri="{BB962C8B-B14F-4D97-AF65-F5344CB8AC3E}">
        <p14:creationId xmlns:p14="http://schemas.microsoft.com/office/powerpoint/2010/main" val="417638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Verifying (Rewriting) mem2reg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6CC15B4-F48F-3CF8-BDBB-C277FFA9DC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diagram of a software structure&#10;&#10;Description automatically generated">
            <a:extLst>
              <a:ext uri="{FF2B5EF4-FFF2-40B4-BE49-F238E27FC236}">
                <a16:creationId xmlns:a16="http://schemas.microsoft.com/office/drawing/2014/main" id="{06579010-24FF-8BB3-8AF5-CB0A35945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42009"/>
            <a:ext cx="8387256" cy="35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7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Verifying (Rewriting) mem2reg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86CC15B4-F48F-3CF8-BDBB-C277FFA9DCB6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Each micro-transformation is verifiable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Semantics are always preserved</a:t>
                </a:r>
              </a:p>
              <a:p>
                <a:r>
                  <a:rPr lang="en-US" dirty="0"/>
                  <a:t>     (Main theorem:</a:t>
                </a:r>
              </a:p>
              <a:p>
                <a:r>
                  <a:rPr lang="en-US" b="0" dirty="0"/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𝐼𝑓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⊢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⊢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⊢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/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entire transformation preserves </a:t>
                </a:r>
              </a:p>
              <a:p>
                <a:r>
                  <a:rPr lang="en-US" dirty="0"/>
                  <a:t>     semantics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Coq says OK!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86CC15B4-F48F-3CF8-BDBB-C277FFA9DC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blipFill>
                <a:blip r:embed="rId3"/>
                <a:stretch>
                  <a:fillRect l="-971" t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7484FD8-5C45-D488-9DB0-C2681012B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713" y="1219200"/>
            <a:ext cx="4063747" cy="50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Results and Impact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6CC15B4-F48F-3CF8-BDBB-C277FFA9D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785969"/>
            <a:ext cx="9408607" cy="27090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Verified (rewritten) code is correct and just as 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Same approach can be used on other optimization passes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Possible improvement: a more readable logical language than </a:t>
            </a:r>
            <a:r>
              <a:rPr lang="en-US" dirty="0" err="1"/>
              <a:t>Vminus</a:t>
            </a:r>
            <a:r>
              <a:rPr lang="en-US" dirty="0"/>
              <a:t>?</a:t>
            </a:r>
          </a:p>
        </p:txBody>
      </p:sp>
      <p:pic>
        <p:nvPicPr>
          <p:cNvPr id="6" name="Picture 5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00839F31-5370-8872-FDC2-33258641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19200"/>
            <a:ext cx="7772400" cy="22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6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3432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Background &amp; Motivation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case(simulation)-based testing – not convincing.</a:t>
            </a:r>
          </a:p>
          <a:p>
            <a:r>
              <a:rPr lang="en-US" dirty="0"/>
              <a:t>	- There is always one more edge case.</a:t>
            </a:r>
          </a:p>
          <a:p>
            <a:r>
              <a:rPr lang="en-US" dirty="0"/>
              <a:t>	- Serious bugs have been found in GCC and LLVM.</a:t>
            </a:r>
          </a:p>
          <a:p>
            <a:r>
              <a:rPr lang="en-US" dirty="0"/>
              <a:t>	- Are there no more?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Formal verification provides a proof if a program is </a:t>
            </a:r>
            <a:r>
              <a:rPr lang="en-US" i="1" u="sng" dirty="0"/>
              <a:t>correct</a:t>
            </a:r>
            <a:r>
              <a:rPr lang="en-US" dirty="0"/>
              <a:t> (or a counterexample if not).</a:t>
            </a:r>
          </a:p>
        </p:txBody>
      </p:sp>
    </p:spTree>
    <p:extLst>
      <p:ext uri="{BB962C8B-B14F-4D97-AF65-F5344CB8AC3E}">
        <p14:creationId xmlns:p14="http://schemas.microsoft.com/office/powerpoint/2010/main" val="179856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Background &amp; Motivation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C84357DF-FD5F-6059-66F2-A9BD17F74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42009"/>
            <a:ext cx="7772400" cy="2848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84E6D-3226-4BF8-949B-7FEF3E1D4E9D}"/>
              </a:ext>
            </a:extLst>
          </p:cNvPr>
          <p:cNvSpPr txBox="1"/>
          <p:nvPr/>
        </p:nvSpPr>
        <p:spPr>
          <a:xfrm>
            <a:off x="1524000" y="4140790"/>
            <a:ext cx="249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conservative =&gt; usually safe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55741-D7F8-94B7-E749-82B60196CD44}"/>
              </a:ext>
            </a:extLst>
          </p:cNvPr>
          <p:cNvSpPr txBox="1"/>
          <p:nvPr/>
        </p:nvSpPr>
        <p:spPr>
          <a:xfrm>
            <a:off x="3901045" y="4140790"/>
            <a:ext cx="249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aggressive =&gt; dangerous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1FB15-589F-3C5F-65F2-8A4A70BBE5AF}"/>
              </a:ext>
            </a:extLst>
          </p:cNvPr>
          <p:cNvSpPr txBox="1"/>
          <p:nvPr/>
        </p:nvSpPr>
        <p:spPr>
          <a:xfrm>
            <a:off x="1524989" y="5891819"/>
            <a:ext cx="8781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source: https://</a:t>
            </a:r>
            <a:r>
              <a:rPr lang="en-US" sz="1000" dirty="0" err="1"/>
              <a:t>www.alibabacloud.com</a:t>
            </a:r>
            <a:r>
              <a:rPr lang="en-US" sz="1000" dirty="0"/>
              <a:t>/blog/compilation-optimization-llvm-code-generation-technology-details-and-its-application-in-databases_598408</a:t>
            </a:r>
          </a:p>
        </p:txBody>
      </p:sp>
    </p:spTree>
    <p:extLst>
      <p:ext uri="{BB962C8B-B14F-4D97-AF65-F5344CB8AC3E}">
        <p14:creationId xmlns:p14="http://schemas.microsoft.com/office/powerpoint/2010/main" val="273173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Source of Bugs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8435C-E880-096F-26E4-ECBA2417BBAA}"/>
              </a:ext>
            </a:extLst>
          </p:cNvPr>
          <p:cNvSpPr txBox="1"/>
          <p:nvPr/>
        </p:nvSpPr>
        <p:spPr>
          <a:xfrm>
            <a:off x="1524000" y="2437801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E8B03-FBA7-042A-BE92-233F7CD301C4}"/>
              </a:ext>
            </a:extLst>
          </p:cNvPr>
          <p:cNvSpPr txBox="1"/>
          <p:nvPr/>
        </p:nvSpPr>
        <p:spPr>
          <a:xfrm>
            <a:off x="2724399" y="2431863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</a:t>
            </a:r>
            <a:r>
              <a:rPr lang="en-US" i="1" dirty="0"/>
              <a:t>Code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1964A-7727-8F02-5C4A-F3BDC60936DC}"/>
              </a:ext>
            </a:extLst>
          </p:cNvPr>
          <p:cNvSpPr txBox="1"/>
          <p:nvPr/>
        </p:nvSpPr>
        <p:spPr>
          <a:xfrm>
            <a:off x="4156364" y="2437801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</a:t>
            </a:r>
            <a:r>
              <a:rPr lang="en-US" i="1" dirty="0"/>
              <a:t>Code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24753-C7AD-45ED-0516-F0FB3568DE76}"/>
              </a:ext>
            </a:extLst>
          </p:cNvPr>
          <p:cNvSpPr txBox="1"/>
          <p:nvPr/>
        </p:nvSpPr>
        <p:spPr>
          <a:xfrm>
            <a:off x="6679871" y="2446130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</a:t>
            </a:r>
            <a:r>
              <a:rPr lang="en-US" i="1" dirty="0"/>
              <a:t>Code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1C619-A683-5AD8-BB97-CD2FDDD1EAAA}"/>
              </a:ext>
            </a:extLst>
          </p:cNvPr>
          <p:cNvSpPr txBox="1"/>
          <p:nvPr/>
        </p:nvSpPr>
        <p:spPr>
          <a:xfrm>
            <a:off x="8289967" y="2437801"/>
            <a:ext cx="204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(Hopefully) LLVM 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97105-37DB-52D9-4708-947747F4AE12}"/>
              </a:ext>
            </a:extLst>
          </p:cNvPr>
          <p:cNvSpPr txBox="1"/>
          <p:nvPr/>
        </p:nvSpPr>
        <p:spPr>
          <a:xfrm>
            <a:off x="5714010" y="2403370"/>
            <a:ext cx="123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4C1060-CE29-5769-D539-B6C6F495508F}"/>
              </a:ext>
            </a:extLst>
          </p:cNvPr>
          <p:cNvCxnSpPr>
            <a:endCxn id="7" idx="1"/>
          </p:cNvCxnSpPr>
          <p:nvPr/>
        </p:nvCxnSpPr>
        <p:spPr>
          <a:xfrm>
            <a:off x="2410691" y="2615931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9A1E22-BCE3-E2B6-D4D4-4F574DC75182}"/>
              </a:ext>
            </a:extLst>
          </p:cNvPr>
          <p:cNvCxnSpPr/>
          <p:nvPr/>
        </p:nvCxnSpPr>
        <p:spPr>
          <a:xfrm>
            <a:off x="3878776" y="2622467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42413F-E5E5-2978-318C-185944EA47D0}"/>
              </a:ext>
            </a:extLst>
          </p:cNvPr>
          <p:cNvCxnSpPr/>
          <p:nvPr/>
        </p:nvCxnSpPr>
        <p:spPr>
          <a:xfrm>
            <a:off x="5327566" y="2622467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FA818C-A2C6-097B-0FB4-C71B1DEE55B8}"/>
              </a:ext>
            </a:extLst>
          </p:cNvPr>
          <p:cNvCxnSpPr/>
          <p:nvPr/>
        </p:nvCxnSpPr>
        <p:spPr>
          <a:xfrm>
            <a:off x="6245430" y="2630796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FB6AEB-73E5-D049-7B67-B3527A39BD29}"/>
              </a:ext>
            </a:extLst>
          </p:cNvPr>
          <p:cNvCxnSpPr/>
          <p:nvPr/>
        </p:nvCxnSpPr>
        <p:spPr>
          <a:xfrm>
            <a:off x="7880270" y="2630796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3A4F3F-AA8F-8EEB-3043-850F6DCAC6DC}"/>
              </a:ext>
            </a:extLst>
          </p:cNvPr>
          <p:cNvSpPr txBox="1"/>
          <p:nvPr/>
        </p:nvSpPr>
        <p:spPr>
          <a:xfrm>
            <a:off x="1615044" y="3019692"/>
            <a:ext cx="7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safe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17FD9-9199-B27D-CB80-6892401EFA74}"/>
              </a:ext>
            </a:extLst>
          </p:cNvPr>
          <p:cNvSpPr txBox="1"/>
          <p:nvPr/>
        </p:nvSpPr>
        <p:spPr>
          <a:xfrm>
            <a:off x="3015344" y="3019692"/>
            <a:ext cx="7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safe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DF402C-B13C-3197-0AC0-EAF3540B7C1F}"/>
              </a:ext>
            </a:extLst>
          </p:cNvPr>
          <p:cNvSpPr txBox="1"/>
          <p:nvPr/>
        </p:nvSpPr>
        <p:spPr>
          <a:xfrm>
            <a:off x="4276106" y="3031569"/>
            <a:ext cx="105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safe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19797-E500-CCEC-FDC3-454828D79142}"/>
              </a:ext>
            </a:extLst>
          </p:cNvPr>
          <p:cNvSpPr txBox="1"/>
          <p:nvPr/>
        </p:nvSpPr>
        <p:spPr>
          <a:xfrm>
            <a:off x="6828810" y="3031569"/>
            <a:ext cx="105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safe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F20AA1-7C24-4A3F-8EF9-63BDBF317043}"/>
              </a:ext>
            </a:extLst>
          </p:cNvPr>
          <p:cNvSpPr txBox="1"/>
          <p:nvPr/>
        </p:nvSpPr>
        <p:spPr>
          <a:xfrm>
            <a:off x="9028217" y="3038701"/>
            <a:ext cx="7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safe?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27264-6085-4E52-4EBE-3F4B0DC90F9F}"/>
              </a:ext>
            </a:extLst>
          </p:cNvPr>
          <p:cNvSpPr txBox="1"/>
          <p:nvPr/>
        </p:nvSpPr>
        <p:spPr>
          <a:xfrm>
            <a:off x="1513114" y="4134267"/>
            <a:ext cx="840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LLVM was not designed with verification in mind!</a:t>
            </a:r>
          </a:p>
        </p:txBody>
      </p:sp>
    </p:spTree>
    <p:extLst>
      <p:ext uri="{BB962C8B-B14F-4D97-AF65-F5344CB8AC3E}">
        <p14:creationId xmlns:p14="http://schemas.microsoft.com/office/powerpoint/2010/main" val="29225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10" grpId="0"/>
      <p:bldP spid="11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Verifying an Optimization Pass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7C037D3-4FCA-A03E-6068-64DFB92F8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9240982" cy="4596031"/>
          </a:xfrm>
        </p:spPr>
        <p:txBody>
          <a:bodyPr/>
          <a:lstStyle/>
          <a:p>
            <a:r>
              <a:rPr lang="en-US" dirty="0"/>
              <a:t>Safety property:</a:t>
            </a:r>
          </a:p>
          <a:p>
            <a:pPr marL="457200" indent="-457200">
              <a:buAutoNum type="arabicPeriod"/>
            </a:pPr>
            <a:r>
              <a:rPr lang="en-US" dirty="0"/>
              <a:t>The optimized code is well-formed SSA.</a:t>
            </a:r>
          </a:p>
          <a:p>
            <a:pPr marL="457200" indent="-457200">
              <a:buAutoNum type="arabicPeriod"/>
            </a:pPr>
            <a:r>
              <a:rPr lang="en-US" dirty="0"/>
              <a:t>The transformed program </a:t>
            </a:r>
            <a:r>
              <a:rPr lang="en-US" i="1" dirty="0"/>
              <a:t>refines</a:t>
            </a:r>
            <a:r>
              <a:rPr lang="en-US" dirty="0"/>
              <a:t> the original program. The original behaviors include all the transformed behaviors.</a:t>
            </a:r>
          </a:p>
          <a:p>
            <a:r>
              <a:rPr lang="en-US" dirty="0"/>
              <a:t>Tools:</a:t>
            </a:r>
          </a:p>
          <a:p>
            <a:pPr marL="457200" indent="-457200">
              <a:buAutoNum type="arabicPeriod"/>
            </a:pPr>
            <a:r>
              <a:rPr lang="en-US" dirty="0"/>
              <a:t>Coq proof assistant.</a:t>
            </a:r>
          </a:p>
          <a:p>
            <a:pPr marL="457200" indent="-457200">
              <a:buAutoNum type="arabicPeriod"/>
            </a:pPr>
            <a:r>
              <a:rPr lang="en-US" dirty="0" err="1"/>
              <a:t>Vminus</a:t>
            </a:r>
            <a:r>
              <a:rPr lang="en-US" dirty="0"/>
              <a:t> – a formal/mathematical/logical encoding of LLVM that coq can reason with.</a:t>
            </a:r>
          </a:p>
          <a:p>
            <a:r>
              <a:rPr lang="en-US" dirty="0"/>
              <a:t>Idea: rewrite the pass in </a:t>
            </a:r>
            <a:r>
              <a:rPr lang="en-US" dirty="0" err="1"/>
              <a:t>Vminus</a:t>
            </a:r>
            <a:r>
              <a:rPr lang="en-US" dirty="0"/>
              <a:t> and verify it with coq.</a:t>
            </a:r>
          </a:p>
        </p:txBody>
      </p:sp>
    </p:spTree>
    <p:extLst>
      <p:ext uri="{BB962C8B-B14F-4D97-AF65-F5344CB8AC3E}">
        <p14:creationId xmlns:p14="http://schemas.microsoft.com/office/powerpoint/2010/main" val="8080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Verifying an Optimization Pass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F7C037D3-4FCA-A03E-6068-64DFB92F8DF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1542009"/>
                <a:ext cx="9240982" cy="4596031"/>
              </a:xfrm>
            </p:spPr>
            <p:txBody>
              <a:bodyPr/>
              <a:lstStyle/>
              <a:p>
                <a:r>
                  <a:rPr lang="en-US" dirty="0"/>
                  <a:t>Operational semantics: a set of rules that describe the behavior of a programming language.</a:t>
                </a:r>
              </a:p>
              <a:p>
                <a:endParaRPr lang="en-US" dirty="0"/>
              </a:p>
              <a:p>
                <a:r>
                  <a:rPr lang="en-US" dirty="0"/>
                  <a:t>Main theorem: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𝐼𝑓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⊢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⊢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⊢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𝑔𝑜𝑜𝑑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”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𝑐𝑜𝑛𝑡𝑒𝑥𝑡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If </a:t>
                </a:r>
                <a:r>
                  <a:rPr lang="en-US" dirty="0">
                    <a:solidFill>
                      <a:schemeClr val="accent1"/>
                    </a:solidFill>
                  </a:rPr>
                  <a:t>function f is well-formed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6"/>
                    </a:solidFill>
                  </a:rPr>
                  <a:t>program states in function f satisfy the property P</a:t>
                </a:r>
                <a:r>
                  <a:rPr lang="en-US" dirty="0"/>
                  <a:t>, and </a:t>
                </a:r>
                <a:r>
                  <a:rPr lang="en-US" dirty="0">
                    <a:solidFill>
                      <a:schemeClr val="accent2"/>
                    </a:solidFill>
                  </a:rPr>
                  <a:t>the transformation is in operational semantics</a:t>
                </a:r>
                <a:r>
                  <a:rPr lang="en-US" dirty="0"/>
                  <a:t>, then the transformed states satisfy the property as well.</a:t>
                </a:r>
              </a:p>
            </p:txBody>
          </p:sp>
        </mc:Choice>
        <mc:Fallback xmlns="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F7C037D3-4FCA-A03E-6068-64DFB92F8D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1542009"/>
                <a:ext cx="9240982" cy="4596031"/>
              </a:xfrm>
              <a:blipFill>
                <a:blip r:embed="rId2"/>
                <a:stretch>
                  <a:fillRect l="-1099" t="-1653" b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25EBC73F-EC68-FF34-3D96-B5690709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669482"/>
            <a:ext cx="7772400" cy="15190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3E4F4D-CC6E-87FF-0134-582CAF10B222}"/>
              </a:ext>
            </a:extLst>
          </p:cNvPr>
          <p:cNvSpPr/>
          <p:nvPr/>
        </p:nvSpPr>
        <p:spPr>
          <a:xfrm>
            <a:off x="3538695" y="5315990"/>
            <a:ext cx="5730909" cy="3211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Source of Bugs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8435C-E880-096F-26E4-ECBA2417BBAA}"/>
              </a:ext>
            </a:extLst>
          </p:cNvPr>
          <p:cNvSpPr txBox="1"/>
          <p:nvPr/>
        </p:nvSpPr>
        <p:spPr>
          <a:xfrm>
            <a:off x="1524000" y="2437801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E8B03-FBA7-042A-BE92-233F7CD301C4}"/>
              </a:ext>
            </a:extLst>
          </p:cNvPr>
          <p:cNvSpPr txBox="1"/>
          <p:nvPr/>
        </p:nvSpPr>
        <p:spPr>
          <a:xfrm>
            <a:off x="2724399" y="2431863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</a:t>
            </a:r>
            <a:r>
              <a:rPr lang="en-US" i="1" dirty="0"/>
              <a:t>Code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1964A-7727-8F02-5C4A-F3BDC60936DC}"/>
              </a:ext>
            </a:extLst>
          </p:cNvPr>
          <p:cNvSpPr txBox="1"/>
          <p:nvPr/>
        </p:nvSpPr>
        <p:spPr>
          <a:xfrm>
            <a:off x="4156364" y="2437801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</a:t>
            </a:r>
            <a:r>
              <a:rPr lang="en-US" i="1" dirty="0"/>
              <a:t>Code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24753-C7AD-45ED-0516-F0FB3568DE76}"/>
              </a:ext>
            </a:extLst>
          </p:cNvPr>
          <p:cNvSpPr txBox="1"/>
          <p:nvPr/>
        </p:nvSpPr>
        <p:spPr>
          <a:xfrm>
            <a:off x="6679871" y="2446130"/>
            <a:ext cx="217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LLVM </a:t>
            </a:r>
            <a:r>
              <a:rPr lang="en-US" i="1" dirty="0"/>
              <a:t>Code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1C619-A683-5AD8-BB97-CD2FDDD1EAAA}"/>
              </a:ext>
            </a:extLst>
          </p:cNvPr>
          <p:cNvSpPr txBox="1"/>
          <p:nvPr/>
        </p:nvSpPr>
        <p:spPr>
          <a:xfrm>
            <a:off x="8289967" y="2437801"/>
            <a:ext cx="204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(Hopefully) LLVM 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97105-37DB-52D9-4708-947747F4AE12}"/>
              </a:ext>
            </a:extLst>
          </p:cNvPr>
          <p:cNvSpPr txBox="1"/>
          <p:nvPr/>
        </p:nvSpPr>
        <p:spPr>
          <a:xfrm>
            <a:off x="5714010" y="2403370"/>
            <a:ext cx="123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4C1060-CE29-5769-D539-B6C6F495508F}"/>
              </a:ext>
            </a:extLst>
          </p:cNvPr>
          <p:cNvCxnSpPr>
            <a:endCxn id="7" idx="1"/>
          </p:cNvCxnSpPr>
          <p:nvPr/>
        </p:nvCxnSpPr>
        <p:spPr>
          <a:xfrm>
            <a:off x="2410691" y="2615931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9A1E22-BCE3-E2B6-D4D4-4F574DC75182}"/>
              </a:ext>
            </a:extLst>
          </p:cNvPr>
          <p:cNvCxnSpPr/>
          <p:nvPr/>
        </p:nvCxnSpPr>
        <p:spPr>
          <a:xfrm>
            <a:off x="3878776" y="2622467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42413F-E5E5-2978-318C-185944EA47D0}"/>
              </a:ext>
            </a:extLst>
          </p:cNvPr>
          <p:cNvCxnSpPr/>
          <p:nvPr/>
        </p:nvCxnSpPr>
        <p:spPr>
          <a:xfrm>
            <a:off x="5327566" y="2622467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FA818C-A2C6-097B-0FB4-C71B1DEE55B8}"/>
              </a:ext>
            </a:extLst>
          </p:cNvPr>
          <p:cNvCxnSpPr/>
          <p:nvPr/>
        </p:nvCxnSpPr>
        <p:spPr>
          <a:xfrm>
            <a:off x="6245430" y="2630796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FB6AEB-73E5-D049-7B67-B3527A39BD29}"/>
              </a:ext>
            </a:extLst>
          </p:cNvPr>
          <p:cNvCxnSpPr/>
          <p:nvPr/>
        </p:nvCxnSpPr>
        <p:spPr>
          <a:xfrm>
            <a:off x="7880270" y="2630796"/>
            <a:ext cx="313708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3A4F3F-AA8F-8EEB-3043-850F6DCAC6DC}"/>
              </a:ext>
            </a:extLst>
          </p:cNvPr>
          <p:cNvSpPr txBox="1"/>
          <p:nvPr/>
        </p:nvSpPr>
        <p:spPr>
          <a:xfrm>
            <a:off x="1615044" y="3019692"/>
            <a:ext cx="7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safe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17FD9-9199-B27D-CB80-6892401EFA74}"/>
              </a:ext>
            </a:extLst>
          </p:cNvPr>
          <p:cNvSpPr txBox="1"/>
          <p:nvPr/>
        </p:nvSpPr>
        <p:spPr>
          <a:xfrm>
            <a:off x="3015344" y="3019692"/>
            <a:ext cx="7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safe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DF402C-B13C-3197-0AC0-EAF3540B7C1F}"/>
              </a:ext>
            </a:extLst>
          </p:cNvPr>
          <p:cNvSpPr txBox="1"/>
          <p:nvPr/>
        </p:nvSpPr>
        <p:spPr>
          <a:xfrm>
            <a:off x="4276106" y="3031569"/>
            <a:ext cx="105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safe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19797-E500-CCEC-FDC3-454828D79142}"/>
              </a:ext>
            </a:extLst>
          </p:cNvPr>
          <p:cNvSpPr txBox="1"/>
          <p:nvPr/>
        </p:nvSpPr>
        <p:spPr>
          <a:xfrm>
            <a:off x="6828810" y="3031569"/>
            <a:ext cx="105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safe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F20AA1-7C24-4A3F-8EF9-63BDBF317043}"/>
              </a:ext>
            </a:extLst>
          </p:cNvPr>
          <p:cNvSpPr txBox="1"/>
          <p:nvPr/>
        </p:nvSpPr>
        <p:spPr>
          <a:xfrm>
            <a:off x="9028217" y="3038701"/>
            <a:ext cx="7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safe?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27264-6085-4E52-4EBE-3F4B0DC90F9F}"/>
              </a:ext>
            </a:extLst>
          </p:cNvPr>
          <p:cNvSpPr txBox="1"/>
          <p:nvPr/>
        </p:nvSpPr>
        <p:spPr>
          <a:xfrm>
            <a:off x="1513114" y="4134267"/>
            <a:ext cx="840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LLVM was not designed with verification in mind!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46F7DE-A2AF-7EB1-F08F-ED6D95AC6DAF}"/>
                  </a:ext>
                </a:extLst>
              </p:cNvPr>
              <p:cNvSpPr txBox="1"/>
              <p:nvPr/>
            </p:nvSpPr>
            <p:spPr>
              <a:xfrm>
                <a:off x="1524000" y="4750589"/>
                <a:ext cx="84017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Middle steps could break SSA form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r>
                  <a:rPr lang="en-US" sz="2400" dirty="0"/>
                  <a:t>not every move is in operational semantics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46F7DE-A2AF-7EB1-F08F-ED6D95AC6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750589"/>
                <a:ext cx="8401792" cy="830997"/>
              </a:xfrm>
              <a:prstGeom prst="rect">
                <a:avLst/>
              </a:prstGeom>
              <a:blipFill>
                <a:blip r:embed="rId3"/>
                <a:stretch>
                  <a:fillRect l="-1208" t="-2985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269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Example: Variable Substitution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DB15FA-98B8-D857-1686-4CE7382B69A2}"/>
                  </a:ext>
                </a:extLst>
              </p:cNvPr>
              <p:cNvSpPr txBox="1"/>
              <p:nvPr/>
            </p:nvSpPr>
            <p:spPr>
              <a:xfrm>
                <a:off x="8534400" y="619035"/>
                <a:ext cx="33738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1+1→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2+1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DB15FA-98B8-D857-1686-4CE7382B6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619035"/>
                <a:ext cx="3373822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83A29F-CFB7-2551-61FF-CAC803750C23}"/>
                  </a:ext>
                </a:extLst>
              </p:cNvPr>
              <p:cNvSpPr txBox="1"/>
              <p:nvPr/>
            </p:nvSpPr>
            <p:spPr>
              <a:xfrm>
                <a:off x="1524000" y="1702676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Goal: replace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83A29F-CFB7-2551-61FF-CAC803750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02676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l="-1108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2BA84E-654C-0754-EE66-1FD7D06C698B}"/>
                  </a:ext>
                </a:extLst>
              </p:cNvPr>
              <p:cNvSpPr txBox="1"/>
              <p:nvPr/>
            </p:nvSpPr>
            <p:spPr>
              <a:xfrm>
                <a:off x="6096000" y="1698156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𝑟h𝑠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2}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2BA84E-654C-0754-EE66-1FD7D06C6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698156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94ABD-251A-72B8-D2FF-50596FF92D91}"/>
                  </a:ext>
                </a:extLst>
              </p:cNvPr>
              <p:cNvSpPr txBox="1"/>
              <p:nvPr/>
            </p:nvSpPr>
            <p:spPr>
              <a:xfrm>
                <a:off x="1524000" y="2067488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well-formed.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used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𝑝𝑐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𝑑𝑒𝑓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dirty="0"/>
                  <a:t> dominates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94ABD-251A-72B8-D2FF-50596FF92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67488"/>
                <a:ext cx="4572000" cy="646331"/>
              </a:xfrm>
              <a:prstGeom prst="rect">
                <a:avLst/>
              </a:prstGeom>
              <a:blipFill>
                <a:blip r:embed="rId6"/>
                <a:stretch>
                  <a:fillRect l="-110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933611-28D2-D934-F77C-3B2282293ED4}"/>
                  </a:ext>
                </a:extLst>
              </p:cNvPr>
              <p:cNvSpPr txBox="1"/>
              <p:nvPr/>
            </p:nvSpPr>
            <p:spPr>
              <a:xfrm>
                <a:off x="6096000" y="2205987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𝑠𝑑𝑜𝑚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933611-28D2-D934-F77C-3B2282293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205987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22F3C5-1EF8-5B78-1214-0D7F0A5F314D}"/>
                  </a:ext>
                </a:extLst>
              </p:cNvPr>
              <p:cNvSpPr txBox="1"/>
              <p:nvPr/>
            </p:nvSpPr>
            <p:spPr>
              <a:xfrm>
                <a:off x="1524000" y="3341563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’s value is defined by some instruction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22F3C5-1EF8-5B78-1214-0D7F0A5F3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341563"/>
                <a:ext cx="4572000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8BD761-7347-EEF1-5522-D8764C98E0F5}"/>
                  </a:ext>
                </a:extLst>
              </p:cNvPr>
              <p:cNvSpPr txBox="1"/>
              <p:nvPr/>
            </p:nvSpPr>
            <p:spPr>
              <a:xfrm>
                <a:off x="6096000" y="3337043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𝑟h𝑠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𝑟h𝑠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8BD761-7347-EEF1-5522-D8764C98E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37043"/>
                <a:ext cx="457200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6A0FC8-ECD6-4BF5-2CEF-545BE4311402}"/>
                  </a:ext>
                </a:extLst>
              </p:cNvPr>
              <p:cNvSpPr txBox="1"/>
              <p:nvPr/>
            </p:nvSpPr>
            <p:spPr>
              <a:xfrm>
                <a:off x="1524000" y="3715415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’s value is defined by some instruction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6A0FC8-ECD6-4BF5-2CEF-545BE4311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715415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27BD3F-CF81-4B24-C70E-D655F68D3A03}"/>
                  </a:ext>
                </a:extLst>
              </p:cNvPr>
              <p:cNvSpPr txBox="1"/>
              <p:nvPr/>
            </p:nvSpPr>
            <p:spPr>
              <a:xfrm>
                <a:off x="6096000" y="3706375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𝑟h𝑠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𝑟h𝑠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27BD3F-CF81-4B24-C70E-D655F68D3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06375"/>
                <a:ext cx="4572000" cy="369332"/>
              </a:xfrm>
              <a:prstGeom prst="rect">
                <a:avLst/>
              </a:prstGeom>
              <a:blipFill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373F50-8DD2-6B2B-2710-6383B348E71C}"/>
                  </a:ext>
                </a:extLst>
              </p:cNvPr>
              <p:cNvSpPr txBox="1"/>
              <p:nvPr/>
            </p:nvSpPr>
            <p:spPr>
              <a:xfrm>
                <a:off x="1524000" y="4089267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is redundant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373F50-8DD2-6B2B-2710-6383B348E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089267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695271-BE3B-2310-8B87-84EAC31C5D94}"/>
                  </a:ext>
                </a:extLst>
              </p:cNvPr>
              <p:cNvSpPr txBox="1"/>
              <p:nvPr/>
            </p:nvSpPr>
            <p:spPr>
              <a:xfrm>
                <a:off x="6096000" y="4089267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𝑟h𝑠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𝑟h𝑠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695271-BE3B-2310-8B87-84EAC31C5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089267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CFCBE6-823C-FAA5-5539-DF4B59A1D6FF}"/>
                  </a:ext>
                </a:extLst>
              </p:cNvPr>
              <p:cNvSpPr txBox="1"/>
              <p:nvPr/>
            </p:nvSpPr>
            <p:spPr>
              <a:xfrm>
                <a:off x="1524000" y="4749157"/>
                <a:ext cx="4572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dirty="0"/>
                  <a:t>Every definition still dominates all its uses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Every variable is still assigned exactly once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transformed code is well-formed!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CFCBE6-823C-FAA5-5539-DF4B59A1D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749157"/>
                <a:ext cx="4572000" cy="923330"/>
              </a:xfrm>
              <a:prstGeom prst="rect">
                <a:avLst/>
              </a:prstGeom>
              <a:blipFill>
                <a:blip r:embed="rId14"/>
                <a:stretch>
                  <a:fillRect l="-1108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42CB91-CF58-F7B3-0086-914FC138D0DA}"/>
                  </a:ext>
                </a:extLst>
              </p:cNvPr>
              <p:cNvSpPr txBox="1"/>
              <p:nvPr/>
            </p:nvSpPr>
            <p:spPr>
              <a:xfrm>
                <a:off x="6096000" y="4749157"/>
                <a:ext cx="4572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: the set of existing encodings (safe)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: the set of encodings for the transformation (the above 6 lines)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42CB91-CF58-F7B3-0086-914FC138D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749157"/>
                <a:ext cx="4572000" cy="1200329"/>
              </a:xfrm>
              <a:prstGeom prst="rect">
                <a:avLst/>
              </a:prstGeom>
              <a:blipFill>
                <a:blip r:embed="rId15"/>
                <a:stretch>
                  <a:fillRect l="-1108" t="-1042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07FDB-18A8-A5BA-0049-86BD00E5DD78}"/>
                  </a:ext>
                </a:extLst>
              </p:cNvPr>
              <p:cNvSpPr txBox="1"/>
              <p:nvPr/>
            </p:nvSpPr>
            <p:spPr>
              <a:xfrm>
                <a:off x="1524000" y="2699752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well-formed.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used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𝑑𝑒𝑓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𝑑𝑒𝑓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dirty="0"/>
                  <a:t> dominates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𝑝𝑐</m:t>
                    </m:r>
                  </m:oMath>
                </a14:m>
                <a:r>
                  <a:rPr lang="en-US" dirty="0"/>
                  <a:t> (transitive)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07FDB-18A8-A5BA-0049-86BD00E5D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699752"/>
                <a:ext cx="4572000" cy="646331"/>
              </a:xfrm>
              <a:prstGeom prst="rect">
                <a:avLst/>
              </a:prstGeom>
              <a:blipFill>
                <a:blip r:embed="rId16"/>
                <a:stretch>
                  <a:fillRect l="-554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A36E3F-94C2-8F30-9D4A-E8CABC734FC7}"/>
                  </a:ext>
                </a:extLst>
              </p:cNvPr>
              <p:cNvSpPr txBox="1"/>
              <p:nvPr/>
            </p:nvSpPr>
            <p:spPr>
              <a:xfrm>
                <a:off x="6096000" y="283354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𝑠𝑑𝑜𝑚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A36E3F-94C2-8F30-9D4A-E8CABC734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33549"/>
                <a:ext cx="4572000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9495CB-A43D-E0A7-E795-0B4D72E82F55}"/>
              </a:ext>
            </a:extLst>
          </p:cNvPr>
          <p:cNvCxnSpPr/>
          <p:nvPr/>
        </p:nvCxnSpPr>
        <p:spPr>
          <a:xfrm>
            <a:off x="5988817" y="1299586"/>
            <a:ext cx="0" cy="4694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3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Verifying (Rewriting) mem2reg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4">
                <a:extLst>
                  <a:ext uri="{FF2B5EF4-FFF2-40B4-BE49-F238E27FC236}">
                    <a16:creationId xmlns:a16="http://schemas.microsoft.com/office/drawing/2014/main" id="{0D65C600-0567-327C-0C09-7F69D612C648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1542009"/>
                <a:ext cx="9240982" cy="4596031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Converts trivial SSA into minimal, pruned SSA.</a:t>
                </a:r>
              </a:p>
              <a:p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𝑎𝑙𝑙𝑜𝑐𝑎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𝑖𝑛𝑡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𝑙𝑜𝑎𝑑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∗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2: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𝑝h𝑖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[…, …] 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Captures 88% of the benefit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level optimizations.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Verifying mem2reg is non-trivial:</a:t>
                </a:r>
              </a:p>
              <a:p>
                <a:r>
                  <a:rPr lang="en-US" dirty="0"/>
                  <a:t>	- Significant, non-local changes to memory and temporary 		   variables (no </a:t>
                </a:r>
                <a:r>
                  <a:rPr lang="en-US" dirty="0" err="1"/>
                  <a:t>alloca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	- Intermediate stages break SSA</a:t>
                </a:r>
              </a:p>
            </p:txBody>
          </p:sp>
        </mc:Choice>
        <mc:Fallback xmlns="">
          <p:sp>
            <p:nvSpPr>
              <p:cNvPr id="4" name="Subtitle 4">
                <a:extLst>
                  <a:ext uri="{FF2B5EF4-FFF2-40B4-BE49-F238E27FC236}">
                    <a16:creationId xmlns:a16="http://schemas.microsoft.com/office/drawing/2014/main" id="{0D65C600-0567-327C-0C09-7F69D612C6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1542009"/>
                <a:ext cx="9240982" cy="4596031"/>
              </a:xfrm>
              <a:blipFill>
                <a:blip r:embed="rId3"/>
                <a:stretch>
                  <a:fillRect l="-962" t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88917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Slide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itle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778</Words>
  <Application>Microsoft Macintosh PowerPoint</Application>
  <PresentationFormat>Widescreen</PresentationFormat>
  <Paragraphs>115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Cambria Math</vt:lpstr>
      <vt:lpstr>Title Slide 2</vt:lpstr>
      <vt:lpstr>Title Slide 3</vt:lpstr>
      <vt:lpstr>Title Slide 4</vt:lpstr>
      <vt:lpstr>Title Slide 5</vt:lpstr>
      <vt:lpstr>Content Slide 1</vt:lpstr>
      <vt:lpstr>Content Slide 2</vt:lpstr>
      <vt:lpstr>Content Slide 3</vt:lpstr>
      <vt:lpstr>Content Slide 4</vt:lpstr>
      <vt:lpstr>Content Slide 5</vt:lpstr>
      <vt:lpstr>Content Slide 6</vt:lpstr>
      <vt:lpstr>Formal Verification of SSA-Based Optimizations for LLVM</vt:lpstr>
      <vt:lpstr>Background &amp; Motivation</vt:lpstr>
      <vt:lpstr>Background &amp; Motivation</vt:lpstr>
      <vt:lpstr>Source of Bugs</vt:lpstr>
      <vt:lpstr>Verifying an Optimization Pass</vt:lpstr>
      <vt:lpstr>Verifying an Optimization Pass</vt:lpstr>
      <vt:lpstr>Source of Bugs</vt:lpstr>
      <vt:lpstr>Example: Variable Substitution</vt:lpstr>
      <vt:lpstr>Verifying (Rewriting) mem2reg</vt:lpstr>
      <vt:lpstr>Verifying (Rewriting) mem2reg</vt:lpstr>
      <vt:lpstr>Verifying (Rewriting) mem2reg</vt:lpstr>
      <vt:lpstr>Results and Impact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Wang, Yu</cp:lastModifiedBy>
  <cp:revision>18</cp:revision>
  <dcterms:created xsi:type="dcterms:W3CDTF">2019-11-08T16:47:49Z</dcterms:created>
  <dcterms:modified xsi:type="dcterms:W3CDTF">2024-04-07T21:28:18Z</dcterms:modified>
</cp:coreProperties>
</file>