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123EB9-50EB-4140-8169-5DA65AF70B3C}">
  <a:tblStyle styleId="{F1123EB9-50EB-4140-8169-5DA65AF70B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f2a91ec1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f2a91ec1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f2a91ec1f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f2a91ec1f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f2a91ec1f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f2a91ec1f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f2a91ec1f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f2a91ec1f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f2a91ec1f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f2a91ec1f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f2a91ec1f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8f2a91ec1f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f2a91ec1f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f2a91ec1f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f2a91ec1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f2a91ec1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f2a91ec1f_4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f2a91ec1f_4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f2a91ec1f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f2a91ec1f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d530479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d530479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f2a91ec1f_4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f2a91ec1f_4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f2a91ec1f_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8f2a91ec1f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f2a91ec1f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f2a91ec1f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f2a91ec1f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8f2a91ec1f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828b66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828b66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f2a91ec1f_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8f2a91ec1f_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c8d2cbfc9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c8d2cbfc9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9828b661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9828b661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9828b6616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9828b6616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9828b6616_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9828b6616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8d2cbfc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8d2cbfc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9828b6616_5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9828b6616_5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c9828b6616_5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c9828b6616_5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c9828b6616_5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c9828b6616_5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9828b6616_5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c9828b6616_5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9828b6616_5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c9828b6616_5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9828b6616_5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c9828b6616_5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9828b6616_5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c9828b6616_5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9828b6616_5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c9828b6616_5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9828b6616_4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9828b6616_4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c9828b6616_4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c9828b6616_4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8d2cbfc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8d2cbfc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9828b6616_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c9828b6616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c9828b6616_4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c9828b6616_4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c9828b6616_4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c9828b6616_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9828b6616_4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c9828b6616_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c9828b6616_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c9828b6616_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c9828b6616_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c9828b6616_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c9828b6616_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c9828b6616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8f2a91ec1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8f2a91ec1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c9828b6616_4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c9828b6616_4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c9828b6616_4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c9828b6616_4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8d2cbfc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8d2cbfc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c9828b6616_4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c9828b6616_4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8f2a91ec1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8f2a91ec1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8f2a91ec1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8f2a91ec1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c9828b6616_4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c9828b6616_4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c9828b6616_4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c9828b6616_4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8f2a91ec1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8f2a91ec1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c9828b6616_4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c9828b6616_4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c9828b6616_4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c9828b6616_4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c9828b6616_4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c9828b6616_4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c9828b6616_4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c9828b6616_4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9828b661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9828b661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c9828b6616_4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c9828b6616_4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c9828b6616_4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c9828b6616_4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c9828b6616_4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c9828b6616_4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c9828b6616_4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c9828b6616_4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c964d69e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c964d69e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c964d69e1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c964d69e1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c964d69e1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c964d69e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c964d69e1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c964d69e1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c9828b66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c9828b66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c9fc59fb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c9fc59fb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9828b6616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9828b6616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f2a91ec1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f2a91ec1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8d2cbfc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8d2cbfc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Augmenting Loop Tiling with Data Alignment for Improved Cache Performance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11575"/>
            <a:ext cx="8520600" cy="14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Atharva Bhamburkar, </a:t>
            </a:r>
            <a:r>
              <a:rPr lang="en"/>
              <a:t>Abhinav Nakarmi, Shmeelok Chakraborty, </a:t>
            </a:r>
            <a:r>
              <a:rPr lang="en"/>
              <a:t>Matthew Keenan, Inderjeet Nair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15" name="Google Shape;115;p22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6" name="Google Shape;116;p22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</a:t>
            </a:r>
            <a:r>
              <a:rPr lang="en" sz="1800">
                <a:solidFill>
                  <a:srgbClr val="1155CC"/>
                </a:solidFill>
              </a:rPr>
              <a:t> x n </a:t>
            </a:r>
            <a:endParaRPr sz="1800">
              <a:solidFill>
                <a:srgbClr val="1155CC"/>
              </a:solidFill>
            </a:endParaRPr>
          </a:p>
        </p:txBody>
      </p:sp>
      <p:graphicFrame>
        <p:nvGraphicFramePr>
          <p:cNvPr id="117" name="Google Shape;117;p22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8" name="Google Shape;118;p22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25" name="Google Shape;125;p23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0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23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8" name="Google Shape;128;p23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9" name="Google Shape;129;p23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35" name="Google Shape;135;p24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24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8" name="Google Shape;138;p24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9" name="Google Shape;139;p24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45" name="Google Shape;145;p25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41B4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6" name="Google Shape;146;p25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8" name="Google Shape;148;p25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9" name="Google Shape;149;p25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55" name="Google Shape;155;p26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6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8" name="Google Shape;158;p26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9" name="Google Shape;159;p26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65" name="Google Shape;165;p27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27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8" name="Google Shape;168;p27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9" name="Google Shape;169;p27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75" name="Google Shape;175;p28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6" name="Google Shape;176;p28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78" name="Google Shape;178;p28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9" name="Google Shape;179;p28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85" name="Google Shape;185;p29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p29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8" name="Google Shape;188;p29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20124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9" name="Google Shape;189;p29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fetch the same </a:t>
            </a:r>
            <a:r>
              <a:rPr b="1" lang="en">
                <a:solidFill>
                  <a:srgbClr val="274E13"/>
                </a:solidFill>
              </a:rPr>
              <a:t>row</a:t>
            </a:r>
            <a:r>
              <a:rPr lang="en"/>
              <a:t> again!!</a:t>
            </a:r>
            <a:endParaRPr/>
          </a:p>
        </p:txBody>
      </p:sp>
      <p:graphicFrame>
        <p:nvGraphicFramePr>
          <p:cNvPr id="195" name="Google Shape;195;p30"/>
          <p:cNvGraphicFramePr/>
          <p:nvPr/>
        </p:nvGraphicFramePr>
        <p:xfrm>
          <a:off x="746100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30"/>
          <p:cNvSpPr txBox="1"/>
          <p:nvPr/>
        </p:nvSpPr>
        <p:spPr>
          <a:xfrm>
            <a:off x="1946100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graphicFrame>
        <p:nvGraphicFramePr>
          <p:cNvPr id="197" name="Google Shape;197;p30"/>
          <p:cNvGraphicFramePr/>
          <p:nvPr/>
        </p:nvGraphicFramePr>
        <p:xfrm>
          <a:off x="4532875" y="117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351C7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8" name="Google Shape;198;p30"/>
          <p:cNvSpPr txBox="1"/>
          <p:nvPr/>
        </p:nvSpPr>
        <p:spPr>
          <a:xfrm>
            <a:off x="4095700" y="2526050"/>
            <a:ext cx="2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5732888" y="4341700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4018675" y="939741"/>
            <a:ext cx="353925" cy="479375"/>
          </a:xfrm>
          <a:custGeom>
            <a:rect b="b" l="l" r="r" t="t"/>
            <a:pathLst>
              <a:path extrusionOk="0" h="19175" w="14157">
                <a:moveTo>
                  <a:pt x="0" y="19175"/>
                </a:moveTo>
                <a:cubicBezTo>
                  <a:pt x="2354" y="18114"/>
                  <a:pt x="13846" y="15760"/>
                  <a:pt x="14123" y="12806"/>
                </a:cubicBezTo>
                <a:cubicBezTo>
                  <a:pt x="14400" y="9852"/>
                  <a:pt x="2078" y="3576"/>
                  <a:pt x="1662" y="1453"/>
                </a:cubicBezTo>
                <a:cubicBezTo>
                  <a:pt x="1247" y="-670"/>
                  <a:pt x="9969" y="300"/>
                  <a:pt x="11630" y="69"/>
                </a:cubicBez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31"/>
          <p:cNvGraphicFramePr/>
          <p:nvPr/>
        </p:nvGraphicFramePr>
        <p:xfrm>
          <a:off x="1002250" y="146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400925"/>
                <a:gridCol w="400925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6" name="Google Shape;206;p31"/>
          <p:cNvGraphicFramePr/>
          <p:nvPr/>
        </p:nvGraphicFramePr>
        <p:xfrm>
          <a:off x="6861500" y="141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7" name="Google Shape;207;p31"/>
          <p:cNvSpPr txBox="1"/>
          <p:nvPr/>
        </p:nvSpPr>
        <p:spPr>
          <a:xfrm>
            <a:off x="1002250" y="896750"/>
            <a:ext cx="2719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Matrix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6802600" y="92395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Cache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5024925" y="2552975"/>
            <a:ext cx="826200" cy="7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560725" y="249200"/>
            <a:ext cx="709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Cache of block size 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32"/>
          <p:cNvGraphicFramePr/>
          <p:nvPr/>
        </p:nvGraphicFramePr>
        <p:xfrm>
          <a:off x="1002250" y="146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400925"/>
                <a:gridCol w="400925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16" name="Google Shape;216;p32"/>
          <p:cNvGraphicFramePr/>
          <p:nvPr/>
        </p:nvGraphicFramePr>
        <p:xfrm>
          <a:off x="6861500" y="141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7" name="Google Shape;217;p32"/>
          <p:cNvSpPr txBox="1"/>
          <p:nvPr/>
        </p:nvSpPr>
        <p:spPr>
          <a:xfrm>
            <a:off x="1002250" y="896750"/>
            <a:ext cx="2719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Matrix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6802600" y="92395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Cache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5024925" y="2552975"/>
            <a:ext cx="826200" cy="7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4943025" y="2430375"/>
            <a:ext cx="990000" cy="9444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33"/>
          <p:cNvGraphicFramePr/>
          <p:nvPr/>
        </p:nvGraphicFramePr>
        <p:xfrm>
          <a:off x="780725" y="106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93250"/>
                <a:gridCol w="411800"/>
                <a:gridCol w="411800"/>
                <a:gridCol w="411800"/>
                <a:gridCol w="411800"/>
                <a:gridCol w="411800"/>
                <a:gridCol w="411800"/>
                <a:gridCol w="411800"/>
              </a:tblGrid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6" name="Google Shape;226;p33"/>
          <p:cNvGraphicFramePr/>
          <p:nvPr/>
        </p:nvGraphicFramePr>
        <p:xfrm>
          <a:off x="5386975" y="7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497100"/>
                <a:gridCol w="497100"/>
              </a:tblGrid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7" name="Google Shape;227;p33"/>
          <p:cNvSpPr txBox="1"/>
          <p:nvPr/>
        </p:nvSpPr>
        <p:spPr>
          <a:xfrm>
            <a:off x="5442325" y="32860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Cache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p34"/>
          <p:cNvGraphicFramePr/>
          <p:nvPr/>
        </p:nvGraphicFramePr>
        <p:xfrm>
          <a:off x="780725" y="106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93250"/>
                <a:gridCol w="411800"/>
                <a:gridCol w="411800"/>
                <a:gridCol w="411800"/>
                <a:gridCol w="411800"/>
                <a:gridCol w="411800"/>
                <a:gridCol w="411800"/>
                <a:gridCol w="411800"/>
              </a:tblGrid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33" name="Google Shape;233;p34"/>
          <p:cNvGraphicFramePr/>
          <p:nvPr/>
        </p:nvGraphicFramePr>
        <p:xfrm>
          <a:off x="5386975" y="7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497100"/>
                <a:gridCol w="497100"/>
              </a:tblGrid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4" name="Google Shape;234;p34"/>
          <p:cNvSpPr txBox="1"/>
          <p:nvPr/>
        </p:nvSpPr>
        <p:spPr>
          <a:xfrm>
            <a:off x="5442325" y="32860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Cache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6486500" y="1384525"/>
            <a:ext cx="24438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memory address maps to exactly one cache block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p35"/>
          <p:cNvGraphicFramePr/>
          <p:nvPr/>
        </p:nvGraphicFramePr>
        <p:xfrm>
          <a:off x="780725" y="106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93250"/>
                <a:gridCol w="411800"/>
                <a:gridCol w="411800"/>
                <a:gridCol w="411800"/>
                <a:gridCol w="411800"/>
                <a:gridCol w="411800"/>
                <a:gridCol w="411800"/>
                <a:gridCol w="411800"/>
              </a:tblGrid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41" name="Google Shape;241;p35"/>
          <p:cNvGraphicFramePr/>
          <p:nvPr/>
        </p:nvGraphicFramePr>
        <p:xfrm>
          <a:off x="5386975" y="7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497100"/>
                <a:gridCol w="497100"/>
              </a:tblGrid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2" name="Google Shape;242;p35"/>
          <p:cNvSpPr txBox="1"/>
          <p:nvPr/>
        </p:nvSpPr>
        <p:spPr>
          <a:xfrm>
            <a:off x="5442325" y="32860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Cache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36"/>
          <p:cNvGraphicFramePr/>
          <p:nvPr/>
        </p:nvGraphicFramePr>
        <p:xfrm>
          <a:off x="780725" y="106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93250"/>
                <a:gridCol w="411800"/>
                <a:gridCol w="411800"/>
                <a:gridCol w="411800"/>
                <a:gridCol w="411800"/>
                <a:gridCol w="411800"/>
                <a:gridCol w="411800"/>
                <a:gridCol w="411800"/>
              </a:tblGrid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91425" marB="91425" marR="91425" marL="91425"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48" name="Google Shape;248;p36"/>
          <p:cNvGraphicFramePr/>
          <p:nvPr/>
        </p:nvGraphicFramePr>
        <p:xfrm>
          <a:off x="5386975" y="7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497100"/>
                <a:gridCol w="497100"/>
              </a:tblGrid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91425" marB="91425" marR="91425" marL="91425"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9" name="Google Shape;249;p36"/>
          <p:cNvSpPr txBox="1"/>
          <p:nvPr/>
        </p:nvSpPr>
        <p:spPr>
          <a:xfrm>
            <a:off x="5442325" y="32860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Cache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4056575" y="1569425"/>
            <a:ext cx="1775440" cy="3089363"/>
          </a:xfrm>
          <a:custGeom>
            <a:rect b="b" l="l" r="r" t="t"/>
            <a:pathLst>
              <a:path extrusionOk="0" h="127871" w="71953">
                <a:moveTo>
                  <a:pt x="0" y="0"/>
                </a:moveTo>
                <a:cubicBezTo>
                  <a:pt x="4544" y="19675"/>
                  <a:pt x="15271" y="97811"/>
                  <a:pt x="27263" y="118048"/>
                </a:cubicBezTo>
                <a:cubicBezTo>
                  <a:pt x="39255" y="138285"/>
                  <a:pt x="64505" y="120859"/>
                  <a:pt x="71953" y="12142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p37"/>
          <p:cNvGraphicFramePr/>
          <p:nvPr/>
        </p:nvGraphicFramePr>
        <p:xfrm>
          <a:off x="780725" y="106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93250"/>
                <a:gridCol w="411800"/>
                <a:gridCol w="411800"/>
                <a:gridCol w="411800"/>
                <a:gridCol w="411800"/>
                <a:gridCol w="411800"/>
                <a:gridCol w="411800"/>
                <a:gridCol w="411800"/>
              </a:tblGrid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16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17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18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19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24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25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26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27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56" name="Google Shape;256;p37"/>
          <p:cNvGraphicFramePr/>
          <p:nvPr/>
        </p:nvGraphicFramePr>
        <p:xfrm>
          <a:off x="5094475" y="729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789600"/>
                <a:gridCol w="789600"/>
              </a:tblGrid>
              <a:tr h="60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 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16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17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9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18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19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CCCCCC"/>
                    </a:solidFill>
                  </a:tcPr>
                </a:tc>
              </a:tr>
              <a:tr h="39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b="1" lang="en"/>
                        <a:t>20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/>
                        <a:t>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/>
                        <a:t>23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24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25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60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26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27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60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b="1" lang="en"/>
                        <a:t>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"/>
                        <a:t> </a:t>
                      </a:r>
                      <a:r>
                        <a:rPr b="1" lang="en"/>
                        <a:t>29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0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/ 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7" name="Google Shape;257;p37"/>
          <p:cNvSpPr txBox="1"/>
          <p:nvPr/>
        </p:nvSpPr>
        <p:spPr>
          <a:xfrm>
            <a:off x="5442325" y="32860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Cache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6364375" y="1861075"/>
            <a:ext cx="2928300" cy="18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100"/>
              <a:buNone/>
            </a:pPr>
            <a:r>
              <a:rPr lang="en" sz="2000">
                <a:solidFill>
                  <a:srgbClr val="1155CC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Multiple addresses mapped to same block!</a:t>
            </a:r>
            <a:endParaRPr sz="2000">
              <a:solidFill>
                <a:srgbClr val="1155CC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6405925" y="3130538"/>
            <a:ext cx="2928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100"/>
              <a:buNone/>
            </a:pPr>
            <a:r>
              <a:rPr b="1" lang="en" sz="2000">
                <a:solidFill>
                  <a:srgbClr val="FF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CONFLICTS!</a:t>
            </a:r>
            <a:endParaRPr b="1" sz="2000">
              <a:solidFill>
                <a:srgbClr val="FF0000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to Tile Selection</a:t>
            </a:r>
            <a:endParaRPr/>
          </a:p>
        </p:txBody>
      </p:sp>
      <p:sp>
        <p:nvSpPr>
          <p:cNvPr id="265" name="Google Shape;26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small tile size: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en">
                <a:solidFill>
                  <a:srgbClr val="00FF00"/>
                </a:solidFill>
              </a:rPr>
              <a:t>Advantage: </a:t>
            </a:r>
            <a:r>
              <a:rPr lang="en">
                <a:solidFill>
                  <a:schemeClr val="dk1"/>
                </a:solidFill>
              </a:rPr>
              <a:t>Everything fits into cache.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Disadvantage: </a:t>
            </a:r>
            <a:r>
              <a:rPr lang="en">
                <a:solidFill>
                  <a:schemeClr val="dk1"/>
                </a:solidFill>
              </a:rPr>
              <a:t>Too many accesses to main memory as working set size is small.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39"/>
          <p:cNvGraphicFramePr/>
          <p:nvPr/>
        </p:nvGraphicFramePr>
        <p:xfrm>
          <a:off x="784350" y="70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00975"/>
                <a:gridCol w="900975"/>
                <a:gridCol w="900975"/>
                <a:gridCol w="900975"/>
              </a:tblGrid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71" name="Google Shape;271;p39"/>
          <p:cNvGraphicFramePr/>
          <p:nvPr/>
        </p:nvGraphicFramePr>
        <p:xfrm>
          <a:off x="6936775" y="79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28325"/>
              </a:tblGrid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600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72" name="Google Shape;272;p39"/>
          <p:cNvSpPr/>
          <p:nvPr/>
        </p:nvSpPr>
        <p:spPr>
          <a:xfrm>
            <a:off x="5103925" y="1790325"/>
            <a:ext cx="1077900" cy="83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9"/>
          <p:cNvSpPr txBox="1"/>
          <p:nvPr/>
        </p:nvSpPr>
        <p:spPr>
          <a:xfrm>
            <a:off x="1543050" y="4352200"/>
            <a:ext cx="16023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Matrix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6805250" y="3659800"/>
            <a:ext cx="1493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Cache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to Tile Selection</a:t>
            </a:r>
            <a:endParaRPr/>
          </a:p>
        </p:txBody>
      </p:sp>
      <p:sp>
        <p:nvSpPr>
          <p:cNvPr id="280" name="Google Shape;28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large tile size: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Disadvantage: </a:t>
            </a:r>
            <a:r>
              <a:rPr lang="en">
                <a:solidFill>
                  <a:schemeClr val="dk1"/>
                </a:solidFill>
              </a:rPr>
              <a:t>Might not fit into cache and we have a large working set size.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1"/>
          <p:cNvGraphicFramePr/>
          <p:nvPr/>
        </p:nvGraphicFramePr>
        <p:xfrm>
          <a:off x="784350" y="70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00975"/>
                <a:gridCol w="900975"/>
                <a:gridCol w="900975"/>
                <a:gridCol w="900975"/>
              </a:tblGrid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86" name="Google Shape;286;p41"/>
          <p:cNvGraphicFramePr/>
          <p:nvPr/>
        </p:nvGraphicFramePr>
        <p:xfrm>
          <a:off x="6936775" y="79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28325"/>
              </a:tblGrid>
              <a:tr h="58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8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8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58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87" name="Google Shape;287;p41"/>
          <p:cNvSpPr/>
          <p:nvPr/>
        </p:nvSpPr>
        <p:spPr>
          <a:xfrm>
            <a:off x="5103925" y="1790325"/>
            <a:ext cx="1077900" cy="83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1"/>
          <p:cNvSpPr txBox="1"/>
          <p:nvPr/>
        </p:nvSpPr>
        <p:spPr>
          <a:xfrm>
            <a:off x="1543050" y="4352200"/>
            <a:ext cx="16023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Matrix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6805250" y="3659800"/>
            <a:ext cx="1493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 Cache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0" name="Google Shape;290;p41"/>
          <p:cNvSpPr/>
          <p:nvPr/>
        </p:nvSpPr>
        <p:spPr>
          <a:xfrm>
            <a:off x="5044575" y="1731225"/>
            <a:ext cx="928200" cy="890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Caches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11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853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73"/>
              <a:buChar char="●"/>
            </a:pPr>
            <a:r>
              <a:rPr b="1" lang="en" sz="1972"/>
              <a:t>What:</a:t>
            </a:r>
            <a:r>
              <a:rPr lang="en" sz="1972"/>
              <a:t> Super-fast but expensive memory</a:t>
            </a:r>
            <a:endParaRPr sz="1972"/>
          </a:p>
          <a:p>
            <a:pPr indent="-353853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73"/>
              <a:buChar char="●"/>
            </a:pPr>
            <a:r>
              <a:rPr b="1" lang="en" sz="1972"/>
              <a:t>Why:</a:t>
            </a:r>
            <a:r>
              <a:rPr lang="en" sz="1972"/>
              <a:t> Main memory is very slow = More execution time</a:t>
            </a:r>
            <a:endParaRPr sz="1972"/>
          </a:p>
          <a:p>
            <a:pPr indent="-353853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73"/>
              <a:buChar char="●"/>
            </a:pPr>
            <a:r>
              <a:rPr b="1" lang="en" sz="1972"/>
              <a:t>How:</a:t>
            </a:r>
            <a:r>
              <a:rPr lang="en" sz="1972"/>
              <a:t> </a:t>
            </a:r>
            <a:endParaRPr sz="1972"/>
          </a:p>
          <a:p>
            <a:pPr indent="-353853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73"/>
              <a:buChar char="○"/>
            </a:pPr>
            <a:r>
              <a:rPr b="1" lang="en" sz="1972"/>
              <a:t>Temporal locality:</a:t>
            </a:r>
            <a:r>
              <a:rPr lang="en" sz="1972"/>
              <a:t> If you use something now, it is likely that you will use it again in the future</a:t>
            </a:r>
            <a:br>
              <a:rPr lang="en" sz="1972"/>
            </a:br>
            <a:endParaRPr sz="1972"/>
          </a:p>
          <a:p>
            <a:pPr indent="-353853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73"/>
              <a:buChar char="○"/>
            </a:pPr>
            <a:r>
              <a:rPr b="1" lang="en" sz="1972"/>
              <a:t>Spatial locality:</a:t>
            </a:r>
            <a:r>
              <a:rPr lang="en" sz="1972"/>
              <a:t> If you use something now, it is likely that you will use something close-by in the future</a:t>
            </a:r>
            <a:endParaRPr sz="1972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972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of an optimal tile selection algorithm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Cache size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Data access patterns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Idea:</a:t>
            </a:r>
            <a:r>
              <a:rPr lang="en"/>
              <a:t> Choose the largest tile for which the working set size fits into the cache.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308" name="Google Shape;30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Idea:</a:t>
            </a:r>
            <a:r>
              <a:rPr lang="en"/>
              <a:t> Choose the largest tile for which the </a:t>
            </a:r>
            <a:r>
              <a:rPr b="1" lang="en"/>
              <a:t>working set size</a:t>
            </a:r>
            <a:r>
              <a:rPr lang="en"/>
              <a:t> fits into the cache.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user to specify tile size with additional information about the application.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Selection Cases</a:t>
            </a:r>
            <a:endParaRPr/>
          </a:p>
        </p:txBody>
      </p:sp>
      <p:sp>
        <p:nvSpPr>
          <p:cNvPr id="314" name="Google Shape;314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case where user does not specify anything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15" name="Google Shape;315;p45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04875"/>
                <a:gridCol w="904875"/>
                <a:gridCol w="904875"/>
                <a:gridCol w="904875"/>
              </a:tblGrid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16" name="Google Shape;316;p45"/>
          <p:cNvGraphicFramePr/>
          <p:nvPr/>
        </p:nvGraphicFramePr>
        <p:xfrm>
          <a:off x="7020825" y="167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1145950"/>
              </a:tblGrid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7" name="Google Shape;317;p45"/>
          <p:cNvSpPr/>
          <p:nvPr/>
        </p:nvSpPr>
        <p:spPr>
          <a:xfrm>
            <a:off x="5479800" y="2997075"/>
            <a:ext cx="831000" cy="65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Selection Cases</a:t>
            </a:r>
            <a:endParaRPr/>
          </a:p>
        </p:txBody>
      </p:sp>
      <p:sp>
        <p:nvSpPr>
          <p:cNvPr id="323" name="Google Shape;323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ShapeX = 2 [Constant] ShapeY is a Variable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4" name="Google Shape;324;p46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04875"/>
                <a:gridCol w="904875"/>
                <a:gridCol w="904875"/>
                <a:gridCol w="904875"/>
              </a:tblGrid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25" name="Google Shape;325;p46"/>
          <p:cNvGraphicFramePr/>
          <p:nvPr/>
        </p:nvGraphicFramePr>
        <p:xfrm>
          <a:off x="7020825" y="167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1145950"/>
              </a:tblGrid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6" name="Google Shape;326;p46"/>
          <p:cNvSpPr/>
          <p:nvPr/>
        </p:nvSpPr>
        <p:spPr>
          <a:xfrm>
            <a:off x="5479800" y="2997075"/>
            <a:ext cx="831000" cy="65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Selection Cases</a:t>
            </a:r>
            <a:endParaRPr/>
          </a:p>
        </p:txBody>
      </p:sp>
      <p:sp>
        <p:nvSpPr>
          <p:cNvPr id="332" name="Google Shape;332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ShapeY = 2 [Constant] ShapeX is a Variable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33" name="Google Shape;333;p47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04875"/>
                <a:gridCol w="904875"/>
                <a:gridCol w="904875"/>
                <a:gridCol w="904875"/>
              </a:tblGrid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34" name="Google Shape;334;p47"/>
          <p:cNvGraphicFramePr/>
          <p:nvPr/>
        </p:nvGraphicFramePr>
        <p:xfrm>
          <a:off x="7020825" y="167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1145950"/>
              </a:tblGrid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5" name="Google Shape;335;p47"/>
          <p:cNvSpPr/>
          <p:nvPr/>
        </p:nvSpPr>
        <p:spPr>
          <a:xfrm>
            <a:off x="5479800" y="2997075"/>
            <a:ext cx="831000" cy="65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Selection Cases</a:t>
            </a:r>
            <a:endParaRPr/>
          </a:p>
        </p:txBody>
      </p:sp>
      <p:sp>
        <p:nvSpPr>
          <p:cNvPr id="341" name="Google Shape;34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ShapeY = 3 [Constant] ShapeX = 3 [Constant]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42" name="Google Shape;342;p48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04875"/>
                <a:gridCol w="904875"/>
                <a:gridCol w="904875"/>
                <a:gridCol w="904875"/>
              </a:tblGrid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43" name="Google Shape;343;p48"/>
          <p:cNvGraphicFramePr/>
          <p:nvPr/>
        </p:nvGraphicFramePr>
        <p:xfrm>
          <a:off x="7020825" y="167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1145950"/>
              </a:tblGrid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4" name="Google Shape;344;p48"/>
          <p:cNvSpPr/>
          <p:nvPr/>
        </p:nvSpPr>
        <p:spPr>
          <a:xfrm>
            <a:off x="5479800" y="2997075"/>
            <a:ext cx="831000" cy="65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Tile Selection Cases</a:t>
            </a:r>
            <a:endParaRPr/>
          </a:p>
        </p:txBody>
      </p:sp>
      <p:sp>
        <p:nvSpPr>
          <p:cNvPr id="350" name="Google Shape;35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defines aspect ratio: ShapeX / ShapeY e.g. 1:1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51" name="Google Shape;351;p49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904875"/>
                <a:gridCol w="904875"/>
                <a:gridCol w="904875"/>
                <a:gridCol w="904875"/>
              </a:tblGrid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4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52" name="Google Shape;352;p49"/>
          <p:cNvGraphicFramePr/>
          <p:nvPr/>
        </p:nvGraphicFramePr>
        <p:xfrm>
          <a:off x="7020825" y="167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1145950"/>
              </a:tblGrid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3" name="Google Shape;353;p49"/>
          <p:cNvSpPr/>
          <p:nvPr/>
        </p:nvSpPr>
        <p:spPr>
          <a:xfrm>
            <a:off x="5479800" y="2997075"/>
            <a:ext cx="831000" cy="65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" name="Google Shape;358;p50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9" name="Google Shape;359;p50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60" name="Google Shape;360;p50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61" name="Google Shape;361;p50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Google Shape;366;p51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67" name="Google Shape;367;p51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68" name="Google Shape;368;p51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 Misses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What: </a:t>
            </a:r>
            <a:r>
              <a:rPr lang="en" sz="1950"/>
              <a:t>You don’t find something in the cache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Compulsory: </a:t>
            </a:r>
            <a:r>
              <a:rPr lang="en" sz="1950"/>
              <a:t>Initial e</a:t>
            </a:r>
            <a:r>
              <a:rPr lang="en" sz="1950"/>
              <a:t>mpty cache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Capacity: </a:t>
            </a:r>
            <a:r>
              <a:rPr lang="en" sz="1950"/>
              <a:t>Cache size is insufficient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Conflict: </a:t>
            </a:r>
            <a:endParaRPr sz="1950"/>
          </a:p>
          <a:p>
            <a:pPr indent="-352425" lvl="1" marL="914400" rtl="0" algn="l">
              <a:spcBef>
                <a:spcPts val="0"/>
              </a:spcBef>
              <a:spcAft>
                <a:spcPts val="0"/>
              </a:spcAft>
              <a:buSzPts val="1950"/>
              <a:buChar char="○"/>
            </a:pPr>
            <a:r>
              <a:rPr lang="en" sz="1950"/>
              <a:t>Multiple locations in memory are mapped to a particular cache line</a:t>
            </a:r>
            <a:endParaRPr sz="1950"/>
          </a:p>
          <a:p>
            <a:pPr indent="-352425" lvl="1" marL="914400" rtl="0" algn="l">
              <a:spcBef>
                <a:spcPts val="0"/>
              </a:spcBef>
              <a:spcAft>
                <a:spcPts val="0"/>
              </a:spcAft>
              <a:buSzPts val="1950"/>
              <a:buChar char="○"/>
            </a:pPr>
            <a:r>
              <a:rPr lang="en" sz="1950"/>
              <a:t>Only one of these can be present in the cache at once</a:t>
            </a:r>
            <a:endParaRPr sz="1950"/>
          </a:p>
          <a:p>
            <a:pPr indent="-352425" lvl="1" marL="914400" rtl="0" algn="l">
              <a:spcBef>
                <a:spcPts val="0"/>
              </a:spcBef>
              <a:spcAft>
                <a:spcPts val="0"/>
              </a:spcAft>
              <a:buSzPts val="1950"/>
              <a:buChar char="○"/>
            </a:pPr>
            <a:r>
              <a:rPr lang="en" sz="1950"/>
              <a:t>Access a competing memory </a:t>
            </a:r>
            <a:r>
              <a:rPr lang="en" sz="1950"/>
              <a:t>location</a:t>
            </a:r>
            <a:r>
              <a:rPr lang="en" sz="1950"/>
              <a:t> = Kick out the current one</a:t>
            </a:r>
            <a:endParaRPr sz="195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Google Shape;374;p52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5" name="Google Shape;375;p52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76" name="Google Shape;376;p52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77" name="Google Shape;377;p52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Google Shape;382;p53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3" name="Google Shape;383;p53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4" name="Google Shape;384;p53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85" name="Google Shape;385;p53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oogle Shape;390;p54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1" name="Google Shape;391;p54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2" name="Google Shape;392;p54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93" name="Google Shape;393;p54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p55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 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9" name="Google Shape;399;p55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0" name="Google Shape;400;p55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01" name="Google Shape;401;p55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02" name="Google Shape;402;p55"/>
          <p:cNvSpPr txBox="1"/>
          <p:nvPr>
            <p:ph type="title"/>
          </p:nvPr>
        </p:nvSpPr>
        <p:spPr>
          <a:xfrm>
            <a:off x="4335400" y="1488200"/>
            <a:ext cx="2112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 will lead to a cache miss!</a:t>
            </a:r>
            <a:endParaRPr/>
          </a:p>
        </p:txBody>
      </p:sp>
      <p:sp>
        <p:nvSpPr>
          <p:cNvPr id="403" name="Google Shape;403;p55"/>
          <p:cNvSpPr/>
          <p:nvPr/>
        </p:nvSpPr>
        <p:spPr>
          <a:xfrm>
            <a:off x="5208725" y="1021175"/>
            <a:ext cx="1354875" cy="539450"/>
          </a:xfrm>
          <a:custGeom>
            <a:rect b="b" l="l" r="r" t="t"/>
            <a:pathLst>
              <a:path extrusionOk="0" h="21578" w="54195">
                <a:moveTo>
                  <a:pt x="0" y="21578"/>
                </a:moveTo>
                <a:cubicBezTo>
                  <a:pt x="1004" y="19320"/>
                  <a:pt x="1589" y="11207"/>
                  <a:pt x="6022" y="8029"/>
                </a:cubicBezTo>
                <a:cubicBezTo>
                  <a:pt x="10455" y="4851"/>
                  <a:pt x="18567" y="3847"/>
                  <a:pt x="26596" y="2509"/>
                </a:cubicBezTo>
                <a:cubicBezTo>
                  <a:pt x="34625" y="1171"/>
                  <a:pt x="49595" y="418"/>
                  <a:pt x="54195" y="0"/>
                </a:cubicBez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Google Shape;408;p56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 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B, F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9" name="Google Shape;409;p56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0" name="Google Shape;410;p56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11" name="Google Shape;411;p56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12" name="Google Shape;412;p56"/>
          <p:cNvSpPr txBox="1"/>
          <p:nvPr>
            <p:ph type="title"/>
          </p:nvPr>
        </p:nvSpPr>
        <p:spPr>
          <a:xfrm>
            <a:off x="4335400" y="1488200"/>
            <a:ext cx="2112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 will lead to a cache miss!</a:t>
            </a:r>
            <a:endParaRPr/>
          </a:p>
        </p:txBody>
      </p:sp>
      <p:sp>
        <p:nvSpPr>
          <p:cNvPr id="413" name="Google Shape;413;p56"/>
          <p:cNvSpPr/>
          <p:nvPr/>
        </p:nvSpPr>
        <p:spPr>
          <a:xfrm>
            <a:off x="5208725" y="1021175"/>
            <a:ext cx="1354875" cy="539450"/>
          </a:xfrm>
          <a:custGeom>
            <a:rect b="b" l="l" r="r" t="t"/>
            <a:pathLst>
              <a:path extrusionOk="0" h="21578" w="54195">
                <a:moveTo>
                  <a:pt x="0" y="21578"/>
                </a:moveTo>
                <a:cubicBezTo>
                  <a:pt x="1004" y="19320"/>
                  <a:pt x="1589" y="11207"/>
                  <a:pt x="6022" y="8029"/>
                </a:cubicBezTo>
                <a:cubicBezTo>
                  <a:pt x="10455" y="4851"/>
                  <a:pt x="18567" y="3847"/>
                  <a:pt x="26596" y="2509"/>
                </a:cubicBezTo>
                <a:cubicBezTo>
                  <a:pt x="34625" y="1171"/>
                  <a:pt x="49595" y="418"/>
                  <a:pt x="54195" y="0"/>
                </a:cubicBez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" name="Google Shape;418;p57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 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B, F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C, 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9" name="Google Shape;419;p57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0" name="Google Shape;420;p57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21" name="Google Shape;421;p57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22" name="Google Shape;422;p57"/>
          <p:cNvSpPr txBox="1"/>
          <p:nvPr>
            <p:ph type="title"/>
          </p:nvPr>
        </p:nvSpPr>
        <p:spPr>
          <a:xfrm>
            <a:off x="4335400" y="1488200"/>
            <a:ext cx="2112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 will lead to a cache miss!</a:t>
            </a:r>
            <a:endParaRPr/>
          </a:p>
        </p:txBody>
      </p:sp>
      <p:sp>
        <p:nvSpPr>
          <p:cNvPr id="423" name="Google Shape;423;p57"/>
          <p:cNvSpPr/>
          <p:nvPr/>
        </p:nvSpPr>
        <p:spPr>
          <a:xfrm>
            <a:off x="5208725" y="1021175"/>
            <a:ext cx="1354875" cy="539450"/>
          </a:xfrm>
          <a:custGeom>
            <a:rect b="b" l="l" r="r" t="t"/>
            <a:pathLst>
              <a:path extrusionOk="0" h="21578" w="54195">
                <a:moveTo>
                  <a:pt x="0" y="21578"/>
                </a:moveTo>
                <a:cubicBezTo>
                  <a:pt x="1004" y="19320"/>
                  <a:pt x="1589" y="11207"/>
                  <a:pt x="6022" y="8029"/>
                </a:cubicBezTo>
                <a:cubicBezTo>
                  <a:pt x="10455" y="4851"/>
                  <a:pt x="18567" y="3847"/>
                  <a:pt x="26596" y="2509"/>
                </a:cubicBezTo>
                <a:cubicBezTo>
                  <a:pt x="34625" y="1171"/>
                  <a:pt x="49595" y="418"/>
                  <a:pt x="54195" y="0"/>
                </a:cubicBez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Google Shape;428;p58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 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B, F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C, 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D, 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29" name="Google Shape;429;p58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30" name="Google Shape;430;p58"/>
          <p:cNvSpPr txBox="1"/>
          <p:nvPr/>
        </p:nvSpPr>
        <p:spPr>
          <a:xfrm>
            <a:off x="523225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Memory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6330888" y="257800"/>
            <a:ext cx="1530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Cache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432" name="Google Shape;432;p58"/>
          <p:cNvSpPr txBox="1"/>
          <p:nvPr>
            <p:ph type="title"/>
          </p:nvPr>
        </p:nvSpPr>
        <p:spPr>
          <a:xfrm>
            <a:off x="4335400" y="1488200"/>
            <a:ext cx="2112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Conflict will lead to a cache miss!</a:t>
            </a:r>
            <a:endParaRPr/>
          </a:p>
        </p:txBody>
      </p:sp>
      <p:sp>
        <p:nvSpPr>
          <p:cNvPr id="433" name="Google Shape;433;p58"/>
          <p:cNvSpPr/>
          <p:nvPr/>
        </p:nvSpPr>
        <p:spPr>
          <a:xfrm>
            <a:off x="5208725" y="1021175"/>
            <a:ext cx="1354875" cy="539450"/>
          </a:xfrm>
          <a:custGeom>
            <a:rect b="b" l="l" r="r" t="t"/>
            <a:pathLst>
              <a:path extrusionOk="0" h="21578" w="54195">
                <a:moveTo>
                  <a:pt x="0" y="21578"/>
                </a:moveTo>
                <a:cubicBezTo>
                  <a:pt x="1004" y="19320"/>
                  <a:pt x="1589" y="11207"/>
                  <a:pt x="6022" y="8029"/>
                </a:cubicBezTo>
                <a:cubicBezTo>
                  <a:pt x="10455" y="4851"/>
                  <a:pt x="18567" y="3847"/>
                  <a:pt x="26596" y="2509"/>
                </a:cubicBezTo>
                <a:cubicBezTo>
                  <a:pt x="34625" y="1171"/>
                  <a:pt x="49595" y="418"/>
                  <a:pt x="54195" y="0"/>
                </a:cubicBez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" name="Google Shape;438;p59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39" name="Google Shape;439;p59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Google Shape;444;p60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5" name="Google Shape;445;p60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" name="Google Shape;450;p61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1" name="Google Shape;451;p61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 Tiling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Working Set: </a:t>
            </a:r>
            <a:r>
              <a:rPr lang="en" sz="1950"/>
              <a:t>Data that the loop needs to execute</a:t>
            </a:r>
            <a:endParaRPr sz="1950"/>
          </a:p>
          <a:p>
            <a:pPr indent="-352425" lvl="1" marL="914400" rtl="0" algn="l">
              <a:spcBef>
                <a:spcPts val="0"/>
              </a:spcBef>
              <a:spcAft>
                <a:spcPts val="0"/>
              </a:spcAft>
              <a:buSzPts val="1950"/>
              <a:buChar char="○"/>
            </a:pPr>
            <a:r>
              <a:rPr lang="en" sz="1950"/>
              <a:t>Too large = Cache misses = More execution time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Idea</a:t>
            </a:r>
            <a:r>
              <a:rPr b="1" lang="en" sz="1950"/>
              <a:t>: </a:t>
            </a:r>
            <a:r>
              <a:rPr b="1" i="1" lang="en" sz="1950"/>
              <a:t>Break</a:t>
            </a:r>
            <a:r>
              <a:rPr lang="en" sz="1950"/>
              <a:t> the loop into smaller </a:t>
            </a:r>
            <a:r>
              <a:rPr b="1" i="1" lang="en" sz="1950"/>
              <a:t>tiles</a:t>
            </a:r>
            <a:endParaRPr b="1" i="1"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Reduces the size</a:t>
            </a:r>
            <a:r>
              <a:rPr lang="en" sz="1950"/>
              <a:t> of the Working Set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lang="en" sz="1950"/>
              <a:t>Tries to </a:t>
            </a:r>
            <a:r>
              <a:rPr b="1" lang="en" sz="1950"/>
              <a:t>eliminate capacity misses</a:t>
            </a:r>
            <a:br>
              <a:rPr lang="en" sz="1950"/>
            </a:br>
            <a:endParaRPr sz="195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" name="Google Shape;456;p62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57" name="Google Shape;457;p62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63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63" name="Google Shape;463;p63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" name="Google Shape;468;p64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69" name="Google Shape;469;p64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Google Shape;474;p65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75" name="Google Shape;475;p65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Google Shape;480;p66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A, 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1" name="Google Shape;481;p66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82" name="Google Shape;482;p66"/>
          <p:cNvSpPr txBox="1"/>
          <p:nvPr>
            <p:ph type="title"/>
          </p:nvPr>
        </p:nvSpPr>
        <p:spPr>
          <a:xfrm>
            <a:off x="5092525" y="1488200"/>
            <a:ext cx="1354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Has a Conflict!</a:t>
            </a:r>
            <a:endParaRPr/>
          </a:p>
        </p:txBody>
      </p:sp>
      <p:sp>
        <p:nvSpPr>
          <p:cNvPr id="483" name="Google Shape;483;p66"/>
          <p:cNvSpPr/>
          <p:nvPr/>
        </p:nvSpPr>
        <p:spPr>
          <a:xfrm>
            <a:off x="5509825" y="1021175"/>
            <a:ext cx="1053822" cy="539450"/>
          </a:xfrm>
          <a:custGeom>
            <a:rect b="b" l="l" r="r" t="t"/>
            <a:pathLst>
              <a:path extrusionOk="0" h="21578" w="54195">
                <a:moveTo>
                  <a:pt x="0" y="21578"/>
                </a:moveTo>
                <a:cubicBezTo>
                  <a:pt x="1004" y="19320"/>
                  <a:pt x="1589" y="11207"/>
                  <a:pt x="6022" y="8029"/>
                </a:cubicBezTo>
                <a:cubicBezTo>
                  <a:pt x="10455" y="4851"/>
                  <a:pt x="18567" y="3847"/>
                  <a:pt x="26596" y="2509"/>
                </a:cubicBezTo>
                <a:cubicBezTo>
                  <a:pt x="34625" y="1171"/>
                  <a:pt x="49595" y="418"/>
                  <a:pt x="54195" y="0"/>
                </a:cubicBez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67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9" name="Google Shape;489;p67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68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95" name="Google Shape;495;p68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69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01" name="Google Shape;501;p69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Google Shape;506;p70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07" name="Google Shape;507;p70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" name="Google Shape;512;p71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3" name="Google Shape;513;p71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8"/>
          <p:cNvGraphicFramePr/>
          <p:nvPr/>
        </p:nvGraphicFramePr>
        <p:xfrm>
          <a:off x="1002250" y="146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400925"/>
                <a:gridCol w="400925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4" name="Google Shape;84;p18"/>
          <p:cNvGraphicFramePr/>
          <p:nvPr/>
        </p:nvGraphicFramePr>
        <p:xfrm>
          <a:off x="6861500" y="141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" name="Google Shape;85;p18"/>
          <p:cNvSpPr txBox="1"/>
          <p:nvPr/>
        </p:nvSpPr>
        <p:spPr>
          <a:xfrm>
            <a:off x="1002250" y="896750"/>
            <a:ext cx="2719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Working Set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6802600" y="92395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Cache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5024925" y="2552975"/>
            <a:ext cx="826200" cy="78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4943025" y="2430375"/>
            <a:ext cx="990000" cy="944400"/>
          </a:xfrm>
          <a:prstGeom prst="mathMultiply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" name="Google Shape;518;p72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9" name="Google Shape;519;p72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" name="Google Shape;524;p73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25" name="Google Shape;525;p73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Google Shape;530;p74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1" name="Google Shape;531;p74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" name="Google Shape;536;p75"/>
          <p:cNvGraphicFramePr/>
          <p:nvPr/>
        </p:nvGraphicFramePr>
        <p:xfrm>
          <a:off x="667457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43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6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7" name="Google Shape;537;p75"/>
          <p:cNvGraphicFramePr/>
          <p:nvPr/>
        </p:nvGraphicFramePr>
        <p:xfrm>
          <a:off x="523225" y="88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893225"/>
                <a:gridCol w="897250"/>
                <a:gridCol w="935075"/>
                <a:gridCol w="859450"/>
                <a:gridCol w="897250"/>
                <a:gridCol w="897250"/>
              </a:tblGrid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6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38" name="Google Shape;538;p75"/>
          <p:cNvSpPr txBox="1"/>
          <p:nvPr>
            <p:ph type="title"/>
          </p:nvPr>
        </p:nvSpPr>
        <p:spPr>
          <a:xfrm>
            <a:off x="2313700" y="4384975"/>
            <a:ext cx="5316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Padding with 2 cache lines works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544" name="Google Shape;544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Workstation Information: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SUNSparc5 (SS5)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8 KB data cache equivalent to 1024 double precision elements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16 byte </a:t>
            </a:r>
            <a:r>
              <a:rPr lang="en"/>
              <a:t>cache</a:t>
            </a:r>
            <a:r>
              <a:rPr lang="en"/>
              <a:t> line (2 elements per line)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SUNSparc10 (SS10)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4-way associative 16 KB data cache equivalent to 2048 elements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32</a:t>
            </a:r>
            <a:r>
              <a:rPr lang="en"/>
              <a:t> byte cache line (4 elements per line)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Problems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Matrix Multiplication (MM)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Successive Order Relaxation (SOR)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LU decomposition (LUD)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Laplace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Matrix Multiplication</a:t>
            </a:r>
            <a:endParaRPr/>
          </a:p>
        </p:txBody>
      </p:sp>
      <p:pic>
        <p:nvPicPr>
          <p:cNvPr id="550" name="Google Shape;55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788" y="932525"/>
            <a:ext cx="666041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LU Decomposition</a:t>
            </a:r>
            <a:endParaRPr/>
          </a:p>
        </p:txBody>
      </p:sp>
      <p:pic>
        <p:nvPicPr>
          <p:cNvPr id="556" name="Google Shape;55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163" y="988425"/>
            <a:ext cx="4337674" cy="400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Comparative analysis for different tasks</a:t>
            </a:r>
            <a:endParaRPr/>
          </a:p>
        </p:txBody>
      </p:sp>
      <p:pic>
        <p:nvPicPr>
          <p:cNvPr id="562" name="Google Shape;56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8925"/>
            <a:ext cx="8839204" cy="304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Criticism of the paper</a:t>
            </a:r>
            <a:endParaRPr/>
          </a:p>
        </p:txBody>
      </p:sp>
      <p:sp>
        <p:nvSpPr>
          <p:cNvPr id="568" name="Google Shape;568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 of the data arrays has changed and the code has to reflect the new structure </a:t>
            </a:r>
            <a:endParaRPr/>
          </a:p>
        </p:txBody>
      </p:sp>
      <p:graphicFrame>
        <p:nvGraphicFramePr>
          <p:cNvPr id="569" name="Google Shape;569;p80"/>
          <p:cNvGraphicFramePr/>
          <p:nvPr/>
        </p:nvGraphicFramePr>
        <p:xfrm>
          <a:off x="1808325" y="209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675500"/>
                <a:gridCol w="675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70" name="Google Shape;570;p80"/>
          <p:cNvGraphicFramePr/>
          <p:nvPr/>
        </p:nvGraphicFramePr>
        <p:xfrm>
          <a:off x="5366900" y="209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675500"/>
                <a:gridCol w="675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571" name="Google Shape;571;p80"/>
          <p:cNvSpPr/>
          <p:nvPr/>
        </p:nvSpPr>
        <p:spPr>
          <a:xfrm>
            <a:off x="3474650" y="2647275"/>
            <a:ext cx="1605900" cy="5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Padding</a:t>
            </a:r>
            <a:endParaRPr/>
          </a:p>
        </p:txBody>
      </p:sp>
      <p:sp>
        <p:nvSpPr>
          <p:cNvPr id="572" name="Google Shape;572;p80"/>
          <p:cNvSpPr/>
          <p:nvPr/>
        </p:nvSpPr>
        <p:spPr>
          <a:xfrm>
            <a:off x="5956525" y="2019750"/>
            <a:ext cx="838800" cy="1720200"/>
          </a:xfrm>
          <a:prstGeom prst="rect">
            <a:avLst/>
          </a:prstGeom>
          <a:solidFill>
            <a:srgbClr val="C4C7C5">
              <a:alpha val="50000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80"/>
          <p:cNvSpPr txBox="1"/>
          <p:nvPr/>
        </p:nvSpPr>
        <p:spPr>
          <a:xfrm>
            <a:off x="6780600" y="2499000"/>
            <a:ext cx="12324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The indices have changed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9"/>
          <p:cNvGraphicFramePr/>
          <p:nvPr/>
        </p:nvGraphicFramePr>
        <p:xfrm>
          <a:off x="780725" y="106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93250"/>
                <a:gridCol w="411800"/>
                <a:gridCol w="411800"/>
                <a:gridCol w="411800"/>
                <a:gridCol w="411800"/>
                <a:gridCol w="411800"/>
                <a:gridCol w="411800"/>
                <a:gridCol w="411800"/>
              </a:tblGrid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4" name="Google Shape;94;p19"/>
          <p:cNvGraphicFramePr/>
          <p:nvPr/>
        </p:nvGraphicFramePr>
        <p:xfrm>
          <a:off x="5386975" y="7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497100"/>
                <a:gridCol w="497100"/>
              </a:tblGrid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5" name="Google Shape;95;p19"/>
          <p:cNvSpPr txBox="1"/>
          <p:nvPr/>
        </p:nvSpPr>
        <p:spPr>
          <a:xfrm>
            <a:off x="5442325" y="328600"/>
            <a:ext cx="8835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Cache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825275" y="517250"/>
            <a:ext cx="3276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Smaller Working Set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Techniques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Tile selection algorithms: </a:t>
            </a:r>
            <a:r>
              <a:rPr lang="en" sz="1950"/>
              <a:t>LRW, ESS, TSS, etc</a:t>
            </a:r>
            <a:endParaRPr sz="1950"/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SzPts val="1950"/>
              <a:buChar char="●"/>
            </a:pPr>
            <a:r>
              <a:rPr b="1" lang="en" sz="1950"/>
              <a:t>Limitations:</a:t>
            </a:r>
            <a:endParaRPr b="1" sz="1950"/>
          </a:p>
          <a:p>
            <a:pPr indent="-352425" lvl="1" marL="914400" rtl="0" algn="l">
              <a:spcBef>
                <a:spcPts val="0"/>
              </a:spcBef>
              <a:spcAft>
                <a:spcPts val="0"/>
              </a:spcAft>
              <a:buSzPts val="1950"/>
              <a:buChar char="○"/>
            </a:pPr>
            <a:r>
              <a:rPr lang="en" sz="1950"/>
              <a:t>1D tiling</a:t>
            </a:r>
            <a:endParaRPr sz="1950"/>
          </a:p>
          <a:p>
            <a:pPr indent="-352425" lvl="1" marL="914400" rtl="0" algn="l">
              <a:spcBef>
                <a:spcPts val="0"/>
              </a:spcBef>
              <a:spcAft>
                <a:spcPts val="0"/>
              </a:spcAft>
              <a:buSzPts val="1950"/>
              <a:buChar char="○"/>
            </a:pPr>
            <a:r>
              <a:rPr lang="en" sz="1950"/>
              <a:t>Tile size highly </a:t>
            </a:r>
            <a:r>
              <a:rPr lang="en" sz="1950"/>
              <a:t>sensitive</a:t>
            </a:r>
            <a:r>
              <a:rPr lang="en" sz="1950"/>
              <a:t> to array size - sometimes leads to inefficient cache </a:t>
            </a:r>
            <a:r>
              <a:rPr lang="en" sz="1950"/>
              <a:t>utilization</a:t>
            </a:r>
            <a:endParaRPr sz="19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graphicFrame>
        <p:nvGraphicFramePr>
          <p:cNvPr id="108" name="Google Shape;108;p21"/>
          <p:cNvGraphicFramePr/>
          <p:nvPr/>
        </p:nvGraphicFramePr>
        <p:xfrm>
          <a:off x="2746725" y="116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{F1123EB9-50EB-4140-8169-5DA65AF70B3C}</a:tableStyleId>
              </a:tblPr>
              <a:tblGrid>
                <a:gridCol w="382850"/>
                <a:gridCol w="400925"/>
                <a:gridCol w="400925"/>
                <a:gridCol w="400925"/>
                <a:gridCol w="382850"/>
                <a:gridCol w="419000"/>
                <a:gridCol w="400925"/>
                <a:gridCol w="400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9" name="Google Shape;109;p21"/>
          <p:cNvSpPr txBox="1"/>
          <p:nvPr/>
        </p:nvSpPr>
        <p:spPr>
          <a:xfrm>
            <a:off x="3946725" y="4334775"/>
            <a:ext cx="789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n x n 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