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  <p:sldMasterId id="2147483654" r:id="rId3"/>
    <p:sldMasterId id="2147483656" r:id="rId4"/>
    <p:sldMasterId id="2147483662" r:id="rId5"/>
    <p:sldMasterId id="2147483664" r:id="rId6"/>
    <p:sldMasterId id="2147483666" r:id="rId7"/>
    <p:sldMasterId id="2147483668" r:id="rId8"/>
    <p:sldMasterId id="2147483658" r:id="rId9"/>
    <p:sldMasterId id="2147483660" r:id="rId10"/>
  </p:sldMasterIdLst>
  <p:notesMasterIdLst>
    <p:notesMasterId r:id="rId50"/>
  </p:notesMasterIdLst>
  <p:sldIdLst>
    <p:sldId id="260" r:id="rId11"/>
    <p:sldId id="287" r:id="rId12"/>
    <p:sldId id="281" r:id="rId13"/>
    <p:sldId id="270" r:id="rId14"/>
    <p:sldId id="280" r:id="rId15"/>
    <p:sldId id="283" r:id="rId16"/>
    <p:sldId id="284" r:id="rId17"/>
    <p:sldId id="285" r:id="rId18"/>
    <p:sldId id="282" r:id="rId19"/>
    <p:sldId id="286" r:id="rId20"/>
    <p:sldId id="288" r:id="rId21"/>
    <p:sldId id="289" r:id="rId22"/>
    <p:sldId id="291" r:id="rId23"/>
    <p:sldId id="292" r:id="rId24"/>
    <p:sldId id="269" r:id="rId25"/>
    <p:sldId id="294" r:id="rId26"/>
    <p:sldId id="295" r:id="rId27"/>
    <p:sldId id="273" r:id="rId28"/>
    <p:sldId id="276" r:id="rId29"/>
    <p:sldId id="277" r:id="rId30"/>
    <p:sldId id="278" r:id="rId31"/>
    <p:sldId id="279" r:id="rId32"/>
    <p:sldId id="297" r:id="rId33"/>
    <p:sldId id="272" r:id="rId34"/>
    <p:sldId id="267" r:id="rId35"/>
    <p:sldId id="268" r:id="rId36"/>
    <p:sldId id="298" r:id="rId37"/>
    <p:sldId id="299" r:id="rId38"/>
    <p:sldId id="300" r:id="rId39"/>
    <p:sldId id="271" r:id="rId40"/>
    <p:sldId id="301" r:id="rId41"/>
    <p:sldId id="302" r:id="rId42"/>
    <p:sldId id="309" r:id="rId43"/>
    <p:sldId id="275" r:id="rId44"/>
    <p:sldId id="304" r:id="rId45"/>
    <p:sldId id="305" r:id="rId46"/>
    <p:sldId id="306" r:id="rId47"/>
    <p:sldId id="308" r:id="rId48"/>
    <p:sldId id="307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73"/>
    <p:restoredTop sz="94623"/>
  </p:normalViewPr>
  <p:slideViewPr>
    <p:cSldViewPr snapToGrid="0" snapToObjects="1">
      <p:cViewPr varScale="1">
        <p:scale>
          <a:sx n="62" d="100"/>
          <a:sy n="62" d="100"/>
        </p:scale>
        <p:origin x="10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10F95-3F61-3449-A0AA-C09027DC1EEA}" type="datetimeFigureOut"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8128B-83A6-7B4D-83E1-7AA01E5E4FC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9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8128B-83A6-7B4D-83E1-7AA01E5E4FCE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96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8128B-83A6-7B4D-83E1-7AA01E5E4FC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68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239D1-55F5-B545-B3C1-D2779C975C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005958"/>
            <a:ext cx="12192000" cy="1407894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3E85C-23C4-9D49-A616-F1EFF90A3B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989403"/>
            <a:ext cx="121920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2255427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006319C-FB51-7D4F-9010-D3E341FD93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EB4F3FB-316E-BF42-B96D-CD437FB415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C2B277D-F96E-B345-902E-21599F3E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3166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274C"/>
                </a:solidFill>
              </a:defRPr>
            </a:lvl1pPr>
          </a:lstStyle>
          <a:p>
            <a:fld id="{C1E98028-C120-C94E-94C2-6A0D2C6AE1BF}" type="datetimeFigureOut">
              <a:rPr lang="en-US" smtClean="0"/>
              <a:pPr/>
              <a:t>4/2/2024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2F86664-394E-F64E-B476-E1615CC0D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7819697" cy="24710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9409317-4804-114E-BBC9-749ADE2A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474372"/>
            <a:ext cx="1135117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274C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87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8AC0B3B-0651-0941-A1FA-9888F8C21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005958"/>
            <a:ext cx="12192000" cy="1407894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Title Slide 3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9C69A87-9049-B547-A73E-B8B4DF77F5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989403"/>
            <a:ext cx="121920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2559752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7920D87-571D-CC4B-B389-D3610F6FE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665522"/>
            <a:ext cx="12191999" cy="1736944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Title Slide 4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A97885D-6546-714E-B343-8B08B239D2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989403"/>
            <a:ext cx="121920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2516807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6B6FD4-9028-7F40-BB72-29574A6E69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005958"/>
            <a:ext cx="12192000" cy="1407894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Title Slide 5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8E8998-340B-5044-BF2F-35289E5DDA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989403"/>
            <a:ext cx="121920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00274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490143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9032E25-2363-5343-A306-954E3827CE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573A1B3-25CF-C244-9A9F-F0AD140606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4135158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11FECBE-7F2E-A244-8F06-AF3BB9BB36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4E4369A-837A-B34E-AB83-109EFB99D8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186C50-8FFD-7347-8887-535491AC5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3166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1E98028-C120-C94E-94C2-6A0D2C6AE1BF}" type="datetimeFigureOut">
              <a:rPr lang="en-US" smtClean="0"/>
              <a:pPr/>
              <a:t>4/2/2024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E9C16E7-4A5A-4B4E-BA20-0C4254836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7819697" cy="2471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77279D-D2B1-9448-9829-8902CDD5D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474372"/>
            <a:ext cx="1135117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69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8D98944-5FB2-7641-BA8C-3BC8B879F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A2AF28D-B86D-764D-8A6F-60792F83E6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23C805C-5779-B140-967F-711AD0F2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3166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1E98028-C120-C94E-94C2-6A0D2C6AE1BF}" type="datetimeFigureOut">
              <a:rPr lang="en-US" smtClean="0"/>
              <a:pPr/>
              <a:t>4/2/2024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62160A3-3C78-164A-80CF-088B67773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7819697" cy="2471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F522088-8007-C54F-BAFD-E38F1BC5C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474372"/>
            <a:ext cx="1135117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662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0B368A2-AC66-FE4A-8EC8-E3E30573AE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775522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A72228A-5E29-C145-80EF-434C7B772C9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870841"/>
            <a:ext cx="9144000" cy="42671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9E35023-709E-1C4A-8278-01DEE8054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14841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274C"/>
                </a:solidFill>
              </a:defRPr>
            </a:lvl1pPr>
          </a:lstStyle>
          <a:p>
            <a:fld id="{C1E98028-C120-C94E-94C2-6A0D2C6AE1BF}" type="datetimeFigureOut">
              <a:rPr lang="en-US" smtClean="0"/>
              <a:pPr/>
              <a:t>4/2/2024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0177154-BAF0-BD41-9F12-EA6B5F88B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9144000" cy="24710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350143E-FE8D-7C42-8AED-C584C1C21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8883" y="6474372"/>
            <a:ext cx="1135117" cy="247103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274C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844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0B570-A22B-364A-BC03-3BB3B78D64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154EEC-7753-244F-8D3C-769C76331F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91996-96B2-6641-9C3A-19B599FBC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14841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274C"/>
                </a:solidFill>
              </a:defRPr>
            </a:lvl1pPr>
          </a:lstStyle>
          <a:p>
            <a:fld id="{C1E98028-C120-C94E-94C2-6A0D2C6AE1BF}" type="datetimeFigureOut">
              <a:rPr lang="en-US" smtClean="0"/>
              <a:pPr/>
              <a:t>4/2/2024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DD7E6-BDAB-834D-90A8-C8840717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9144000" cy="24710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24FE1-7233-704B-B440-C106C8BD4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74372"/>
            <a:ext cx="1135117" cy="247103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47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755742-0700-034C-B4AE-306C657BF8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076D48-578B-E44B-A42E-714FD8BD89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30800" y="720890"/>
            <a:ext cx="1930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6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A5AFCB-4427-7648-906B-B22FE1ABE7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9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6AE793-216F-9043-A865-4A7387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6860" b="47968"/>
          <a:stretch/>
        </p:blipFill>
        <p:spPr>
          <a:xfrm>
            <a:off x="0" y="4445876"/>
            <a:ext cx="12192000" cy="2412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A1A8D0-A3C8-B248-8599-C115BE86BC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30800" y="720890"/>
            <a:ext cx="1930400" cy="20574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C2826E-A3E5-7747-897A-4D24F311CB33}"/>
              </a:ext>
            </a:extLst>
          </p:cNvPr>
          <p:cNvCxnSpPr>
            <a:cxnSpLocks/>
          </p:cNvCxnSpPr>
          <p:nvPr userDrawn="1"/>
        </p:nvCxnSpPr>
        <p:spPr>
          <a:xfrm>
            <a:off x="0" y="4445876"/>
            <a:ext cx="1219200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F62719F2-9F25-264A-A7EB-37BBAC79DE4E}"/>
              </a:ext>
            </a:extLst>
          </p:cNvPr>
          <p:cNvSpPr txBox="1">
            <a:spLocks/>
          </p:cNvSpPr>
          <p:nvPr userDrawn="1"/>
        </p:nvSpPr>
        <p:spPr>
          <a:xfrm>
            <a:off x="1524000" y="3005958"/>
            <a:ext cx="9144000" cy="1407894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 Slide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59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D28CFBB-05A1-0D4C-BAEF-C1396714FC35}"/>
              </a:ext>
            </a:extLst>
          </p:cNvPr>
          <p:cNvSpPr/>
          <p:nvPr userDrawn="1"/>
        </p:nvSpPr>
        <p:spPr>
          <a:xfrm>
            <a:off x="0" y="4445876"/>
            <a:ext cx="12192000" cy="2412124"/>
          </a:xfrm>
          <a:prstGeom prst="rect">
            <a:avLst/>
          </a:prstGeom>
          <a:solidFill>
            <a:srgbClr val="002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B21C43-EF3E-6740-B05D-A420238469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30800" y="720890"/>
            <a:ext cx="1930400" cy="20574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14D7EA-B9D7-E440-914A-16FF19E03683}"/>
              </a:ext>
            </a:extLst>
          </p:cNvPr>
          <p:cNvCxnSpPr>
            <a:cxnSpLocks/>
          </p:cNvCxnSpPr>
          <p:nvPr userDrawn="1"/>
        </p:nvCxnSpPr>
        <p:spPr>
          <a:xfrm>
            <a:off x="0" y="4445876"/>
            <a:ext cx="1219200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64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64DC30-33F2-914A-85DA-D78716190C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30800" y="720890"/>
            <a:ext cx="1930400" cy="20574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90F6DA-EA76-C84A-B8B9-B99EFAAB62A9}"/>
              </a:ext>
            </a:extLst>
          </p:cNvPr>
          <p:cNvCxnSpPr>
            <a:cxnSpLocks/>
          </p:cNvCxnSpPr>
          <p:nvPr userDrawn="1"/>
        </p:nvCxnSpPr>
        <p:spPr>
          <a:xfrm>
            <a:off x="0" y="4445876"/>
            <a:ext cx="1219200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23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A444A1-CF09-3B4A-BCB2-1DA487F87C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6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DAB1EC-0489-EA49-8E53-4995A99E3C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8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9E5877-559A-F243-8967-3F1F8DC826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2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D707EE-9733-844D-B774-2267A7C3D8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407B-BDEC-6E4B-A6EE-D9480A01E2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5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7B3DE-BCDC-CC42-9CA3-B3170B929D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0" rIns="0"/>
          <a:lstStyle/>
          <a:p>
            <a:r>
              <a:rPr lang="en-US" sz="4000" b="1">
                <a:effectLst/>
                <a:latin typeface="Helvetica" pitchFamily="2" charset="0"/>
              </a:rPr>
              <a:t>Modulo Graph Embedding:</a:t>
            </a:r>
            <a:br>
              <a:rPr lang="en-US" sz="4000" b="1">
                <a:effectLst/>
                <a:latin typeface="Helvetica" pitchFamily="2" charset="0"/>
              </a:rPr>
            </a:br>
            <a:r>
              <a:rPr lang="en-US" sz="2600" b="1">
                <a:effectLst/>
                <a:latin typeface="Helvetica" pitchFamily="2" charset="0"/>
              </a:rPr>
              <a:t>Mapping Applications onto Coarse-Grained Reconfigurable Architectures </a:t>
            </a:r>
            <a:endParaRPr lang="en-US" sz="26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E137B0-A601-E349-89E4-17EF7BEDC4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b="1">
                <a:effectLst/>
                <a:latin typeface="Helvetica" pitchFamily="2" charset="0"/>
              </a:rPr>
              <a:t>Hyunchul Park, Kevin Fan, Manjunath Kudlur, Scott Mahlke</a:t>
            </a:r>
          </a:p>
          <a:p>
            <a:r>
              <a:rPr lang="en-US" sz="1800">
                <a:latin typeface="Helvetica" pitchFamily="2" charset="0"/>
              </a:rPr>
              <a:t>Presented by Minsik Kim, Jonah Parkes (Group 21)</a:t>
            </a:r>
            <a:r>
              <a:rPr lang="en-US" sz="1800">
                <a:effectLst/>
                <a:latin typeface="Helvetica" pitchFamily="2" charset="0"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90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0BEDF8E-2665-215E-D71C-4DA5C3042C47}"/>
              </a:ext>
            </a:extLst>
          </p:cNvPr>
          <p:cNvGrpSpPr/>
          <p:nvPr/>
        </p:nvGrpSpPr>
        <p:grpSpPr>
          <a:xfrm>
            <a:off x="6339409" y="1576172"/>
            <a:ext cx="4267787" cy="4676817"/>
            <a:chOff x="6735386" y="1954654"/>
            <a:chExt cx="3260696" cy="35732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2E96F36-A921-DEEB-6493-4E9BADE5EFEC}"/>
                </a:ext>
              </a:extLst>
            </p:cNvPr>
            <p:cNvGrpSpPr/>
            <p:nvPr/>
          </p:nvGrpSpPr>
          <p:grpSpPr>
            <a:xfrm>
              <a:off x="6735386" y="1954654"/>
              <a:ext cx="3260696" cy="3573206"/>
              <a:chOff x="1310288" y="2529603"/>
              <a:chExt cx="2602280" cy="2851686"/>
            </a:xfrm>
          </p:grpSpPr>
          <p:pic>
            <p:nvPicPr>
              <p:cNvPr id="7" name="Picture 6" descr="A diagram of a network&#10;&#10;Description automatically generated">
                <a:extLst>
                  <a:ext uri="{FF2B5EF4-FFF2-40B4-BE49-F238E27FC236}">
                    <a16:creationId xmlns:a16="http://schemas.microsoft.com/office/drawing/2014/main" id="{258E34BB-2382-2097-3255-5BC03A94EB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65481"/>
              <a:stretch/>
            </p:blipFill>
            <p:spPr>
              <a:xfrm>
                <a:off x="1310288" y="2529603"/>
                <a:ext cx="1796580" cy="2851686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BC0BCD3-6F48-D0E8-44B4-CB839DAD57C4}"/>
                  </a:ext>
                </a:extLst>
              </p:cNvPr>
              <p:cNvSpPr/>
              <p:nvPr/>
            </p:nvSpPr>
            <p:spPr>
              <a:xfrm>
                <a:off x="3470441" y="5110371"/>
                <a:ext cx="442127" cy="25663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9" name="Picture 18" descr="A diagram of a network&#10;&#10;Description automatically generated">
              <a:extLst>
                <a:ext uri="{FF2B5EF4-FFF2-40B4-BE49-F238E27FC236}">
                  <a16:creationId xmlns:a16="http://schemas.microsoft.com/office/drawing/2014/main" id="{12B2164D-CC9A-A8FD-1BB9-C2807281BB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02" r="78176"/>
            <a:stretch/>
          </p:blipFill>
          <p:spPr>
            <a:xfrm>
              <a:off x="8381544" y="1954654"/>
              <a:ext cx="1162246" cy="357320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CGRA Scheduling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385E6-7666-BA47-99F8-1DBCFB897A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Central Register File vs </a:t>
            </a:r>
            <a:r>
              <a:rPr lang="en-US" dirty="0"/>
              <a:t>Dedicated Register File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50AAC48-9EF9-DDAC-FD93-0E7E352B33E7}"/>
              </a:ext>
            </a:extLst>
          </p:cNvPr>
          <p:cNvSpPr/>
          <p:nvPr/>
        </p:nvSpPr>
        <p:spPr>
          <a:xfrm>
            <a:off x="3276156" y="4011845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003084A-2D47-2D33-9A44-696DC20DCD3A}"/>
              </a:ext>
            </a:extLst>
          </p:cNvPr>
          <p:cNvCxnSpPr>
            <a:cxnSpLocks/>
            <a:stCxn id="8" idx="4"/>
            <a:endCxn id="4" idx="0"/>
          </p:cNvCxnSpPr>
          <p:nvPr/>
        </p:nvCxnSpPr>
        <p:spPr>
          <a:xfrm>
            <a:off x="3182682" y="3668276"/>
            <a:ext cx="408268" cy="343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98C8373-56BA-32C1-9569-67119548CB57}"/>
              </a:ext>
            </a:extLst>
          </p:cNvPr>
          <p:cNvCxnSpPr>
            <a:cxnSpLocks/>
            <a:stCxn id="12" idx="4"/>
            <a:endCxn id="4" idx="0"/>
          </p:cNvCxnSpPr>
          <p:nvPr/>
        </p:nvCxnSpPr>
        <p:spPr>
          <a:xfrm flipH="1">
            <a:off x="3590950" y="3668276"/>
            <a:ext cx="401201" cy="343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31AEE0B9-BC1B-F768-0FF5-656A10E47325}"/>
              </a:ext>
            </a:extLst>
          </p:cNvPr>
          <p:cNvSpPr/>
          <p:nvPr/>
        </p:nvSpPr>
        <p:spPr>
          <a:xfrm>
            <a:off x="2867888" y="3038689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C1435C3-6F9D-53E1-B2C5-E681361F29B5}"/>
              </a:ext>
            </a:extLst>
          </p:cNvPr>
          <p:cNvSpPr/>
          <p:nvPr/>
        </p:nvSpPr>
        <p:spPr>
          <a:xfrm>
            <a:off x="3677357" y="3038689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C303D-A5C4-652A-97FA-8FE184744AC5}"/>
              </a:ext>
            </a:extLst>
          </p:cNvPr>
          <p:cNvSpPr txBox="1"/>
          <p:nvPr/>
        </p:nvSpPr>
        <p:spPr>
          <a:xfrm>
            <a:off x="2652660" y="3741257"/>
            <a:ext cx="709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(1,0)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E8E92D-A157-F157-E77D-EE6E3A14BD0B}"/>
              </a:ext>
            </a:extLst>
          </p:cNvPr>
          <p:cNvSpPr txBox="1"/>
          <p:nvPr/>
        </p:nvSpPr>
        <p:spPr>
          <a:xfrm>
            <a:off x="3865585" y="3741258"/>
            <a:ext cx="709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(1,0)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4CFEC30-2FBA-F3CA-F94C-3430BAE8E607}"/>
              </a:ext>
            </a:extLst>
          </p:cNvPr>
          <p:cNvSpPr/>
          <p:nvPr/>
        </p:nvSpPr>
        <p:spPr>
          <a:xfrm>
            <a:off x="6655812" y="2255659"/>
            <a:ext cx="629587" cy="62958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85000"/>
                  </a:schemeClr>
                </a:solidFill>
              </a:rPr>
              <a:t>A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72922CD-E2E0-D47F-BF6B-7995162BC55C}"/>
              </a:ext>
            </a:extLst>
          </p:cNvPr>
          <p:cNvSpPr/>
          <p:nvPr/>
        </p:nvSpPr>
        <p:spPr>
          <a:xfrm>
            <a:off x="8474328" y="2255659"/>
            <a:ext cx="629587" cy="62958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85000"/>
                  </a:schemeClr>
                </a:solidFill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A54546-A9F1-A38B-D122-72E9ECE9A5D8}"/>
              </a:ext>
            </a:extLst>
          </p:cNvPr>
          <p:cNvSpPr txBox="1"/>
          <p:nvPr/>
        </p:nvSpPr>
        <p:spPr>
          <a:xfrm>
            <a:off x="5682258" y="2385786"/>
            <a:ext cx="78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t=1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A27A642-96F4-8F59-680D-63CD6AC06AC8}"/>
              </a:ext>
            </a:extLst>
          </p:cNvPr>
          <p:cNvSpPr/>
          <p:nvPr/>
        </p:nvSpPr>
        <p:spPr>
          <a:xfrm>
            <a:off x="7574904" y="2255659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860048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0BEDF8E-2665-215E-D71C-4DA5C3042C47}"/>
              </a:ext>
            </a:extLst>
          </p:cNvPr>
          <p:cNvGrpSpPr/>
          <p:nvPr/>
        </p:nvGrpSpPr>
        <p:grpSpPr>
          <a:xfrm>
            <a:off x="6339409" y="1576172"/>
            <a:ext cx="4267787" cy="4676817"/>
            <a:chOff x="6735386" y="1954654"/>
            <a:chExt cx="3260696" cy="35732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2E96F36-A921-DEEB-6493-4E9BADE5EFEC}"/>
                </a:ext>
              </a:extLst>
            </p:cNvPr>
            <p:cNvGrpSpPr/>
            <p:nvPr/>
          </p:nvGrpSpPr>
          <p:grpSpPr>
            <a:xfrm>
              <a:off x="6735386" y="1954654"/>
              <a:ext cx="3260696" cy="3573206"/>
              <a:chOff x="1310288" y="2529603"/>
              <a:chExt cx="2602280" cy="2851686"/>
            </a:xfrm>
          </p:grpSpPr>
          <p:pic>
            <p:nvPicPr>
              <p:cNvPr id="7" name="Picture 6" descr="A diagram of a network&#10;&#10;Description automatically generated">
                <a:extLst>
                  <a:ext uri="{FF2B5EF4-FFF2-40B4-BE49-F238E27FC236}">
                    <a16:creationId xmlns:a16="http://schemas.microsoft.com/office/drawing/2014/main" id="{258E34BB-2382-2097-3255-5BC03A94EB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65481"/>
              <a:stretch/>
            </p:blipFill>
            <p:spPr>
              <a:xfrm>
                <a:off x="1310288" y="2529603"/>
                <a:ext cx="1796580" cy="2851686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BC0BCD3-6F48-D0E8-44B4-CB839DAD57C4}"/>
                  </a:ext>
                </a:extLst>
              </p:cNvPr>
              <p:cNvSpPr/>
              <p:nvPr/>
            </p:nvSpPr>
            <p:spPr>
              <a:xfrm>
                <a:off x="3470441" y="5110371"/>
                <a:ext cx="442127" cy="25663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9" name="Picture 18" descr="A diagram of a network&#10;&#10;Description automatically generated">
              <a:extLst>
                <a:ext uri="{FF2B5EF4-FFF2-40B4-BE49-F238E27FC236}">
                  <a16:creationId xmlns:a16="http://schemas.microsoft.com/office/drawing/2014/main" id="{12B2164D-CC9A-A8FD-1BB9-C2807281BB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02" r="78176"/>
            <a:stretch/>
          </p:blipFill>
          <p:spPr>
            <a:xfrm>
              <a:off x="8381544" y="1954654"/>
              <a:ext cx="1162246" cy="357320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CGRA Scheduling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385E6-7666-BA47-99F8-1DBCFB897A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Central Register File vs </a:t>
            </a:r>
            <a:r>
              <a:rPr lang="en-US" dirty="0"/>
              <a:t>Dedicated Register File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50AAC48-9EF9-DDAC-FD93-0E7E352B33E7}"/>
              </a:ext>
            </a:extLst>
          </p:cNvPr>
          <p:cNvSpPr/>
          <p:nvPr/>
        </p:nvSpPr>
        <p:spPr>
          <a:xfrm>
            <a:off x="3276156" y="4011845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003084A-2D47-2D33-9A44-696DC20DCD3A}"/>
              </a:ext>
            </a:extLst>
          </p:cNvPr>
          <p:cNvCxnSpPr>
            <a:cxnSpLocks/>
            <a:stCxn id="8" idx="4"/>
            <a:endCxn id="4" idx="0"/>
          </p:cNvCxnSpPr>
          <p:nvPr/>
        </p:nvCxnSpPr>
        <p:spPr>
          <a:xfrm>
            <a:off x="3182682" y="3668276"/>
            <a:ext cx="408268" cy="343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98C8373-56BA-32C1-9569-67119548CB57}"/>
              </a:ext>
            </a:extLst>
          </p:cNvPr>
          <p:cNvCxnSpPr>
            <a:cxnSpLocks/>
            <a:stCxn id="12" idx="4"/>
            <a:endCxn id="4" idx="0"/>
          </p:cNvCxnSpPr>
          <p:nvPr/>
        </p:nvCxnSpPr>
        <p:spPr>
          <a:xfrm flipH="1">
            <a:off x="3590950" y="3668276"/>
            <a:ext cx="401201" cy="343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31AEE0B9-BC1B-F768-0FF5-656A10E47325}"/>
              </a:ext>
            </a:extLst>
          </p:cNvPr>
          <p:cNvSpPr/>
          <p:nvPr/>
        </p:nvSpPr>
        <p:spPr>
          <a:xfrm>
            <a:off x="2867888" y="3038689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C1435C3-6F9D-53E1-B2C5-E681361F29B5}"/>
              </a:ext>
            </a:extLst>
          </p:cNvPr>
          <p:cNvSpPr/>
          <p:nvPr/>
        </p:nvSpPr>
        <p:spPr>
          <a:xfrm>
            <a:off x="3677357" y="3038689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C303D-A5C4-652A-97FA-8FE184744AC5}"/>
              </a:ext>
            </a:extLst>
          </p:cNvPr>
          <p:cNvSpPr txBox="1"/>
          <p:nvPr/>
        </p:nvSpPr>
        <p:spPr>
          <a:xfrm>
            <a:off x="2652660" y="3741257"/>
            <a:ext cx="709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(1,0)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E8E92D-A157-F157-E77D-EE6E3A14BD0B}"/>
              </a:ext>
            </a:extLst>
          </p:cNvPr>
          <p:cNvSpPr txBox="1"/>
          <p:nvPr/>
        </p:nvSpPr>
        <p:spPr>
          <a:xfrm>
            <a:off x="3865585" y="3741258"/>
            <a:ext cx="709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(1,0)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4CFEC30-2FBA-F3CA-F94C-3430BAE8E607}"/>
              </a:ext>
            </a:extLst>
          </p:cNvPr>
          <p:cNvSpPr/>
          <p:nvPr/>
        </p:nvSpPr>
        <p:spPr>
          <a:xfrm>
            <a:off x="6655812" y="2255659"/>
            <a:ext cx="629587" cy="62958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72922CD-E2E0-D47F-BF6B-7995162BC55C}"/>
              </a:ext>
            </a:extLst>
          </p:cNvPr>
          <p:cNvSpPr/>
          <p:nvPr/>
        </p:nvSpPr>
        <p:spPr>
          <a:xfrm>
            <a:off x="9379023" y="4978909"/>
            <a:ext cx="629587" cy="62958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79E11F-8D82-2714-004E-8F9284C0A0C2}"/>
              </a:ext>
            </a:extLst>
          </p:cNvPr>
          <p:cNvSpPr txBox="1"/>
          <p:nvPr/>
        </p:nvSpPr>
        <p:spPr>
          <a:xfrm>
            <a:off x="5682258" y="2385786"/>
            <a:ext cx="78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t=0</a:t>
            </a:r>
          </a:p>
        </p:txBody>
      </p:sp>
    </p:spTree>
    <p:extLst>
      <p:ext uri="{BB962C8B-B14F-4D97-AF65-F5344CB8AC3E}">
        <p14:creationId xmlns:p14="http://schemas.microsoft.com/office/powerpoint/2010/main" val="366527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0BEDF8E-2665-215E-D71C-4DA5C3042C47}"/>
              </a:ext>
            </a:extLst>
          </p:cNvPr>
          <p:cNvGrpSpPr/>
          <p:nvPr/>
        </p:nvGrpSpPr>
        <p:grpSpPr>
          <a:xfrm>
            <a:off x="6339409" y="1576172"/>
            <a:ext cx="4267787" cy="4676817"/>
            <a:chOff x="6735386" y="1954654"/>
            <a:chExt cx="3260696" cy="35732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2E96F36-A921-DEEB-6493-4E9BADE5EFEC}"/>
                </a:ext>
              </a:extLst>
            </p:cNvPr>
            <p:cNvGrpSpPr/>
            <p:nvPr/>
          </p:nvGrpSpPr>
          <p:grpSpPr>
            <a:xfrm>
              <a:off x="6735386" y="1954654"/>
              <a:ext cx="3260696" cy="3573206"/>
              <a:chOff x="1310288" y="2529603"/>
              <a:chExt cx="2602280" cy="2851686"/>
            </a:xfrm>
          </p:grpSpPr>
          <p:pic>
            <p:nvPicPr>
              <p:cNvPr id="7" name="Picture 6" descr="A diagram of a network&#10;&#10;Description automatically generated">
                <a:extLst>
                  <a:ext uri="{FF2B5EF4-FFF2-40B4-BE49-F238E27FC236}">
                    <a16:creationId xmlns:a16="http://schemas.microsoft.com/office/drawing/2014/main" id="{258E34BB-2382-2097-3255-5BC03A94EB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65481"/>
              <a:stretch/>
            </p:blipFill>
            <p:spPr>
              <a:xfrm>
                <a:off x="1310288" y="2529603"/>
                <a:ext cx="1796580" cy="2851686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BC0BCD3-6F48-D0E8-44B4-CB839DAD57C4}"/>
                  </a:ext>
                </a:extLst>
              </p:cNvPr>
              <p:cNvSpPr/>
              <p:nvPr/>
            </p:nvSpPr>
            <p:spPr>
              <a:xfrm>
                <a:off x="3470441" y="5110371"/>
                <a:ext cx="442127" cy="25663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9" name="Picture 18" descr="A diagram of a network&#10;&#10;Description automatically generated">
              <a:extLst>
                <a:ext uri="{FF2B5EF4-FFF2-40B4-BE49-F238E27FC236}">
                  <a16:creationId xmlns:a16="http://schemas.microsoft.com/office/drawing/2014/main" id="{12B2164D-CC9A-A8FD-1BB9-C2807281BB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02" r="78176"/>
            <a:stretch/>
          </p:blipFill>
          <p:spPr>
            <a:xfrm>
              <a:off x="8381544" y="1954654"/>
              <a:ext cx="1162246" cy="357320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CGRA Scheduling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385E6-7666-BA47-99F8-1DBCFB897A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Central Register File vs </a:t>
            </a:r>
            <a:r>
              <a:rPr lang="en-US" dirty="0"/>
              <a:t>Dedicated Register File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50AAC48-9EF9-DDAC-FD93-0E7E352B33E7}"/>
              </a:ext>
            </a:extLst>
          </p:cNvPr>
          <p:cNvSpPr/>
          <p:nvPr/>
        </p:nvSpPr>
        <p:spPr>
          <a:xfrm>
            <a:off x="3276156" y="4011845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003084A-2D47-2D33-9A44-696DC20DCD3A}"/>
              </a:ext>
            </a:extLst>
          </p:cNvPr>
          <p:cNvCxnSpPr>
            <a:cxnSpLocks/>
            <a:stCxn id="8" idx="4"/>
            <a:endCxn id="4" idx="0"/>
          </p:cNvCxnSpPr>
          <p:nvPr/>
        </p:nvCxnSpPr>
        <p:spPr>
          <a:xfrm>
            <a:off x="3182682" y="3668276"/>
            <a:ext cx="408268" cy="343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98C8373-56BA-32C1-9569-67119548CB57}"/>
              </a:ext>
            </a:extLst>
          </p:cNvPr>
          <p:cNvCxnSpPr>
            <a:cxnSpLocks/>
            <a:stCxn id="12" idx="4"/>
            <a:endCxn id="4" idx="0"/>
          </p:cNvCxnSpPr>
          <p:nvPr/>
        </p:nvCxnSpPr>
        <p:spPr>
          <a:xfrm flipH="1">
            <a:off x="3590950" y="3668276"/>
            <a:ext cx="401201" cy="343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31AEE0B9-BC1B-F768-0FF5-656A10E47325}"/>
              </a:ext>
            </a:extLst>
          </p:cNvPr>
          <p:cNvSpPr/>
          <p:nvPr/>
        </p:nvSpPr>
        <p:spPr>
          <a:xfrm>
            <a:off x="2867888" y="3038689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C1435C3-6F9D-53E1-B2C5-E681361F29B5}"/>
              </a:ext>
            </a:extLst>
          </p:cNvPr>
          <p:cNvSpPr/>
          <p:nvPr/>
        </p:nvSpPr>
        <p:spPr>
          <a:xfrm>
            <a:off x="3677357" y="3038689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C303D-A5C4-652A-97FA-8FE184744AC5}"/>
              </a:ext>
            </a:extLst>
          </p:cNvPr>
          <p:cNvSpPr txBox="1"/>
          <p:nvPr/>
        </p:nvSpPr>
        <p:spPr>
          <a:xfrm>
            <a:off x="2652660" y="3741257"/>
            <a:ext cx="709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(1,0)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E8E92D-A157-F157-E77D-EE6E3A14BD0B}"/>
              </a:ext>
            </a:extLst>
          </p:cNvPr>
          <p:cNvSpPr txBox="1"/>
          <p:nvPr/>
        </p:nvSpPr>
        <p:spPr>
          <a:xfrm>
            <a:off x="3865585" y="3741258"/>
            <a:ext cx="709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(1,0)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4CFEC30-2FBA-F3CA-F94C-3430BAE8E607}"/>
              </a:ext>
            </a:extLst>
          </p:cNvPr>
          <p:cNvSpPr/>
          <p:nvPr/>
        </p:nvSpPr>
        <p:spPr>
          <a:xfrm>
            <a:off x="6655812" y="2255659"/>
            <a:ext cx="629587" cy="62958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85000"/>
                  </a:schemeClr>
                </a:solidFill>
              </a:rPr>
              <a:t>A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A27A642-96F4-8F59-680D-63CD6AC06AC8}"/>
              </a:ext>
            </a:extLst>
          </p:cNvPr>
          <p:cNvSpPr/>
          <p:nvPr/>
        </p:nvSpPr>
        <p:spPr>
          <a:xfrm>
            <a:off x="8492766" y="3182464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106FD3-4832-D810-19B6-84E71B47EF80}"/>
              </a:ext>
            </a:extLst>
          </p:cNvPr>
          <p:cNvSpPr txBox="1"/>
          <p:nvPr/>
        </p:nvSpPr>
        <p:spPr>
          <a:xfrm>
            <a:off x="5682258" y="2385786"/>
            <a:ext cx="78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t=3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92BB7AB-3B8D-29C6-EEBF-24B6FB392651}"/>
              </a:ext>
            </a:extLst>
          </p:cNvPr>
          <p:cNvSpPr/>
          <p:nvPr/>
        </p:nvSpPr>
        <p:spPr>
          <a:xfrm>
            <a:off x="9379023" y="4978909"/>
            <a:ext cx="629587" cy="62958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85000"/>
                  </a:schemeClr>
                </a:solidFill>
              </a:rPr>
              <a:t>B</a:t>
            </a:r>
          </a:p>
        </p:txBody>
      </p:sp>
      <p:sp>
        <p:nvSpPr>
          <p:cNvPr id="22" name="Bent-Up Arrow 21">
            <a:extLst>
              <a:ext uri="{FF2B5EF4-FFF2-40B4-BE49-F238E27FC236}">
                <a16:creationId xmlns:a16="http://schemas.microsoft.com/office/drawing/2014/main" id="{00FCD9B2-DBD1-D76C-5939-1ED971255B33}"/>
              </a:ext>
            </a:extLst>
          </p:cNvPr>
          <p:cNvSpPr/>
          <p:nvPr/>
        </p:nvSpPr>
        <p:spPr>
          <a:xfrm rot="10800000" flipH="1">
            <a:off x="7285400" y="2455501"/>
            <a:ext cx="1701652" cy="726961"/>
          </a:xfrm>
          <a:prstGeom prst="bentUpArrow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Bent-Up Arrow 22">
            <a:extLst>
              <a:ext uri="{FF2B5EF4-FFF2-40B4-BE49-F238E27FC236}">
                <a16:creationId xmlns:a16="http://schemas.microsoft.com/office/drawing/2014/main" id="{9C231DEF-D44F-1B97-3F44-85673B551BA2}"/>
              </a:ext>
            </a:extLst>
          </p:cNvPr>
          <p:cNvSpPr/>
          <p:nvPr/>
        </p:nvSpPr>
        <p:spPr>
          <a:xfrm flipH="1">
            <a:off x="8590084" y="3812052"/>
            <a:ext cx="788937" cy="1606292"/>
          </a:xfrm>
          <a:prstGeom prst="bentUpArrow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74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0BEDF8E-2665-215E-D71C-4DA5C3042C47}"/>
              </a:ext>
            </a:extLst>
          </p:cNvPr>
          <p:cNvGrpSpPr/>
          <p:nvPr/>
        </p:nvGrpSpPr>
        <p:grpSpPr>
          <a:xfrm>
            <a:off x="6339409" y="1576172"/>
            <a:ext cx="4267787" cy="4676817"/>
            <a:chOff x="6735386" y="1954654"/>
            <a:chExt cx="3260696" cy="35732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2E96F36-A921-DEEB-6493-4E9BADE5EFEC}"/>
                </a:ext>
              </a:extLst>
            </p:cNvPr>
            <p:cNvGrpSpPr/>
            <p:nvPr/>
          </p:nvGrpSpPr>
          <p:grpSpPr>
            <a:xfrm>
              <a:off x="6735386" y="1954654"/>
              <a:ext cx="3260696" cy="3573206"/>
              <a:chOff x="1310288" y="2529603"/>
              <a:chExt cx="2602280" cy="2851686"/>
            </a:xfrm>
          </p:grpSpPr>
          <p:pic>
            <p:nvPicPr>
              <p:cNvPr id="7" name="Picture 6" descr="A diagram of a network&#10;&#10;Description automatically generated">
                <a:extLst>
                  <a:ext uri="{FF2B5EF4-FFF2-40B4-BE49-F238E27FC236}">
                    <a16:creationId xmlns:a16="http://schemas.microsoft.com/office/drawing/2014/main" id="{258E34BB-2382-2097-3255-5BC03A94EB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65481"/>
              <a:stretch/>
            </p:blipFill>
            <p:spPr>
              <a:xfrm>
                <a:off x="1310288" y="2529603"/>
                <a:ext cx="1796580" cy="2851686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BC0BCD3-6F48-D0E8-44B4-CB839DAD57C4}"/>
                  </a:ext>
                </a:extLst>
              </p:cNvPr>
              <p:cNvSpPr/>
              <p:nvPr/>
            </p:nvSpPr>
            <p:spPr>
              <a:xfrm>
                <a:off x="3470441" y="5110371"/>
                <a:ext cx="442127" cy="25663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9" name="Picture 18" descr="A diagram of a network&#10;&#10;Description automatically generated">
              <a:extLst>
                <a:ext uri="{FF2B5EF4-FFF2-40B4-BE49-F238E27FC236}">
                  <a16:creationId xmlns:a16="http://schemas.microsoft.com/office/drawing/2014/main" id="{12B2164D-CC9A-A8FD-1BB9-C2807281BB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02" r="78176"/>
            <a:stretch/>
          </p:blipFill>
          <p:spPr>
            <a:xfrm>
              <a:off x="8381544" y="1954654"/>
              <a:ext cx="1162246" cy="357320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CGRA Scheduling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385E6-7666-BA47-99F8-1DBCFB897A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Central Register File vs </a:t>
            </a:r>
            <a:r>
              <a:rPr lang="en-US" dirty="0"/>
              <a:t>Dedicated Register File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50AAC48-9EF9-DDAC-FD93-0E7E352B33E7}"/>
              </a:ext>
            </a:extLst>
          </p:cNvPr>
          <p:cNvSpPr/>
          <p:nvPr/>
        </p:nvSpPr>
        <p:spPr>
          <a:xfrm>
            <a:off x="3276156" y="4011845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003084A-2D47-2D33-9A44-696DC20DCD3A}"/>
              </a:ext>
            </a:extLst>
          </p:cNvPr>
          <p:cNvCxnSpPr>
            <a:cxnSpLocks/>
            <a:stCxn id="8" idx="4"/>
            <a:endCxn id="4" idx="0"/>
          </p:cNvCxnSpPr>
          <p:nvPr/>
        </p:nvCxnSpPr>
        <p:spPr>
          <a:xfrm>
            <a:off x="3182682" y="3668276"/>
            <a:ext cx="408268" cy="343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98C8373-56BA-32C1-9569-67119548CB57}"/>
              </a:ext>
            </a:extLst>
          </p:cNvPr>
          <p:cNvCxnSpPr>
            <a:cxnSpLocks/>
            <a:stCxn id="12" idx="4"/>
            <a:endCxn id="4" idx="0"/>
          </p:cNvCxnSpPr>
          <p:nvPr/>
        </p:nvCxnSpPr>
        <p:spPr>
          <a:xfrm flipH="1">
            <a:off x="3590950" y="3668276"/>
            <a:ext cx="401201" cy="343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31AEE0B9-BC1B-F768-0FF5-656A10E47325}"/>
              </a:ext>
            </a:extLst>
          </p:cNvPr>
          <p:cNvSpPr/>
          <p:nvPr/>
        </p:nvSpPr>
        <p:spPr>
          <a:xfrm>
            <a:off x="2867888" y="3038689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C1435C3-6F9D-53E1-B2C5-E681361F29B5}"/>
              </a:ext>
            </a:extLst>
          </p:cNvPr>
          <p:cNvSpPr/>
          <p:nvPr/>
        </p:nvSpPr>
        <p:spPr>
          <a:xfrm>
            <a:off x="3677357" y="3038689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C303D-A5C4-652A-97FA-8FE184744AC5}"/>
              </a:ext>
            </a:extLst>
          </p:cNvPr>
          <p:cNvSpPr txBox="1"/>
          <p:nvPr/>
        </p:nvSpPr>
        <p:spPr>
          <a:xfrm>
            <a:off x="2652660" y="3741257"/>
            <a:ext cx="709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(1,0)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E8E92D-A157-F157-E77D-EE6E3A14BD0B}"/>
              </a:ext>
            </a:extLst>
          </p:cNvPr>
          <p:cNvSpPr txBox="1"/>
          <p:nvPr/>
        </p:nvSpPr>
        <p:spPr>
          <a:xfrm>
            <a:off x="3865585" y="3741258"/>
            <a:ext cx="709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(1,0)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4CFEC30-2FBA-F3CA-F94C-3430BAE8E607}"/>
              </a:ext>
            </a:extLst>
          </p:cNvPr>
          <p:cNvSpPr/>
          <p:nvPr/>
        </p:nvSpPr>
        <p:spPr>
          <a:xfrm>
            <a:off x="6655812" y="2255659"/>
            <a:ext cx="629587" cy="62958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85000"/>
                  </a:schemeClr>
                </a:solidFill>
              </a:rPr>
              <a:t>A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A27A642-96F4-8F59-680D-63CD6AC06AC8}"/>
              </a:ext>
            </a:extLst>
          </p:cNvPr>
          <p:cNvSpPr/>
          <p:nvPr/>
        </p:nvSpPr>
        <p:spPr>
          <a:xfrm>
            <a:off x="8492766" y="3182464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106FD3-4832-D810-19B6-84E71B47EF80}"/>
              </a:ext>
            </a:extLst>
          </p:cNvPr>
          <p:cNvSpPr txBox="1"/>
          <p:nvPr/>
        </p:nvSpPr>
        <p:spPr>
          <a:xfrm>
            <a:off x="5682258" y="2385786"/>
            <a:ext cx="78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t=3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92BB7AB-3B8D-29C6-EEBF-24B6FB392651}"/>
              </a:ext>
            </a:extLst>
          </p:cNvPr>
          <p:cNvSpPr/>
          <p:nvPr/>
        </p:nvSpPr>
        <p:spPr>
          <a:xfrm>
            <a:off x="9379023" y="4978909"/>
            <a:ext cx="629587" cy="62958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85000"/>
                  </a:schemeClr>
                </a:solidFill>
              </a:rPr>
              <a:t>B</a:t>
            </a:r>
          </a:p>
        </p:txBody>
      </p:sp>
      <p:sp>
        <p:nvSpPr>
          <p:cNvPr id="22" name="Bent-Up Arrow 21">
            <a:extLst>
              <a:ext uri="{FF2B5EF4-FFF2-40B4-BE49-F238E27FC236}">
                <a16:creationId xmlns:a16="http://schemas.microsoft.com/office/drawing/2014/main" id="{00FCD9B2-DBD1-D76C-5939-1ED971255B33}"/>
              </a:ext>
            </a:extLst>
          </p:cNvPr>
          <p:cNvSpPr/>
          <p:nvPr/>
        </p:nvSpPr>
        <p:spPr>
          <a:xfrm rot="10800000" flipH="1">
            <a:off x="7285400" y="2455501"/>
            <a:ext cx="1701652" cy="726961"/>
          </a:xfrm>
          <a:prstGeom prst="bentUpArrow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Bent-Up Arrow 22">
            <a:extLst>
              <a:ext uri="{FF2B5EF4-FFF2-40B4-BE49-F238E27FC236}">
                <a16:creationId xmlns:a16="http://schemas.microsoft.com/office/drawing/2014/main" id="{9C231DEF-D44F-1B97-3F44-85673B551BA2}"/>
              </a:ext>
            </a:extLst>
          </p:cNvPr>
          <p:cNvSpPr/>
          <p:nvPr/>
        </p:nvSpPr>
        <p:spPr>
          <a:xfrm flipH="1">
            <a:off x="8590084" y="3812052"/>
            <a:ext cx="788937" cy="1606292"/>
          </a:xfrm>
          <a:prstGeom prst="bentUpArrow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D225FC0-66D2-0352-ACA7-18683200FC23}"/>
              </a:ext>
            </a:extLst>
          </p:cNvPr>
          <p:cNvSpPr/>
          <p:nvPr/>
        </p:nvSpPr>
        <p:spPr>
          <a:xfrm>
            <a:off x="7496505" y="2178937"/>
            <a:ext cx="786384" cy="783030"/>
          </a:xfrm>
          <a:prstGeom prst="roundRect">
            <a:avLst/>
          </a:prstGeom>
          <a:solidFill>
            <a:schemeClr val="accent1">
              <a:alpha val="30608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D97AD9E-86F7-381B-8B7F-FC026AA5B95B}"/>
              </a:ext>
            </a:extLst>
          </p:cNvPr>
          <p:cNvSpPr/>
          <p:nvPr/>
        </p:nvSpPr>
        <p:spPr>
          <a:xfrm>
            <a:off x="8400316" y="4902187"/>
            <a:ext cx="786384" cy="783030"/>
          </a:xfrm>
          <a:prstGeom prst="roundRect">
            <a:avLst/>
          </a:prstGeom>
          <a:solidFill>
            <a:schemeClr val="accent1">
              <a:alpha val="30608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2B584E6-D13A-B841-946E-DC9BEF8F3F74}"/>
              </a:ext>
            </a:extLst>
          </p:cNvPr>
          <p:cNvSpPr/>
          <p:nvPr/>
        </p:nvSpPr>
        <p:spPr>
          <a:xfrm>
            <a:off x="8400316" y="4006075"/>
            <a:ext cx="786384" cy="783030"/>
          </a:xfrm>
          <a:prstGeom prst="roundRect">
            <a:avLst/>
          </a:prstGeom>
          <a:solidFill>
            <a:schemeClr val="accent2">
              <a:alpha val="30608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C2530F7-F3D9-5737-3C77-C6E143A85EFA}"/>
              </a:ext>
            </a:extLst>
          </p:cNvPr>
          <p:cNvSpPr/>
          <p:nvPr/>
        </p:nvSpPr>
        <p:spPr>
          <a:xfrm>
            <a:off x="8392775" y="2169707"/>
            <a:ext cx="786384" cy="783030"/>
          </a:xfrm>
          <a:prstGeom prst="roundRect">
            <a:avLst/>
          </a:prstGeom>
          <a:solidFill>
            <a:schemeClr val="accent2">
              <a:alpha val="30608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09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64FD8-BE11-0CEA-07B4-725BEF32B0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Routing Cost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0CCA2AF-BB58-B7F3-43B5-232CE63196C1}"/>
              </a:ext>
            </a:extLst>
          </p:cNvPr>
          <p:cNvGrpSpPr/>
          <p:nvPr/>
        </p:nvGrpSpPr>
        <p:grpSpPr>
          <a:xfrm>
            <a:off x="1524000" y="2586235"/>
            <a:ext cx="3675801" cy="3471880"/>
            <a:chOff x="6735386" y="2473799"/>
            <a:chExt cx="2808404" cy="2652604"/>
          </a:xfrm>
        </p:grpSpPr>
        <p:pic>
          <p:nvPicPr>
            <p:cNvPr id="10" name="Picture 9" descr="A diagram of a network&#10;&#10;Description automatically generated">
              <a:extLst>
                <a:ext uri="{FF2B5EF4-FFF2-40B4-BE49-F238E27FC236}">
                  <a16:creationId xmlns:a16="http://schemas.microsoft.com/office/drawing/2014/main" id="{E2683475-94CA-F1A6-A87F-9987EEB25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528" r="65481" b="11235"/>
            <a:stretch/>
          </p:blipFill>
          <p:spPr>
            <a:xfrm>
              <a:off x="6735386" y="2473799"/>
              <a:ext cx="2251142" cy="2652604"/>
            </a:xfrm>
            <a:prstGeom prst="rect">
              <a:avLst/>
            </a:prstGeom>
          </p:spPr>
        </p:pic>
        <p:pic>
          <p:nvPicPr>
            <p:cNvPr id="9" name="Picture 8" descr="A diagram of a network&#10;&#10;Description automatically generated">
              <a:extLst>
                <a:ext uri="{FF2B5EF4-FFF2-40B4-BE49-F238E27FC236}">
                  <a16:creationId xmlns:a16="http://schemas.microsoft.com/office/drawing/2014/main" id="{CE80CF8B-771A-7CBB-D8CD-81105332C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02" t="14529" r="78176" b="13270"/>
            <a:stretch/>
          </p:blipFill>
          <p:spPr>
            <a:xfrm>
              <a:off x="8381544" y="2473799"/>
              <a:ext cx="1162246" cy="2579898"/>
            </a:xfrm>
            <a:prstGeom prst="rect">
              <a:avLst/>
            </a:prstGeom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7C326E72-9DC8-FB77-0D6D-A675A8D06F81}"/>
              </a:ext>
            </a:extLst>
          </p:cNvPr>
          <p:cNvSpPr/>
          <p:nvPr/>
        </p:nvSpPr>
        <p:spPr>
          <a:xfrm>
            <a:off x="1840403" y="2586235"/>
            <a:ext cx="629587" cy="62958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85000"/>
                  </a:schemeClr>
                </a:solidFill>
              </a:rPr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FD2FADD-6FB8-8FA3-11EF-5A01A104942A}"/>
              </a:ext>
            </a:extLst>
          </p:cNvPr>
          <p:cNvSpPr/>
          <p:nvPr/>
        </p:nvSpPr>
        <p:spPr>
          <a:xfrm>
            <a:off x="3658919" y="2586235"/>
            <a:ext cx="629587" cy="62958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85000"/>
                  </a:schemeClr>
                </a:solidFill>
              </a:rPr>
              <a:t>B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DA29DE-7EC1-0B1A-A685-044C6B57FE65}"/>
              </a:ext>
            </a:extLst>
          </p:cNvPr>
          <p:cNvSpPr/>
          <p:nvPr/>
        </p:nvSpPr>
        <p:spPr>
          <a:xfrm>
            <a:off x="2759495" y="2586235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23F446-7EA1-7519-7432-5AC79023428C}"/>
              </a:ext>
            </a:extLst>
          </p:cNvPr>
          <p:cNvGrpSpPr/>
          <p:nvPr/>
        </p:nvGrpSpPr>
        <p:grpSpPr>
          <a:xfrm>
            <a:off x="6665359" y="2586235"/>
            <a:ext cx="3675801" cy="3471880"/>
            <a:chOff x="6735386" y="2473799"/>
            <a:chExt cx="2808404" cy="2652604"/>
          </a:xfrm>
        </p:grpSpPr>
        <p:pic>
          <p:nvPicPr>
            <p:cNvPr id="18" name="Picture 17" descr="A diagram of a network&#10;&#10;Description automatically generated">
              <a:extLst>
                <a:ext uri="{FF2B5EF4-FFF2-40B4-BE49-F238E27FC236}">
                  <a16:creationId xmlns:a16="http://schemas.microsoft.com/office/drawing/2014/main" id="{C625561F-23E0-D4E2-3D88-8A5B4800E4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528" r="65481" b="11235"/>
            <a:stretch/>
          </p:blipFill>
          <p:spPr>
            <a:xfrm>
              <a:off x="6735386" y="2473799"/>
              <a:ext cx="2251142" cy="2652604"/>
            </a:xfrm>
            <a:prstGeom prst="rect">
              <a:avLst/>
            </a:prstGeom>
          </p:spPr>
        </p:pic>
        <p:pic>
          <p:nvPicPr>
            <p:cNvPr id="17" name="Picture 16" descr="A diagram of a network&#10;&#10;Description automatically generated">
              <a:extLst>
                <a:ext uri="{FF2B5EF4-FFF2-40B4-BE49-F238E27FC236}">
                  <a16:creationId xmlns:a16="http://schemas.microsoft.com/office/drawing/2014/main" id="{96E0C013-8B75-2012-C9F9-736F2BFFD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02" t="14528" r="78176" b="11235"/>
            <a:stretch/>
          </p:blipFill>
          <p:spPr>
            <a:xfrm>
              <a:off x="8381544" y="2473799"/>
              <a:ext cx="1162246" cy="2652604"/>
            </a:xfrm>
            <a:prstGeom prst="rect">
              <a:avLst/>
            </a:prstGeom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462C095D-1C45-D1DF-10AE-2477A827C8CF}"/>
              </a:ext>
            </a:extLst>
          </p:cNvPr>
          <p:cNvSpPr/>
          <p:nvPr/>
        </p:nvSpPr>
        <p:spPr>
          <a:xfrm>
            <a:off x="6981762" y="2586235"/>
            <a:ext cx="629587" cy="62958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85000"/>
                  </a:schemeClr>
                </a:solidFill>
              </a:rPr>
              <a:t>A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BD402B5-5818-C4B0-5243-4D9B14AA0485}"/>
              </a:ext>
            </a:extLst>
          </p:cNvPr>
          <p:cNvSpPr/>
          <p:nvPr/>
        </p:nvSpPr>
        <p:spPr>
          <a:xfrm>
            <a:off x="8818716" y="3513040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603596F-EA6F-8E0E-04CB-D22A450F3A84}"/>
              </a:ext>
            </a:extLst>
          </p:cNvPr>
          <p:cNvSpPr/>
          <p:nvPr/>
        </p:nvSpPr>
        <p:spPr>
          <a:xfrm>
            <a:off x="9704973" y="5309485"/>
            <a:ext cx="629587" cy="62958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85000"/>
                  </a:schemeClr>
                </a:solidFill>
              </a:rPr>
              <a:t>B</a:t>
            </a:r>
          </a:p>
        </p:txBody>
      </p:sp>
      <p:sp>
        <p:nvSpPr>
          <p:cNvPr id="24" name="Bent-Up Arrow 23">
            <a:extLst>
              <a:ext uri="{FF2B5EF4-FFF2-40B4-BE49-F238E27FC236}">
                <a16:creationId xmlns:a16="http://schemas.microsoft.com/office/drawing/2014/main" id="{65279971-21F7-3C78-013F-1D1EF7D48646}"/>
              </a:ext>
            </a:extLst>
          </p:cNvPr>
          <p:cNvSpPr/>
          <p:nvPr/>
        </p:nvSpPr>
        <p:spPr>
          <a:xfrm rot="10800000" flipH="1">
            <a:off x="7611350" y="2786077"/>
            <a:ext cx="1701652" cy="726961"/>
          </a:xfrm>
          <a:prstGeom prst="bentUpArrow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Bent-Up Arrow 24">
            <a:extLst>
              <a:ext uri="{FF2B5EF4-FFF2-40B4-BE49-F238E27FC236}">
                <a16:creationId xmlns:a16="http://schemas.microsoft.com/office/drawing/2014/main" id="{6003E8A0-50A2-2460-FC91-7D3D87F18A85}"/>
              </a:ext>
            </a:extLst>
          </p:cNvPr>
          <p:cNvSpPr/>
          <p:nvPr/>
        </p:nvSpPr>
        <p:spPr>
          <a:xfrm flipH="1">
            <a:off x="8916034" y="4142628"/>
            <a:ext cx="788937" cy="1606292"/>
          </a:xfrm>
          <a:prstGeom prst="bentUpArrow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73242881-A5B0-7236-2ECC-267163487E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42009"/>
            <a:ext cx="9144000" cy="459603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Routing cost = number of FUs being used for routing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8A044D-3EF2-48E0-65A9-58A103AE451D}"/>
              </a:ext>
            </a:extLst>
          </p:cNvPr>
          <p:cNvSpPr txBox="1"/>
          <p:nvPr/>
        </p:nvSpPr>
        <p:spPr>
          <a:xfrm>
            <a:off x="2214390" y="2121741"/>
            <a:ext cx="2622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&lt;Low routing cost (0)&gt;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9C5B59-862A-AD64-BC92-1D73EBEBB5A5}"/>
              </a:ext>
            </a:extLst>
          </p:cNvPr>
          <p:cNvSpPr txBox="1"/>
          <p:nvPr/>
        </p:nvSpPr>
        <p:spPr>
          <a:xfrm>
            <a:off x="7355598" y="2121741"/>
            <a:ext cx="2622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&lt;High routing cost (4)&gt;</a:t>
            </a:r>
          </a:p>
        </p:txBody>
      </p:sp>
    </p:spTree>
    <p:extLst>
      <p:ext uri="{BB962C8B-B14F-4D97-AF65-F5344CB8AC3E}">
        <p14:creationId xmlns:p14="http://schemas.microsoft.com/office/powerpoint/2010/main" val="319992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386FC-3488-B8F5-CD66-4514955FF6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Height-based Scheduling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3FCB4A-0929-AC64-3FBB-00E9A067DA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Operations with the greater dependence height are scheduled first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Operations with the same height are considered together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Wingdings" pitchFamily="2" charset="2"/>
              <a:buChar char="ü"/>
            </a:pPr>
            <a:r>
              <a:rPr lang="en-US"/>
              <a:t>Smaller search space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/>
              <a:t>Consumers can be placed close to producers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42F4365-2B16-3CE8-A9FB-7881F8239172}"/>
              </a:ext>
            </a:extLst>
          </p:cNvPr>
          <p:cNvSpPr/>
          <p:nvPr/>
        </p:nvSpPr>
        <p:spPr>
          <a:xfrm>
            <a:off x="5118329" y="2572265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7985537-A151-94D2-57AE-70822A101A52}"/>
              </a:ext>
            </a:extLst>
          </p:cNvPr>
          <p:cNvSpPr/>
          <p:nvPr/>
        </p:nvSpPr>
        <p:spPr>
          <a:xfrm>
            <a:off x="5927798" y="2572265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F97E0CF-24F6-CC85-46E0-20E673871B9B}"/>
              </a:ext>
            </a:extLst>
          </p:cNvPr>
          <p:cNvSpPr/>
          <p:nvPr/>
        </p:nvSpPr>
        <p:spPr>
          <a:xfrm>
            <a:off x="6347521" y="3459227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F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12C0A7D-856F-C7D8-6FB1-1FC60042FC1B}"/>
              </a:ext>
            </a:extLst>
          </p:cNvPr>
          <p:cNvSpPr/>
          <p:nvPr/>
        </p:nvSpPr>
        <p:spPr>
          <a:xfrm>
            <a:off x="5538052" y="3456685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59EC0D-069C-99E6-6DC2-C51E4E94E0D4}"/>
              </a:ext>
            </a:extLst>
          </p:cNvPr>
          <p:cNvSpPr/>
          <p:nvPr/>
        </p:nvSpPr>
        <p:spPr>
          <a:xfrm>
            <a:off x="5927798" y="4326115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H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68D59CD-B623-8470-ADBD-19E3CAC603E2}"/>
              </a:ext>
            </a:extLst>
          </p:cNvPr>
          <p:cNvCxnSpPr>
            <a:cxnSpLocks/>
            <a:stCxn id="4" idx="4"/>
            <a:endCxn id="7" idx="0"/>
          </p:cNvCxnSpPr>
          <p:nvPr/>
        </p:nvCxnSpPr>
        <p:spPr>
          <a:xfrm>
            <a:off x="5433123" y="3201852"/>
            <a:ext cx="419723" cy="254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AFAD25-ECDF-B639-AF5C-B43972F0487F}"/>
              </a:ext>
            </a:extLst>
          </p:cNvPr>
          <p:cNvCxnSpPr>
            <a:cxnSpLocks/>
            <a:stCxn id="5" idx="4"/>
            <a:endCxn id="7" idx="0"/>
          </p:cNvCxnSpPr>
          <p:nvPr/>
        </p:nvCxnSpPr>
        <p:spPr>
          <a:xfrm flipH="1">
            <a:off x="5852846" y="3201852"/>
            <a:ext cx="389746" cy="254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9B2C54-BDC0-9751-9DCD-4AFFF60A16E6}"/>
              </a:ext>
            </a:extLst>
          </p:cNvPr>
          <p:cNvCxnSpPr>
            <a:cxnSpLocks/>
            <a:stCxn id="6" idx="4"/>
            <a:endCxn id="8" idx="0"/>
          </p:cNvCxnSpPr>
          <p:nvPr/>
        </p:nvCxnSpPr>
        <p:spPr>
          <a:xfrm flipH="1">
            <a:off x="6242592" y="4088814"/>
            <a:ext cx="419723" cy="237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2825EAE-5BEC-AA64-71C9-C7B2069C96BC}"/>
              </a:ext>
            </a:extLst>
          </p:cNvPr>
          <p:cNvCxnSpPr>
            <a:cxnSpLocks/>
            <a:stCxn id="7" idx="4"/>
            <a:endCxn id="8" idx="0"/>
          </p:cNvCxnSpPr>
          <p:nvPr/>
        </p:nvCxnSpPr>
        <p:spPr>
          <a:xfrm>
            <a:off x="5852846" y="4086272"/>
            <a:ext cx="389746" cy="239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B06120E8-4D20-4806-FDC8-3B7DEA029354}"/>
              </a:ext>
            </a:extLst>
          </p:cNvPr>
          <p:cNvSpPr/>
          <p:nvPr/>
        </p:nvSpPr>
        <p:spPr>
          <a:xfrm>
            <a:off x="7577849" y="2572264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CE664D1-5BB5-8589-4CB3-BAF03D20083A}"/>
              </a:ext>
            </a:extLst>
          </p:cNvPr>
          <p:cNvSpPr/>
          <p:nvPr/>
        </p:nvSpPr>
        <p:spPr>
          <a:xfrm>
            <a:off x="7577849" y="3454594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C665BCC-B5BF-739D-9447-1D93414EFF11}"/>
              </a:ext>
            </a:extLst>
          </p:cNvPr>
          <p:cNvCxnSpPr>
            <a:cxnSpLocks/>
            <a:stCxn id="13" idx="4"/>
            <a:endCxn id="14" idx="0"/>
          </p:cNvCxnSpPr>
          <p:nvPr/>
        </p:nvCxnSpPr>
        <p:spPr>
          <a:xfrm>
            <a:off x="7892643" y="3201851"/>
            <a:ext cx="0" cy="252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61DCC5AC-04E7-0AAB-8828-8659A7793B63}"/>
              </a:ext>
            </a:extLst>
          </p:cNvPr>
          <p:cNvSpPr/>
          <p:nvPr/>
        </p:nvSpPr>
        <p:spPr>
          <a:xfrm>
            <a:off x="6746577" y="2572264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11B276C-C7E9-38C1-18A4-627CA5543D47}"/>
              </a:ext>
            </a:extLst>
          </p:cNvPr>
          <p:cNvCxnSpPr>
            <a:cxnSpLocks/>
            <a:stCxn id="16" idx="4"/>
            <a:endCxn id="6" idx="0"/>
          </p:cNvCxnSpPr>
          <p:nvPr/>
        </p:nvCxnSpPr>
        <p:spPr>
          <a:xfrm flipH="1">
            <a:off x="6662315" y="3201851"/>
            <a:ext cx="399056" cy="257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932571C5-A93E-EF30-D015-E6A9263A7A9B}"/>
              </a:ext>
            </a:extLst>
          </p:cNvPr>
          <p:cNvSpPr/>
          <p:nvPr/>
        </p:nvSpPr>
        <p:spPr>
          <a:xfrm>
            <a:off x="4410753" y="2532862"/>
            <a:ext cx="4482873" cy="765221"/>
          </a:xfrm>
          <a:prstGeom prst="rect">
            <a:avLst/>
          </a:prstGeom>
          <a:solidFill>
            <a:schemeClr val="accent1">
              <a:alpha val="1497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F66E78-492A-EAB3-6388-04072154DB9A}"/>
              </a:ext>
            </a:extLst>
          </p:cNvPr>
          <p:cNvSpPr/>
          <p:nvPr/>
        </p:nvSpPr>
        <p:spPr>
          <a:xfrm>
            <a:off x="4410753" y="3397020"/>
            <a:ext cx="4482873" cy="765221"/>
          </a:xfrm>
          <a:prstGeom prst="rect">
            <a:avLst/>
          </a:prstGeom>
          <a:solidFill>
            <a:schemeClr val="accent2">
              <a:alpha val="1497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A391C1-3F94-83A8-E879-FB78B1F622EE}"/>
              </a:ext>
            </a:extLst>
          </p:cNvPr>
          <p:cNvSpPr/>
          <p:nvPr/>
        </p:nvSpPr>
        <p:spPr>
          <a:xfrm>
            <a:off x="4410753" y="4261179"/>
            <a:ext cx="4482873" cy="765221"/>
          </a:xfrm>
          <a:prstGeom prst="rect">
            <a:avLst/>
          </a:prstGeom>
          <a:solidFill>
            <a:schemeClr val="accent4">
              <a:alpha val="1497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9A42685-BF9E-962F-529B-900425781F2B}"/>
              </a:ext>
            </a:extLst>
          </p:cNvPr>
          <p:cNvCxnSpPr/>
          <p:nvPr/>
        </p:nvCxnSpPr>
        <p:spPr>
          <a:xfrm>
            <a:off x="3878191" y="2552168"/>
            <a:ext cx="0" cy="24935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B6EDC12-2386-08B7-FA8A-713E2D4F57D5}"/>
              </a:ext>
            </a:extLst>
          </p:cNvPr>
          <p:cNvSpPr txBox="1"/>
          <p:nvPr/>
        </p:nvSpPr>
        <p:spPr>
          <a:xfrm>
            <a:off x="2234361" y="2626510"/>
            <a:ext cx="1601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Scheduled first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68F00C-2FEF-EC6A-0A12-D7FDA28F84F6}"/>
              </a:ext>
            </a:extLst>
          </p:cNvPr>
          <p:cNvSpPr txBox="1"/>
          <p:nvPr/>
        </p:nvSpPr>
        <p:spPr>
          <a:xfrm>
            <a:off x="2234361" y="4676374"/>
            <a:ext cx="1601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Scheduled last</a:t>
            </a:r>
          </a:p>
        </p:txBody>
      </p:sp>
    </p:spTree>
    <p:extLst>
      <p:ext uri="{BB962C8B-B14F-4D97-AF65-F5344CB8AC3E}">
        <p14:creationId xmlns:p14="http://schemas.microsoft.com/office/powerpoint/2010/main" val="1058475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9A908-3ECE-C932-022B-1A2EE417BB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That’s not enough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BE110-FA85-AB79-27BE-B4FBFF5EF1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Height-based scheduling tells you to place E close to A and 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But it doesn’t tell you to place A and B adjacent to each other!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33991C-0EA8-CA60-AC3A-330C185FCF96}"/>
              </a:ext>
            </a:extLst>
          </p:cNvPr>
          <p:cNvSpPr/>
          <p:nvPr/>
        </p:nvSpPr>
        <p:spPr>
          <a:xfrm>
            <a:off x="2480467" y="3054975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5AD6CE6-49F8-3030-D17C-D23ADAD74A7F}"/>
              </a:ext>
            </a:extLst>
          </p:cNvPr>
          <p:cNvSpPr/>
          <p:nvPr/>
        </p:nvSpPr>
        <p:spPr>
          <a:xfrm>
            <a:off x="3289936" y="3054975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104C7C-B76C-155C-E623-A8F033B94B37}"/>
              </a:ext>
            </a:extLst>
          </p:cNvPr>
          <p:cNvSpPr/>
          <p:nvPr/>
        </p:nvSpPr>
        <p:spPr>
          <a:xfrm>
            <a:off x="3709659" y="3941937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F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8BEA89-7241-156E-8CC3-CE127139AB38}"/>
              </a:ext>
            </a:extLst>
          </p:cNvPr>
          <p:cNvSpPr/>
          <p:nvPr/>
        </p:nvSpPr>
        <p:spPr>
          <a:xfrm>
            <a:off x="2900190" y="3939395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3BAAA9-7345-6CD7-88A2-664681FA3FEE}"/>
              </a:ext>
            </a:extLst>
          </p:cNvPr>
          <p:cNvSpPr/>
          <p:nvPr/>
        </p:nvSpPr>
        <p:spPr>
          <a:xfrm>
            <a:off x="3289936" y="4808825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H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4492FC-724F-055B-01B7-B461E15831DB}"/>
              </a:ext>
            </a:extLst>
          </p:cNvPr>
          <p:cNvCxnSpPr>
            <a:cxnSpLocks/>
            <a:stCxn id="4" idx="4"/>
            <a:endCxn id="7" idx="0"/>
          </p:cNvCxnSpPr>
          <p:nvPr/>
        </p:nvCxnSpPr>
        <p:spPr>
          <a:xfrm>
            <a:off x="2795261" y="3684562"/>
            <a:ext cx="419723" cy="254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99357A0-8987-5971-AA04-A525C2FC1E95}"/>
              </a:ext>
            </a:extLst>
          </p:cNvPr>
          <p:cNvCxnSpPr>
            <a:cxnSpLocks/>
            <a:stCxn id="5" idx="4"/>
            <a:endCxn id="7" idx="0"/>
          </p:cNvCxnSpPr>
          <p:nvPr/>
        </p:nvCxnSpPr>
        <p:spPr>
          <a:xfrm flipH="1">
            <a:off x="3214984" y="3684562"/>
            <a:ext cx="389746" cy="254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999236E-E693-4AA9-DA9E-2029F96C0465}"/>
              </a:ext>
            </a:extLst>
          </p:cNvPr>
          <p:cNvCxnSpPr>
            <a:cxnSpLocks/>
            <a:stCxn id="6" idx="4"/>
            <a:endCxn id="8" idx="0"/>
          </p:cNvCxnSpPr>
          <p:nvPr/>
        </p:nvCxnSpPr>
        <p:spPr>
          <a:xfrm flipH="1">
            <a:off x="3604730" y="4571524"/>
            <a:ext cx="419723" cy="237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CAFDADF-179C-149B-0466-AC57131125EE}"/>
              </a:ext>
            </a:extLst>
          </p:cNvPr>
          <p:cNvCxnSpPr>
            <a:cxnSpLocks/>
            <a:stCxn id="7" idx="4"/>
            <a:endCxn id="8" idx="0"/>
          </p:cNvCxnSpPr>
          <p:nvPr/>
        </p:nvCxnSpPr>
        <p:spPr>
          <a:xfrm>
            <a:off x="3214984" y="4568982"/>
            <a:ext cx="389746" cy="239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6A232273-14B7-B96D-55F4-51B6B4542ED7}"/>
              </a:ext>
            </a:extLst>
          </p:cNvPr>
          <p:cNvSpPr/>
          <p:nvPr/>
        </p:nvSpPr>
        <p:spPr>
          <a:xfrm>
            <a:off x="4939987" y="3054974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4886880-0CCA-F6E2-321A-B0B3AC8AC898}"/>
              </a:ext>
            </a:extLst>
          </p:cNvPr>
          <p:cNvSpPr/>
          <p:nvPr/>
        </p:nvSpPr>
        <p:spPr>
          <a:xfrm>
            <a:off x="4939987" y="3937304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D53CB10-8618-8C36-0621-84E89CA24CE1}"/>
              </a:ext>
            </a:extLst>
          </p:cNvPr>
          <p:cNvCxnSpPr>
            <a:cxnSpLocks/>
            <a:stCxn id="13" idx="4"/>
            <a:endCxn id="14" idx="0"/>
          </p:cNvCxnSpPr>
          <p:nvPr/>
        </p:nvCxnSpPr>
        <p:spPr>
          <a:xfrm>
            <a:off x="5254781" y="3684561"/>
            <a:ext cx="0" cy="252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E85A487D-E688-3C48-A8C0-8E735E08C0B3}"/>
              </a:ext>
            </a:extLst>
          </p:cNvPr>
          <p:cNvSpPr/>
          <p:nvPr/>
        </p:nvSpPr>
        <p:spPr>
          <a:xfrm>
            <a:off x="4108715" y="3054974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DF369AE-5182-321A-6077-E38D8649AE88}"/>
              </a:ext>
            </a:extLst>
          </p:cNvPr>
          <p:cNvCxnSpPr>
            <a:cxnSpLocks/>
            <a:stCxn id="16" idx="4"/>
            <a:endCxn id="6" idx="0"/>
          </p:cNvCxnSpPr>
          <p:nvPr/>
        </p:nvCxnSpPr>
        <p:spPr>
          <a:xfrm flipH="1">
            <a:off x="4024453" y="3684561"/>
            <a:ext cx="399056" cy="257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94A451D-F5E3-F971-33FE-21D104ECFB4D}"/>
              </a:ext>
            </a:extLst>
          </p:cNvPr>
          <p:cNvSpPr/>
          <p:nvPr/>
        </p:nvSpPr>
        <p:spPr>
          <a:xfrm>
            <a:off x="1772891" y="3015572"/>
            <a:ext cx="4482873" cy="765221"/>
          </a:xfrm>
          <a:prstGeom prst="rect">
            <a:avLst/>
          </a:prstGeom>
          <a:solidFill>
            <a:schemeClr val="accent1">
              <a:alpha val="1497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ECF7C1-2224-7E6F-D06A-0751F22C6B9C}"/>
              </a:ext>
            </a:extLst>
          </p:cNvPr>
          <p:cNvSpPr/>
          <p:nvPr/>
        </p:nvSpPr>
        <p:spPr>
          <a:xfrm>
            <a:off x="1772891" y="3879730"/>
            <a:ext cx="4482873" cy="765221"/>
          </a:xfrm>
          <a:prstGeom prst="rect">
            <a:avLst/>
          </a:prstGeom>
          <a:solidFill>
            <a:schemeClr val="accent2">
              <a:alpha val="1497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45E336-F7B2-C410-3653-EF05D4EF6EB2}"/>
              </a:ext>
            </a:extLst>
          </p:cNvPr>
          <p:cNvSpPr/>
          <p:nvPr/>
        </p:nvSpPr>
        <p:spPr>
          <a:xfrm>
            <a:off x="1772891" y="4743889"/>
            <a:ext cx="4482873" cy="765221"/>
          </a:xfrm>
          <a:prstGeom prst="rect">
            <a:avLst/>
          </a:prstGeom>
          <a:solidFill>
            <a:schemeClr val="accent4">
              <a:alpha val="1497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63EDFB8-D528-F505-A712-8C7322611ACE}"/>
              </a:ext>
            </a:extLst>
          </p:cNvPr>
          <p:cNvGrpSpPr/>
          <p:nvPr/>
        </p:nvGrpSpPr>
        <p:grpSpPr>
          <a:xfrm>
            <a:off x="6743308" y="2470459"/>
            <a:ext cx="3675801" cy="3476350"/>
            <a:chOff x="6735386" y="2408409"/>
            <a:chExt cx="2808404" cy="2656019"/>
          </a:xfrm>
        </p:grpSpPr>
        <p:pic>
          <p:nvPicPr>
            <p:cNvPr id="24" name="Picture 23" descr="A diagram of a network&#10;&#10;Description automatically generated">
              <a:extLst>
                <a:ext uri="{FF2B5EF4-FFF2-40B4-BE49-F238E27FC236}">
                  <a16:creationId xmlns:a16="http://schemas.microsoft.com/office/drawing/2014/main" id="{1779F656-FC03-2EE9-F4B9-4FF86668AA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699" r="65481" b="12969"/>
            <a:stretch/>
          </p:blipFill>
          <p:spPr>
            <a:xfrm>
              <a:off x="6735386" y="2408409"/>
              <a:ext cx="2251142" cy="2656019"/>
            </a:xfrm>
            <a:prstGeom prst="rect">
              <a:avLst/>
            </a:prstGeom>
          </p:spPr>
        </p:pic>
        <p:pic>
          <p:nvPicPr>
            <p:cNvPr id="23" name="Picture 22" descr="A diagram of a network&#10;&#10;Description automatically generated">
              <a:extLst>
                <a:ext uri="{FF2B5EF4-FFF2-40B4-BE49-F238E27FC236}">
                  <a16:creationId xmlns:a16="http://schemas.microsoft.com/office/drawing/2014/main" id="{635718D6-FEB9-0C34-80C9-E32FCE577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02" t="14529" r="78176" b="12970"/>
            <a:stretch/>
          </p:blipFill>
          <p:spPr>
            <a:xfrm>
              <a:off x="8381544" y="2473799"/>
              <a:ext cx="1162246" cy="2590629"/>
            </a:xfrm>
            <a:prstGeom prst="rect">
              <a:avLst/>
            </a:prstGeom>
          </p:spPr>
        </p:pic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915F3607-1C66-7BE1-EE7F-8D9632AE61F1}"/>
              </a:ext>
            </a:extLst>
          </p:cNvPr>
          <p:cNvSpPr/>
          <p:nvPr/>
        </p:nvSpPr>
        <p:spPr>
          <a:xfrm>
            <a:off x="7978803" y="2556046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D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56CF9-013B-DF58-E520-7184D6CA36F6}"/>
              </a:ext>
            </a:extLst>
          </p:cNvPr>
          <p:cNvSpPr/>
          <p:nvPr/>
        </p:nvSpPr>
        <p:spPr>
          <a:xfrm>
            <a:off x="7075833" y="2556046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469C6E5-3B93-CAAC-525B-5732FE2EB903}"/>
              </a:ext>
            </a:extLst>
          </p:cNvPr>
          <p:cNvSpPr/>
          <p:nvPr/>
        </p:nvSpPr>
        <p:spPr>
          <a:xfrm>
            <a:off x="8893203" y="2556046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9CA81D2-FFF7-63BC-59C1-8D193E136E06}"/>
              </a:ext>
            </a:extLst>
          </p:cNvPr>
          <p:cNvSpPr/>
          <p:nvPr/>
        </p:nvSpPr>
        <p:spPr>
          <a:xfrm>
            <a:off x="9796173" y="2556046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46112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9A908-3ECE-C932-022B-1A2EE417BB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That’s not enough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BE110-FA85-AB79-27BE-B4FBFF5EF1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Height-based scheduling tells you to place E close to A and 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But it doesn’t tell you to place A and B adjacent to each other!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33991C-0EA8-CA60-AC3A-330C185FCF96}"/>
              </a:ext>
            </a:extLst>
          </p:cNvPr>
          <p:cNvSpPr/>
          <p:nvPr/>
        </p:nvSpPr>
        <p:spPr>
          <a:xfrm>
            <a:off x="2480467" y="3054975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5AD6CE6-49F8-3030-D17C-D23ADAD74A7F}"/>
              </a:ext>
            </a:extLst>
          </p:cNvPr>
          <p:cNvSpPr/>
          <p:nvPr/>
        </p:nvSpPr>
        <p:spPr>
          <a:xfrm>
            <a:off x="3289936" y="3054975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104C7C-B76C-155C-E623-A8F033B94B37}"/>
              </a:ext>
            </a:extLst>
          </p:cNvPr>
          <p:cNvSpPr/>
          <p:nvPr/>
        </p:nvSpPr>
        <p:spPr>
          <a:xfrm>
            <a:off x="3709659" y="3941937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F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8BEA89-7241-156E-8CC3-CE127139AB38}"/>
              </a:ext>
            </a:extLst>
          </p:cNvPr>
          <p:cNvSpPr/>
          <p:nvPr/>
        </p:nvSpPr>
        <p:spPr>
          <a:xfrm>
            <a:off x="2900190" y="3939395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3BAAA9-7345-6CD7-88A2-664681FA3FEE}"/>
              </a:ext>
            </a:extLst>
          </p:cNvPr>
          <p:cNvSpPr/>
          <p:nvPr/>
        </p:nvSpPr>
        <p:spPr>
          <a:xfrm>
            <a:off x="3289936" y="4808825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H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4492FC-724F-055B-01B7-B461E15831DB}"/>
              </a:ext>
            </a:extLst>
          </p:cNvPr>
          <p:cNvCxnSpPr>
            <a:cxnSpLocks/>
            <a:stCxn id="4" idx="4"/>
            <a:endCxn id="7" idx="0"/>
          </p:cNvCxnSpPr>
          <p:nvPr/>
        </p:nvCxnSpPr>
        <p:spPr>
          <a:xfrm>
            <a:off x="2795261" y="3684562"/>
            <a:ext cx="419723" cy="254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99357A0-8987-5971-AA04-A525C2FC1E95}"/>
              </a:ext>
            </a:extLst>
          </p:cNvPr>
          <p:cNvCxnSpPr>
            <a:cxnSpLocks/>
            <a:stCxn id="5" idx="4"/>
            <a:endCxn id="7" idx="0"/>
          </p:cNvCxnSpPr>
          <p:nvPr/>
        </p:nvCxnSpPr>
        <p:spPr>
          <a:xfrm flipH="1">
            <a:off x="3214984" y="3684562"/>
            <a:ext cx="389746" cy="254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999236E-E693-4AA9-DA9E-2029F96C0465}"/>
              </a:ext>
            </a:extLst>
          </p:cNvPr>
          <p:cNvCxnSpPr>
            <a:cxnSpLocks/>
            <a:stCxn id="6" idx="4"/>
            <a:endCxn id="8" idx="0"/>
          </p:cNvCxnSpPr>
          <p:nvPr/>
        </p:nvCxnSpPr>
        <p:spPr>
          <a:xfrm flipH="1">
            <a:off x="3604730" y="4571524"/>
            <a:ext cx="419723" cy="237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CAFDADF-179C-149B-0466-AC57131125EE}"/>
              </a:ext>
            </a:extLst>
          </p:cNvPr>
          <p:cNvCxnSpPr>
            <a:cxnSpLocks/>
            <a:stCxn id="7" idx="4"/>
            <a:endCxn id="8" idx="0"/>
          </p:cNvCxnSpPr>
          <p:nvPr/>
        </p:nvCxnSpPr>
        <p:spPr>
          <a:xfrm>
            <a:off x="3214984" y="4568982"/>
            <a:ext cx="389746" cy="239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6A232273-14B7-B96D-55F4-51B6B4542ED7}"/>
              </a:ext>
            </a:extLst>
          </p:cNvPr>
          <p:cNvSpPr/>
          <p:nvPr/>
        </p:nvSpPr>
        <p:spPr>
          <a:xfrm>
            <a:off x="4939987" y="3054974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4886880-0CCA-F6E2-321A-B0B3AC8AC898}"/>
              </a:ext>
            </a:extLst>
          </p:cNvPr>
          <p:cNvSpPr/>
          <p:nvPr/>
        </p:nvSpPr>
        <p:spPr>
          <a:xfrm>
            <a:off x="4939987" y="3937304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85A487D-E688-3C48-A8C0-8E735E08C0B3}"/>
              </a:ext>
            </a:extLst>
          </p:cNvPr>
          <p:cNvSpPr/>
          <p:nvPr/>
        </p:nvSpPr>
        <p:spPr>
          <a:xfrm>
            <a:off x="4108715" y="3054974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DF369AE-5182-321A-6077-E38D8649AE88}"/>
              </a:ext>
            </a:extLst>
          </p:cNvPr>
          <p:cNvCxnSpPr>
            <a:cxnSpLocks/>
            <a:stCxn id="16" idx="4"/>
            <a:endCxn id="6" idx="0"/>
          </p:cNvCxnSpPr>
          <p:nvPr/>
        </p:nvCxnSpPr>
        <p:spPr>
          <a:xfrm flipH="1">
            <a:off x="4024453" y="3684561"/>
            <a:ext cx="399056" cy="257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94A451D-F5E3-F971-33FE-21D104ECFB4D}"/>
              </a:ext>
            </a:extLst>
          </p:cNvPr>
          <p:cNvSpPr/>
          <p:nvPr/>
        </p:nvSpPr>
        <p:spPr>
          <a:xfrm>
            <a:off x="1772891" y="3015572"/>
            <a:ext cx="4482873" cy="765221"/>
          </a:xfrm>
          <a:prstGeom prst="rect">
            <a:avLst/>
          </a:prstGeom>
          <a:solidFill>
            <a:schemeClr val="accent1">
              <a:alpha val="1497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ECF7C1-2224-7E6F-D06A-0751F22C6B9C}"/>
              </a:ext>
            </a:extLst>
          </p:cNvPr>
          <p:cNvSpPr/>
          <p:nvPr/>
        </p:nvSpPr>
        <p:spPr>
          <a:xfrm>
            <a:off x="1772891" y="3879730"/>
            <a:ext cx="4482873" cy="765221"/>
          </a:xfrm>
          <a:prstGeom prst="rect">
            <a:avLst/>
          </a:prstGeom>
          <a:solidFill>
            <a:schemeClr val="accent2">
              <a:alpha val="1497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45E336-F7B2-C410-3653-EF05D4EF6EB2}"/>
              </a:ext>
            </a:extLst>
          </p:cNvPr>
          <p:cNvSpPr/>
          <p:nvPr/>
        </p:nvSpPr>
        <p:spPr>
          <a:xfrm>
            <a:off x="1772891" y="4743889"/>
            <a:ext cx="4482873" cy="765221"/>
          </a:xfrm>
          <a:prstGeom prst="rect">
            <a:avLst/>
          </a:prstGeom>
          <a:solidFill>
            <a:schemeClr val="accent4">
              <a:alpha val="1497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63EDFB8-D528-F505-A712-8C7322611ACE}"/>
              </a:ext>
            </a:extLst>
          </p:cNvPr>
          <p:cNvGrpSpPr/>
          <p:nvPr/>
        </p:nvGrpSpPr>
        <p:grpSpPr>
          <a:xfrm>
            <a:off x="6743308" y="2470459"/>
            <a:ext cx="3675801" cy="3476350"/>
            <a:chOff x="6735386" y="2408409"/>
            <a:chExt cx="2808404" cy="2656019"/>
          </a:xfrm>
        </p:grpSpPr>
        <p:pic>
          <p:nvPicPr>
            <p:cNvPr id="24" name="Picture 23" descr="A diagram of a network&#10;&#10;Description automatically generated">
              <a:extLst>
                <a:ext uri="{FF2B5EF4-FFF2-40B4-BE49-F238E27FC236}">
                  <a16:creationId xmlns:a16="http://schemas.microsoft.com/office/drawing/2014/main" id="{1779F656-FC03-2EE9-F4B9-4FF86668AA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699" r="65481" b="12969"/>
            <a:stretch/>
          </p:blipFill>
          <p:spPr>
            <a:xfrm>
              <a:off x="6735386" y="2408409"/>
              <a:ext cx="2251142" cy="2656019"/>
            </a:xfrm>
            <a:prstGeom prst="rect">
              <a:avLst/>
            </a:prstGeom>
          </p:spPr>
        </p:pic>
        <p:pic>
          <p:nvPicPr>
            <p:cNvPr id="23" name="Picture 22" descr="A diagram of a network&#10;&#10;Description automatically generated">
              <a:extLst>
                <a:ext uri="{FF2B5EF4-FFF2-40B4-BE49-F238E27FC236}">
                  <a16:creationId xmlns:a16="http://schemas.microsoft.com/office/drawing/2014/main" id="{635718D6-FEB9-0C34-80C9-E32FCE577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02" t="14529" r="78176" b="12970"/>
            <a:stretch/>
          </p:blipFill>
          <p:spPr>
            <a:xfrm>
              <a:off x="8381544" y="2473799"/>
              <a:ext cx="1162246" cy="2590629"/>
            </a:xfrm>
            <a:prstGeom prst="rect">
              <a:avLst/>
            </a:prstGeom>
          </p:spPr>
        </p:pic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915F3607-1C66-7BE1-EE7F-8D9632AE61F1}"/>
              </a:ext>
            </a:extLst>
          </p:cNvPr>
          <p:cNvSpPr/>
          <p:nvPr/>
        </p:nvSpPr>
        <p:spPr>
          <a:xfrm>
            <a:off x="7978803" y="2556046"/>
            <a:ext cx="629587" cy="629587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</a:rPr>
              <a:t>D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56CF9-013B-DF58-E520-7184D6CA36F6}"/>
              </a:ext>
            </a:extLst>
          </p:cNvPr>
          <p:cNvSpPr/>
          <p:nvPr/>
        </p:nvSpPr>
        <p:spPr>
          <a:xfrm>
            <a:off x="7075833" y="2556046"/>
            <a:ext cx="629587" cy="629587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469C6E5-3B93-CAAC-525B-5732FE2EB903}"/>
              </a:ext>
            </a:extLst>
          </p:cNvPr>
          <p:cNvSpPr/>
          <p:nvPr/>
        </p:nvSpPr>
        <p:spPr>
          <a:xfrm>
            <a:off x="8893203" y="2556046"/>
            <a:ext cx="629587" cy="629587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9CA81D2-FFF7-63BC-59C1-8D193E136E06}"/>
              </a:ext>
            </a:extLst>
          </p:cNvPr>
          <p:cNvSpPr/>
          <p:nvPr/>
        </p:nvSpPr>
        <p:spPr>
          <a:xfrm>
            <a:off x="9796173" y="2556046"/>
            <a:ext cx="629587" cy="629587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0E76EDC-33D8-EF22-683D-233AA6E4230B}"/>
              </a:ext>
            </a:extLst>
          </p:cNvPr>
          <p:cNvSpPr/>
          <p:nvPr/>
        </p:nvSpPr>
        <p:spPr>
          <a:xfrm>
            <a:off x="7978803" y="3470446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F66251A-CB0D-06A3-F780-073C1D7519BB}"/>
              </a:ext>
            </a:extLst>
          </p:cNvPr>
          <p:cNvCxnSpPr>
            <a:cxnSpLocks/>
          </p:cNvCxnSpPr>
          <p:nvPr/>
        </p:nvCxnSpPr>
        <p:spPr>
          <a:xfrm>
            <a:off x="5254781" y="3684561"/>
            <a:ext cx="0" cy="252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838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4DADA-828B-269C-5A79-EE6F2388B7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Affinity Graph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5200A1-A2FE-9386-C3C6-3D155BD8D7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Intuition: place operations that have close common consumers close to each other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BB6301-3CAC-9E85-D362-70D7440BB370}"/>
              </a:ext>
            </a:extLst>
          </p:cNvPr>
          <p:cNvSpPr/>
          <p:nvPr/>
        </p:nvSpPr>
        <p:spPr>
          <a:xfrm>
            <a:off x="4515901" y="3114206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CBD7D40-8431-5825-3497-4944A0A9F19D}"/>
              </a:ext>
            </a:extLst>
          </p:cNvPr>
          <p:cNvSpPr/>
          <p:nvPr/>
        </p:nvSpPr>
        <p:spPr>
          <a:xfrm>
            <a:off x="5325370" y="3114206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164BFA1-45B7-8D9B-C1F3-8432FC0ED98A}"/>
              </a:ext>
            </a:extLst>
          </p:cNvPr>
          <p:cNvSpPr/>
          <p:nvPr/>
        </p:nvSpPr>
        <p:spPr>
          <a:xfrm>
            <a:off x="5745093" y="4001168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F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D554B25-159A-52B4-41FA-3180FCFCCBB0}"/>
              </a:ext>
            </a:extLst>
          </p:cNvPr>
          <p:cNvSpPr/>
          <p:nvPr/>
        </p:nvSpPr>
        <p:spPr>
          <a:xfrm>
            <a:off x="4935624" y="3998626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E37D205-8115-5E9E-8992-F95D62D98A93}"/>
              </a:ext>
            </a:extLst>
          </p:cNvPr>
          <p:cNvSpPr/>
          <p:nvPr/>
        </p:nvSpPr>
        <p:spPr>
          <a:xfrm>
            <a:off x="5325370" y="4868056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H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B979320-0283-28DF-5949-F2A688560580}"/>
              </a:ext>
            </a:extLst>
          </p:cNvPr>
          <p:cNvCxnSpPr>
            <a:cxnSpLocks/>
            <a:stCxn id="4" idx="4"/>
            <a:endCxn id="7" idx="0"/>
          </p:cNvCxnSpPr>
          <p:nvPr/>
        </p:nvCxnSpPr>
        <p:spPr>
          <a:xfrm>
            <a:off x="4830695" y="3743793"/>
            <a:ext cx="419723" cy="254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92BE5D8-F0E7-5BA4-76EA-A8610A995BC2}"/>
              </a:ext>
            </a:extLst>
          </p:cNvPr>
          <p:cNvCxnSpPr>
            <a:cxnSpLocks/>
            <a:stCxn id="5" idx="4"/>
            <a:endCxn id="7" idx="0"/>
          </p:cNvCxnSpPr>
          <p:nvPr/>
        </p:nvCxnSpPr>
        <p:spPr>
          <a:xfrm flipH="1">
            <a:off x="5250418" y="3743793"/>
            <a:ext cx="389746" cy="254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AC1B86-3F9A-CDDF-F5DC-250CFCD0E48C}"/>
              </a:ext>
            </a:extLst>
          </p:cNvPr>
          <p:cNvCxnSpPr>
            <a:cxnSpLocks/>
            <a:stCxn id="6" idx="4"/>
            <a:endCxn id="8" idx="0"/>
          </p:cNvCxnSpPr>
          <p:nvPr/>
        </p:nvCxnSpPr>
        <p:spPr>
          <a:xfrm flipH="1">
            <a:off x="5640164" y="4630755"/>
            <a:ext cx="419723" cy="237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FE1912-E185-C433-92A9-42A9C30F157D}"/>
              </a:ext>
            </a:extLst>
          </p:cNvPr>
          <p:cNvCxnSpPr>
            <a:cxnSpLocks/>
            <a:stCxn id="7" idx="4"/>
            <a:endCxn id="8" idx="0"/>
          </p:cNvCxnSpPr>
          <p:nvPr/>
        </p:nvCxnSpPr>
        <p:spPr>
          <a:xfrm>
            <a:off x="5250418" y="4628213"/>
            <a:ext cx="389746" cy="239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BB8B554E-766F-4C07-8BCA-E5E818953AB3}"/>
              </a:ext>
            </a:extLst>
          </p:cNvPr>
          <p:cNvSpPr/>
          <p:nvPr/>
        </p:nvSpPr>
        <p:spPr>
          <a:xfrm>
            <a:off x="6975421" y="3114205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D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0C2697B-E378-FF66-1FCC-46B5CF9DE7FB}"/>
              </a:ext>
            </a:extLst>
          </p:cNvPr>
          <p:cNvSpPr/>
          <p:nvPr/>
        </p:nvSpPr>
        <p:spPr>
          <a:xfrm>
            <a:off x="6975421" y="3996535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D4A49AB-FF59-C7EB-A686-82EE6FBF3D74}"/>
              </a:ext>
            </a:extLst>
          </p:cNvPr>
          <p:cNvCxnSpPr>
            <a:cxnSpLocks/>
            <a:stCxn id="22" idx="4"/>
            <a:endCxn id="23" idx="0"/>
          </p:cNvCxnSpPr>
          <p:nvPr/>
        </p:nvCxnSpPr>
        <p:spPr>
          <a:xfrm>
            <a:off x="7290215" y="3743792"/>
            <a:ext cx="0" cy="252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050D4F8C-F554-6DCD-B655-6C3BDCCF4FF2}"/>
              </a:ext>
            </a:extLst>
          </p:cNvPr>
          <p:cNvSpPr/>
          <p:nvPr/>
        </p:nvSpPr>
        <p:spPr>
          <a:xfrm>
            <a:off x="6144149" y="3114205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EE305E1-885C-A37E-7CF4-57C59EA1A335}"/>
              </a:ext>
            </a:extLst>
          </p:cNvPr>
          <p:cNvCxnSpPr>
            <a:cxnSpLocks/>
            <a:stCxn id="28" idx="4"/>
            <a:endCxn id="6" idx="0"/>
          </p:cNvCxnSpPr>
          <p:nvPr/>
        </p:nvCxnSpPr>
        <p:spPr>
          <a:xfrm flipH="1">
            <a:off x="6059887" y="3743792"/>
            <a:ext cx="399056" cy="257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053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4DADA-828B-269C-5A79-EE6F2388B7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Affinity Graph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5200A1-A2FE-9386-C3C6-3D155BD8D7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Intuition: place operations that have close common consumers close to each other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164BFA1-45B7-8D9B-C1F3-8432FC0ED98A}"/>
              </a:ext>
            </a:extLst>
          </p:cNvPr>
          <p:cNvSpPr/>
          <p:nvPr/>
        </p:nvSpPr>
        <p:spPr>
          <a:xfrm>
            <a:off x="5745093" y="4001168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F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D554B25-159A-52B4-41FA-3180FCFCCBB0}"/>
              </a:ext>
            </a:extLst>
          </p:cNvPr>
          <p:cNvSpPr/>
          <p:nvPr/>
        </p:nvSpPr>
        <p:spPr>
          <a:xfrm>
            <a:off x="4935624" y="3998626"/>
            <a:ext cx="629587" cy="62958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E37D205-8115-5E9E-8992-F95D62D98A93}"/>
              </a:ext>
            </a:extLst>
          </p:cNvPr>
          <p:cNvSpPr/>
          <p:nvPr/>
        </p:nvSpPr>
        <p:spPr>
          <a:xfrm>
            <a:off x="5325370" y="4868056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H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B979320-0283-28DF-5949-F2A688560580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4830695" y="3743793"/>
            <a:ext cx="419723" cy="254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92BE5D8-F0E7-5BA4-76EA-A8610A995BC2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5250418" y="3743793"/>
            <a:ext cx="389746" cy="254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AC1B86-3F9A-CDDF-F5DC-250CFCD0E48C}"/>
              </a:ext>
            </a:extLst>
          </p:cNvPr>
          <p:cNvCxnSpPr>
            <a:cxnSpLocks/>
            <a:stCxn id="6" idx="4"/>
            <a:endCxn id="8" idx="0"/>
          </p:cNvCxnSpPr>
          <p:nvPr/>
        </p:nvCxnSpPr>
        <p:spPr>
          <a:xfrm flipH="1">
            <a:off x="5640164" y="4630755"/>
            <a:ext cx="419723" cy="237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FE1912-E185-C433-92A9-42A9C30F157D}"/>
              </a:ext>
            </a:extLst>
          </p:cNvPr>
          <p:cNvCxnSpPr>
            <a:cxnSpLocks/>
            <a:stCxn id="7" idx="4"/>
            <a:endCxn id="8" idx="0"/>
          </p:cNvCxnSpPr>
          <p:nvPr/>
        </p:nvCxnSpPr>
        <p:spPr>
          <a:xfrm>
            <a:off x="5250418" y="4628213"/>
            <a:ext cx="389746" cy="239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BB8B554E-766F-4C07-8BCA-E5E818953AB3}"/>
              </a:ext>
            </a:extLst>
          </p:cNvPr>
          <p:cNvSpPr/>
          <p:nvPr/>
        </p:nvSpPr>
        <p:spPr>
          <a:xfrm>
            <a:off x="6975421" y="3114205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D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0C2697B-E378-FF66-1FCC-46B5CF9DE7FB}"/>
              </a:ext>
            </a:extLst>
          </p:cNvPr>
          <p:cNvSpPr/>
          <p:nvPr/>
        </p:nvSpPr>
        <p:spPr>
          <a:xfrm>
            <a:off x="6975421" y="3996535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D4A49AB-FF59-C7EB-A686-82EE6FBF3D74}"/>
              </a:ext>
            </a:extLst>
          </p:cNvPr>
          <p:cNvCxnSpPr>
            <a:cxnSpLocks/>
            <a:stCxn id="22" idx="4"/>
            <a:endCxn id="23" idx="0"/>
          </p:cNvCxnSpPr>
          <p:nvPr/>
        </p:nvCxnSpPr>
        <p:spPr>
          <a:xfrm>
            <a:off x="7290215" y="3743792"/>
            <a:ext cx="0" cy="252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050D4F8C-F554-6DCD-B655-6C3BDCCF4FF2}"/>
              </a:ext>
            </a:extLst>
          </p:cNvPr>
          <p:cNvSpPr/>
          <p:nvPr/>
        </p:nvSpPr>
        <p:spPr>
          <a:xfrm>
            <a:off x="6144149" y="3114205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EE305E1-885C-A37E-7CF4-57C59EA1A335}"/>
              </a:ext>
            </a:extLst>
          </p:cNvPr>
          <p:cNvCxnSpPr>
            <a:cxnSpLocks/>
            <a:stCxn id="28" idx="4"/>
            <a:endCxn id="6" idx="0"/>
          </p:cNvCxnSpPr>
          <p:nvPr/>
        </p:nvCxnSpPr>
        <p:spPr>
          <a:xfrm flipH="1">
            <a:off x="6059887" y="3743792"/>
            <a:ext cx="399056" cy="257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F635DC5D-F010-1EBE-6235-00FE1030404D}"/>
              </a:ext>
            </a:extLst>
          </p:cNvPr>
          <p:cNvSpPr/>
          <p:nvPr/>
        </p:nvSpPr>
        <p:spPr>
          <a:xfrm>
            <a:off x="4515901" y="3114206"/>
            <a:ext cx="629587" cy="62958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681B09B-142B-90F7-8770-88619EBEC8C1}"/>
              </a:ext>
            </a:extLst>
          </p:cNvPr>
          <p:cNvSpPr/>
          <p:nvPr/>
        </p:nvSpPr>
        <p:spPr>
          <a:xfrm>
            <a:off x="5325370" y="3114206"/>
            <a:ext cx="629587" cy="62958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F28327-80CB-D285-6DFA-CEC889658966}"/>
              </a:ext>
            </a:extLst>
          </p:cNvPr>
          <p:cNvSpPr txBox="1"/>
          <p:nvPr/>
        </p:nvSpPr>
        <p:spPr>
          <a:xfrm>
            <a:off x="2234335" y="4126662"/>
            <a:ext cx="2221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Common consumer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089AC1-6753-6491-0A1D-5AFA2DBEAC25}"/>
              </a:ext>
            </a:extLst>
          </p:cNvPr>
          <p:cNvCxnSpPr>
            <a:cxnSpLocks/>
            <a:stCxn id="14" idx="3"/>
            <a:endCxn id="7" idx="2"/>
          </p:cNvCxnSpPr>
          <p:nvPr/>
        </p:nvCxnSpPr>
        <p:spPr>
          <a:xfrm>
            <a:off x="4456283" y="4311328"/>
            <a:ext cx="479341" cy="2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D7242E0-86F0-44C7-0364-6ECFE7323EA9}"/>
              </a:ext>
            </a:extLst>
          </p:cNvPr>
          <p:cNvSpPr/>
          <p:nvPr/>
        </p:nvSpPr>
        <p:spPr>
          <a:xfrm>
            <a:off x="3818449" y="3056806"/>
            <a:ext cx="4482873" cy="765221"/>
          </a:xfrm>
          <a:prstGeom prst="rect">
            <a:avLst/>
          </a:prstGeom>
          <a:solidFill>
            <a:schemeClr val="accent3">
              <a:alpha val="1497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7B9F10-F3E5-9FB2-0190-C80AFF785032}"/>
              </a:ext>
            </a:extLst>
          </p:cNvPr>
          <p:cNvSpPr txBox="1"/>
          <p:nvPr/>
        </p:nvSpPr>
        <p:spPr>
          <a:xfrm>
            <a:off x="5257458" y="2706665"/>
            <a:ext cx="1773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High affinity</a:t>
            </a:r>
          </a:p>
        </p:txBody>
      </p:sp>
    </p:spTree>
    <p:extLst>
      <p:ext uri="{BB962C8B-B14F-4D97-AF65-F5344CB8AC3E}">
        <p14:creationId xmlns:p14="http://schemas.microsoft.com/office/powerpoint/2010/main" val="3490770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254BA-E207-6148-97D8-BCD0A4F64F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High-Level Questions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3ABE58-3063-A96E-9BDA-174F80D59D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Modulo Scheduling on CGRA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What should be the order of the scheduling?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Which operations should be placed adjacent to each other?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How do we ensure that the scheduling can make forward progress?</a:t>
            </a:r>
          </a:p>
          <a:p>
            <a:pPr marL="342900" indent="-342900">
              <a:buFontTx/>
              <a:buChar char="-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58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4DADA-828B-269C-5A79-EE6F2388B7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Affinity Graph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5200A1-A2FE-9386-C3C6-3D155BD8D7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Intuition: place operations that have close common consumers close to each other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164BFA1-45B7-8D9B-C1F3-8432FC0ED98A}"/>
              </a:ext>
            </a:extLst>
          </p:cNvPr>
          <p:cNvSpPr/>
          <p:nvPr/>
        </p:nvSpPr>
        <p:spPr>
          <a:xfrm>
            <a:off x="5745093" y="4001168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F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D554B25-159A-52B4-41FA-3180FCFCCBB0}"/>
              </a:ext>
            </a:extLst>
          </p:cNvPr>
          <p:cNvSpPr/>
          <p:nvPr/>
        </p:nvSpPr>
        <p:spPr>
          <a:xfrm>
            <a:off x="4935624" y="3998626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E37D205-8115-5E9E-8992-F95D62D98A93}"/>
              </a:ext>
            </a:extLst>
          </p:cNvPr>
          <p:cNvSpPr/>
          <p:nvPr/>
        </p:nvSpPr>
        <p:spPr>
          <a:xfrm>
            <a:off x="5325370" y="4868056"/>
            <a:ext cx="629587" cy="62958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H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B979320-0283-28DF-5949-F2A688560580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4830695" y="3743793"/>
            <a:ext cx="419723" cy="254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92BE5D8-F0E7-5BA4-76EA-A8610A995BC2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5250418" y="3743793"/>
            <a:ext cx="389746" cy="254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AC1B86-3F9A-CDDF-F5DC-250CFCD0E48C}"/>
              </a:ext>
            </a:extLst>
          </p:cNvPr>
          <p:cNvCxnSpPr>
            <a:cxnSpLocks/>
            <a:stCxn id="6" idx="4"/>
            <a:endCxn id="8" idx="0"/>
          </p:cNvCxnSpPr>
          <p:nvPr/>
        </p:nvCxnSpPr>
        <p:spPr>
          <a:xfrm flipH="1">
            <a:off x="5640164" y="4630755"/>
            <a:ext cx="419723" cy="237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FE1912-E185-C433-92A9-42A9C30F157D}"/>
              </a:ext>
            </a:extLst>
          </p:cNvPr>
          <p:cNvCxnSpPr>
            <a:cxnSpLocks/>
            <a:stCxn id="7" idx="4"/>
            <a:endCxn id="8" idx="0"/>
          </p:cNvCxnSpPr>
          <p:nvPr/>
        </p:nvCxnSpPr>
        <p:spPr>
          <a:xfrm>
            <a:off x="5250418" y="4628213"/>
            <a:ext cx="389746" cy="239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BB8B554E-766F-4C07-8BCA-E5E818953AB3}"/>
              </a:ext>
            </a:extLst>
          </p:cNvPr>
          <p:cNvSpPr/>
          <p:nvPr/>
        </p:nvSpPr>
        <p:spPr>
          <a:xfrm>
            <a:off x="6975421" y="3114205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D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0C2697B-E378-FF66-1FCC-46B5CF9DE7FB}"/>
              </a:ext>
            </a:extLst>
          </p:cNvPr>
          <p:cNvSpPr/>
          <p:nvPr/>
        </p:nvSpPr>
        <p:spPr>
          <a:xfrm>
            <a:off x="6975421" y="3996535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D4A49AB-FF59-C7EB-A686-82EE6FBF3D74}"/>
              </a:ext>
            </a:extLst>
          </p:cNvPr>
          <p:cNvCxnSpPr>
            <a:cxnSpLocks/>
            <a:stCxn id="22" idx="4"/>
            <a:endCxn id="23" idx="0"/>
          </p:cNvCxnSpPr>
          <p:nvPr/>
        </p:nvCxnSpPr>
        <p:spPr>
          <a:xfrm>
            <a:off x="7290215" y="3743792"/>
            <a:ext cx="0" cy="252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050D4F8C-F554-6DCD-B655-6C3BDCCF4FF2}"/>
              </a:ext>
            </a:extLst>
          </p:cNvPr>
          <p:cNvSpPr/>
          <p:nvPr/>
        </p:nvSpPr>
        <p:spPr>
          <a:xfrm>
            <a:off x="6144149" y="3114205"/>
            <a:ext cx="629587" cy="62958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EE305E1-885C-A37E-7CF4-57C59EA1A335}"/>
              </a:ext>
            </a:extLst>
          </p:cNvPr>
          <p:cNvCxnSpPr>
            <a:cxnSpLocks/>
            <a:stCxn id="28" idx="4"/>
            <a:endCxn id="6" idx="0"/>
          </p:cNvCxnSpPr>
          <p:nvPr/>
        </p:nvCxnSpPr>
        <p:spPr>
          <a:xfrm flipH="1">
            <a:off x="6059887" y="3743792"/>
            <a:ext cx="399056" cy="257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F635DC5D-F010-1EBE-6235-00FE1030404D}"/>
              </a:ext>
            </a:extLst>
          </p:cNvPr>
          <p:cNvSpPr/>
          <p:nvPr/>
        </p:nvSpPr>
        <p:spPr>
          <a:xfrm>
            <a:off x="4515901" y="3114206"/>
            <a:ext cx="629587" cy="62958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681B09B-142B-90F7-8770-88619EBEC8C1}"/>
              </a:ext>
            </a:extLst>
          </p:cNvPr>
          <p:cNvSpPr/>
          <p:nvPr/>
        </p:nvSpPr>
        <p:spPr>
          <a:xfrm>
            <a:off x="5325370" y="3114206"/>
            <a:ext cx="629587" cy="629587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1C5E7D-CF06-3138-A082-471D11B9B00F}"/>
              </a:ext>
            </a:extLst>
          </p:cNvPr>
          <p:cNvSpPr txBox="1"/>
          <p:nvPr/>
        </p:nvSpPr>
        <p:spPr>
          <a:xfrm>
            <a:off x="5257458" y="2706665"/>
            <a:ext cx="1773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Medium affinity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587DBC-9AB9-1144-B1CB-33113372AD1A}"/>
              </a:ext>
            </a:extLst>
          </p:cNvPr>
          <p:cNvSpPr txBox="1"/>
          <p:nvPr/>
        </p:nvSpPr>
        <p:spPr>
          <a:xfrm>
            <a:off x="2608746" y="4998184"/>
            <a:ext cx="2221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Common consumer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F6128F4-7BCD-899B-C08F-162CE6A7CC6D}"/>
              </a:ext>
            </a:extLst>
          </p:cNvPr>
          <p:cNvCxnSpPr>
            <a:cxnSpLocks/>
            <a:stCxn id="4" idx="3"/>
            <a:endCxn id="8" idx="2"/>
          </p:cNvCxnSpPr>
          <p:nvPr/>
        </p:nvCxnSpPr>
        <p:spPr>
          <a:xfrm>
            <a:off x="4830694" y="5182850"/>
            <a:ext cx="4946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E9FB689-9563-2CEC-616F-B6AC1AC8190C}"/>
              </a:ext>
            </a:extLst>
          </p:cNvPr>
          <p:cNvSpPr/>
          <p:nvPr/>
        </p:nvSpPr>
        <p:spPr>
          <a:xfrm>
            <a:off x="3818449" y="3056806"/>
            <a:ext cx="4482873" cy="765221"/>
          </a:xfrm>
          <a:prstGeom prst="rect">
            <a:avLst/>
          </a:prstGeom>
          <a:solidFill>
            <a:schemeClr val="accent3">
              <a:alpha val="1497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41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4DADA-828B-269C-5A79-EE6F2388B7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Affinity Graph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5200A1-A2FE-9386-C3C6-3D155BD8D7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Intuition: place operations that have close common consumers close to each other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164BFA1-45B7-8D9B-C1F3-8432FC0ED98A}"/>
              </a:ext>
            </a:extLst>
          </p:cNvPr>
          <p:cNvSpPr/>
          <p:nvPr/>
        </p:nvSpPr>
        <p:spPr>
          <a:xfrm>
            <a:off x="5745093" y="4001168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F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D554B25-159A-52B4-41FA-3180FCFCCBB0}"/>
              </a:ext>
            </a:extLst>
          </p:cNvPr>
          <p:cNvSpPr/>
          <p:nvPr/>
        </p:nvSpPr>
        <p:spPr>
          <a:xfrm>
            <a:off x="4935624" y="3998626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E37D205-8115-5E9E-8992-F95D62D98A93}"/>
              </a:ext>
            </a:extLst>
          </p:cNvPr>
          <p:cNvSpPr/>
          <p:nvPr/>
        </p:nvSpPr>
        <p:spPr>
          <a:xfrm>
            <a:off x="5325370" y="4868056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H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B979320-0283-28DF-5949-F2A688560580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4830695" y="3743793"/>
            <a:ext cx="419723" cy="254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92BE5D8-F0E7-5BA4-76EA-A8610A995BC2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5250418" y="3743793"/>
            <a:ext cx="389746" cy="254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AC1B86-3F9A-CDDF-F5DC-250CFCD0E48C}"/>
              </a:ext>
            </a:extLst>
          </p:cNvPr>
          <p:cNvCxnSpPr>
            <a:cxnSpLocks/>
            <a:stCxn id="6" idx="4"/>
            <a:endCxn id="8" idx="0"/>
          </p:cNvCxnSpPr>
          <p:nvPr/>
        </p:nvCxnSpPr>
        <p:spPr>
          <a:xfrm flipH="1">
            <a:off x="5640164" y="4630755"/>
            <a:ext cx="419723" cy="237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FE1912-E185-C433-92A9-42A9C30F157D}"/>
              </a:ext>
            </a:extLst>
          </p:cNvPr>
          <p:cNvCxnSpPr>
            <a:cxnSpLocks/>
            <a:stCxn id="7" idx="4"/>
            <a:endCxn id="8" idx="0"/>
          </p:cNvCxnSpPr>
          <p:nvPr/>
        </p:nvCxnSpPr>
        <p:spPr>
          <a:xfrm>
            <a:off x="5250418" y="4628213"/>
            <a:ext cx="389746" cy="239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BB8B554E-766F-4C07-8BCA-E5E818953AB3}"/>
              </a:ext>
            </a:extLst>
          </p:cNvPr>
          <p:cNvSpPr/>
          <p:nvPr/>
        </p:nvSpPr>
        <p:spPr>
          <a:xfrm>
            <a:off x="6975421" y="3114205"/>
            <a:ext cx="629587" cy="62958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D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0C2697B-E378-FF66-1FCC-46B5CF9DE7FB}"/>
              </a:ext>
            </a:extLst>
          </p:cNvPr>
          <p:cNvSpPr/>
          <p:nvPr/>
        </p:nvSpPr>
        <p:spPr>
          <a:xfrm>
            <a:off x="6975421" y="3996535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D4A49AB-FF59-C7EB-A686-82EE6FBF3D74}"/>
              </a:ext>
            </a:extLst>
          </p:cNvPr>
          <p:cNvCxnSpPr>
            <a:cxnSpLocks/>
            <a:stCxn id="22" idx="4"/>
            <a:endCxn id="23" idx="0"/>
          </p:cNvCxnSpPr>
          <p:nvPr/>
        </p:nvCxnSpPr>
        <p:spPr>
          <a:xfrm>
            <a:off x="7290215" y="3743792"/>
            <a:ext cx="0" cy="252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050D4F8C-F554-6DCD-B655-6C3BDCCF4FF2}"/>
              </a:ext>
            </a:extLst>
          </p:cNvPr>
          <p:cNvSpPr/>
          <p:nvPr/>
        </p:nvSpPr>
        <p:spPr>
          <a:xfrm>
            <a:off x="6144149" y="3114205"/>
            <a:ext cx="629587" cy="629587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EE305E1-885C-A37E-7CF4-57C59EA1A335}"/>
              </a:ext>
            </a:extLst>
          </p:cNvPr>
          <p:cNvCxnSpPr>
            <a:cxnSpLocks/>
            <a:stCxn id="28" idx="4"/>
            <a:endCxn id="6" idx="0"/>
          </p:cNvCxnSpPr>
          <p:nvPr/>
        </p:nvCxnSpPr>
        <p:spPr>
          <a:xfrm flipH="1">
            <a:off x="6059887" y="3743792"/>
            <a:ext cx="399056" cy="257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F635DC5D-F010-1EBE-6235-00FE1030404D}"/>
              </a:ext>
            </a:extLst>
          </p:cNvPr>
          <p:cNvSpPr/>
          <p:nvPr/>
        </p:nvSpPr>
        <p:spPr>
          <a:xfrm>
            <a:off x="4515901" y="3114206"/>
            <a:ext cx="629587" cy="62958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681B09B-142B-90F7-8770-88619EBEC8C1}"/>
              </a:ext>
            </a:extLst>
          </p:cNvPr>
          <p:cNvSpPr/>
          <p:nvPr/>
        </p:nvSpPr>
        <p:spPr>
          <a:xfrm>
            <a:off x="5325370" y="3114206"/>
            <a:ext cx="629587" cy="629587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FC7B5D-DDCE-5E31-56F9-449217374DE1}"/>
              </a:ext>
            </a:extLst>
          </p:cNvPr>
          <p:cNvSpPr txBox="1"/>
          <p:nvPr/>
        </p:nvSpPr>
        <p:spPr>
          <a:xfrm>
            <a:off x="4980710" y="5685333"/>
            <a:ext cx="2326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No common consumer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FFBE1E-74D9-F948-AEAD-77E6FF98E206}"/>
              </a:ext>
            </a:extLst>
          </p:cNvPr>
          <p:cNvSpPr/>
          <p:nvPr/>
        </p:nvSpPr>
        <p:spPr>
          <a:xfrm>
            <a:off x="3818449" y="3056806"/>
            <a:ext cx="4482873" cy="765221"/>
          </a:xfrm>
          <a:prstGeom prst="rect">
            <a:avLst/>
          </a:prstGeom>
          <a:solidFill>
            <a:schemeClr val="accent3">
              <a:alpha val="1497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2C44BC-7266-F36E-B141-1AA0979ACA16}"/>
              </a:ext>
            </a:extLst>
          </p:cNvPr>
          <p:cNvSpPr txBox="1"/>
          <p:nvPr/>
        </p:nvSpPr>
        <p:spPr>
          <a:xfrm>
            <a:off x="5257458" y="2706665"/>
            <a:ext cx="1773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Zero affinity</a:t>
            </a:r>
          </a:p>
        </p:txBody>
      </p:sp>
    </p:spTree>
    <p:extLst>
      <p:ext uri="{BB962C8B-B14F-4D97-AF65-F5344CB8AC3E}">
        <p14:creationId xmlns:p14="http://schemas.microsoft.com/office/powerpoint/2010/main" val="3170933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CF562-5014-2A5A-4651-FD3A35C025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Affinity Graph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58B7106-D930-5A7D-FB42-2AF82B584CDC}"/>
              </a:ext>
            </a:extLst>
          </p:cNvPr>
          <p:cNvSpPr/>
          <p:nvPr/>
        </p:nvSpPr>
        <p:spPr>
          <a:xfrm>
            <a:off x="8893938" y="2424658"/>
            <a:ext cx="629587" cy="629587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1A63132-439E-ED98-E10B-749FE1529EE1}"/>
              </a:ext>
            </a:extLst>
          </p:cNvPr>
          <p:cNvSpPr/>
          <p:nvPr/>
        </p:nvSpPr>
        <p:spPr>
          <a:xfrm>
            <a:off x="10226354" y="2424659"/>
            <a:ext cx="629587" cy="629587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A370DD-CA97-8DC8-69B0-398271E8EC93}"/>
              </a:ext>
            </a:extLst>
          </p:cNvPr>
          <p:cNvCxnSpPr>
            <a:stCxn id="4" idx="6"/>
            <a:endCxn id="5" idx="2"/>
          </p:cNvCxnSpPr>
          <p:nvPr/>
        </p:nvCxnSpPr>
        <p:spPr>
          <a:xfrm>
            <a:off x="9523525" y="2739452"/>
            <a:ext cx="702829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B48D057-6495-B52A-80AC-2B55087130AE}"/>
              </a:ext>
            </a:extLst>
          </p:cNvPr>
          <p:cNvSpPr/>
          <p:nvPr/>
        </p:nvSpPr>
        <p:spPr>
          <a:xfrm>
            <a:off x="861479" y="2424660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CE913C4-2F62-DE3D-1CE1-062DFAA74E16}"/>
              </a:ext>
            </a:extLst>
          </p:cNvPr>
          <p:cNvSpPr/>
          <p:nvPr/>
        </p:nvSpPr>
        <p:spPr>
          <a:xfrm>
            <a:off x="1670948" y="2424660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43DA68E-A91E-530C-4B6D-1AA1C84B5257}"/>
              </a:ext>
            </a:extLst>
          </p:cNvPr>
          <p:cNvSpPr/>
          <p:nvPr/>
        </p:nvSpPr>
        <p:spPr>
          <a:xfrm>
            <a:off x="2090671" y="3311622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F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75B9E0-1FA4-1690-CA27-F9DAEE30AF28}"/>
              </a:ext>
            </a:extLst>
          </p:cNvPr>
          <p:cNvSpPr/>
          <p:nvPr/>
        </p:nvSpPr>
        <p:spPr>
          <a:xfrm>
            <a:off x="1281202" y="3309080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C8345B1-967F-418F-C3C6-5D04B33AC83D}"/>
              </a:ext>
            </a:extLst>
          </p:cNvPr>
          <p:cNvSpPr/>
          <p:nvPr/>
        </p:nvSpPr>
        <p:spPr>
          <a:xfrm>
            <a:off x="1670948" y="4178510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H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AA9B0A9-841B-7CE5-D9FF-A4AECB7FBADE}"/>
              </a:ext>
            </a:extLst>
          </p:cNvPr>
          <p:cNvCxnSpPr>
            <a:cxnSpLocks/>
            <a:stCxn id="8" idx="4"/>
            <a:endCxn id="11" idx="0"/>
          </p:cNvCxnSpPr>
          <p:nvPr/>
        </p:nvCxnSpPr>
        <p:spPr>
          <a:xfrm>
            <a:off x="1176273" y="3054247"/>
            <a:ext cx="419723" cy="254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8F39FA7-C12A-076C-9B20-0E5D7196455C}"/>
              </a:ext>
            </a:extLst>
          </p:cNvPr>
          <p:cNvCxnSpPr>
            <a:cxnSpLocks/>
            <a:stCxn id="9" idx="4"/>
            <a:endCxn id="11" idx="0"/>
          </p:cNvCxnSpPr>
          <p:nvPr/>
        </p:nvCxnSpPr>
        <p:spPr>
          <a:xfrm flipH="1">
            <a:off x="1595996" y="3054247"/>
            <a:ext cx="389746" cy="254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1CEB7C5-41BB-178D-07F4-9502199BDFDD}"/>
              </a:ext>
            </a:extLst>
          </p:cNvPr>
          <p:cNvCxnSpPr>
            <a:cxnSpLocks/>
            <a:stCxn id="10" idx="4"/>
            <a:endCxn id="12" idx="0"/>
          </p:cNvCxnSpPr>
          <p:nvPr/>
        </p:nvCxnSpPr>
        <p:spPr>
          <a:xfrm flipH="1">
            <a:off x="1985742" y="3941209"/>
            <a:ext cx="419723" cy="237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0326030-B1D9-3A08-22BC-69E53D794EAD}"/>
              </a:ext>
            </a:extLst>
          </p:cNvPr>
          <p:cNvCxnSpPr>
            <a:cxnSpLocks/>
            <a:stCxn id="11" idx="4"/>
            <a:endCxn id="12" idx="0"/>
          </p:cNvCxnSpPr>
          <p:nvPr/>
        </p:nvCxnSpPr>
        <p:spPr>
          <a:xfrm>
            <a:off x="1595996" y="3938667"/>
            <a:ext cx="389746" cy="239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7A069BD9-F4D5-771F-4C17-6049D6063BB2}"/>
              </a:ext>
            </a:extLst>
          </p:cNvPr>
          <p:cNvSpPr/>
          <p:nvPr/>
        </p:nvSpPr>
        <p:spPr>
          <a:xfrm>
            <a:off x="3320999" y="2424659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D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C27C961-90E5-5146-565F-D07E5E2FE01D}"/>
              </a:ext>
            </a:extLst>
          </p:cNvPr>
          <p:cNvSpPr/>
          <p:nvPr/>
        </p:nvSpPr>
        <p:spPr>
          <a:xfrm>
            <a:off x="3320999" y="3306989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G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269249F-D413-E983-BDFE-52EF5729EE37}"/>
              </a:ext>
            </a:extLst>
          </p:cNvPr>
          <p:cNvCxnSpPr>
            <a:cxnSpLocks/>
            <a:stCxn id="17" idx="4"/>
            <a:endCxn id="18" idx="0"/>
          </p:cNvCxnSpPr>
          <p:nvPr/>
        </p:nvCxnSpPr>
        <p:spPr>
          <a:xfrm>
            <a:off x="3635793" y="3054246"/>
            <a:ext cx="0" cy="252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387528D9-6F84-8280-7F4D-EF13BD0909F3}"/>
              </a:ext>
            </a:extLst>
          </p:cNvPr>
          <p:cNvSpPr/>
          <p:nvPr/>
        </p:nvSpPr>
        <p:spPr>
          <a:xfrm>
            <a:off x="2489727" y="2424659"/>
            <a:ext cx="629587" cy="6295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8C53A2D-AD63-595F-3DE2-74D82D402762}"/>
              </a:ext>
            </a:extLst>
          </p:cNvPr>
          <p:cNvCxnSpPr>
            <a:cxnSpLocks/>
            <a:stCxn id="20" idx="4"/>
            <a:endCxn id="10" idx="0"/>
          </p:cNvCxnSpPr>
          <p:nvPr/>
        </p:nvCxnSpPr>
        <p:spPr>
          <a:xfrm flipH="1">
            <a:off x="2405465" y="3054246"/>
            <a:ext cx="399056" cy="257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6845DE7-E2B0-70F2-D9C8-E8250AE9D526}"/>
              </a:ext>
            </a:extLst>
          </p:cNvPr>
          <p:cNvSpPr txBox="1"/>
          <p:nvPr/>
        </p:nvSpPr>
        <p:spPr>
          <a:xfrm>
            <a:off x="1228168" y="1704070"/>
            <a:ext cx="2354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&lt;DFG&gt;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C460A2-D4DD-AB4A-0FCA-5FB9336D8BA8}"/>
              </a:ext>
            </a:extLst>
          </p:cNvPr>
          <p:cNvSpPr txBox="1"/>
          <p:nvPr/>
        </p:nvSpPr>
        <p:spPr>
          <a:xfrm>
            <a:off x="8862023" y="1704070"/>
            <a:ext cx="2354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&lt;Affinity Graph&gt;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E0048BC9-C672-57B2-1619-A3878435F9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932486"/>
              </p:ext>
            </p:extLst>
          </p:nvPr>
        </p:nvGraphicFramePr>
        <p:xfrm>
          <a:off x="4855560" y="2424658"/>
          <a:ext cx="3020755" cy="20632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4151">
                  <a:extLst>
                    <a:ext uri="{9D8B030D-6E8A-4147-A177-3AD203B41FA5}">
                      <a16:colId xmlns:a16="http://schemas.microsoft.com/office/drawing/2014/main" val="3624505757"/>
                    </a:ext>
                  </a:extLst>
                </a:gridCol>
                <a:gridCol w="604151">
                  <a:extLst>
                    <a:ext uri="{9D8B030D-6E8A-4147-A177-3AD203B41FA5}">
                      <a16:colId xmlns:a16="http://schemas.microsoft.com/office/drawing/2014/main" val="1933332112"/>
                    </a:ext>
                  </a:extLst>
                </a:gridCol>
                <a:gridCol w="604151">
                  <a:extLst>
                    <a:ext uri="{9D8B030D-6E8A-4147-A177-3AD203B41FA5}">
                      <a16:colId xmlns:a16="http://schemas.microsoft.com/office/drawing/2014/main" val="890848616"/>
                    </a:ext>
                  </a:extLst>
                </a:gridCol>
                <a:gridCol w="604151">
                  <a:extLst>
                    <a:ext uri="{9D8B030D-6E8A-4147-A177-3AD203B41FA5}">
                      <a16:colId xmlns:a16="http://schemas.microsoft.com/office/drawing/2014/main" val="1909936113"/>
                    </a:ext>
                  </a:extLst>
                </a:gridCol>
                <a:gridCol w="604151">
                  <a:extLst>
                    <a:ext uri="{9D8B030D-6E8A-4147-A177-3AD203B41FA5}">
                      <a16:colId xmlns:a16="http://schemas.microsoft.com/office/drawing/2014/main" val="1942320368"/>
                    </a:ext>
                  </a:extLst>
                </a:gridCol>
              </a:tblGrid>
              <a:tr h="412641"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marL="72410" marR="72410" marT="36205" marB="3620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A</a:t>
                      </a:r>
                    </a:p>
                  </a:txBody>
                  <a:tcPr marL="72410" marR="72410" marT="36205" marB="3620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B</a:t>
                      </a:r>
                    </a:p>
                  </a:txBody>
                  <a:tcPr marL="72410" marR="72410" marT="36205" marB="3620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C</a:t>
                      </a:r>
                    </a:p>
                  </a:txBody>
                  <a:tcPr marL="72410" marR="72410" marT="36205" marB="3620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D</a:t>
                      </a:r>
                    </a:p>
                  </a:txBody>
                  <a:tcPr marL="72410" marR="72410" marT="36205" marB="3620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703160"/>
                  </a:ext>
                </a:extLst>
              </a:tr>
              <a:tr h="412641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A</a:t>
                      </a:r>
                    </a:p>
                  </a:txBody>
                  <a:tcPr marL="72410" marR="72410" marT="36205" marB="3620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</a:t>
                      </a:r>
                    </a:p>
                  </a:txBody>
                  <a:tcPr marL="72410" marR="72410" marT="36205" marB="362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</a:t>
                      </a:r>
                    </a:p>
                  </a:txBody>
                  <a:tcPr marL="72410" marR="72410" marT="36205" marB="362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</a:p>
                  </a:txBody>
                  <a:tcPr marL="72410" marR="72410" marT="36205" marB="362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</a:t>
                      </a:r>
                    </a:p>
                  </a:txBody>
                  <a:tcPr marL="72410" marR="72410" marT="36205" marB="36205" anchor="ctr"/>
                </a:tc>
                <a:extLst>
                  <a:ext uri="{0D108BD9-81ED-4DB2-BD59-A6C34878D82A}">
                    <a16:rowId xmlns:a16="http://schemas.microsoft.com/office/drawing/2014/main" val="3389178108"/>
                  </a:ext>
                </a:extLst>
              </a:tr>
              <a:tr h="412641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B</a:t>
                      </a:r>
                    </a:p>
                  </a:txBody>
                  <a:tcPr marL="72410" marR="72410" marT="36205" marB="3620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</a:t>
                      </a:r>
                    </a:p>
                  </a:txBody>
                  <a:tcPr marL="72410" marR="72410" marT="36205" marB="362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</a:t>
                      </a:r>
                    </a:p>
                  </a:txBody>
                  <a:tcPr marL="72410" marR="72410" marT="36205" marB="362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</a:p>
                  </a:txBody>
                  <a:tcPr marL="72410" marR="72410" marT="36205" marB="362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</a:t>
                      </a:r>
                    </a:p>
                  </a:txBody>
                  <a:tcPr marL="72410" marR="72410" marT="36205" marB="36205" anchor="ctr"/>
                </a:tc>
                <a:extLst>
                  <a:ext uri="{0D108BD9-81ED-4DB2-BD59-A6C34878D82A}">
                    <a16:rowId xmlns:a16="http://schemas.microsoft.com/office/drawing/2014/main" val="2675198694"/>
                  </a:ext>
                </a:extLst>
              </a:tr>
              <a:tr h="412641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C</a:t>
                      </a:r>
                    </a:p>
                  </a:txBody>
                  <a:tcPr marL="72410" marR="72410" marT="36205" marB="3620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</a:p>
                  </a:txBody>
                  <a:tcPr marL="72410" marR="72410" marT="36205" marB="362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</a:p>
                  </a:txBody>
                  <a:tcPr marL="72410" marR="72410" marT="36205" marB="362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</a:t>
                      </a:r>
                    </a:p>
                  </a:txBody>
                  <a:tcPr marL="72410" marR="72410" marT="36205" marB="362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</a:t>
                      </a:r>
                    </a:p>
                  </a:txBody>
                  <a:tcPr marL="72410" marR="72410" marT="36205" marB="36205" anchor="ctr"/>
                </a:tc>
                <a:extLst>
                  <a:ext uri="{0D108BD9-81ED-4DB2-BD59-A6C34878D82A}">
                    <a16:rowId xmlns:a16="http://schemas.microsoft.com/office/drawing/2014/main" val="3272795110"/>
                  </a:ext>
                </a:extLst>
              </a:tr>
              <a:tr h="412641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D</a:t>
                      </a:r>
                    </a:p>
                  </a:txBody>
                  <a:tcPr marL="72410" marR="72410" marT="36205" marB="3620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</a:t>
                      </a:r>
                    </a:p>
                  </a:txBody>
                  <a:tcPr marL="72410" marR="72410" marT="36205" marB="362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</a:t>
                      </a:r>
                    </a:p>
                  </a:txBody>
                  <a:tcPr marL="72410" marR="72410" marT="36205" marB="362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</a:t>
                      </a:r>
                    </a:p>
                  </a:txBody>
                  <a:tcPr marL="72410" marR="72410" marT="36205" marB="362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</a:t>
                      </a:r>
                    </a:p>
                  </a:txBody>
                  <a:tcPr marL="72410" marR="72410" marT="36205" marB="36205" anchor="ctr"/>
                </a:tc>
                <a:extLst>
                  <a:ext uri="{0D108BD9-81ED-4DB2-BD59-A6C34878D82A}">
                    <a16:rowId xmlns:a16="http://schemas.microsoft.com/office/drawing/2014/main" val="224060539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9EC6F6FD-E9AB-DE3E-B37F-EA70927D0457}"/>
              </a:ext>
            </a:extLst>
          </p:cNvPr>
          <p:cNvSpPr txBox="1"/>
          <p:nvPr/>
        </p:nvSpPr>
        <p:spPr>
          <a:xfrm>
            <a:off x="5188641" y="1704070"/>
            <a:ext cx="2354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&lt;Affinity Table&gt;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8D1F8EC-D1B1-CEF4-490A-DD8915D63929}"/>
              </a:ext>
            </a:extLst>
          </p:cNvPr>
          <p:cNvSpPr/>
          <p:nvPr/>
        </p:nvSpPr>
        <p:spPr>
          <a:xfrm>
            <a:off x="10901820" y="3330764"/>
            <a:ext cx="629587" cy="629587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D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2ECFD10-4356-2CC0-069E-60365D5BBADC}"/>
              </a:ext>
            </a:extLst>
          </p:cNvPr>
          <p:cNvSpPr/>
          <p:nvPr/>
        </p:nvSpPr>
        <p:spPr>
          <a:xfrm>
            <a:off x="9576671" y="3621782"/>
            <a:ext cx="629587" cy="629587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82F9939-0C0E-F222-CC47-1686F6056CBE}"/>
              </a:ext>
            </a:extLst>
          </p:cNvPr>
          <p:cNvCxnSpPr>
            <a:cxnSpLocks/>
            <a:stCxn id="4" idx="4"/>
            <a:endCxn id="30" idx="1"/>
          </p:cNvCxnSpPr>
          <p:nvPr/>
        </p:nvCxnSpPr>
        <p:spPr>
          <a:xfrm>
            <a:off x="9208732" y="3054245"/>
            <a:ext cx="460140" cy="65973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4DCBC58-115F-7873-1950-4FF053476DF4}"/>
              </a:ext>
            </a:extLst>
          </p:cNvPr>
          <p:cNvCxnSpPr>
            <a:cxnSpLocks/>
            <a:stCxn id="5" idx="4"/>
            <a:endCxn id="30" idx="7"/>
          </p:cNvCxnSpPr>
          <p:nvPr/>
        </p:nvCxnSpPr>
        <p:spPr>
          <a:xfrm flipH="1">
            <a:off x="10114057" y="3054246"/>
            <a:ext cx="427091" cy="659737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" name="Picture 3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688837B-7047-722B-19E5-95E54682F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902" y="5117450"/>
            <a:ext cx="6643900" cy="86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91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29F35-E51B-782C-0356-FF462B8E4C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Graph Embedding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08CC97-8114-4E60-1F09-B4422DBC01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Assigning each operation a slot in the Modulo Reservation Table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Grid Layout: Simulated Annealing</a:t>
            </a:r>
          </a:p>
        </p:txBody>
      </p:sp>
      <p:pic>
        <p:nvPicPr>
          <p:cNvPr id="5" name="Picture 4" descr="A diagram of a structure&#10;&#10;Description automatically generated">
            <a:extLst>
              <a:ext uri="{FF2B5EF4-FFF2-40B4-BE49-F238E27FC236}">
                <a16:creationId xmlns:a16="http://schemas.microsoft.com/office/drawing/2014/main" id="{1F24E87D-F71A-B695-CB09-20B3964F4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493" y="2785725"/>
            <a:ext cx="4984876" cy="25302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13B9F1-0B4C-CB33-268F-EB7421C50C0E}"/>
              </a:ext>
            </a:extLst>
          </p:cNvPr>
          <p:cNvSpPr txBox="1"/>
          <p:nvPr/>
        </p:nvSpPr>
        <p:spPr>
          <a:xfrm>
            <a:off x="5726945" y="2462916"/>
            <a:ext cx="100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&lt;CGRA&gt;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633A59-ABC9-BFE5-DCF9-487569638452}"/>
              </a:ext>
            </a:extLst>
          </p:cNvPr>
          <p:cNvSpPr txBox="1"/>
          <p:nvPr/>
        </p:nvSpPr>
        <p:spPr>
          <a:xfrm>
            <a:off x="7865925" y="2448033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&lt;Target Space&gt;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1A31435-386A-B49C-3BEB-A6CB57DBBE51}"/>
              </a:ext>
            </a:extLst>
          </p:cNvPr>
          <p:cNvSpPr/>
          <p:nvPr/>
        </p:nvSpPr>
        <p:spPr>
          <a:xfrm>
            <a:off x="2072380" y="3168621"/>
            <a:ext cx="629587" cy="629587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990D425-A21D-1506-92B7-7804020E2CAC}"/>
              </a:ext>
            </a:extLst>
          </p:cNvPr>
          <p:cNvSpPr/>
          <p:nvPr/>
        </p:nvSpPr>
        <p:spPr>
          <a:xfrm>
            <a:off x="3404796" y="3168622"/>
            <a:ext cx="629587" cy="629587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63CD28-B325-F21D-02F3-8D5C9786F5B3}"/>
              </a:ext>
            </a:extLst>
          </p:cNvPr>
          <p:cNvCxnSpPr>
            <a:stCxn id="9" idx="6"/>
            <a:endCxn id="10" idx="2"/>
          </p:cNvCxnSpPr>
          <p:nvPr/>
        </p:nvCxnSpPr>
        <p:spPr>
          <a:xfrm>
            <a:off x="2701967" y="3483415"/>
            <a:ext cx="702829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5F07C31-3D8A-3787-6601-E90B332371E1}"/>
              </a:ext>
            </a:extLst>
          </p:cNvPr>
          <p:cNvSpPr txBox="1"/>
          <p:nvPr/>
        </p:nvSpPr>
        <p:spPr>
          <a:xfrm>
            <a:off x="2040465" y="2448033"/>
            <a:ext cx="2354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&lt;Affinity Graph&gt;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3F226A1-67B5-5F1A-861E-C4BDEC4AA2E4}"/>
              </a:ext>
            </a:extLst>
          </p:cNvPr>
          <p:cNvSpPr/>
          <p:nvPr/>
        </p:nvSpPr>
        <p:spPr>
          <a:xfrm>
            <a:off x="4080262" y="4074727"/>
            <a:ext cx="629587" cy="629587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24F7684-686E-94D0-2667-D2596344646A}"/>
              </a:ext>
            </a:extLst>
          </p:cNvPr>
          <p:cNvSpPr/>
          <p:nvPr/>
        </p:nvSpPr>
        <p:spPr>
          <a:xfrm>
            <a:off x="2755113" y="4365745"/>
            <a:ext cx="629587" cy="629587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6DEEAF-A317-0990-56DF-6F59BBB5893A}"/>
              </a:ext>
            </a:extLst>
          </p:cNvPr>
          <p:cNvCxnSpPr>
            <a:cxnSpLocks/>
            <a:stCxn id="9" idx="4"/>
            <a:endCxn id="14" idx="1"/>
          </p:cNvCxnSpPr>
          <p:nvPr/>
        </p:nvCxnSpPr>
        <p:spPr>
          <a:xfrm>
            <a:off x="2387174" y="3798208"/>
            <a:ext cx="460140" cy="65973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5696C3-9C35-FCBA-45D6-B73B7BC4CE03}"/>
              </a:ext>
            </a:extLst>
          </p:cNvPr>
          <p:cNvCxnSpPr>
            <a:cxnSpLocks/>
            <a:stCxn id="10" idx="4"/>
            <a:endCxn id="14" idx="7"/>
          </p:cNvCxnSpPr>
          <p:nvPr/>
        </p:nvCxnSpPr>
        <p:spPr>
          <a:xfrm flipH="1">
            <a:off x="3292499" y="3798209"/>
            <a:ext cx="427091" cy="659737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507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29F35-E51B-782C-0356-FF462B8E4C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Graph Embedding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08CC97-8114-4E60-1F09-B4422DBC01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Assigning each operation a slot in the Modulo Reservation Table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Grid Layout: Simulated Annealing</a:t>
            </a:r>
          </a:p>
        </p:txBody>
      </p:sp>
      <p:pic>
        <p:nvPicPr>
          <p:cNvPr id="5" name="Picture 4" descr="A diagram of a structure&#10;&#10;Description automatically generated">
            <a:extLst>
              <a:ext uri="{FF2B5EF4-FFF2-40B4-BE49-F238E27FC236}">
                <a16:creationId xmlns:a16="http://schemas.microsoft.com/office/drawing/2014/main" id="{1F24E87D-F71A-B695-CB09-20B3964F4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493" y="2785725"/>
            <a:ext cx="4984876" cy="25302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13B9F1-0B4C-CB33-268F-EB7421C50C0E}"/>
              </a:ext>
            </a:extLst>
          </p:cNvPr>
          <p:cNvSpPr txBox="1"/>
          <p:nvPr/>
        </p:nvSpPr>
        <p:spPr>
          <a:xfrm>
            <a:off x="5726945" y="2462916"/>
            <a:ext cx="100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&lt;CGRA&gt;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633A59-ABC9-BFE5-DCF9-487569638452}"/>
              </a:ext>
            </a:extLst>
          </p:cNvPr>
          <p:cNvSpPr txBox="1"/>
          <p:nvPr/>
        </p:nvSpPr>
        <p:spPr>
          <a:xfrm>
            <a:off x="7865925" y="2448033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&lt;Target Space&gt;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1A31435-386A-B49C-3BEB-A6CB57DBBE51}"/>
              </a:ext>
            </a:extLst>
          </p:cNvPr>
          <p:cNvSpPr/>
          <p:nvPr/>
        </p:nvSpPr>
        <p:spPr>
          <a:xfrm>
            <a:off x="2072380" y="3168621"/>
            <a:ext cx="629587" cy="629587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990D425-A21D-1506-92B7-7804020E2CAC}"/>
              </a:ext>
            </a:extLst>
          </p:cNvPr>
          <p:cNvSpPr/>
          <p:nvPr/>
        </p:nvSpPr>
        <p:spPr>
          <a:xfrm>
            <a:off x="3404796" y="3168622"/>
            <a:ext cx="629587" cy="629587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63CD28-B325-F21D-02F3-8D5C9786F5B3}"/>
              </a:ext>
            </a:extLst>
          </p:cNvPr>
          <p:cNvCxnSpPr>
            <a:stCxn id="9" idx="6"/>
            <a:endCxn id="10" idx="2"/>
          </p:cNvCxnSpPr>
          <p:nvPr/>
        </p:nvCxnSpPr>
        <p:spPr>
          <a:xfrm>
            <a:off x="2701967" y="3483415"/>
            <a:ext cx="702829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5F07C31-3D8A-3787-6601-E90B332371E1}"/>
              </a:ext>
            </a:extLst>
          </p:cNvPr>
          <p:cNvSpPr txBox="1"/>
          <p:nvPr/>
        </p:nvSpPr>
        <p:spPr>
          <a:xfrm>
            <a:off x="2040465" y="2448033"/>
            <a:ext cx="2354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&lt;Affinity Graph&gt;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3F226A1-67B5-5F1A-861E-C4BDEC4AA2E4}"/>
              </a:ext>
            </a:extLst>
          </p:cNvPr>
          <p:cNvSpPr/>
          <p:nvPr/>
        </p:nvSpPr>
        <p:spPr>
          <a:xfrm>
            <a:off x="4080262" y="4074727"/>
            <a:ext cx="629587" cy="629587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24F7684-686E-94D0-2667-D2596344646A}"/>
              </a:ext>
            </a:extLst>
          </p:cNvPr>
          <p:cNvSpPr/>
          <p:nvPr/>
        </p:nvSpPr>
        <p:spPr>
          <a:xfrm>
            <a:off x="2755113" y="4365745"/>
            <a:ext cx="629587" cy="629587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6DEEAF-A317-0990-56DF-6F59BBB5893A}"/>
              </a:ext>
            </a:extLst>
          </p:cNvPr>
          <p:cNvCxnSpPr>
            <a:cxnSpLocks/>
            <a:stCxn id="9" idx="4"/>
            <a:endCxn id="14" idx="1"/>
          </p:cNvCxnSpPr>
          <p:nvPr/>
        </p:nvCxnSpPr>
        <p:spPr>
          <a:xfrm>
            <a:off x="2387174" y="3798208"/>
            <a:ext cx="460140" cy="65973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5696C3-9C35-FCBA-45D6-B73B7BC4CE03}"/>
              </a:ext>
            </a:extLst>
          </p:cNvPr>
          <p:cNvCxnSpPr>
            <a:cxnSpLocks/>
            <a:stCxn id="10" idx="4"/>
            <a:endCxn id="14" idx="7"/>
          </p:cNvCxnSpPr>
          <p:nvPr/>
        </p:nvCxnSpPr>
        <p:spPr>
          <a:xfrm flipH="1">
            <a:off x="3292499" y="3798209"/>
            <a:ext cx="427091" cy="659737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F435B58-825C-E33F-CD33-C26BCA3F1CFD}"/>
              </a:ext>
            </a:extLst>
          </p:cNvPr>
          <p:cNvSpPr/>
          <p:nvPr/>
        </p:nvSpPr>
        <p:spPr>
          <a:xfrm>
            <a:off x="7947703" y="3414782"/>
            <a:ext cx="285463" cy="2854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026BC8-B774-8DFE-B1FA-459EE68B0ACB}"/>
              </a:ext>
            </a:extLst>
          </p:cNvPr>
          <p:cNvSpPr/>
          <p:nvPr/>
        </p:nvSpPr>
        <p:spPr>
          <a:xfrm>
            <a:off x="8281335" y="3077031"/>
            <a:ext cx="285463" cy="2854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12BF369-C695-3BA9-A9AE-6FF3199CD725}"/>
              </a:ext>
            </a:extLst>
          </p:cNvPr>
          <p:cNvSpPr/>
          <p:nvPr/>
        </p:nvSpPr>
        <p:spPr>
          <a:xfrm>
            <a:off x="8747892" y="3418901"/>
            <a:ext cx="285463" cy="2854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32B7430-5ED6-FF8E-AE89-802EB79A5EF2}"/>
              </a:ext>
            </a:extLst>
          </p:cNvPr>
          <p:cNvSpPr/>
          <p:nvPr/>
        </p:nvSpPr>
        <p:spPr>
          <a:xfrm>
            <a:off x="9091394" y="3085268"/>
            <a:ext cx="285463" cy="2854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F5BE0D7-E5AE-8B73-9ABB-E9DFC83C3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760" y="5369208"/>
            <a:ext cx="6071535" cy="73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96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Skewed Scheduling Space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385E6-7666-BA47-99F8-1DBCFB897A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do we ensure that all necessary routing can take place?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Routing is easy when the CGRA is empty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Still easy under II cycles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Need to prevent gridlock as scheduling continues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734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Skewed Scheduling Space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385E6-7666-BA47-99F8-1DBCFB897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42009"/>
            <a:ext cx="6923314" cy="4596031"/>
          </a:xfrm>
        </p:spPr>
        <p:txBody>
          <a:bodyPr/>
          <a:lstStyle/>
          <a:p>
            <a:r>
              <a:rPr lang="en-US" dirty="0"/>
              <a:t>Observations: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Can avoid routing failure to a consumer if resources are free in time slots after a producer’s time slot.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Most applications aren’t very parallel – can’t use all CGRA FUs at once</a:t>
            </a:r>
          </a:p>
          <a:p>
            <a:endParaRPr lang="en-US" dirty="0"/>
          </a:p>
          <a:p>
            <a:r>
              <a:rPr lang="en-US" b="1" dirty="0"/>
              <a:t>Idea</a:t>
            </a:r>
            <a:r>
              <a:rPr lang="en-US" dirty="0"/>
              <a:t>: Prevent routing failure in advance by clustering the CGRA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12C4BF-57A2-0F47-4EA0-21369596B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2337" y="1996806"/>
            <a:ext cx="2714157" cy="28643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8F292A-684D-EEC9-A80E-12A9B4C16B52}"/>
              </a:ext>
            </a:extLst>
          </p:cNvPr>
          <p:cNvSpPr/>
          <p:nvPr/>
        </p:nvSpPr>
        <p:spPr>
          <a:xfrm>
            <a:off x="8873137" y="1996806"/>
            <a:ext cx="568406" cy="2864387"/>
          </a:xfrm>
          <a:prstGeom prst="rect">
            <a:avLst/>
          </a:prstGeom>
          <a:solidFill>
            <a:srgbClr val="92D050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9960EE-26D0-D010-5E49-E8CC493120DA}"/>
              </a:ext>
            </a:extLst>
          </p:cNvPr>
          <p:cNvSpPr/>
          <p:nvPr/>
        </p:nvSpPr>
        <p:spPr>
          <a:xfrm>
            <a:off x="9561147" y="1996805"/>
            <a:ext cx="568406" cy="2864387"/>
          </a:xfrm>
          <a:prstGeom prst="rect">
            <a:avLst/>
          </a:prstGeom>
          <a:solidFill>
            <a:srgbClr val="92D050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ECA5EE-B865-985D-1D19-B3B280DD41F9}"/>
              </a:ext>
            </a:extLst>
          </p:cNvPr>
          <p:cNvSpPr/>
          <p:nvPr/>
        </p:nvSpPr>
        <p:spPr>
          <a:xfrm>
            <a:off x="10245346" y="1996806"/>
            <a:ext cx="568406" cy="2864387"/>
          </a:xfrm>
          <a:prstGeom prst="rect">
            <a:avLst/>
          </a:prstGeom>
          <a:solidFill>
            <a:srgbClr val="92D050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90FF4F-29EB-FC33-596A-3D59E0A843E9}"/>
              </a:ext>
            </a:extLst>
          </p:cNvPr>
          <p:cNvSpPr/>
          <p:nvPr/>
        </p:nvSpPr>
        <p:spPr>
          <a:xfrm>
            <a:off x="10909451" y="1996806"/>
            <a:ext cx="568406" cy="2864387"/>
          </a:xfrm>
          <a:prstGeom prst="rect">
            <a:avLst/>
          </a:prstGeom>
          <a:solidFill>
            <a:srgbClr val="92D050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97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Skewed Scheduling Space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385E6-7666-BA47-99F8-1DBCFB897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42009"/>
            <a:ext cx="7960963" cy="459603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Form clusters left-to-right, prioritize leftmost FUs </a:t>
            </a:r>
            <a:r>
              <a:rPr lang="en-US" b="1" dirty="0"/>
              <a:t>(position cost)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Route values to FUs on the right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Forms a </a:t>
            </a:r>
            <a:r>
              <a:rPr lang="en-US" b="1" dirty="0"/>
              <a:t>skewed scheduling space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Last schedule slot always available for output of the last schedule slot to the left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Good for forward dependence – what about recurrences?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Reserve slots in advance when placing the consumer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A7298-2061-C19C-FF93-4C05C7A8A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209" y="2423972"/>
            <a:ext cx="1657581" cy="201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839CC5-7CEF-BB00-4922-2370DF69B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1533" y="2415837"/>
            <a:ext cx="581106" cy="2848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142528-6AFB-31FE-7664-522D0DAC5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8070" y="5397666"/>
            <a:ext cx="7354569" cy="48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24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Skewed Scheduling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558032-C3E6-87DE-03BF-CA1842B08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140" y="1725139"/>
            <a:ext cx="9771720" cy="4040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324CE9-91C6-9FE1-49A6-C54BB390C18C}"/>
              </a:ext>
            </a:extLst>
          </p:cNvPr>
          <p:cNvSpPr txBox="1"/>
          <p:nvPr/>
        </p:nvSpPr>
        <p:spPr>
          <a:xfrm>
            <a:off x="3523280" y="5765369"/>
            <a:ext cx="5145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 (a) vs. Skewed (b, c, d, e) Scheduling Spaces</a:t>
            </a:r>
          </a:p>
        </p:txBody>
      </p:sp>
    </p:spTree>
    <p:extLst>
      <p:ext uri="{BB962C8B-B14F-4D97-AF65-F5344CB8AC3E}">
        <p14:creationId xmlns:p14="http://schemas.microsoft.com/office/powerpoint/2010/main" val="28675689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385E6-7666-BA47-99F8-1DBCFB897A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Preprocessing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Scheduling Process</a:t>
            </a:r>
          </a:p>
        </p:txBody>
      </p:sp>
    </p:spTree>
    <p:extLst>
      <p:ext uri="{BB962C8B-B14F-4D97-AF65-F5344CB8AC3E}">
        <p14:creationId xmlns:p14="http://schemas.microsoft.com/office/powerpoint/2010/main" val="1377162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CGRA?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385E6-7666-BA47-99F8-1DBCFB897A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Coarse-Grained Reconfigurable Array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large number of interconnected functional units (FUs), typically in a mesh-style interconnect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FUs used for both computation and data routing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F2C8823-53F1-A9B8-E668-A7783813AB55}"/>
              </a:ext>
            </a:extLst>
          </p:cNvPr>
          <p:cNvGrpSpPr/>
          <p:nvPr/>
        </p:nvGrpSpPr>
        <p:grpSpPr>
          <a:xfrm>
            <a:off x="3181679" y="3285367"/>
            <a:ext cx="5828642" cy="2969778"/>
            <a:chOff x="1310287" y="2599354"/>
            <a:chExt cx="5204562" cy="2651800"/>
          </a:xfrm>
        </p:grpSpPr>
        <p:pic>
          <p:nvPicPr>
            <p:cNvPr id="8" name="Picture 7" descr="A diagram of a network&#10;&#10;Description automatically generated">
              <a:extLst>
                <a:ext uri="{FF2B5EF4-FFF2-40B4-BE49-F238E27FC236}">
                  <a16:creationId xmlns:a16="http://schemas.microsoft.com/office/drawing/2014/main" id="{162CC004-C7DB-A13E-25D1-0B31B7DF1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446" b="4562"/>
            <a:stretch/>
          </p:blipFill>
          <p:spPr>
            <a:xfrm>
              <a:off x="1310287" y="2599354"/>
              <a:ext cx="5204562" cy="26518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D855250-3189-A5DC-3E69-BBC3BEBD641B}"/>
                </a:ext>
              </a:extLst>
            </p:cNvPr>
            <p:cNvSpPr/>
            <p:nvPr/>
          </p:nvSpPr>
          <p:spPr>
            <a:xfrm>
              <a:off x="3470441" y="4991750"/>
              <a:ext cx="442127" cy="2566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020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Preprocessing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385E6-7666-BA47-99F8-1DBCFB897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42009"/>
            <a:ext cx="3542536" cy="4596031"/>
          </a:xfrm>
        </p:spPr>
        <p:txBody>
          <a:bodyPr/>
          <a:lstStyle/>
          <a:p>
            <a:r>
              <a:rPr lang="en-US" dirty="0"/>
              <a:t>Input: Assembly program, CGRA description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Calculate heights for all ops (DFG)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Create a skewed scheduling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05DD31-E5EE-65F5-E8DD-8C54EA175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536" y="1542009"/>
            <a:ext cx="5796356" cy="437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17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Height Scheduling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385E6-7666-BA47-99F8-1DBCFB897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542009"/>
            <a:ext cx="9593943" cy="635799"/>
          </a:xfrm>
        </p:spPr>
        <p:txBody>
          <a:bodyPr/>
          <a:lstStyle/>
          <a:p>
            <a:r>
              <a:rPr lang="en-US" dirty="0"/>
              <a:t>Enter a loop. For each height level in the DFG:</a:t>
            </a:r>
          </a:p>
        </p:txBody>
      </p:sp>
      <p:pic>
        <p:nvPicPr>
          <p:cNvPr id="5" name="Picture 4" descr="A diagram of a diagram&#10;&#10;Description automatically generated">
            <a:extLst>
              <a:ext uri="{FF2B5EF4-FFF2-40B4-BE49-F238E27FC236}">
                <a16:creationId xmlns:a16="http://schemas.microsoft.com/office/drawing/2014/main" id="{7F47E1DD-B684-FA3E-FFCB-70D94D86A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543" y="2177808"/>
            <a:ext cx="9234457" cy="375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28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DEE6E-8447-32D8-249F-140054C287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Height Scheduling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891C34-EEE9-6014-7FD7-A8B9E9C73F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42010"/>
            <a:ext cx="9144000" cy="635134"/>
          </a:xfrm>
        </p:spPr>
        <p:txBody>
          <a:bodyPr/>
          <a:lstStyle/>
          <a:p>
            <a:r>
              <a:rPr lang="en-US" dirty="0"/>
              <a:t>Detailed scheduling process for each height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73BE27-EC3E-9585-40CE-9C6E3B50C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295" y="2499954"/>
            <a:ext cx="8637410" cy="342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27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07AAC-0BCA-3ABC-135B-FAA7B34E44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Grid Layout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1AFF27-6EA6-0542-C999-24C84A3569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Used to form a layout when #ops is large (cannot do exhaustively)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Simulated annealing approach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Find an optimal layout of ops at each level by minimizing </a:t>
            </a:r>
            <a:r>
              <a:rPr lang="en-US" b="1" dirty="0"/>
              <a:t>layout cost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9A2C45-A36E-936F-F66E-E1687E92E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486" y="4206535"/>
            <a:ext cx="8035027" cy="148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857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1CB1E5-B16E-2D98-D6DB-694A2E67A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087" y="2100076"/>
            <a:ext cx="8969825" cy="369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04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Results: Affinity Heuristic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0F6141-E400-10B2-4184-D824506013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42009"/>
            <a:ext cx="9144000" cy="1886991"/>
          </a:xfrm>
        </p:spPr>
        <p:txBody>
          <a:bodyPr/>
          <a:lstStyle/>
          <a:p>
            <a:r>
              <a:rPr lang="en-US" dirty="0"/>
              <a:t>The use of the affinity graph heuristic was shown 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Reduce the schedule length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Reduce the number of FUs used for routing</a:t>
            </a:r>
          </a:p>
          <a:p>
            <a:r>
              <a:rPr lang="en-US" dirty="0"/>
              <a:t>Across nine benchmarks (acyclic code)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3240A-CDCF-A4D0-1FF4-2294B73C5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601" y="3429000"/>
            <a:ext cx="5534797" cy="278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93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Results: Modulo Scheduler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9BB17C-D267-80C1-B627-CED68C4A8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440" y="1780945"/>
            <a:ext cx="10355120" cy="32961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76D23C-BB48-AAAF-9413-31F1282F2197}"/>
              </a:ext>
            </a:extLst>
          </p:cNvPr>
          <p:cNvSpPr/>
          <p:nvPr/>
        </p:nvSpPr>
        <p:spPr>
          <a:xfrm>
            <a:off x="6842858" y="1780945"/>
            <a:ext cx="497741" cy="3178513"/>
          </a:xfrm>
          <a:prstGeom prst="rect">
            <a:avLst/>
          </a:prstGeom>
          <a:solidFill>
            <a:srgbClr val="92D050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37EB46-3E44-72B9-AFAD-77C1ED1114AA}"/>
              </a:ext>
            </a:extLst>
          </p:cNvPr>
          <p:cNvSpPr/>
          <p:nvPr/>
        </p:nvSpPr>
        <p:spPr>
          <a:xfrm>
            <a:off x="8404958" y="1807993"/>
            <a:ext cx="866042" cy="3178513"/>
          </a:xfrm>
          <a:prstGeom prst="rect">
            <a:avLst/>
          </a:prstGeom>
          <a:solidFill>
            <a:srgbClr val="92D050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338D22-64FA-9002-D633-1DC76574B72B}"/>
              </a:ext>
            </a:extLst>
          </p:cNvPr>
          <p:cNvSpPr txBox="1"/>
          <p:nvPr/>
        </p:nvSpPr>
        <p:spPr>
          <a:xfrm>
            <a:off x="3929742" y="5346412"/>
            <a:ext cx="4332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Average utilization: 56%</a:t>
            </a:r>
          </a:p>
        </p:txBody>
      </p:sp>
    </p:spTree>
    <p:extLst>
      <p:ext uri="{BB962C8B-B14F-4D97-AF65-F5344CB8AC3E}">
        <p14:creationId xmlns:p14="http://schemas.microsoft.com/office/powerpoint/2010/main" val="33046155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1B3E-D30A-8689-1C93-1D810FF7F1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Results: 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438F51-C05A-3F91-762D-CDAAA3FC7C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affinity graph heuristic is effective at reducing schedule length and routing FUs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Modulo graph embedding achieves avg. 56% utilization on benchmark programs </a:t>
            </a:r>
            <a:r>
              <a:rPr lang="en-US" b="1" dirty="0"/>
              <a:t>for a CGRA with distributed reg. files</a:t>
            </a:r>
            <a:endParaRPr lang="en-US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Similar utilization previously achieved only on CGRAs with highly ported central reg. files and dense connectivity.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scheduler is faster than existing implementations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Height-based search space, systematic placement of operations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CGRAs with increased reg. file sharing achieved lower II and higher utilization metrics</a:t>
            </a:r>
          </a:p>
        </p:txBody>
      </p:sp>
    </p:spTree>
    <p:extLst>
      <p:ext uri="{BB962C8B-B14F-4D97-AF65-F5344CB8AC3E}">
        <p14:creationId xmlns:p14="http://schemas.microsoft.com/office/powerpoint/2010/main" val="37339432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E5366-59F0-3673-22A9-68BB5B89E2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Remarks and Discussion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B7D81C-F369-EE4A-2142-CEDBC3E61D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Our project: Scheduling on CGRA-style Domain-Specific Accelerator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/>
              <a:t>Applicable Concepts: Height-based Scheduling, Affinity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/>
              <a:t>Discover our own heuristic!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Other relevant papers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22222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Park, Hyunchul, Kevin Fan, Scott A. Mahlke, Taewook Oh, Heeseok Kim, and Hong-seok Kim. "Edge-centric modulo scheduling for coarse-grained reconfigurable architectures." In </a:t>
            </a:r>
            <a:r>
              <a:rPr lang="en-US" b="0" i="1" u="none" strike="noStrike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Proceedings of the 17th international conference on Parallel architectures and compilation techniques</a:t>
            </a:r>
            <a:r>
              <a:rPr lang="en-US" b="0" i="0" u="none" strike="noStrike">
                <a:solidFill>
                  <a:srgbClr val="22222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, pp. 166-176. 2008.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22222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Ansaloni, Giovanni, Kazuyuki Tanimura, Laura Pozzi, and Nikil Dutt. "Integrated kernel partitioning and scheduling for coarse-grained reconfigurable arrays." </a:t>
            </a:r>
            <a:r>
              <a:rPr lang="en-US" b="0" i="1" u="none" strike="noStrike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IEEE Transactions on Computer-Aided Design of Integrated Circuits and Systems</a:t>
            </a:r>
            <a:r>
              <a:rPr lang="en-US" b="0" i="0" u="none" strike="noStrike">
                <a:solidFill>
                  <a:srgbClr val="22222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31, no. 12 (2012): 1803-1816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580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1B3E-D30A-8689-1C93-1D810FF7F1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76098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386FC-3488-B8F5-CD66-4514955FF6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What we want to do</a:t>
            </a:r>
          </a:p>
        </p:txBody>
      </p:sp>
      <p:pic>
        <p:nvPicPr>
          <p:cNvPr id="5" name="Picture 4" descr="A diagram of a number diagram&#10;&#10;Description automatically generated">
            <a:extLst>
              <a:ext uri="{FF2B5EF4-FFF2-40B4-BE49-F238E27FC236}">
                <a16:creationId xmlns:a16="http://schemas.microsoft.com/office/drawing/2014/main" id="{79B4BBDF-345C-8239-D1C0-DB0FF0278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961" y="1907741"/>
            <a:ext cx="2733908" cy="2178583"/>
          </a:xfrm>
          <a:prstGeom prst="rect">
            <a:avLst/>
          </a:prstGeom>
        </p:spPr>
      </p:pic>
      <p:pic>
        <p:nvPicPr>
          <p:cNvPr id="7" name="Picture 6" descr="A green squares with black text&#10;&#10;Description automatically generated">
            <a:extLst>
              <a:ext uri="{FF2B5EF4-FFF2-40B4-BE49-F238E27FC236}">
                <a16:creationId xmlns:a16="http://schemas.microsoft.com/office/drawing/2014/main" id="{38E7ACC9-7508-203A-BE05-0D63B706B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004" y="4870376"/>
            <a:ext cx="3251872" cy="850748"/>
          </a:xfrm>
          <a:prstGeom prst="rect">
            <a:avLst/>
          </a:prstGeom>
        </p:spPr>
      </p:pic>
      <p:pic>
        <p:nvPicPr>
          <p:cNvPr id="9" name="Picture 8" descr="A table with numbers and letters&#10;&#10;Description automatically generated with medium confidence">
            <a:extLst>
              <a:ext uri="{FF2B5EF4-FFF2-40B4-BE49-F238E27FC236}">
                <a16:creationId xmlns:a16="http://schemas.microsoft.com/office/drawing/2014/main" id="{EDF91AE3-5FE3-F37E-02CA-C5FC7405A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591" y="2492494"/>
            <a:ext cx="3815379" cy="22947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F9F222-E4AD-F3E4-CB8C-E19E898CB2E6}"/>
              </a:ext>
            </a:extLst>
          </p:cNvPr>
          <p:cNvSpPr txBox="1"/>
          <p:nvPr/>
        </p:nvSpPr>
        <p:spPr>
          <a:xfrm>
            <a:off x="1524000" y="1476036"/>
            <a:ext cx="3594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DFG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22203A-889F-F514-2B9F-C3A623CED7EE}"/>
              </a:ext>
            </a:extLst>
          </p:cNvPr>
          <p:cNvSpPr txBox="1"/>
          <p:nvPr/>
        </p:nvSpPr>
        <p:spPr>
          <a:xfrm>
            <a:off x="1534025" y="4501044"/>
            <a:ext cx="3594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CGRA (sparse interconnect)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CAEE4D-58D8-61C0-6A08-4EFDC5D3A1CE}"/>
              </a:ext>
            </a:extLst>
          </p:cNvPr>
          <p:cNvSpPr txBox="1"/>
          <p:nvPr/>
        </p:nvSpPr>
        <p:spPr>
          <a:xfrm>
            <a:off x="5257609" y="3174182"/>
            <a:ext cx="1549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Schedule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715EABD-D85E-41F9-7C0A-9428F814C2D3}"/>
              </a:ext>
            </a:extLst>
          </p:cNvPr>
          <p:cNvCxnSpPr/>
          <p:nvPr/>
        </p:nvCxnSpPr>
        <p:spPr>
          <a:xfrm>
            <a:off x="5085488" y="3594152"/>
            <a:ext cx="1893344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59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CGRA Scheduling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385E6-7666-BA47-99F8-1DBCFB897A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Central Register File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vs Dedicated Register File</a:t>
            </a:r>
          </a:p>
        </p:txBody>
      </p:sp>
      <p:pic>
        <p:nvPicPr>
          <p:cNvPr id="9" name="Picture 8" descr="A diagram of a computer system&#10;&#10;Description automatically generated">
            <a:extLst>
              <a:ext uri="{FF2B5EF4-FFF2-40B4-BE49-F238E27FC236}">
                <a16:creationId xmlns:a16="http://schemas.microsoft.com/office/drawing/2014/main" id="{B16F7398-C2DB-7ED3-9FFA-A668BCF63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420" y="2011035"/>
            <a:ext cx="3395257" cy="3971516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CE0ED615-08D8-2991-0001-9C43E816CC56}"/>
              </a:ext>
            </a:extLst>
          </p:cNvPr>
          <p:cNvSpPr/>
          <p:nvPr/>
        </p:nvSpPr>
        <p:spPr>
          <a:xfrm>
            <a:off x="3276156" y="4011845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C1C5516-72C9-D64C-02D6-8E966E19AD2A}"/>
              </a:ext>
            </a:extLst>
          </p:cNvPr>
          <p:cNvCxnSpPr>
            <a:cxnSpLocks/>
            <a:stCxn id="29" idx="4"/>
            <a:endCxn id="26" idx="0"/>
          </p:cNvCxnSpPr>
          <p:nvPr/>
        </p:nvCxnSpPr>
        <p:spPr>
          <a:xfrm>
            <a:off x="3182682" y="3668276"/>
            <a:ext cx="408268" cy="343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260449B-19E9-31CA-8B45-30AF5FDBE19D}"/>
              </a:ext>
            </a:extLst>
          </p:cNvPr>
          <p:cNvCxnSpPr>
            <a:cxnSpLocks/>
            <a:stCxn id="30" idx="4"/>
            <a:endCxn id="26" idx="0"/>
          </p:cNvCxnSpPr>
          <p:nvPr/>
        </p:nvCxnSpPr>
        <p:spPr>
          <a:xfrm flipH="1">
            <a:off x="3590950" y="3668276"/>
            <a:ext cx="401201" cy="343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5E90DFA3-235C-6A74-A44A-E28571FA6F8C}"/>
              </a:ext>
            </a:extLst>
          </p:cNvPr>
          <p:cNvSpPr/>
          <p:nvPr/>
        </p:nvSpPr>
        <p:spPr>
          <a:xfrm>
            <a:off x="2867888" y="3038689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C99F067-8D1C-12DF-7DF0-AD44DDE27356}"/>
              </a:ext>
            </a:extLst>
          </p:cNvPr>
          <p:cNvSpPr/>
          <p:nvPr/>
        </p:nvSpPr>
        <p:spPr>
          <a:xfrm>
            <a:off x="3677357" y="3038689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D86F7D-AA9B-8CEC-CDDE-6E3DF7577902}"/>
              </a:ext>
            </a:extLst>
          </p:cNvPr>
          <p:cNvSpPr txBox="1"/>
          <p:nvPr/>
        </p:nvSpPr>
        <p:spPr>
          <a:xfrm>
            <a:off x="2652660" y="3741257"/>
            <a:ext cx="709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(1,0)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2F24DF-FB41-098F-BEF0-CBE88F93B00E}"/>
              </a:ext>
            </a:extLst>
          </p:cNvPr>
          <p:cNvSpPr txBox="1"/>
          <p:nvPr/>
        </p:nvSpPr>
        <p:spPr>
          <a:xfrm>
            <a:off x="3865585" y="3741258"/>
            <a:ext cx="709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(1,0)</a:t>
            </a:r>
          </a:p>
        </p:txBody>
      </p:sp>
    </p:spTree>
    <p:extLst>
      <p:ext uri="{BB962C8B-B14F-4D97-AF65-F5344CB8AC3E}">
        <p14:creationId xmlns:p14="http://schemas.microsoft.com/office/powerpoint/2010/main" val="2833943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CGRA Scheduling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385E6-7666-BA47-99F8-1DBCFB897A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Central Register File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vs Dedicated Register File</a:t>
            </a:r>
          </a:p>
        </p:txBody>
      </p:sp>
      <p:pic>
        <p:nvPicPr>
          <p:cNvPr id="9" name="Picture 8" descr="A diagram of a computer system&#10;&#10;Description automatically generated">
            <a:extLst>
              <a:ext uri="{FF2B5EF4-FFF2-40B4-BE49-F238E27FC236}">
                <a16:creationId xmlns:a16="http://schemas.microsoft.com/office/drawing/2014/main" id="{B16F7398-C2DB-7ED3-9FFA-A668BCF63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420" y="2011035"/>
            <a:ext cx="3395257" cy="397151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3E05866B-9A7A-5F76-790A-0CD553CFEBD8}"/>
              </a:ext>
            </a:extLst>
          </p:cNvPr>
          <p:cNvSpPr/>
          <p:nvPr/>
        </p:nvSpPr>
        <p:spPr>
          <a:xfrm>
            <a:off x="3276156" y="4011845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C9F5A4-E6B8-49C4-FCAE-FC6D78872C90}"/>
              </a:ext>
            </a:extLst>
          </p:cNvPr>
          <p:cNvCxnSpPr>
            <a:cxnSpLocks/>
            <a:stCxn id="24" idx="4"/>
            <a:endCxn id="13" idx="0"/>
          </p:cNvCxnSpPr>
          <p:nvPr/>
        </p:nvCxnSpPr>
        <p:spPr>
          <a:xfrm>
            <a:off x="3182682" y="3668276"/>
            <a:ext cx="408268" cy="343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7CF921-B4D1-9BD2-CBD5-672600EB3CB4}"/>
              </a:ext>
            </a:extLst>
          </p:cNvPr>
          <p:cNvCxnSpPr>
            <a:cxnSpLocks/>
            <a:stCxn id="25" idx="4"/>
            <a:endCxn id="13" idx="0"/>
          </p:cNvCxnSpPr>
          <p:nvPr/>
        </p:nvCxnSpPr>
        <p:spPr>
          <a:xfrm flipH="1">
            <a:off x="3590950" y="3668276"/>
            <a:ext cx="401201" cy="343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1A7499A4-365A-636F-4D2B-FC74764E03BA}"/>
              </a:ext>
            </a:extLst>
          </p:cNvPr>
          <p:cNvSpPr/>
          <p:nvPr/>
        </p:nvSpPr>
        <p:spPr>
          <a:xfrm>
            <a:off x="2867888" y="3038689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7B6955F-5495-258C-FDE0-63ED026C6777}"/>
              </a:ext>
            </a:extLst>
          </p:cNvPr>
          <p:cNvSpPr/>
          <p:nvPr/>
        </p:nvSpPr>
        <p:spPr>
          <a:xfrm>
            <a:off x="3677357" y="3038689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48ECDFE-AAD6-2E8D-6EAB-545D834E37F5}"/>
              </a:ext>
            </a:extLst>
          </p:cNvPr>
          <p:cNvSpPr/>
          <p:nvPr/>
        </p:nvSpPr>
        <p:spPr>
          <a:xfrm>
            <a:off x="6456578" y="2932554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84D515D-4DDA-FF51-04B5-D59788EBF01F}"/>
              </a:ext>
            </a:extLst>
          </p:cNvPr>
          <p:cNvSpPr/>
          <p:nvPr/>
        </p:nvSpPr>
        <p:spPr>
          <a:xfrm>
            <a:off x="8010322" y="2932553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6CC7F8-DAF9-FF99-0DC3-47BA10D5A78F}"/>
              </a:ext>
            </a:extLst>
          </p:cNvPr>
          <p:cNvSpPr txBox="1"/>
          <p:nvPr/>
        </p:nvSpPr>
        <p:spPr>
          <a:xfrm>
            <a:off x="2652660" y="3741257"/>
            <a:ext cx="709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(1,0)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6BB48FD-A33C-005E-CB5A-27FEC404BB74}"/>
              </a:ext>
            </a:extLst>
          </p:cNvPr>
          <p:cNvSpPr txBox="1"/>
          <p:nvPr/>
        </p:nvSpPr>
        <p:spPr>
          <a:xfrm>
            <a:off x="3865585" y="3741258"/>
            <a:ext cx="709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(1,0)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16533C3-685E-8B1A-F462-45AC450658E2}"/>
              </a:ext>
            </a:extLst>
          </p:cNvPr>
          <p:cNvSpPr txBox="1"/>
          <p:nvPr/>
        </p:nvSpPr>
        <p:spPr>
          <a:xfrm>
            <a:off x="5541857" y="3059668"/>
            <a:ext cx="78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t=0</a:t>
            </a:r>
          </a:p>
        </p:txBody>
      </p:sp>
    </p:spTree>
    <p:extLst>
      <p:ext uri="{BB962C8B-B14F-4D97-AF65-F5344CB8AC3E}">
        <p14:creationId xmlns:p14="http://schemas.microsoft.com/office/powerpoint/2010/main" val="4255886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CGRA Scheduling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385E6-7666-BA47-99F8-1DBCFB897A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Central Register File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vs Dedicated Register File</a:t>
            </a:r>
          </a:p>
        </p:txBody>
      </p:sp>
      <p:pic>
        <p:nvPicPr>
          <p:cNvPr id="9" name="Picture 8" descr="A diagram of a computer system&#10;&#10;Description automatically generated">
            <a:extLst>
              <a:ext uri="{FF2B5EF4-FFF2-40B4-BE49-F238E27FC236}">
                <a16:creationId xmlns:a16="http://schemas.microsoft.com/office/drawing/2014/main" id="{B16F7398-C2DB-7ED3-9FFA-A668BCF63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420" y="2011035"/>
            <a:ext cx="3395257" cy="397151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3E05866B-9A7A-5F76-790A-0CD553CFEBD8}"/>
              </a:ext>
            </a:extLst>
          </p:cNvPr>
          <p:cNvSpPr/>
          <p:nvPr/>
        </p:nvSpPr>
        <p:spPr>
          <a:xfrm>
            <a:off x="3276156" y="4011845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C9F5A4-E6B8-49C4-FCAE-FC6D78872C90}"/>
              </a:ext>
            </a:extLst>
          </p:cNvPr>
          <p:cNvCxnSpPr>
            <a:cxnSpLocks/>
            <a:stCxn id="24" idx="4"/>
            <a:endCxn id="13" idx="0"/>
          </p:cNvCxnSpPr>
          <p:nvPr/>
        </p:nvCxnSpPr>
        <p:spPr>
          <a:xfrm>
            <a:off x="3182682" y="3668276"/>
            <a:ext cx="408268" cy="343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7CF921-B4D1-9BD2-CBD5-672600EB3CB4}"/>
              </a:ext>
            </a:extLst>
          </p:cNvPr>
          <p:cNvCxnSpPr>
            <a:cxnSpLocks/>
            <a:stCxn id="25" idx="4"/>
            <a:endCxn id="13" idx="0"/>
          </p:cNvCxnSpPr>
          <p:nvPr/>
        </p:nvCxnSpPr>
        <p:spPr>
          <a:xfrm flipH="1">
            <a:off x="3590950" y="3668276"/>
            <a:ext cx="401201" cy="343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1A7499A4-365A-636F-4D2B-FC74764E03BA}"/>
              </a:ext>
            </a:extLst>
          </p:cNvPr>
          <p:cNvSpPr/>
          <p:nvPr/>
        </p:nvSpPr>
        <p:spPr>
          <a:xfrm>
            <a:off x="2867888" y="3038689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7B6955F-5495-258C-FDE0-63ED026C6777}"/>
              </a:ext>
            </a:extLst>
          </p:cNvPr>
          <p:cNvSpPr/>
          <p:nvPr/>
        </p:nvSpPr>
        <p:spPr>
          <a:xfrm>
            <a:off x="3677357" y="3038689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48ECDFE-AAD6-2E8D-6EAB-545D834E37F5}"/>
              </a:ext>
            </a:extLst>
          </p:cNvPr>
          <p:cNvSpPr/>
          <p:nvPr/>
        </p:nvSpPr>
        <p:spPr>
          <a:xfrm>
            <a:off x="6456578" y="2932554"/>
            <a:ext cx="629587" cy="62958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84D515D-4DDA-FF51-04B5-D59788EBF01F}"/>
              </a:ext>
            </a:extLst>
          </p:cNvPr>
          <p:cNvSpPr/>
          <p:nvPr/>
        </p:nvSpPr>
        <p:spPr>
          <a:xfrm>
            <a:off x="8010322" y="2932553"/>
            <a:ext cx="629587" cy="62958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6CC7F8-DAF9-FF99-0DC3-47BA10D5A78F}"/>
              </a:ext>
            </a:extLst>
          </p:cNvPr>
          <p:cNvSpPr txBox="1"/>
          <p:nvPr/>
        </p:nvSpPr>
        <p:spPr>
          <a:xfrm>
            <a:off x="2652660" y="3741257"/>
            <a:ext cx="709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(1,0)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6BB48FD-A33C-005E-CB5A-27FEC404BB74}"/>
              </a:ext>
            </a:extLst>
          </p:cNvPr>
          <p:cNvSpPr txBox="1"/>
          <p:nvPr/>
        </p:nvSpPr>
        <p:spPr>
          <a:xfrm>
            <a:off x="3865585" y="3741258"/>
            <a:ext cx="709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(1,0)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C0E0F3-CF2D-10B1-FB13-1F96C5AAAF85}"/>
              </a:ext>
            </a:extLst>
          </p:cNvPr>
          <p:cNvSpPr txBox="1"/>
          <p:nvPr/>
        </p:nvSpPr>
        <p:spPr>
          <a:xfrm>
            <a:off x="5541857" y="3059668"/>
            <a:ext cx="78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t=1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D2917DA-2BC7-CC4A-85B4-5B98B207C20C}"/>
              </a:ext>
            </a:extLst>
          </p:cNvPr>
          <p:cNvSpPr/>
          <p:nvPr/>
        </p:nvSpPr>
        <p:spPr>
          <a:xfrm>
            <a:off x="7242264" y="2929540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261944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CGRA Scheduling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385E6-7666-BA47-99F8-1DBCFB897A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Central Register File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vs Dedicated Register File</a:t>
            </a:r>
          </a:p>
        </p:txBody>
      </p:sp>
      <p:pic>
        <p:nvPicPr>
          <p:cNvPr id="9" name="Picture 8" descr="A diagram of a computer system&#10;&#10;Description automatically generated">
            <a:extLst>
              <a:ext uri="{FF2B5EF4-FFF2-40B4-BE49-F238E27FC236}">
                <a16:creationId xmlns:a16="http://schemas.microsoft.com/office/drawing/2014/main" id="{B16F7398-C2DB-7ED3-9FFA-A668BCF63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420" y="2011035"/>
            <a:ext cx="3395257" cy="397151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3E05866B-9A7A-5F76-790A-0CD553CFEBD8}"/>
              </a:ext>
            </a:extLst>
          </p:cNvPr>
          <p:cNvSpPr/>
          <p:nvPr/>
        </p:nvSpPr>
        <p:spPr>
          <a:xfrm>
            <a:off x="3276156" y="4011845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C9F5A4-E6B8-49C4-FCAE-FC6D78872C90}"/>
              </a:ext>
            </a:extLst>
          </p:cNvPr>
          <p:cNvCxnSpPr>
            <a:cxnSpLocks/>
            <a:stCxn id="24" idx="4"/>
            <a:endCxn id="13" idx="0"/>
          </p:cNvCxnSpPr>
          <p:nvPr/>
        </p:nvCxnSpPr>
        <p:spPr>
          <a:xfrm>
            <a:off x="3182682" y="3668276"/>
            <a:ext cx="408268" cy="343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7CF921-B4D1-9BD2-CBD5-672600EB3CB4}"/>
              </a:ext>
            </a:extLst>
          </p:cNvPr>
          <p:cNvCxnSpPr>
            <a:cxnSpLocks/>
            <a:stCxn id="25" idx="4"/>
            <a:endCxn id="13" idx="0"/>
          </p:cNvCxnSpPr>
          <p:nvPr/>
        </p:nvCxnSpPr>
        <p:spPr>
          <a:xfrm flipH="1">
            <a:off x="3590950" y="3668276"/>
            <a:ext cx="401201" cy="343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1A7499A4-365A-636F-4D2B-FC74764E03BA}"/>
              </a:ext>
            </a:extLst>
          </p:cNvPr>
          <p:cNvSpPr/>
          <p:nvPr/>
        </p:nvSpPr>
        <p:spPr>
          <a:xfrm>
            <a:off x="2867888" y="3038689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7B6955F-5495-258C-FDE0-63ED026C6777}"/>
              </a:ext>
            </a:extLst>
          </p:cNvPr>
          <p:cNvSpPr/>
          <p:nvPr/>
        </p:nvSpPr>
        <p:spPr>
          <a:xfrm>
            <a:off x="3677357" y="3038689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48ECDFE-AAD6-2E8D-6EAB-545D834E37F5}"/>
              </a:ext>
            </a:extLst>
          </p:cNvPr>
          <p:cNvSpPr/>
          <p:nvPr/>
        </p:nvSpPr>
        <p:spPr>
          <a:xfrm>
            <a:off x="6456578" y="2932554"/>
            <a:ext cx="629587" cy="62958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84D515D-4DDA-FF51-04B5-D59788EBF01F}"/>
              </a:ext>
            </a:extLst>
          </p:cNvPr>
          <p:cNvSpPr/>
          <p:nvPr/>
        </p:nvSpPr>
        <p:spPr>
          <a:xfrm>
            <a:off x="8010322" y="2932553"/>
            <a:ext cx="629587" cy="62958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6CC7F8-DAF9-FF99-0DC3-47BA10D5A78F}"/>
              </a:ext>
            </a:extLst>
          </p:cNvPr>
          <p:cNvSpPr txBox="1"/>
          <p:nvPr/>
        </p:nvSpPr>
        <p:spPr>
          <a:xfrm>
            <a:off x="2652660" y="3741257"/>
            <a:ext cx="709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(1,0)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6BB48FD-A33C-005E-CB5A-27FEC404BB74}"/>
              </a:ext>
            </a:extLst>
          </p:cNvPr>
          <p:cNvSpPr txBox="1"/>
          <p:nvPr/>
        </p:nvSpPr>
        <p:spPr>
          <a:xfrm>
            <a:off x="3865585" y="3741258"/>
            <a:ext cx="709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(1,0)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C0E0F3-CF2D-10B1-FB13-1F96C5AAAF85}"/>
              </a:ext>
            </a:extLst>
          </p:cNvPr>
          <p:cNvSpPr txBox="1"/>
          <p:nvPr/>
        </p:nvSpPr>
        <p:spPr>
          <a:xfrm>
            <a:off x="5541857" y="3059668"/>
            <a:ext cx="78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t=1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D2917DA-2BC7-CC4A-85B4-5B98B207C20C}"/>
              </a:ext>
            </a:extLst>
          </p:cNvPr>
          <p:cNvSpPr/>
          <p:nvPr/>
        </p:nvSpPr>
        <p:spPr>
          <a:xfrm>
            <a:off x="7242264" y="4465732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006952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0BEDF8E-2665-215E-D71C-4DA5C3042C47}"/>
              </a:ext>
            </a:extLst>
          </p:cNvPr>
          <p:cNvGrpSpPr/>
          <p:nvPr/>
        </p:nvGrpSpPr>
        <p:grpSpPr>
          <a:xfrm>
            <a:off x="6339409" y="1576172"/>
            <a:ext cx="4267787" cy="4676817"/>
            <a:chOff x="6735386" y="1954654"/>
            <a:chExt cx="3260696" cy="35732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2E96F36-A921-DEEB-6493-4E9BADE5EFEC}"/>
                </a:ext>
              </a:extLst>
            </p:cNvPr>
            <p:cNvGrpSpPr/>
            <p:nvPr/>
          </p:nvGrpSpPr>
          <p:grpSpPr>
            <a:xfrm>
              <a:off x="6735386" y="1954654"/>
              <a:ext cx="3260696" cy="3573206"/>
              <a:chOff x="1310288" y="2529603"/>
              <a:chExt cx="2602280" cy="2851686"/>
            </a:xfrm>
          </p:grpSpPr>
          <p:pic>
            <p:nvPicPr>
              <p:cNvPr id="7" name="Picture 6" descr="A diagram of a network&#10;&#10;Description automatically generated">
                <a:extLst>
                  <a:ext uri="{FF2B5EF4-FFF2-40B4-BE49-F238E27FC236}">
                    <a16:creationId xmlns:a16="http://schemas.microsoft.com/office/drawing/2014/main" id="{258E34BB-2382-2097-3255-5BC03A94EB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65481"/>
              <a:stretch/>
            </p:blipFill>
            <p:spPr>
              <a:xfrm>
                <a:off x="1310288" y="2529603"/>
                <a:ext cx="1796580" cy="2851686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BC0BCD3-6F48-D0E8-44B4-CB839DAD57C4}"/>
                  </a:ext>
                </a:extLst>
              </p:cNvPr>
              <p:cNvSpPr/>
              <p:nvPr/>
            </p:nvSpPr>
            <p:spPr>
              <a:xfrm>
                <a:off x="3470441" y="5110371"/>
                <a:ext cx="442127" cy="25663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9" name="Picture 18" descr="A diagram of a network&#10;&#10;Description automatically generated">
              <a:extLst>
                <a:ext uri="{FF2B5EF4-FFF2-40B4-BE49-F238E27FC236}">
                  <a16:creationId xmlns:a16="http://schemas.microsoft.com/office/drawing/2014/main" id="{12B2164D-CC9A-A8FD-1BB9-C2807281BB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02" r="78176"/>
            <a:stretch/>
          </p:blipFill>
          <p:spPr>
            <a:xfrm>
              <a:off x="8381544" y="1954654"/>
              <a:ext cx="1162246" cy="357320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CGRA Scheduling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385E6-7666-BA47-99F8-1DBCFB897A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Central Register File vs </a:t>
            </a:r>
            <a:r>
              <a:rPr lang="en-US" dirty="0"/>
              <a:t>Dedicated Register File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50AAC48-9EF9-DDAC-FD93-0E7E352B33E7}"/>
              </a:ext>
            </a:extLst>
          </p:cNvPr>
          <p:cNvSpPr/>
          <p:nvPr/>
        </p:nvSpPr>
        <p:spPr>
          <a:xfrm>
            <a:off x="3276156" y="4011845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003084A-2D47-2D33-9A44-696DC20DCD3A}"/>
              </a:ext>
            </a:extLst>
          </p:cNvPr>
          <p:cNvCxnSpPr>
            <a:cxnSpLocks/>
            <a:stCxn id="8" idx="4"/>
            <a:endCxn id="4" idx="0"/>
          </p:cNvCxnSpPr>
          <p:nvPr/>
        </p:nvCxnSpPr>
        <p:spPr>
          <a:xfrm>
            <a:off x="3182682" y="3668276"/>
            <a:ext cx="408268" cy="343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98C8373-56BA-32C1-9569-67119548CB57}"/>
              </a:ext>
            </a:extLst>
          </p:cNvPr>
          <p:cNvCxnSpPr>
            <a:cxnSpLocks/>
            <a:stCxn id="12" idx="4"/>
            <a:endCxn id="4" idx="0"/>
          </p:cNvCxnSpPr>
          <p:nvPr/>
        </p:nvCxnSpPr>
        <p:spPr>
          <a:xfrm flipH="1">
            <a:off x="3590950" y="3668276"/>
            <a:ext cx="401201" cy="343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31AEE0B9-BC1B-F768-0FF5-656A10E47325}"/>
              </a:ext>
            </a:extLst>
          </p:cNvPr>
          <p:cNvSpPr/>
          <p:nvPr/>
        </p:nvSpPr>
        <p:spPr>
          <a:xfrm>
            <a:off x="2867888" y="3038689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C1435C3-6F9D-53E1-B2C5-E681361F29B5}"/>
              </a:ext>
            </a:extLst>
          </p:cNvPr>
          <p:cNvSpPr/>
          <p:nvPr/>
        </p:nvSpPr>
        <p:spPr>
          <a:xfrm>
            <a:off x="3677357" y="3038689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C303D-A5C4-652A-97FA-8FE184744AC5}"/>
              </a:ext>
            </a:extLst>
          </p:cNvPr>
          <p:cNvSpPr txBox="1"/>
          <p:nvPr/>
        </p:nvSpPr>
        <p:spPr>
          <a:xfrm>
            <a:off x="2652660" y="3741257"/>
            <a:ext cx="709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(1,0)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E8E92D-A157-F157-E77D-EE6E3A14BD0B}"/>
              </a:ext>
            </a:extLst>
          </p:cNvPr>
          <p:cNvSpPr txBox="1"/>
          <p:nvPr/>
        </p:nvSpPr>
        <p:spPr>
          <a:xfrm>
            <a:off x="3865585" y="3741258"/>
            <a:ext cx="709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(1,0)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4CFEC30-2FBA-F3CA-F94C-3430BAE8E607}"/>
              </a:ext>
            </a:extLst>
          </p:cNvPr>
          <p:cNvSpPr/>
          <p:nvPr/>
        </p:nvSpPr>
        <p:spPr>
          <a:xfrm>
            <a:off x="6655812" y="2255659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72922CD-E2E0-D47F-BF6B-7995162BC55C}"/>
              </a:ext>
            </a:extLst>
          </p:cNvPr>
          <p:cNvSpPr/>
          <p:nvPr/>
        </p:nvSpPr>
        <p:spPr>
          <a:xfrm>
            <a:off x="8474328" y="2255659"/>
            <a:ext cx="629587" cy="6295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A54546-A9F1-A38B-D122-72E9ECE9A5D8}"/>
              </a:ext>
            </a:extLst>
          </p:cNvPr>
          <p:cNvSpPr txBox="1"/>
          <p:nvPr/>
        </p:nvSpPr>
        <p:spPr>
          <a:xfrm>
            <a:off x="5682258" y="2385786"/>
            <a:ext cx="78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t=0</a:t>
            </a:r>
          </a:p>
        </p:txBody>
      </p:sp>
    </p:spTree>
    <p:extLst>
      <p:ext uri="{BB962C8B-B14F-4D97-AF65-F5344CB8AC3E}">
        <p14:creationId xmlns:p14="http://schemas.microsoft.com/office/powerpoint/2010/main" val="361268634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ontent Slide 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itle Slide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Slide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 Slide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ent Slide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tent Slid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ontent Slide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ontent Slide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ontent Slide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3589</TotalTime>
  <Words>1194</Words>
  <Application>Microsoft Office PowerPoint</Application>
  <PresentationFormat>Widescreen</PresentationFormat>
  <Paragraphs>342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39</vt:i4>
      </vt:variant>
    </vt:vector>
  </HeadingPairs>
  <TitlesOfParts>
    <vt:vector size="55" baseType="lpstr">
      <vt:lpstr>Aptos</vt:lpstr>
      <vt:lpstr>Arial</vt:lpstr>
      <vt:lpstr>Calibri</vt:lpstr>
      <vt:lpstr>Calibri Light</vt:lpstr>
      <vt:lpstr>Helvetica</vt:lpstr>
      <vt:lpstr>Wingdings</vt:lpstr>
      <vt:lpstr>Title Slide 2</vt:lpstr>
      <vt:lpstr>Title Slide 3</vt:lpstr>
      <vt:lpstr>Title Slide 4</vt:lpstr>
      <vt:lpstr>Title Slide 5</vt:lpstr>
      <vt:lpstr>Content Slide 1</vt:lpstr>
      <vt:lpstr>Content Slide 2</vt:lpstr>
      <vt:lpstr>Content Slide 3</vt:lpstr>
      <vt:lpstr>Content Slide 4</vt:lpstr>
      <vt:lpstr>Content Slide 5</vt:lpstr>
      <vt:lpstr>Content Slide 6</vt:lpstr>
      <vt:lpstr>Modulo Graph Embedding: Mapping Applications onto Coarse-Grained Reconfigurable Architectures </vt:lpstr>
      <vt:lpstr>High-Level Questions</vt:lpstr>
      <vt:lpstr>What is CGRA?</vt:lpstr>
      <vt:lpstr>What we want to do</vt:lpstr>
      <vt:lpstr>CGRA Scheduling</vt:lpstr>
      <vt:lpstr>CGRA Scheduling</vt:lpstr>
      <vt:lpstr>CGRA Scheduling</vt:lpstr>
      <vt:lpstr>CGRA Scheduling</vt:lpstr>
      <vt:lpstr>CGRA Scheduling</vt:lpstr>
      <vt:lpstr>CGRA Scheduling</vt:lpstr>
      <vt:lpstr>CGRA Scheduling</vt:lpstr>
      <vt:lpstr>CGRA Scheduling</vt:lpstr>
      <vt:lpstr>CGRA Scheduling</vt:lpstr>
      <vt:lpstr>Routing Cost</vt:lpstr>
      <vt:lpstr>Height-based Scheduling</vt:lpstr>
      <vt:lpstr>That’s not enough</vt:lpstr>
      <vt:lpstr>That’s not enough</vt:lpstr>
      <vt:lpstr>Affinity Graph</vt:lpstr>
      <vt:lpstr>Affinity Graph</vt:lpstr>
      <vt:lpstr>Affinity Graph</vt:lpstr>
      <vt:lpstr>Affinity Graph</vt:lpstr>
      <vt:lpstr>Affinity Graph</vt:lpstr>
      <vt:lpstr>Graph Embedding</vt:lpstr>
      <vt:lpstr>Graph Embedding</vt:lpstr>
      <vt:lpstr>Skewed Scheduling Space</vt:lpstr>
      <vt:lpstr>Skewed Scheduling Space</vt:lpstr>
      <vt:lpstr>Skewed Scheduling Space</vt:lpstr>
      <vt:lpstr>Skewed Scheduling Space</vt:lpstr>
      <vt:lpstr>Implementation</vt:lpstr>
      <vt:lpstr>Preprocessing</vt:lpstr>
      <vt:lpstr>Height Scheduling</vt:lpstr>
      <vt:lpstr>Height Scheduling</vt:lpstr>
      <vt:lpstr>Grid Layout</vt:lpstr>
      <vt:lpstr>Experimental Results</vt:lpstr>
      <vt:lpstr>Results: Affinity Heuristic</vt:lpstr>
      <vt:lpstr>Results: Modulo Scheduler</vt:lpstr>
      <vt:lpstr>Results: Summary</vt:lpstr>
      <vt:lpstr>Remarks and Discussion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Microsoft Office User</dc:creator>
  <cp:lastModifiedBy>Parkes, Jonah</cp:lastModifiedBy>
  <cp:revision>94</cp:revision>
  <dcterms:created xsi:type="dcterms:W3CDTF">2019-11-08T16:47:49Z</dcterms:created>
  <dcterms:modified xsi:type="dcterms:W3CDTF">2024-04-02T18:03:56Z</dcterms:modified>
</cp:coreProperties>
</file>