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1.xml" ContentType="application/vnd.openxmlformats-officedocument.presentationml.comments+xml"/>
  <Override PartName="/ppt/notesSlides/notesSlide23.xml" ContentType="application/vnd.openxmlformats-officedocument.presentationml.notesSlide+xml"/>
  <Override PartName="/ppt/comments/comment2.xml" ContentType="application/vnd.openxmlformats-officedocument.presentationml.comments+xml"/>
  <Override PartName="/ppt/notesSlides/notesSlide24.xml" ContentType="application/vnd.openxmlformats-officedocument.presentationml.notesSlide+xml"/>
  <Override PartName="/ppt/comments/comment3.xml" ContentType="application/vnd.openxmlformats-officedocument.presentationml.comment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 id="2147483654" r:id="rId2"/>
    <p:sldMasterId id="2147483655" r:id="rId3"/>
    <p:sldMasterId id="2147483657" r:id="rId4"/>
  </p:sldMasterIdLst>
  <p:notesMasterIdLst>
    <p:notesMasterId r:id="rId30"/>
  </p:notesMasterIdLst>
  <p:sldIdLst>
    <p:sldId id="256" r:id="rId5"/>
    <p:sldId id="257" r:id="rId6"/>
    <p:sldId id="258" r:id="rId7"/>
    <p:sldId id="281"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x="12192000" cy="6858000"/>
  <p:notesSz cx="6858000" cy="9144000"/>
  <p:embeddedFontLst>
    <p:embeddedFont>
      <p:font typeface="Roboto Mono" pitchFamily="49"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jav Patel" initials=""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3FDEC1-0A96-41B0-B644-280984E81E1A}">
  <a:tblStyle styleId="{8E3FDEC1-0A96-41B0-B644-280984E81E1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1"/>
  </p:normalViewPr>
  <p:slideViewPr>
    <p:cSldViewPr snapToGrid="0">
      <p:cViewPr varScale="1">
        <p:scale>
          <a:sx n="99" d="100"/>
          <a:sy n="99" d="100"/>
        </p:scale>
        <p:origin x="10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slideMaster" Target="slideMasters/slideMaster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4-04-11T03:58:30.495" idx="3">
    <p:pos x="259" y="278"/>
    <p:text>- Average runtime over 10 runs
- Potential drawbacks with liberal use of optimization flags*
- Longer compile times
- Larger executable files
- Transpiled Rust program generally has best performance*
- Transpiled programs are at least as good at the original</p:text>
  </p:cm>
  <p:cm authorId="0" dt="2024-04-11T05:01:36.593" idx="6">
    <p:pos x="126" y="976"/>
    <p:text>Secondly, the converted code in Rust is unsafe, meaning that the user does not get the advantage of memory safety and increased speed by directly using the code. To use these benefits, the user needs to put in signifi- cant effort, roughly 90-95%, into converting the output code to safe Rust. This requires a thorough understanding of Rust programming and a strong attention to detail to ensure that the code is safe and secure.</p:text>
  </p:cm>
  <p:cm authorId="0" dt="2024-04-11T05:03:55.242" idx="7">
    <p:pos x="126" y="1076"/>
    <p:text>Small chunks of C/C++ Code. No classes.</p:text>
  </p:cm>
  <p:cm authorId="0" dt="2024-04-16T01:06:49.430" idx="1">
    <p:pos x="126" y="876"/>
    <p:text>Figuring out corresponding constructs</p:text>
  </p:cm>
  <p:cm authorId="0" dt="2024-04-16T01:06:49.430" idx="2">
    <p:pos x="126" y="876"/>
    <p:text>Often more efficient just to start from scratch, rather than transpiling.</p:text>
  </p:cm>
  <p:cm authorId="0" dt="2024-04-16T02:14:00.929" idx="4">
    <p:pos x="211" y="2229"/>
    <p:text>- Processor:Intel(R)Core(TM)i7-7700HQCPU@2.80GHz 2.80 GHz; Installed RAM: 16.0 GB (15.9 GB usable)
- System type: 64-bit operating system, x64-based proces- sor
- Operating system: Windows 11 Home</p:text>
  </p:cm>
  <p:cm authorId="0" dt="2024-04-16T02:14:00.929" idx="5">
    <p:pos x="211" y="2229"/>
    <p:text>The version without optimiza- tion flags was slower than Rust’s release version. However, the C++ versions with optimization flags were almost similar to Rust’s release version, with Rust still outperforming C++ by a few milliseconds in many cases.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4-04-11T04:59:31.697" idx="9">
    <p:pos x="259" y="278"/>
    <p:text>1. Struggles with advanced C features
2. Does not convert external dependencies
3. Manual intervention
4. Does not always follow best rust practices
5. Only supports C99 not C++</p:text>
  </p:cm>
  <p:cm authorId="0" dt="2024-04-11T05:15:01.986" idx="8">
    <p:pos x="320" y="861"/>
    <p:text>Still faster / less effort to write Rust code from scratch rather than trying to convert.</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24-04-11T04:03:41.400" idx="10">
    <p:pos x="259" y="278"/>
    <p:text>Use transpilation table to create an automatic transpiler
Manual transpilation is tedious and requires close attention to detail
Often more efficient to start over from scratch
Create guidelines + processes when there’s no direct translation for language-specific construct (ex. Friend classes)
Transpile between different languages
C/C++ Code → LLVM IR -&gt; Minecraft Command Language (Our project)</p:text>
  </p:cm>
  <p:cm authorId="0" dt="2024-04-15T03:48:14.193" idx="11">
    <p:pos x="196" y="890"/>
    <p:text>Supports other languages like Haskell, Julia, and Swift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 name="Google Shape;42;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cc9ea9d52d_2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g2cc9ea9d52d_2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cc9ea9d52d_2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g2cc9ea9d52d_2_4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cc9ea9d52d_2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g2cc9ea9d52d_2_5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cc9ea9d52d_2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2cc9ea9d52d_2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6e8cda098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g26e8cda098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6e8cda0986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g26e8cda0986_0_3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6e8cda0986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g26e8cda0986_0_5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6e8cda0986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g26e8cda0986_0_7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6e8cda0986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g26e8cda0986_0_1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Borrow checking for safety and performance</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Briefly: why each of these is illegal</a:t>
            </a:r>
            <a:endParaRPr>
              <a:solidFill>
                <a:schemeClr val="dk1"/>
              </a:solidFill>
            </a:endParaRPr>
          </a:p>
          <a:p>
            <a:pPr marL="0" lvl="0" indent="0" algn="l" rtl="0">
              <a:spcBef>
                <a:spcPts val="0"/>
              </a:spcBef>
              <a:spcAft>
                <a:spcPts val="0"/>
              </a:spcAft>
              <a:buNone/>
            </a:pPr>
            <a:endParaRPr/>
          </a:p>
        </p:txBody>
      </p:sp>
      <p:sp>
        <p:nvSpPr>
          <p:cNvPr id="48" name="Google Shape;48;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6e8cda0986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g26e8cda0986_0_13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6e8cda0986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g26e8cda0986_0_14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6e48d6133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Arjav</a:t>
            </a:r>
            <a:endParaRPr/>
          </a:p>
        </p:txBody>
      </p:sp>
      <p:sp>
        <p:nvSpPr>
          <p:cNvPr id="238" name="Google Shape;238;g26e48d6133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6e48d61332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Arjav</a:t>
            </a:r>
            <a:endParaRPr/>
          </a:p>
        </p:txBody>
      </p:sp>
      <p:sp>
        <p:nvSpPr>
          <p:cNvPr id="253" name="Google Shape;253;g26e48d61332_0_4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6e48d61332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Arjav</a:t>
            </a:r>
            <a:endParaRPr/>
          </a:p>
        </p:txBody>
      </p:sp>
      <p:sp>
        <p:nvSpPr>
          <p:cNvPr id="261" name="Google Shape;261;g26e48d61332_0_5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cc3547c54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Arjav</a:t>
            </a:r>
            <a:endParaRPr/>
          </a:p>
        </p:txBody>
      </p:sp>
      <p:sp>
        <p:nvSpPr>
          <p:cNvPr id="276" name="Google Shape;276;g2cc3547c548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2cc3547c54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Borrow checking for safety and performance</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Briefly: why each of these is illegal</a:t>
            </a:r>
            <a:endParaRPr>
              <a:solidFill>
                <a:schemeClr val="dk1"/>
              </a:solidFill>
            </a:endParaRPr>
          </a:p>
          <a:p>
            <a:pPr marL="0" lvl="0" indent="0" algn="l" rtl="0">
              <a:spcBef>
                <a:spcPts val="0"/>
              </a:spcBef>
              <a:spcAft>
                <a:spcPts val="0"/>
              </a:spcAft>
              <a:buNone/>
            </a:pPr>
            <a:endParaRPr/>
          </a:p>
        </p:txBody>
      </p:sp>
      <p:sp>
        <p:nvSpPr>
          <p:cNvPr id="54" name="Google Shape;54;g2cc3547c54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2cc3547c54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Borrow checking for safety and performance</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Briefly: why each of these is illegal</a:t>
            </a:r>
            <a:endParaRPr>
              <a:solidFill>
                <a:schemeClr val="dk1"/>
              </a:solidFill>
            </a:endParaRPr>
          </a:p>
          <a:p>
            <a:pPr marL="0" lvl="0" indent="0" algn="l" rtl="0">
              <a:spcBef>
                <a:spcPts val="0"/>
              </a:spcBef>
              <a:spcAft>
                <a:spcPts val="0"/>
              </a:spcAft>
              <a:buNone/>
            </a:pPr>
            <a:endParaRPr/>
          </a:p>
        </p:txBody>
      </p:sp>
      <p:sp>
        <p:nvSpPr>
          <p:cNvPr id="54" name="Google Shape;54;g2cc3547c54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0132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cc9ea9d52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Borrow checking for safety and performance</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Briefly: why each of these is illegal</a:t>
            </a:r>
            <a:endParaRPr>
              <a:solidFill>
                <a:schemeClr val="dk1"/>
              </a:solidFill>
            </a:endParaRPr>
          </a:p>
          <a:p>
            <a:pPr marL="0" lvl="0" indent="0" algn="l" rtl="0">
              <a:spcBef>
                <a:spcPts val="0"/>
              </a:spcBef>
              <a:spcAft>
                <a:spcPts val="0"/>
              </a:spcAft>
              <a:buNone/>
            </a:pPr>
            <a:endParaRPr/>
          </a:p>
        </p:txBody>
      </p:sp>
      <p:sp>
        <p:nvSpPr>
          <p:cNvPr id="77" name="Google Shape;77;g2cc9ea9d52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cc9ea9d52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Borrow checking for safety and performance</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Briefly: why each of these is illegal</a:t>
            </a:r>
            <a:endParaRPr>
              <a:solidFill>
                <a:schemeClr val="dk1"/>
              </a:solidFill>
            </a:endParaRPr>
          </a:p>
          <a:p>
            <a:pPr marL="0" lvl="0" indent="0" algn="l" rtl="0">
              <a:spcBef>
                <a:spcPts val="0"/>
              </a:spcBef>
              <a:spcAft>
                <a:spcPts val="0"/>
              </a:spcAft>
              <a:buNone/>
            </a:pPr>
            <a:endParaRPr/>
          </a:p>
        </p:txBody>
      </p:sp>
      <p:sp>
        <p:nvSpPr>
          <p:cNvPr id="85" name="Google Shape;85;g2cc9ea9d52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cc9ea9d52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Borrow checking for safety and performance</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Briefly: why each of these is illegal</a:t>
            </a:r>
            <a:endParaRPr>
              <a:solidFill>
                <a:schemeClr val="dk1"/>
              </a:solidFill>
            </a:endParaRPr>
          </a:p>
          <a:p>
            <a:pPr marL="0" lvl="0" indent="0" algn="l" rtl="0">
              <a:spcBef>
                <a:spcPts val="0"/>
              </a:spcBef>
              <a:spcAft>
                <a:spcPts val="0"/>
              </a:spcAft>
              <a:buNone/>
            </a:pPr>
            <a:endParaRPr/>
          </a:p>
        </p:txBody>
      </p:sp>
      <p:sp>
        <p:nvSpPr>
          <p:cNvPr id="93" name="Google Shape;93;g2cc9ea9d52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cc9ea9d52d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g2cc9ea9d52d_2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cc9ea9d52d_2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g2cc9ea9d52d_2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a:off x="0" y="4989403"/>
            <a:ext cx="12192000" cy="99098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title"/>
          </p:nvPr>
        </p:nvSpPr>
        <p:spPr>
          <a:xfrm>
            <a:off x="0" y="3468413"/>
            <a:ext cx="12192000" cy="977461"/>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lt1"/>
              </a:buClr>
              <a:buSzPts val="4800"/>
              <a:buFont typeface="Calibri"/>
              <a:buNone/>
              <a:defRPr sz="48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3">
  <p:cSld name="Title Slide 3">
    <p:spTree>
      <p:nvGrpSpPr>
        <p:cNvPr id="1" name="Shape 16"/>
        <p:cNvGrpSpPr/>
        <p:nvPr/>
      </p:nvGrpSpPr>
      <p:grpSpPr>
        <a:xfrm>
          <a:off x="0" y="0"/>
          <a:ext cx="0" cy="0"/>
          <a:chOff x="0" y="0"/>
          <a:chExt cx="0" cy="0"/>
        </a:xfrm>
      </p:grpSpPr>
      <p:sp>
        <p:nvSpPr>
          <p:cNvPr id="17" name="Google Shape;17;p4"/>
          <p:cNvSpPr txBox="1">
            <a:spLocks noGrp="1"/>
          </p:cNvSpPr>
          <p:nvPr>
            <p:ph type="ctrTitle"/>
          </p:nvPr>
        </p:nvSpPr>
        <p:spPr>
          <a:xfrm>
            <a:off x="0" y="3005958"/>
            <a:ext cx="12192000" cy="1407894"/>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rgbClr val="002060"/>
              </a:buClr>
              <a:buSzPts val="4800"/>
              <a:buFont typeface="Calibri"/>
              <a:buNone/>
              <a:defRPr sz="4800" b="1" i="0" u="none" strike="noStrike" cap="none">
                <a:solidFill>
                  <a:srgbClr val="00206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Google Shape;18;p4"/>
          <p:cNvSpPr txBox="1">
            <a:spLocks noGrp="1"/>
          </p:cNvSpPr>
          <p:nvPr>
            <p:ph type="subTitle" idx="1"/>
          </p:nvPr>
        </p:nvSpPr>
        <p:spPr>
          <a:xfrm>
            <a:off x="0" y="4989403"/>
            <a:ext cx="12192000" cy="99098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 1">
  <p:cSld name="Content Slide 1">
    <p:spTree>
      <p:nvGrpSpPr>
        <p:cNvPr id="1" name="Shape 21"/>
        <p:cNvGrpSpPr/>
        <p:nvPr/>
      </p:nvGrpSpPr>
      <p:grpSpPr>
        <a:xfrm>
          <a:off x="0" y="0"/>
          <a:ext cx="0" cy="0"/>
          <a:chOff x="0" y="0"/>
          <a:chExt cx="0" cy="0"/>
        </a:xfrm>
      </p:grpSpPr>
      <p:sp>
        <p:nvSpPr>
          <p:cNvPr id="22" name="Google Shape;22;p6"/>
          <p:cNvSpPr txBox="1">
            <a:spLocks noGrp="1"/>
          </p:cNvSpPr>
          <p:nvPr>
            <p:ph type="ctrTitle"/>
          </p:nvPr>
        </p:nvSpPr>
        <p:spPr>
          <a:xfrm>
            <a:off x="1524000" y="355108"/>
            <a:ext cx="9144000" cy="864092"/>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274C"/>
              </a:buClr>
              <a:buSzPts val="4800"/>
              <a:buFont typeface="Calibri"/>
              <a:buNone/>
              <a:defRPr sz="4800" b="1" i="0" u="none" strike="noStrike" cap="none">
                <a:solidFill>
                  <a:srgbClr val="00274C"/>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6"/>
          <p:cNvSpPr txBox="1">
            <a:spLocks noGrp="1"/>
          </p:cNvSpPr>
          <p:nvPr>
            <p:ph type="subTitle" idx="1"/>
          </p:nvPr>
        </p:nvSpPr>
        <p:spPr>
          <a:xfrm>
            <a:off x="1524000" y="1542009"/>
            <a:ext cx="9144000" cy="459603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3">
  <p:cSld name="Content Slide 3">
    <p:spTree>
      <p:nvGrpSpPr>
        <p:cNvPr id="1" name="Shape 34"/>
        <p:cNvGrpSpPr/>
        <p:nvPr/>
      </p:nvGrpSpPr>
      <p:grpSpPr>
        <a:xfrm>
          <a:off x="0" y="0"/>
          <a:ext cx="0" cy="0"/>
          <a:chOff x="0" y="0"/>
          <a:chExt cx="0" cy="0"/>
        </a:xfrm>
      </p:grpSpPr>
      <p:sp>
        <p:nvSpPr>
          <p:cNvPr id="35" name="Google Shape;35;p10"/>
          <p:cNvSpPr txBox="1">
            <a:spLocks noGrp="1"/>
          </p:cNvSpPr>
          <p:nvPr>
            <p:ph type="ctrTitle"/>
          </p:nvPr>
        </p:nvSpPr>
        <p:spPr>
          <a:xfrm>
            <a:off x="1524000" y="355108"/>
            <a:ext cx="9144000" cy="864092"/>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274C"/>
              </a:buClr>
              <a:buSzPts val="4800"/>
              <a:buFont typeface="Calibri"/>
              <a:buNone/>
              <a:defRPr sz="4800" b="1" i="0" u="none" strike="noStrike" cap="none">
                <a:solidFill>
                  <a:srgbClr val="00274C"/>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Google Shape;36;p10"/>
          <p:cNvSpPr txBox="1">
            <a:spLocks noGrp="1"/>
          </p:cNvSpPr>
          <p:nvPr>
            <p:ph type="subTitle" idx="1"/>
          </p:nvPr>
        </p:nvSpPr>
        <p:spPr>
          <a:xfrm>
            <a:off x="1524000" y="1542009"/>
            <a:ext cx="9144000" cy="459603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7" name="Google Shape;37;p10"/>
          <p:cNvSpPr txBox="1">
            <a:spLocks noGrp="1"/>
          </p:cNvSpPr>
          <p:nvPr>
            <p:ph type="dt" idx="10"/>
          </p:nvPr>
        </p:nvSpPr>
        <p:spPr>
          <a:xfrm>
            <a:off x="9693166" y="6474372"/>
            <a:ext cx="974834" cy="24710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10"/>
          <p:cNvSpPr txBox="1">
            <a:spLocks noGrp="1"/>
          </p:cNvSpPr>
          <p:nvPr>
            <p:ph type="ftr" idx="11"/>
          </p:nvPr>
        </p:nvSpPr>
        <p:spPr>
          <a:xfrm>
            <a:off x="1524000" y="6474372"/>
            <a:ext cx="7819697" cy="24710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10"/>
          <p:cNvSpPr txBox="1">
            <a:spLocks noGrp="1"/>
          </p:cNvSpPr>
          <p:nvPr>
            <p:ph type="sldNum" idx="12"/>
          </p:nvPr>
        </p:nvSpPr>
        <p:spPr>
          <a:xfrm>
            <a:off x="10668000" y="6474372"/>
            <a:ext cx="1135117" cy="247103"/>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7" name="Google Shape;7;p1"/>
          <p:cNvPicPr preferRelativeResize="0"/>
          <p:nvPr/>
        </p:nvPicPr>
        <p:blipFill rotWithShape="1">
          <a:blip r:embed="rId4">
            <a:alphaModFix/>
          </a:blip>
          <a:srcRect/>
          <a:stretch/>
        </p:blipFill>
        <p:spPr>
          <a:xfrm>
            <a:off x="5130800" y="720890"/>
            <a:ext cx="1930400" cy="20574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
        <p:cNvGrpSpPr/>
        <p:nvPr/>
      </p:nvGrpSpPr>
      <p:grpSpPr>
        <a:xfrm>
          <a:off x="0" y="0"/>
          <a:ext cx="0" cy="0"/>
          <a:chOff x="0" y="0"/>
          <a:chExt cx="0" cy="0"/>
        </a:xfrm>
      </p:grpSpPr>
      <p:pic>
        <p:nvPicPr>
          <p:cNvPr id="12" name="Google Shape;12;p3"/>
          <p:cNvPicPr preferRelativeResize="0"/>
          <p:nvPr/>
        </p:nvPicPr>
        <p:blipFill rotWithShape="1">
          <a:blip r:embed="rId3">
            <a:alphaModFix/>
          </a:blip>
          <a:srcRect t="16860" b="47968"/>
          <a:stretch/>
        </p:blipFill>
        <p:spPr>
          <a:xfrm>
            <a:off x="0" y="4445876"/>
            <a:ext cx="12192000" cy="2412124"/>
          </a:xfrm>
          <a:prstGeom prst="rect">
            <a:avLst/>
          </a:prstGeom>
          <a:noFill/>
          <a:ln>
            <a:noFill/>
          </a:ln>
        </p:spPr>
      </p:pic>
      <p:pic>
        <p:nvPicPr>
          <p:cNvPr id="13" name="Google Shape;13;p3"/>
          <p:cNvPicPr preferRelativeResize="0"/>
          <p:nvPr/>
        </p:nvPicPr>
        <p:blipFill rotWithShape="1">
          <a:blip r:embed="rId4">
            <a:alphaModFix/>
          </a:blip>
          <a:srcRect/>
          <a:stretch/>
        </p:blipFill>
        <p:spPr>
          <a:xfrm>
            <a:off x="5130800" y="720890"/>
            <a:ext cx="1930400" cy="2057400"/>
          </a:xfrm>
          <a:prstGeom prst="rect">
            <a:avLst/>
          </a:prstGeom>
          <a:noFill/>
          <a:ln>
            <a:noFill/>
          </a:ln>
        </p:spPr>
      </p:pic>
      <p:cxnSp>
        <p:nvCxnSpPr>
          <p:cNvPr id="14" name="Google Shape;14;p3"/>
          <p:cNvCxnSpPr/>
          <p:nvPr/>
        </p:nvCxnSpPr>
        <p:spPr>
          <a:xfrm>
            <a:off x="0" y="4445876"/>
            <a:ext cx="12192000" cy="0"/>
          </a:xfrm>
          <a:prstGeom prst="straightConnector1">
            <a:avLst/>
          </a:prstGeom>
          <a:noFill/>
          <a:ln w="76200" cap="flat" cmpd="sng">
            <a:solidFill>
              <a:schemeClr val="accent4"/>
            </a:solidFill>
            <a:prstDash val="solid"/>
            <a:miter lim="800000"/>
            <a:headEnd type="none" w="sm" len="sm"/>
            <a:tailEnd type="none" w="sm" len="sm"/>
          </a:ln>
        </p:spPr>
      </p:cxnSp>
      <p:sp>
        <p:nvSpPr>
          <p:cNvPr id="15" name="Google Shape;15;p3"/>
          <p:cNvSpPr txBox="1"/>
          <p:nvPr/>
        </p:nvSpPr>
        <p:spPr>
          <a:xfrm>
            <a:off x="1524000" y="3005958"/>
            <a:ext cx="9144000" cy="1407894"/>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4800"/>
              <a:buFont typeface="Calibri"/>
              <a:buNone/>
            </a:pPr>
            <a:r>
              <a:rPr lang="en-US" sz="4800" b="1" i="0" u="none" strike="noStrike" cap="none">
                <a:solidFill>
                  <a:schemeClr val="lt1"/>
                </a:solidFill>
                <a:latin typeface="Calibri"/>
                <a:ea typeface="Calibri"/>
                <a:cs typeface="Calibri"/>
                <a:sym typeface="Calibri"/>
              </a:rPr>
              <a:t>Title Slide 2</a:t>
            </a:r>
            <a:endParaRPr sz="4800" b="1"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pic>
        <p:nvPicPr>
          <p:cNvPr id="20" name="Google Shape;20;p5"/>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
        <p:cNvGrpSpPr/>
        <p:nvPr/>
      </p:nvGrpSpPr>
      <p:grpSpPr>
        <a:xfrm>
          <a:off x="0" y="0"/>
          <a:ext cx="0" cy="0"/>
          <a:chOff x="0" y="0"/>
          <a:chExt cx="0" cy="0"/>
        </a:xfrm>
      </p:grpSpPr>
      <p:pic>
        <p:nvPicPr>
          <p:cNvPr id="33" name="Google Shape;33;p9"/>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comments" Target="../comments/commen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comments" Target="../comments/comment3.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Google Shape;44;p11"/>
          <p:cNvSpPr txBox="1">
            <a:spLocks noGrp="1"/>
          </p:cNvSpPr>
          <p:nvPr>
            <p:ph type="ctrTitle"/>
          </p:nvPr>
        </p:nvSpPr>
        <p:spPr>
          <a:xfrm>
            <a:off x="0" y="2929758"/>
            <a:ext cx="12192000" cy="14079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060"/>
              </a:buClr>
              <a:buSzPts val="4800"/>
              <a:buFont typeface="Calibri"/>
              <a:buNone/>
            </a:pPr>
            <a:r>
              <a:rPr lang="en-US"/>
              <a:t>Towards a Transpiler for C/C++ to Safer Rust</a:t>
            </a:r>
            <a:endParaRPr/>
          </a:p>
        </p:txBody>
      </p:sp>
      <p:sp>
        <p:nvSpPr>
          <p:cNvPr id="45" name="Google Shape;45;p11"/>
          <p:cNvSpPr txBox="1">
            <a:spLocks noGrp="1"/>
          </p:cNvSpPr>
          <p:nvPr>
            <p:ph type="subTitle" idx="1"/>
          </p:nvPr>
        </p:nvSpPr>
        <p:spPr>
          <a:xfrm>
            <a:off x="0" y="4837728"/>
            <a:ext cx="12192000" cy="9909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000"/>
              <a:buNone/>
            </a:pPr>
            <a:r>
              <a:rPr lang="en-US" sz="3000" b="1"/>
              <a:t>Ravi Bhatt, Daniel Calco, Arjav Patel</a:t>
            </a:r>
            <a:endParaRPr sz="3000" b="1"/>
          </a:p>
          <a:p>
            <a:pPr marL="0" lvl="0" indent="0" algn="ctr" rtl="0">
              <a:lnSpc>
                <a:spcPct val="90000"/>
              </a:lnSpc>
              <a:spcBef>
                <a:spcPts val="0"/>
              </a:spcBef>
              <a:spcAft>
                <a:spcPts val="0"/>
              </a:spcAft>
              <a:buClr>
                <a:schemeClr val="lt1"/>
              </a:buClr>
              <a:buSzPts val="2000"/>
              <a:buNone/>
            </a:pPr>
            <a:r>
              <a:rPr lang="en-US" sz="3000" b="1"/>
              <a:t>Daniel Tian, Yusei Uehara</a:t>
            </a:r>
            <a:endParaRPr sz="3000" b="1"/>
          </a:p>
          <a:p>
            <a:pPr marL="0" lvl="0" indent="0" algn="ctr" rtl="0">
              <a:lnSpc>
                <a:spcPct val="90000"/>
              </a:lnSpc>
              <a:spcBef>
                <a:spcPts val="0"/>
              </a:spcBef>
              <a:spcAft>
                <a:spcPts val="0"/>
              </a:spcAft>
              <a:buClr>
                <a:schemeClr val="lt1"/>
              </a:buClr>
              <a:buSzPts val="2000"/>
              <a:buNone/>
            </a:pPr>
            <a:endParaRPr sz="3000" b="1"/>
          </a:p>
          <a:p>
            <a:pPr marL="0" lvl="0" indent="0" algn="ctr" rtl="0">
              <a:lnSpc>
                <a:spcPct val="90000"/>
              </a:lnSpc>
              <a:spcBef>
                <a:spcPts val="0"/>
              </a:spcBef>
              <a:spcAft>
                <a:spcPts val="0"/>
              </a:spcAft>
              <a:buClr>
                <a:schemeClr val="lt1"/>
              </a:buClr>
              <a:buSzPts val="2000"/>
              <a:buNone/>
            </a:pPr>
            <a:r>
              <a:rPr lang="en-US" sz="3000" b="1"/>
              <a:t>EECS 583 - Group 7</a:t>
            </a:r>
            <a:endParaRPr sz="30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txBox="1">
            <a:spLocks noGrp="1"/>
          </p:cNvSpPr>
          <p:nvPr>
            <p:ph type="ctrTitle"/>
          </p:nvPr>
        </p:nvSpPr>
        <p:spPr>
          <a:xfrm>
            <a:off x="466175" y="417250"/>
            <a:ext cx="11486400" cy="864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274C"/>
              </a:buClr>
              <a:buSzPts val="4800"/>
              <a:buFont typeface="Calibri"/>
              <a:buNone/>
            </a:pPr>
            <a:r>
              <a:rPr lang="en-US"/>
              <a:t>Methodology</a:t>
            </a:r>
            <a:endParaRPr/>
          </a:p>
        </p:txBody>
      </p:sp>
      <p:sp>
        <p:nvSpPr>
          <p:cNvPr id="123" name="Google Shape;123;p20"/>
          <p:cNvSpPr txBox="1"/>
          <p:nvPr/>
        </p:nvSpPr>
        <p:spPr>
          <a:xfrm>
            <a:off x="1090050" y="1482525"/>
            <a:ext cx="10011900" cy="737400"/>
          </a:xfrm>
          <a:prstGeom prst="rect">
            <a:avLst/>
          </a:prstGeom>
          <a:noFill/>
          <a:ln>
            <a:noFill/>
          </a:ln>
        </p:spPr>
        <p:txBody>
          <a:bodyPr spcFirstLastPara="1" wrap="square" lIns="91425" tIns="91425" rIns="91425" bIns="91425" anchor="t" anchorCtr="0">
            <a:normAutofit/>
          </a:bodyPr>
          <a:lstStyle/>
          <a:p>
            <a:pPr marL="457200" lvl="0" indent="-387350" algn="l" rtl="0">
              <a:lnSpc>
                <a:spcPct val="115000"/>
              </a:lnSpc>
              <a:spcBef>
                <a:spcPts val="0"/>
              </a:spcBef>
              <a:spcAft>
                <a:spcPts val="0"/>
              </a:spcAft>
              <a:buClr>
                <a:srgbClr val="595959"/>
              </a:buClr>
              <a:buSzPts val="2500"/>
              <a:buChar char="●"/>
            </a:pPr>
            <a:r>
              <a:rPr lang="en-US" sz="2500">
                <a:solidFill>
                  <a:srgbClr val="595959"/>
                </a:solidFill>
              </a:rPr>
              <a:t>Global Variables can be implemented a few ways:</a:t>
            </a:r>
            <a:endParaRPr sz="2500" b="1">
              <a:solidFill>
                <a:srgbClr val="595959"/>
              </a:solidFill>
            </a:endParaRPr>
          </a:p>
        </p:txBody>
      </p:sp>
      <p:pic>
        <p:nvPicPr>
          <p:cNvPr id="124" name="Google Shape;124;p20"/>
          <p:cNvPicPr preferRelativeResize="0"/>
          <p:nvPr/>
        </p:nvPicPr>
        <p:blipFill>
          <a:blip r:embed="rId3">
            <a:alphaModFix/>
          </a:blip>
          <a:stretch>
            <a:fillRect/>
          </a:stretch>
        </p:blipFill>
        <p:spPr>
          <a:xfrm>
            <a:off x="2492150" y="2238250"/>
            <a:ext cx="7207775" cy="1436450"/>
          </a:xfrm>
          <a:prstGeom prst="rect">
            <a:avLst/>
          </a:prstGeom>
          <a:noFill/>
          <a:ln>
            <a:noFill/>
          </a:ln>
        </p:spPr>
      </p:pic>
      <p:sp>
        <p:nvSpPr>
          <p:cNvPr id="125" name="Google Shape;125;p20"/>
          <p:cNvSpPr txBox="1"/>
          <p:nvPr/>
        </p:nvSpPr>
        <p:spPr>
          <a:xfrm>
            <a:off x="1090050" y="4675688"/>
            <a:ext cx="10011900" cy="1027200"/>
          </a:xfrm>
          <a:prstGeom prst="rect">
            <a:avLst/>
          </a:prstGeom>
          <a:noFill/>
          <a:ln>
            <a:noFill/>
          </a:ln>
        </p:spPr>
        <p:txBody>
          <a:bodyPr spcFirstLastPara="1" wrap="square" lIns="91425" tIns="91425" rIns="91425" bIns="91425" anchor="t" anchorCtr="0">
            <a:normAutofit lnSpcReduction="10000"/>
          </a:bodyPr>
          <a:lstStyle/>
          <a:p>
            <a:pPr marL="457200" lvl="0" indent="-387350" algn="l" rtl="0">
              <a:lnSpc>
                <a:spcPct val="115000"/>
              </a:lnSpc>
              <a:spcBef>
                <a:spcPts val="0"/>
              </a:spcBef>
              <a:spcAft>
                <a:spcPts val="0"/>
              </a:spcAft>
              <a:buClr>
                <a:srgbClr val="595959"/>
              </a:buClr>
              <a:buSzPts val="2500"/>
              <a:buChar char="●"/>
            </a:pPr>
            <a:r>
              <a:rPr lang="en-US" sz="2500" dirty="0">
                <a:solidFill>
                  <a:srgbClr val="595959"/>
                </a:solidFill>
              </a:rPr>
              <a:t>Const and Static work for immutable variables</a:t>
            </a:r>
            <a:endParaRPr sz="2500" dirty="0">
              <a:solidFill>
                <a:srgbClr val="595959"/>
              </a:solidFill>
            </a:endParaRPr>
          </a:p>
          <a:p>
            <a:pPr marL="457200" lvl="0" indent="-387350" algn="l" rtl="0">
              <a:lnSpc>
                <a:spcPct val="115000"/>
              </a:lnSpc>
              <a:spcBef>
                <a:spcPts val="0"/>
              </a:spcBef>
              <a:spcAft>
                <a:spcPts val="0"/>
              </a:spcAft>
              <a:buClr>
                <a:srgbClr val="595959"/>
              </a:buClr>
              <a:buSzPts val="2500"/>
              <a:buChar char="●"/>
            </a:pPr>
            <a:r>
              <a:rPr lang="en-US" sz="2500" dirty="0">
                <a:solidFill>
                  <a:srgbClr val="595959"/>
                </a:solidFill>
              </a:rPr>
              <a:t>Static mut for mutable global variables, but are unsafe!</a:t>
            </a:r>
            <a:endParaRPr sz="2500" dirty="0">
              <a:solidFill>
                <a:srgbClr val="59595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1"/>
          <p:cNvSpPr txBox="1">
            <a:spLocks noGrp="1"/>
          </p:cNvSpPr>
          <p:nvPr>
            <p:ph type="ctrTitle"/>
          </p:nvPr>
        </p:nvSpPr>
        <p:spPr>
          <a:xfrm>
            <a:off x="466175" y="417250"/>
            <a:ext cx="11486400" cy="864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274C"/>
              </a:buClr>
              <a:buSzPts val="4800"/>
              <a:buFont typeface="Calibri"/>
              <a:buNone/>
            </a:pPr>
            <a:r>
              <a:rPr lang="en-US"/>
              <a:t>Methodology</a:t>
            </a:r>
            <a:endParaRPr/>
          </a:p>
        </p:txBody>
      </p:sp>
      <p:sp>
        <p:nvSpPr>
          <p:cNvPr id="131" name="Google Shape;131;p21"/>
          <p:cNvSpPr txBox="1"/>
          <p:nvPr/>
        </p:nvSpPr>
        <p:spPr>
          <a:xfrm>
            <a:off x="1117513" y="1433775"/>
            <a:ext cx="9957000" cy="572700"/>
          </a:xfrm>
          <a:prstGeom prst="rect">
            <a:avLst/>
          </a:prstGeom>
          <a:noFill/>
          <a:ln>
            <a:noFill/>
          </a:ln>
        </p:spPr>
        <p:txBody>
          <a:bodyPr spcFirstLastPara="1" wrap="square" lIns="91425" tIns="91425" rIns="91425" bIns="91425" anchor="t" anchorCtr="0">
            <a:noAutofit/>
          </a:bodyPr>
          <a:lstStyle/>
          <a:p>
            <a:pPr marL="457200" lvl="0" indent="-387350" algn="l" rtl="0">
              <a:lnSpc>
                <a:spcPct val="115000"/>
              </a:lnSpc>
              <a:spcBef>
                <a:spcPts val="0"/>
              </a:spcBef>
              <a:spcAft>
                <a:spcPts val="0"/>
              </a:spcAft>
              <a:buClr>
                <a:srgbClr val="595959"/>
              </a:buClr>
              <a:buSzPts val="2500"/>
              <a:buChar char="●"/>
            </a:pPr>
            <a:r>
              <a:rPr lang="en-US" sz="2500">
                <a:solidFill>
                  <a:srgbClr val="595959"/>
                </a:solidFill>
              </a:rPr>
              <a:t>Use std:sync module for thread-safe mutable global variables.</a:t>
            </a:r>
            <a:endParaRPr sz="2500" b="1">
              <a:solidFill>
                <a:srgbClr val="595959"/>
              </a:solidFill>
            </a:endParaRPr>
          </a:p>
        </p:txBody>
      </p:sp>
      <p:pic>
        <p:nvPicPr>
          <p:cNvPr id="132" name="Google Shape;132;p21"/>
          <p:cNvPicPr preferRelativeResize="0"/>
          <p:nvPr/>
        </p:nvPicPr>
        <p:blipFill>
          <a:blip r:embed="rId3">
            <a:alphaModFix/>
          </a:blip>
          <a:stretch>
            <a:fillRect/>
          </a:stretch>
        </p:blipFill>
        <p:spPr>
          <a:xfrm>
            <a:off x="2792688" y="2006478"/>
            <a:ext cx="6833374" cy="39163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2"/>
          <p:cNvSpPr txBox="1">
            <a:spLocks noGrp="1"/>
          </p:cNvSpPr>
          <p:nvPr>
            <p:ph type="ctrTitle"/>
          </p:nvPr>
        </p:nvSpPr>
        <p:spPr>
          <a:xfrm>
            <a:off x="466175" y="417250"/>
            <a:ext cx="11486400" cy="864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274C"/>
              </a:buClr>
              <a:buSzPts val="4800"/>
              <a:buFont typeface="Calibri"/>
              <a:buNone/>
            </a:pPr>
            <a:r>
              <a:rPr lang="en-US"/>
              <a:t>Methodology</a:t>
            </a:r>
            <a:endParaRPr/>
          </a:p>
        </p:txBody>
      </p:sp>
      <p:sp>
        <p:nvSpPr>
          <p:cNvPr id="138" name="Google Shape;138;p22"/>
          <p:cNvSpPr txBox="1"/>
          <p:nvPr/>
        </p:nvSpPr>
        <p:spPr>
          <a:xfrm>
            <a:off x="1355813" y="1501050"/>
            <a:ext cx="9480300" cy="671400"/>
          </a:xfrm>
          <a:prstGeom prst="rect">
            <a:avLst/>
          </a:prstGeom>
          <a:noFill/>
          <a:ln>
            <a:noFill/>
          </a:ln>
        </p:spPr>
        <p:txBody>
          <a:bodyPr spcFirstLastPara="1" wrap="square" lIns="91425" tIns="91425" rIns="91425" bIns="91425" anchor="t" anchorCtr="0">
            <a:normAutofit/>
          </a:bodyPr>
          <a:lstStyle/>
          <a:p>
            <a:pPr marL="457200" lvl="0" indent="-387350" algn="l" rtl="0">
              <a:lnSpc>
                <a:spcPct val="115000"/>
              </a:lnSpc>
              <a:spcBef>
                <a:spcPts val="0"/>
              </a:spcBef>
              <a:spcAft>
                <a:spcPts val="0"/>
              </a:spcAft>
              <a:buClr>
                <a:srgbClr val="595959"/>
              </a:buClr>
              <a:buSzPts val="2500"/>
              <a:buChar char="●"/>
            </a:pPr>
            <a:r>
              <a:rPr lang="en-US" sz="2500">
                <a:solidFill>
                  <a:srgbClr val="595959"/>
                </a:solidFill>
              </a:rPr>
              <a:t>Translate structs to Rust counterparts</a:t>
            </a:r>
            <a:endParaRPr sz="2500" b="1">
              <a:solidFill>
                <a:srgbClr val="595959"/>
              </a:solidFill>
            </a:endParaRPr>
          </a:p>
        </p:txBody>
      </p:sp>
      <p:pic>
        <p:nvPicPr>
          <p:cNvPr id="139" name="Google Shape;139;p22"/>
          <p:cNvPicPr preferRelativeResize="0"/>
          <p:nvPr/>
        </p:nvPicPr>
        <p:blipFill>
          <a:blip r:embed="rId3">
            <a:alphaModFix/>
          </a:blip>
          <a:stretch>
            <a:fillRect/>
          </a:stretch>
        </p:blipFill>
        <p:spPr>
          <a:xfrm>
            <a:off x="2414818" y="2392244"/>
            <a:ext cx="7362270" cy="243038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3"/>
          <p:cNvSpPr txBox="1">
            <a:spLocks noGrp="1"/>
          </p:cNvSpPr>
          <p:nvPr>
            <p:ph type="ctrTitle"/>
          </p:nvPr>
        </p:nvSpPr>
        <p:spPr>
          <a:xfrm>
            <a:off x="466175" y="417250"/>
            <a:ext cx="11486400" cy="864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274C"/>
              </a:buClr>
              <a:buSzPts val="4800"/>
              <a:buFont typeface="Calibri"/>
              <a:buNone/>
            </a:pPr>
            <a:r>
              <a:rPr lang="en-US"/>
              <a:t>Methodology</a:t>
            </a:r>
            <a:endParaRPr/>
          </a:p>
        </p:txBody>
      </p:sp>
      <p:sp>
        <p:nvSpPr>
          <p:cNvPr id="145" name="Google Shape;145;p23"/>
          <p:cNvSpPr txBox="1"/>
          <p:nvPr/>
        </p:nvSpPr>
        <p:spPr>
          <a:xfrm>
            <a:off x="1272134" y="1469850"/>
            <a:ext cx="9874500" cy="762000"/>
          </a:xfrm>
          <a:prstGeom prst="rect">
            <a:avLst/>
          </a:prstGeom>
          <a:noFill/>
          <a:ln>
            <a:noFill/>
          </a:ln>
        </p:spPr>
        <p:txBody>
          <a:bodyPr spcFirstLastPara="1" wrap="square" lIns="91425" tIns="91425" rIns="91425" bIns="91425" anchor="t" anchorCtr="0">
            <a:normAutofit/>
          </a:bodyPr>
          <a:lstStyle/>
          <a:p>
            <a:pPr marL="457200" lvl="0" indent="-387350" algn="l" rtl="0">
              <a:lnSpc>
                <a:spcPct val="115000"/>
              </a:lnSpc>
              <a:spcBef>
                <a:spcPts val="0"/>
              </a:spcBef>
              <a:spcAft>
                <a:spcPts val="0"/>
              </a:spcAft>
              <a:buClr>
                <a:srgbClr val="595959"/>
              </a:buClr>
              <a:buSzPts val="2500"/>
              <a:buChar char="●"/>
            </a:pPr>
            <a:r>
              <a:rPr lang="en-US" sz="2500">
                <a:solidFill>
                  <a:srgbClr val="595959"/>
                </a:solidFill>
              </a:rPr>
              <a:t>Reimplement unsupported features</a:t>
            </a:r>
            <a:endParaRPr sz="2500" b="1">
              <a:solidFill>
                <a:srgbClr val="595959"/>
              </a:solidFill>
            </a:endParaRPr>
          </a:p>
        </p:txBody>
      </p:sp>
      <p:grpSp>
        <p:nvGrpSpPr>
          <p:cNvPr id="146" name="Google Shape;146;p23"/>
          <p:cNvGrpSpPr/>
          <p:nvPr/>
        </p:nvGrpSpPr>
        <p:grpSpPr>
          <a:xfrm>
            <a:off x="978125" y="2839689"/>
            <a:ext cx="7310892" cy="1579406"/>
            <a:chOff x="1335125" y="1859925"/>
            <a:chExt cx="6308476" cy="1317050"/>
          </a:xfrm>
        </p:grpSpPr>
        <p:pic>
          <p:nvPicPr>
            <p:cNvPr id="147" name="Google Shape;147;p23"/>
            <p:cNvPicPr preferRelativeResize="0"/>
            <p:nvPr/>
          </p:nvPicPr>
          <p:blipFill>
            <a:blip r:embed="rId3">
              <a:alphaModFix/>
            </a:blip>
            <a:stretch>
              <a:fillRect/>
            </a:stretch>
          </p:blipFill>
          <p:spPr>
            <a:xfrm>
              <a:off x="1335125" y="1859925"/>
              <a:ext cx="6308476" cy="1244275"/>
            </a:xfrm>
            <a:prstGeom prst="rect">
              <a:avLst/>
            </a:prstGeom>
            <a:noFill/>
            <a:ln>
              <a:noFill/>
            </a:ln>
          </p:spPr>
        </p:pic>
        <p:sp>
          <p:nvSpPr>
            <p:cNvPr id="148" name="Google Shape;148;p23"/>
            <p:cNvSpPr/>
            <p:nvPr/>
          </p:nvSpPr>
          <p:spPr>
            <a:xfrm>
              <a:off x="2942113" y="2709275"/>
              <a:ext cx="3094500" cy="467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49" name="Google Shape;149;p23"/>
          <p:cNvSpPr txBox="1"/>
          <p:nvPr/>
        </p:nvSpPr>
        <p:spPr>
          <a:xfrm>
            <a:off x="1611586" y="4592363"/>
            <a:ext cx="4211700" cy="762000"/>
          </a:xfrm>
          <a:prstGeom prst="rect">
            <a:avLst/>
          </a:prstGeom>
          <a:noFill/>
          <a:ln>
            <a:noFill/>
          </a:ln>
        </p:spPr>
        <p:txBody>
          <a:bodyPr spcFirstLastPara="1" wrap="square" lIns="91425" tIns="91425" rIns="91425" bIns="91425" anchor="t" anchorCtr="0">
            <a:normAutofit lnSpcReduction="10000"/>
          </a:bodyPr>
          <a:lstStyle/>
          <a:p>
            <a:pPr marL="0" lvl="0" indent="0" algn="ctr" rtl="0">
              <a:lnSpc>
                <a:spcPct val="115000"/>
              </a:lnSpc>
              <a:spcBef>
                <a:spcPts val="0"/>
              </a:spcBef>
              <a:spcAft>
                <a:spcPts val="1200"/>
              </a:spcAft>
              <a:buNone/>
            </a:pPr>
            <a:r>
              <a:rPr lang="en-US" sz="2500">
                <a:solidFill>
                  <a:srgbClr val="595959"/>
                </a:solidFill>
              </a:rPr>
              <a:t>Do-While Loops</a:t>
            </a:r>
            <a:endParaRPr sz="2500" b="1">
              <a:solidFill>
                <a:srgbClr val="595959"/>
              </a:solidFill>
            </a:endParaRPr>
          </a:p>
        </p:txBody>
      </p:sp>
      <p:pic>
        <p:nvPicPr>
          <p:cNvPr id="150" name="Google Shape;150;p23"/>
          <p:cNvPicPr preferRelativeResize="0"/>
          <p:nvPr/>
        </p:nvPicPr>
        <p:blipFill>
          <a:blip r:embed="rId4">
            <a:alphaModFix/>
          </a:blip>
          <a:stretch>
            <a:fillRect/>
          </a:stretch>
        </p:blipFill>
        <p:spPr>
          <a:xfrm>
            <a:off x="6024046" y="3131843"/>
            <a:ext cx="5278329" cy="447428"/>
          </a:xfrm>
          <a:prstGeom prst="rect">
            <a:avLst/>
          </a:prstGeom>
          <a:noFill/>
          <a:ln>
            <a:noFill/>
          </a:ln>
        </p:spPr>
      </p:pic>
      <p:sp>
        <p:nvSpPr>
          <p:cNvPr id="151" name="Google Shape;151;p23"/>
          <p:cNvSpPr txBox="1"/>
          <p:nvPr/>
        </p:nvSpPr>
        <p:spPr>
          <a:xfrm>
            <a:off x="6692599" y="4592363"/>
            <a:ext cx="4211700" cy="762000"/>
          </a:xfrm>
          <a:prstGeom prst="rect">
            <a:avLst/>
          </a:prstGeom>
          <a:noFill/>
          <a:ln>
            <a:noFill/>
          </a:ln>
        </p:spPr>
        <p:txBody>
          <a:bodyPr spcFirstLastPara="1" wrap="square" lIns="91425" tIns="91425" rIns="91425" bIns="91425" anchor="t" anchorCtr="0">
            <a:normAutofit lnSpcReduction="10000"/>
          </a:bodyPr>
          <a:lstStyle/>
          <a:p>
            <a:pPr marL="0" lvl="0" indent="0" algn="ctr" rtl="0">
              <a:lnSpc>
                <a:spcPct val="115000"/>
              </a:lnSpc>
              <a:spcBef>
                <a:spcPts val="0"/>
              </a:spcBef>
              <a:spcAft>
                <a:spcPts val="1200"/>
              </a:spcAft>
              <a:buNone/>
            </a:pPr>
            <a:r>
              <a:rPr lang="en-US" sz="2500">
                <a:solidFill>
                  <a:srgbClr val="595959"/>
                </a:solidFill>
              </a:rPr>
              <a:t>Ternary Operators</a:t>
            </a:r>
            <a:endParaRPr sz="2500" b="1">
              <a:solidFill>
                <a:srgbClr val="59595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4"/>
          <p:cNvSpPr txBox="1">
            <a:spLocks noGrp="1"/>
          </p:cNvSpPr>
          <p:nvPr>
            <p:ph type="ctrTitle"/>
          </p:nvPr>
        </p:nvSpPr>
        <p:spPr>
          <a:xfrm>
            <a:off x="466175" y="417250"/>
            <a:ext cx="11486400" cy="864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274C"/>
              </a:buClr>
              <a:buSzPts val="4800"/>
              <a:buFont typeface="Calibri"/>
              <a:buNone/>
            </a:pPr>
            <a:r>
              <a:rPr lang="en-US"/>
              <a:t>Methodology - Non-trivial Constructs</a:t>
            </a:r>
            <a:endParaRPr/>
          </a:p>
        </p:txBody>
      </p:sp>
      <p:sp>
        <p:nvSpPr>
          <p:cNvPr id="157" name="Google Shape;157;p24"/>
          <p:cNvSpPr txBox="1"/>
          <p:nvPr/>
        </p:nvSpPr>
        <p:spPr>
          <a:xfrm>
            <a:off x="620450" y="1491575"/>
            <a:ext cx="5709300" cy="3523338"/>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2600" b="1" dirty="0">
                <a:solidFill>
                  <a:srgbClr val="595959"/>
                </a:solidFill>
              </a:rPr>
              <a:t>Functions</a:t>
            </a:r>
            <a:endParaRPr sz="2600" b="1" dirty="0">
              <a:solidFill>
                <a:srgbClr val="595959"/>
              </a:solidFill>
            </a:endParaRPr>
          </a:p>
          <a:p>
            <a:pPr marL="914400" lvl="0" indent="-368300" algn="l" rtl="0">
              <a:lnSpc>
                <a:spcPct val="150000"/>
              </a:lnSpc>
              <a:spcBef>
                <a:spcPts val="0"/>
              </a:spcBef>
              <a:spcAft>
                <a:spcPts val="0"/>
              </a:spcAft>
              <a:buClr>
                <a:srgbClr val="595959"/>
              </a:buClr>
              <a:buSzPts val="2200"/>
              <a:buChar char="●"/>
            </a:pPr>
            <a:r>
              <a:rPr lang="en-US" sz="2400" dirty="0">
                <a:solidFill>
                  <a:srgbClr val="595959"/>
                </a:solidFill>
              </a:rPr>
              <a:t>Things start getting messy…</a:t>
            </a:r>
          </a:p>
          <a:p>
            <a:pPr marL="914400" lvl="0" indent="-368300" algn="l" rtl="0">
              <a:lnSpc>
                <a:spcPct val="150000"/>
              </a:lnSpc>
              <a:spcBef>
                <a:spcPts val="0"/>
              </a:spcBef>
              <a:spcAft>
                <a:spcPts val="0"/>
              </a:spcAft>
              <a:buClr>
                <a:srgbClr val="595959"/>
              </a:buClr>
              <a:buSzPts val="2200"/>
              <a:buChar char="●"/>
            </a:pPr>
            <a:endParaRPr lang="en-US" sz="2400" dirty="0">
              <a:solidFill>
                <a:srgbClr val="595959"/>
              </a:solidFill>
            </a:endParaRPr>
          </a:p>
          <a:p>
            <a:pPr marL="914400" indent="-368300">
              <a:lnSpc>
                <a:spcPct val="150000"/>
              </a:lnSpc>
              <a:buClr>
                <a:srgbClr val="595959"/>
              </a:buClr>
              <a:buSzPts val="2200"/>
              <a:buFont typeface="Arial"/>
              <a:buChar char="●"/>
            </a:pPr>
            <a:r>
              <a:rPr lang="en-US" sz="2400" dirty="0">
                <a:solidFill>
                  <a:srgbClr val="595959"/>
                </a:solidFill>
              </a:rPr>
              <a:t>No separated </a:t>
            </a:r>
            <a:r>
              <a:rPr lang="en-US" sz="2400" dirty="0" err="1">
                <a:solidFill>
                  <a:srgbClr val="595959"/>
                </a:solidFill>
              </a:rPr>
              <a:t>decls</a:t>
            </a:r>
            <a:r>
              <a:rPr lang="en-US" sz="2400" dirty="0">
                <a:solidFill>
                  <a:srgbClr val="595959"/>
                </a:solidFill>
              </a:rPr>
              <a:t> &amp; </a:t>
            </a:r>
            <a:r>
              <a:rPr lang="en-US" sz="2400" dirty="0" err="1">
                <a:solidFill>
                  <a:srgbClr val="595959"/>
                </a:solidFill>
              </a:rPr>
              <a:t>impls</a:t>
            </a:r>
            <a:endParaRPr lang="en-US" sz="2400" dirty="0">
              <a:solidFill>
                <a:srgbClr val="595959"/>
              </a:solidFill>
            </a:endParaRPr>
          </a:p>
          <a:p>
            <a:pPr marL="914400" indent="-368300">
              <a:lnSpc>
                <a:spcPct val="150000"/>
              </a:lnSpc>
              <a:buClr>
                <a:srgbClr val="595959"/>
              </a:buClr>
              <a:buSzPts val="2200"/>
              <a:buFont typeface="Arial"/>
              <a:buChar char="●"/>
            </a:pPr>
            <a:endParaRPr lang="en-US" sz="2400" dirty="0">
              <a:solidFill>
                <a:srgbClr val="595959"/>
              </a:solidFill>
            </a:endParaRPr>
          </a:p>
          <a:p>
            <a:pPr marL="914400" indent="-368300">
              <a:lnSpc>
                <a:spcPct val="150000"/>
              </a:lnSpc>
              <a:buClr>
                <a:srgbClr val="595959"/>
              </a:buClr>
              <a:buSzPts val="2200"/>
              <a:buFont typeface="Arial"/>
              <a:buChar char="●"/>
            </a:pPr>
            <a:r>
              <a:rPr lang="en-US" sz="2400" dirty="0">
                <a:solidFill>
                  <a:srgbClr val="595959"/>
                </a:solidFill>
              </a:rPr>
              <a:t>No function overloading</a:t>
            </a:r>
          </a:p>
          <a:p>
            <a:pPr marL="914400" indent="-368300">
              <a:lnSpc>
                <a:spcPct val="150000"/>
              </a:lnSpc>
              <a:buClr>
                <a:srgbClr val="595959"/>
              </a:buClr>
              <a:buSzPts val="2200"/>
              <a:buFont typeface="Arial"/>
              <a:buChar char="●"/>
            </a:pPr>
            <a:endParaRPr lang="en-US" sz="2000" dirty="0">
              <a:solidFill>
                <a:srgbClr val="595959"/>
              </a:solidFill>
            </a:endParaRPr>
          </a:p>
          <a:p>
            <a:pPr marL="914400" lvl="0" indent="-368300" algn="l" rtl="0">
              <a:lnSpc>
                <a:spcPct val="150000"/>
              </a:lnSpc>
              <a:spcBef>
                <a:spcPts val="0"/>
              </a:spcBef>
              <a:spcAft>
                <a:spcPts val="0"/>
              </a:spcAft>
              <a:buClr>
                <a:srgbClr val="595959"/>
              </a:buClr>
              <a:buSzPts val="2200"/>
              <a:buChar char="●"/>
            </a:pPr>
            <a:endParaRPr sz="2200" dirty="0">
              <a:solidFill>
                <a:srgbClr val="595959"/>
              </a:solidFill>
            </a:endParaRPr>
          </a:p>
        </p:txBody>
      </p:sp>
      <p:sp>
        <p:nvSpPr>
          <p:cNvPr id="160" name="Google Shape;160;p24"/>
          <p:cNvSpPr txBox="1"/>
          <p:nvPr/>
        </p:nvSpPr>
        <p:spPr>
          <a:xfrm>
            <a:off x="6272550" y="1332463"/>
            <a:ext cx="4035300" cy="277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b="1">
                <a:solidFill>
                  <a:srgbClr val="888888"/>
                </a:solidFill>
                <a:latin typeface="Courier New"/>
                <a:ea typeface="Courier New"/>
                <a:cs typeface="Courier New"/>
                <a:sym typeface="Courier New"/>
              </a:rPr>
              <a:t>//Declaration</a:t>
            </a:r>
            <a:endParaRPr sz="2200" b="1">
              <a:solidFill>
                <a:srgbClr val="333333"/>
              </a:solidFill>
              <a:latin typeface="Courier New"/>
              <a:ea typeface="Courier New"/>
              <a:cs typeface="Courier New"/>
              <a:sym typeface="Courier New"/>
            </a:endParaRPr>
          </a:p>
          <a:p>
            <a:pPr marL="0" lvl="0" indent="0" algn="l" rtl="0">
              <a:spcBef>
                <a:spcPts val="0"/>
              </a:spcBef>
              <a:spcAft>
                <a:spcPts val="0"/>
              </a:spcAft>
              <a:buNone/>
            </a:pPr>
            <a:r>
              <a:rPr lang="en-US" sz="2200" b="1">
                <a:solidFill>
                  <a:srgbClr val="333399"/>
                </a:solidFill>
                <a:latin typeface="Courier New"/>
                <a:ea typeface="Courier New"/>
                <a:cs typeface="Courier New"/>
                <a:sym typeface="Courier New"/>
              </a:rPr>
              <a:t>int</a:t>
            </a:r>
            <a:r>
              <a:rPr lang="en-US" sz="2200" b="1">
                <a:solidFill>
                  <a:srgbClr val="333333"/>
                </a:solidFill>
                <a:latin typeface="Courier New"/>
                <a:ea typeface="Courier New"/>
                <a:cs typeface="Courier New"/>
                <a:sym typeface="Courier New"/>
              </a:rPr>
              <a:t> </a:t>
            </a:r>
            <a:r>
              <a:rPr lang="en-US" sz="2200" b="1">
                <a:solidFill>
                  <a:srgbClr val="0066BB"/>
                </a:solidFill>
                <a:latin typeface="Courier New"/>
                <a:ea typeface="Courier New"/>
                <a:cs typeface="Courier New"/>
                <a:sym typeface="Courier New"/>
              </a:rPr>
              <a:t>foo</a:t>
            </a:r>
            <a:r>
              <a:rPr lang="en-US" sz="2200" b="1">
                <a:solidFill>
                  <a:srgbClr val="333333"/>
                </a:solidFill>
                <a:latin typeface="Courier New"/>
                <a:ea typeface="Courier New"/>
                <a:cs typeface="Courier New"/>
                <a:sym typeface="Courier New"/>
              </a:rPr>
              <a:t>(</a:t>
            </a:r>
            <a:r>
              <a:rPr lang="en-US" sz="2200" b="1">
                <a:solidFill>
                  <a:srgbClr val="333399"/>
                </a:solidFill>
                <a:latin typeface="Courier New"/>
                <a:ea typeface="Courier New"/>
                <a:cs typeface="Courier New"/>
                <a:sym typeface="Courier New"/>
              </a:rPr>
              <a:t>bool</a:t>
            </a:r>
            <a:r>
              <a:rPr lang="en-US" sz="2200" b="1">
                <a:solidFill>
                  <a:srgbClr val="333333"/>
                </a:solidFill>
                <a:latin typeface="Courier New"/>
                <a:ea typeface="Courier New"/>
                <a:cs typeface="Courier New"/>
                <a:sym typeface="Courier New"/>
              </a:rPr>
              <a:t> p1);</a:t>
            </a:r>
            <a:endParaRPr sz="2200" b="1">
              <a:solidFill>
                <a:srgbClr val="333333"/>
              </a:solidFill>
              <a:latin typeface="Courier New"/>
              <a:ea typeface="Courier New"/>
              <a:cs typeface="Courier New"/>
              <a:sym typeface="Courier New"/>
            </a:endParaRPr>
          </a:p>
          <a:p>
            <a:pPr marL="0" lvl="0" indent="0" algn="l" rtl="0">
              <a:spcBef>
                <a:spcPts val="0"/>
              </a:spcBef>
              <a:spcAft>
                <a:spcPts val="0"/>
              </a:spcAft>
              <a:buNone/>
            </a:pPr>
            <a:endParaRPr sz="2200" b="1">
              <a:solidFill>
                <a:srgbClr val="333333"/>
              </a:solidFill>
              <a:latin typeface="Courier New"/>
              <a:ea typeface="Courier New"/>
              <a:cs typeface="Courier New"/>
              <a:sym typeface="Courier New"/>
            </a:endParaRPr>
          </a:p>
          <a:p>
            <a:pPr marL="0" lvl="0" indent="0" algn="l" rtl="0">
              <a:spcBef>
                <a:spcPts val="0"/>
              </a:spcBef>
              <a:spcAft>
                <a:spcPts val="0"/>
              </a:spcAft>
              <a:buNone/>
            </a:pPr>
            <a:r>
              <a:rPr lang="en-US" sz="2200" b="1">
                <a:solidFill>
                  <a:srgbClr val="888888"/>
                </a:solidFill>
                <a:latin typeface="Courier New"/>
                <a:ea typeface="Courier New"/>
                <a:cs typeface="Courier New"/>
                <a:sym typeface="Courier New"/>
              </a:rPr>
              <a:t>//Implementation</a:t>
            </a:r>
            <a:endParaRPr sz="2200" b="1">
              <a:solidFill>
                <a:srgbClr val="333333"/>
              </a:solidFill>
              <a:latin typeface="Courier New"/>
              <a:ea typeface="Courier New"/>
              <a:cs typeface="Courier New"/>
              <a:sym typeface="Courier New"/>
            </a:endParaRPr>
          </a:p>
          <a:p>
            <a:pPr marL="0" lvl="0" indent="0" algn="l" rtl="0">
              <a:spcBef>
                <a:spcPts val="0"/>
              </a:spcBef>
              <a:spcAft>
                <a:spcPts val="0"/>
              </a:spcAft>
              <a:buNone/>
            </a:pPr>
            <a:r>
              <a:rPr lang="en-US" sz="2200" b="1">
                <a:solidFill>
                  <a:srgbClr val="333399"/>
                </a:solidFill>
                <a:latin typeface="Courier New"/>
                <a:ea typeface="Courier New"/>
                <a:cs typeface="Courier New"/>
                <a:sym typeface="Courier New"/>
              </a:rPr>
              <a:t>int</a:t>
            </a:r>
            <a:r>
              <a:rPr lang="en-US" sz="2200" b="1">
                <a:solidFill>
                  <a:srgbClr val="333333"/>
                </a:solidFill>
                <a:latin typeface="Courier New"/>
                <a:ea typeface="Courier New"/>
                <a:cs typeface="Courier New"/>
                <a:sym typeface="Courier New"/>
              </a:rPr>
              <a:t> </a:t>
            </a:r>
            <a:r>
              <a:rPr lang="en-US" sz="2200" b="1">
                <a:solidFill>
                  <a:srgbClr val="0066BB"/>
                </a:solidFill>
                <a:latin typeface="Courier New"/>
                <a:ea typeface="Courier New"/>
                <a:cs typeface="Courier New"/>
                <a:sym typeface="Courier New"/>
              </a:rPr>
              <a:t>foo</a:t>
            </a:r>
            <a:r>
              <a:rPr lang="en-US" sz="2200" b="1">
                <a:solidFill>
                  <a:srgbClr val="333333"/>
                </a:solidFill>
                <a:latin typeface="Courier New"/>
                <a:ea typeface="Courier New"/>
                <a:cs typeface="Courier New"/>
                <a:sym typeface="Courier New"/>
              </a:rPr>
              <a:t>(</a:t>
            </a:r>
            <a:r>
              <a:rPr lang="en-US" sz="2200" b="1">
                <a:solidFill>
                  <a:srgbClr val="333399"/>
                </a:solidFill>
                <a:latin typeface="Courier New"/>
                <a:ea typeface="Courier New"/>
                <a:cs typeface="Courier New"/>
                <a:sym typeface="Courier New"/>
              </a:rPr>
              <a:t>bool</a:t>
            </a:r>
            <a:r>
              <a:rPr lang="en-US" sz="2200" b="1">
                <a:solidFill>
                  <a:srgbClr val="333333"/>
                </a:solidFill>
                <a:latin typeface="Courier New"/>
                <a:ea typeface="Courier New"/>
                <a:cs typeface="Courier New"/>
                <a:sym typeface="Courier New"/>
              </a:rPr>
              <a:t> p1){</a:t>
            </a:r>
            <a:endParaRPr sz="2200" b="1">
              <a:solidFill>
                <a:srgbClr val="333333"/>
              </a:solidFill>
              <a:latin typeface="Courier New"/>
              <a:ea typeface="Courier New"/>
              <a:cs typeface="Courier New"/>
              <a:sym typeface="Courier New"/>
            </a:endParaRPr>
          </a:p>
          <a:p>
            <a:pPr marL="0" lvl="0" indent="0" algn="l" rtl="0">
              <a:spcBef>
                <a:spcPts val="0"/>
              </a:spcBef>
              <a:spcAft>
                <a:spcPts val="0"/>
              </a:spcAft>
              <a:buNone/>
            </a:pPr>
            <a:r>
              <a:rPr lang="en-US" sz="2200" b="1">
                <a:solidFill>
                  <a:srgbClr val="333333"/>
                </a:solidFill>
                <a:latin typeface="Courier New"/>
                <a:ea typeface="Courier New"/>
                <a:cs typeface="Courier New"/>
                <a:sym typeface="Courier New"/>
              </a:rPr>
              <a:t>	</a:t>
            </a:r>
            <a:r>
              <a:rPr lang="en-US" sz="2200" b="1">
                <a:solidFill>
                  <a:srgbClr val="008800"/>
                </a:solidFill>
                <a:latin typeface="Courier New"/>
                <a:ea typeface="Courier New"/>
                <a:cs typeface="Courier New"/>
                <a:sym typeface="Courier New"/>
              </a:rPr>
              <a:t>return</a:t>
            </a:r>
            <a:r>
              <a:rPr lang="en-US" sz="2200" b="1">
                <a:solidFill>
                  <a:srgbClr val="333333"/>
                </a:solidFill>
                <a:latin typeface="Courier New"/>
                <a:ea typeface="Courier New"/>
                <a:cs typeface="Courier New"/>
                <a:sym typeface="Courier New"/>
              </a:rPr>
              <a:t> </a:t>
            </a:r>
            <a:r>
              <a:rPr lang="en-US" sz="2200" b="1">
                <a:solidFill>
                  <a:srgbClr val="0000DD"/>
                </a:solidFill>
                <a:latin typeface="Courier New"/>
                <a:ea typeface="Courier New"/>
                <a:cs typeface="Courier New"/>
                <a:sym typeface="Courier New"/>
              </a:rPr>
              <a:t>1</a:t>
            </a:r>
            <a:r>
              <a:rPr lang="en-US" sz="2200" b="1">
                <a:solidFill>
                  <a:srgbClr val="333333"/>
                </a:solidFill>
                <a:latin typeface="Courier New"/>
                <a:ea typeface="Courier New"/>
                <a:cs typeface="Courier New"/>
                <a:sym typeface="Courier New"/>
              </a:rPr>
              <a:t>;</a:t>
            </a:r>
            <a:endParaRPr sz="2200" b="1">
              <a:solidFill>
                <a:srgbClr val="333333"/>
              </a:solidFill>
              <a:latin typeface="Courier New"/>
              <a:ea typeface="Courier New"/>
              <a:cs typeface="Courier New"/>
              <a:sym typeface="Courier New"/>
            </a:endParaRPr>
          </a:p>
          <a:p>
            <a:pPr marL="0" lvl="0" indent="0" algn="l" rtl="0">
              <a:lnSpc>
                <a:spcPct val="110795"/>
              </a:lnSpc>
              <a:spcBef>
                <a:spcPts val="0"/>
              </a:spcBef>
              <a:spcAft>
                <a:spcPts val="0"/>
              </a:spcAft>
              <a:buClr>
                <a:srgbClr val="000000"/>
              </a:buClr>
              <a:buSzPts val="1100"/>
              <a:buFont typeface="Arial"/>
              <a:buNone/>
            </a:pPr>
            <a:r>
              <a:rPr lang="en-US" sz="2200" b="1">
                <a:solidFill>
                  <a:srgbClr val="333333"/>
                </a:solidFill>
                <a:latin typeface="Courier New"/>
                <a:ea typeface="Courier New"/>
                <a:cs typeface="Courier New"/>
                <a:sym typeface="Courier New"/>
              </a:rPr>
              <a:t>}</a:t>
            </a:r>
            <a:endParaRPr sz="2200" b="1">
              <a:solidFill>
                <a:srgbClr val="333333"/>
              </a:solidFill>
              <a:latin typeface="Courier New"/>
              <a:ea typeface="Courier New"/>
              <a:cs typeface="Courier New"/>
              <a:sym typeface="Courier New"/>
            </a:endParaRPr>
          </a:p>
          <a:p>
            <a:pPr marL="0" lvl="0" indent="0" algn="l" rtl="0">
              <a:spcBef>
                <a:spcPts val="0"/>
              </a:spcBef>
              <a:spcAft>
                <a:spcPts val="0"/>
              </a:spcAft>
              <a:buNone/>
            </a:pPr>
            <a:endParaRPr sz="2200" b="1">
              <a:solidFill>
                <a:srgbClr val="888888"/>
              </a:solidFill>
              <a:latin typeface="Courier New"/>
              <a:ea typeface="Courier New"/>
              <a:cs typeface="Courier New"/>
              <a:sym typeface="Courier New"/>
            </a:endParaRPr>
          </a:p>
        </p:txBody>
      </p:sp>
      <p:sp>
        <p:nvSpPr>
          <p:cNvPr id="161" name="Google Shape;161;p24"/>
          <p:cNvSpPr txBox="1"/>
          <p:nvPr/>
        </p:nvSpPr>
        <p:spPr>
          <a:xfrm>
            <a:off x="6329750" y="4163200"/>
            <a:ext cx="4035300" cy="152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b="1">
                <a:solidFill>
                  <a:srgbClr val="888888"/>
                </a:solidFill>
                <a:latin typeface="Courier New"/>
                <a:ea typeface="Courier New"/>
                <a:cs typeface="Courier New"/>
                <a:sym typeface="Courier New"/>
              </a:rPr>
              <a:t>//	Overloaded Fn 1</a:t>
            </a:r>
            <a:endParaRPr sz="2200" b="1">
              <a:solidFill>
                <a:srgbClr val="333333"/>
              </a:solidFill>
              <a:latin typeface="Courier New"/>
              <a:ea typeface="Courier New"/>
              <a:cs typeface="Courier New"/>
              <a:sym typeface="Courier New"/>
            </a:endParaRPr>
          </a:p>
          <a:p>
            <a:pPr marL="0" lvl="0" indent="0" algn="l" rtl="0">
              <a:spcBef>
                <a:spcPts val="0"/>
              </a:spcBef>
              <a:spcAft>
                <a:spcPts val="0"/>
              </a:spcAft>
              <a:buNone/>
            </a:pPr>
            <a:r>
              <a:rPr lang="en-US" sz="2200" b="1">
                <a:solidFill>
                  <a:srgbClr val="333399"/>
                </a:solidFill>
                <a:latin typeface="Courier New"/>
                <a:ea typeface="Courier New"/>
                <a:cs typeface="Courier New"/>
                <a:sym typeface="Courier New"/>
              </a:rPr>
              <a:t>int</a:t>
            </a:r>
            <a:r>
              <a:rPr lang="en-US" sz="2200" b="1">
                <a:solidFill>
                  <a:srgbClr val="333333"/>
                </a:solidFill>
                <a:latin typeface="Courier New"/>
                <a:ea typeface="Courier New"/>
                <a:cs typeface="Courier New"/>
                <a:sym typeface="Courier New"/>
              </a:rPr>
              <a:t> </a:t>
            </a:r>
            <a:r>
              <a:rPr lang="en-US" sz="2200" b="1">
                <a:solidFill>
                  <a:srgbClr val="0066BB"/>
                </a:solidFill>
                <a:latin typeface="Courier New"/>
                <a:ea typeface="Courier New"/>
                <a:cs typeface="Courier New"/>
                <a:sym typeface="Courier New"/>
              </a:rPr>
              <a:t>ovr</a:t>
            </a:r>
            <a:r>
              <a:rPr lang="en-US" sz="2200" b="1">
                <a:solidFill>
                  <a:srgbClr val="333333"/>
                </a:solidFill>
                <a:latin typeface="Courier New"/>
                <a:ea typeface="Courier New"/>
                <a:cs typeface="Courier New"/>
                <a:sym typeface="Courier New"/>
              </a:rPr>
              <a:t>(</a:t>
            </a:r>
            <a:r>
              <a:rPr lang="en-US" sz="2200" b="1">
                <a:solidFill>
                  <a:srgbClr val="333399"/>
                </a:solidFill>
                <a:latin typeface="Courier New"/>
                <a:ea typeface="Courier New"/>
                <a:cs typeface="Courier New"/>
                <a:sym typeface="Courier New"/>
              </a:rPr>
              <a:t>bool</a:t>
            </a:r>
            <a:r>
              <a:rPr lang="en-US" sz="2200" b="1">
                <a:solidFill>
                  <a:srgbClr val="333333"/>
                </a:solidFill>
                <a:latin typeface="Courier New"/>
                <a:ea typeface="Courier New"/>
                <a:cs typeface="Courier New"/>
                <a:sym typeface="Courier New"/>
              </a:rPr>
              <a:t> p1);</a:t>
            </a:r>
            <a:endParaRPr sz="2200" b="1">
              <a:solidFill>
                <a:srgbClr val="333333"/>
              </a:solidFill>
              <a:latin typeface="Courier New"/>
              <a:ea typeface="Courier New"/>
              <a:cs typeface="Courier New"/>
              <a:sym typeface="Courier New"/>
            </a:endParaRPr>
          </a:p>
          <a:p>
            <a:pPr marL="0" lvl="0" indent="0" algn="l" rtl="0">
              <a:spcBef>
                <a:spcPts val="0"/>
              </a:spcBef>
              <a:spcAft>
                <a:spcPts val="0"/>
              </a:spcAft>
              <a:buNone/>
            </a:pPr>
            <a:endParaRPr sz="2200" b="1">
              <a:solidFill>
                <a:srgbClr val="333333"/>
              </a:solidFill>
              <a:latin typeface="Courier New"/>
              <a:ea typeface="Courier New"/>
              <a:cs typeface="Courier New"/>
              <a:sym typeface="Courier New"/>
            </a:endParaRPr>
          </a:p>
          <a:p>
            <a:pPr marL="0" lvl="0" indent="0" algn="l" rtl="0">
              <a:spcBef>
                <a:spcPts val="0"/>
              </a:spcBef>
              <a:spcAft>
                <a:spcPts val="0"/>
              </a:spcAft>
              <a:buNone/>
            </a:pPr>
            <a:r>
              <a:rPr lang="en-US" sz="2200" b="1">
                <a:solidFill>
                  <a:srgbClr val="888888"/>
                </a:solidFill>
                <a:latin typeface="Courier New"/>
                <a:ea typeface="Courier New"/>
                <a:cs typeface="Courier New"/>
                <a:sym typeface="Courier New"/>
              </a:rPr>
              <a:t>//	Overloaded Fn 2</a:t>
            </a:r>
            <a:endParaRPr sz="2200" b="1">
              <a:solidFill>
                <a:srgbClr val="333333"/>
              </a:solidFill>
              <a:latin typeface="Courier New"/>
              <a:ea typeface="Courier New"/>
              <a:cs typeface="Courier New"/>
              <a:sym typeface="Courier New"/>
            </a:endParaRPr>
          </a:p>
          <a:p>
            <a:pPr marL="0" lvl="0" indent="0" algn="l" rtl="0">
              <a:lnSpc>
                <a:spcPct val="110795"/>
              </a:lnSpc>
              <a:spcBef>
                <a:spcPts val="0"/>
              </a:spcBef>
              <a:spcAft>
                <a:spcPts val="0"/>
              </a:spcAft>
              <a:buClr>
                <a:srgbClr val="000000"/>
              </a:buClr>
              <a:buSzPts val="1100"/>
              <a:buFont typeface="Arial"/>
              <a:buNone/>
            </a:pPr>
            <a:r>
              <a:rPr lang="en-US" sz="2200" b="1">
                <a:solidFill>
                  <a:srgbClr val="333399"/>
                </a:solidFill>
                <a:latin typeface="Courier New"/>
                <a:ea typeface="Courier New"/>
                <a:cs typeface="Courier New"/>
                <a:sym typeface="Courier New"/>
              </a:rPr>
              <a:t>int</a:t>
            </a:r>
            <a:r>
              <a:rPr lang="en-US" sz="2200" b="1">
                <a:solidFill>
                  <a:srgbClr val="333333"/>
                </a:solidFill>
                <a:latin typeface="Courier New"/>
                <a:ea typeface="Courier New"/>
                <a:cs typeface="Courier New"/>
                <a:sym typeface="Courier New"/>
              </a:rPr>
              <a:t> </a:t>
            </a:r>
            <a:r>
              <a:rPr lang="en-US" sz="2200" b="1">
                <a:solidFill>
                  <a:srgbClr val="0066BB"/>
                </a:solidFill>
                <a:latin typeface="Courier New"/>
                <a:ea typeface="Courier New"/>
                <a:cs typeface="Courier New"/>
                <a:sym typeface="Courier New"/>
              </a:rPr>
              <a:t>ovr</a:t>
            </a:r>
            <a:r>
              <a:rPr lang="en-US" sz="2200" b="1">
                <a:solidFill>
                  <a:srgbClr val="333333"/>
                </a:solidFill>
                <a:latin typeface="Courier New"/>
                <a:ea typeface="Courier New"/>
                <a:cs typeface="Courier New"/>
                <a:sym typeface="Courier New"/>
              </a:rPr>
              <a:t>(</a:t>
            </a:r>
            <a:r>
              <a:rPr lang="en-US" sz="2200" b="1">
                <a:solidFill>
                  <a:srgbClr val="333399"/>
                </a:solidFill>
                <a:latin typeface="Courier New"/>
                <a:ea typeface="Courier New"/>
                <a:cs typeface="Courier New"/>
                <a:sym typeface="Courier New"/>
              </a:rPr>
              <a:t>int</a:t>
            </a:r>
            <a:r>
              <a:rPr lang="en-US" sz="2200" b="1">
                <a:solidFill>
                  <a:srgbClr val="333333"/>
                </a:solidFill>
                <a:latin typeface="Courier New"/>
                <a:ea typeface="Courier New"/>
                <a:cs typeface="Courier New"/>
                <a:sym typeface="Courier New"/>
              </a:rPr>
              <a:t> p1);</a:t>
            </a:r>
            <a:endParaRPr sz="2200" b="1">
              <a:solidFill>
                <a:srgbClr val="333333"/>
              </a:solidFill>
              <a:latin typeface="Courier New"/>
              <a:ea typeface="Courier New"/>
              <a:cs typeface="Courier New"/>
              <a:sym typeface="Courier New"/>
            </a:endParaRPr>
          </a:p>
          <a:p>
            <a:pPr marL="0" lvl="0" indent="0" algn="l" rtl="0">
              <a:spcBef>
                <a:spcPts val="0"/>
              </a:spcBef>
              <a:spcAft>
                <a:spcPts val="0"/>
              </a:spcAft>
              <a:buNone/>
            </a:pPr>
            <a:endParaRPr sz="2200" b="1" i="1">
              <a:solidFill>
                <a:srgbClr val="408080"/>
              </a:solidFill>
              <a:latin typeface="Courier New"/>
              <a:ea typeface="Courier New"/>
              <a:cs typeface="Courier New"/>
              <a:sym typeface="Courier New"/>
            </a:endParaRPr>
          </a:p>
        </p:txBody>
      </p:sp>
      <p:sp>
        <p:nvSpPr>
          <p:cNvPr id="162" name="Google Shape;162;p24"/>
          <p:cNvSpPr/>
          <p:nvPr/>
        </p:nvSpPr>
        <p:spPr>
          <a:xfrm>
            <a:off x="10054275" y="1847250"/>
            <a:ext cx="1174500" cy="1174500"/>
          </a:xfrm>
          <a:prstGeom prst="noSmoking">
            <a:avLst>
              <a:gd name="adj" fmla="val 18750"/>
            </a:avLst>
          </a:prstGeom>
          <a:solidFill>
            <a:srgbClr val="FF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3" name="Google Shape;163;p24"/>
          <p:cNvSpPr/>
          <p:nvPr/>
        </p:nvSpPr>
        <p:spPr>
          <a:xfrm>
            <a:off x="10147500" y="4511500"/>
            <a:ext cx="1174500" cy="1174500"/>
          </a:xfrm>
          <a:prstGeom prst="noSmoking">
            <a:avLst>
              <a:gd name="adj" fmla="val 18750"/>
            </a:avLst>
          </a:prstGeom>
          <a:solidFill>
            <a:srgbClr val="FF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5"/>
          <p:cNvSpPr txBox="1">
            <a:spLocks noGrp="1"/>
          </p:cNvSpPr>
          <p:nvPr>
            <p:ph type="ctrTitle"/>
          </p:nvPr>
        </p:nvSpPr>
        <p:spPr>
          <a:xfrm>
            <a:off x="466175" y="417250"/>
            <a:ext cx="11486400" cy="864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274C"/>
              </a:buClr>
              <a:buSzPts val="4800"/>
              <a:buFont typeface="Calibri"/>
              <a:buNone/>
            </a:pPr>
            <a:r>
              <a:rPr lang="en-US"/>
              <a:t>Methodology - Non-trivial Constructs</a:t>
            </a:r>
            <a:endParaRPr/>
          </a:p>
        </p:txBody>
      </p:sp>
      <p:sp>
        <p:nvSpPr>
          <p:cNvPr id="169" name="Google Shape;169;p25"/>
          <p:cNvSpPr txBox="1"/>
          <p:nvPr/>
        </p:nvSpPr>
        <p:spPr>
          <a:xfrm>
            <a:off x="1059000" y="1352900"/>
            <a:ext cx="5016900" cy="263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US" sz="2200" b="1">
                <a:solidFill>
                  <a:srgbClr val="888888"/>
                </a:solidFill>
                <a:latin typeface="Courier New"/>
                <a:ea typeface="Courier New"/>
                <a:cs typeface="Courier New"/>
                <a:sym typeface="Courier New"/>
              </a:rPr>
              <a:t>//Declaration</a:t>
            </a:r>
            <a:endParaRPr sz="2200" b="1">
              <a:solidFill>
                <a:srgbClr val="333333"/>
              </a:solidFill>
              <a:latin typeface="Courier New"/>
              <a:ea typeface="Courier New"/>
              <a:cs typeface="Courier New"/>
              <a:sym typeface="Courier New"/>
            </a:endParaRPr>
          </a:p>
          <a:p>
            <a:pPr marL="0" lvl="0" indent="0" algn="l" rtl="0">
              <a:spcBef>
                <a:spcPts val="0"/>
              </a:spcBef>
              <a:spcAft>
                <a:spcPts val="0"/>
              </a:spcAft>
              <a:buClr>
                <a:srgbClr val="000000"/>
              </a:buClr>
              <a:buSzPts val="1100"/>
              <a:buFont typeface="Arial"/>
              <a:buNone/>
            </a:pPr>
            <a:r>
              <a:rPr lang="en-US" sz="2200" b="1">
                <a:solidFill>
                  <a:srgbClr val="333399"/>
                </a:solidFill>
                <a:latin typeface="Courier New"/>
                <a:ea typeface="Courier New"/>
                <a:cs typeface="Courier New"/>
                <a:sym typeface="Courier New"/>
              </a:rPr>
              <a:t>int</a:t>
            </a:r>
            <a:r>
              <a:rPr lang="en-US" sz="2200" b="1">
                <a:solidFill>
                  <a:srgbClr val="333333"/>
                </a:solidFill>
                <a:latin typeface="Courier New"/>
                <a:ea typeface="Courier New"/>
                <a:cs typeface="Courier New"/>
                <a:sym typeface="Courier New"/>
              </a:rPr>
              <a:t> </a:t>
            </a:r>
            <a:r>
              <a:rPr lang="en-US" sz="2200" b="1">
                <a:solidFill>
                  <a:srgbClr val="0066BB"/>
                </a:solidFill>
                <a:latin typeface="Courier New"/>
                <a:ea typeface="Courier New"/>
                <a:cs typeface="Courier New"/>
                <a:sym typeface="Courier New"/>
              </a:rPr>
              <a:t>foo</a:t>
            </a:r>
            <a:r>
              <a:rPr lang="en-US" sz="2200" b="1">
                <a:solidFill>
                  <a:srgbClr val="333333"/>
                </a:solidFill>
                <a:latin typeface="Courier New"/>
                <a:ea typeface="Courier New"/>
                <a:cs typeface="Courier New"/>
                <a:sym typeface="Courier New"/>
              </a:rPr>
              <a:t>(</a:t>
            </a:r>
            <a:r>
              <a:rPr lang="en-US" sz="2200" b="1">
                <a:solidFill>
                  <a:srgbClr val="333399"/>
                </a:solidFill>
                <a:latin typeface="Courier New"/>
                <a:ea typeface="Courier New"/>
                <a:cs typeface="Courier New"/>
                <a:sym typeface="Courier New"/>
              </a:rPr>
              <a:t>bool</a:t>
            </a:r>
            <a:r>
              <a:rPr lang="en-US" sz="2200" b="1">
                <a:solidFill>
                  <a:srgbClr val="333333"/>
                </a:solidFill>
                <a:latin typeface="Courier New"/>
                <a:ea typeface="Courier New"/>
                <a:cs typeface="Courier New"/>
                <a:sym typeface="Courier New"/>
              </a:rPr>
              <a:t> p1);</a:t>
            </a:r>
            <a:endParaRPr sz="2200" b="1">
              <a:solidFill>
                <a:srgbClr val="333333"/>
              </a:solidFill>
              <a:latin typeface="Courier New"/>
              <a:ea typeface="Courier New"/>
              <a:cs typeface="Courier New"/>
              <a:sym typeface="Courier New"/>
            </a:endParaRPr>
          </a:p>
          <a:p>
            <a:pPr marL="0" lvl="0" indent="0" algn="l" rtl="0">
              <a:spcBef>
                <a:spcPts val="0"/>
              </a:spcBef>
              <a:spcAft>
                <a:spcPts val="0"/>
              </a:spcAft>
              <a:buClr>
                <a:srgbClr val="000000"/>
              </a:buClr>
              <a:buSzPts val="1100"/>
              <a:buFont typeface="Arial"/>
              <a:buNone/>
            </a:pPr>
            <a:endParaRPr sz="2200" b="1">
              <a:solidFill>
                <a:srgbClr val="333333"/>
              </a:solidFill>
              <a:latin typeface="Courier New"/>
              <a:ea typeface="Courier New"/>
              <a:cs typeface="Courier New"/>
              <a:sym typeface="Courier New"/>
            </a:endParaRPr>
          </a:p>
          <a:p>
            <a:pPr marL="0" lvl="0" indent="0" algn="l" rtl="0">
              <a:spcBef>
                <a:spcPts val="0"/>
              </a:spcBef>
              <a:spcAft>
                <a:spcPts val="0"/>
              </a:spcAft>
              <a:buClr>
                <a:srgbClr val="000000"/>
              </a:buClr>
              <a:buSzPts val="1100"/>
              <a:buFont typeface="Arial"/>
              <a:buNone/>
            </a:pPr>
            <a:r>
              <a:rPr lang="en-US" sz="2200" b="1">
                <a:solidFill>
                  <a:srgbClr val="888888"/>
                </a:solidFill>
                <a:latin typeface="Courier New"/>
                <a:ea typeface="Courier New"/>
                <a:cs typeface="Courier New"/>
                <a:sym typeface="Courier New"/>
              </a:rPr>
              <a:t>//Implementation</a:t>
            </a:r>
            <a:endParaRPr sz="2200" b="1">
              <a:solidFill>
                <a:srgbClr val="333333"/>
              </a:solidFill>
              <a:latin typeface="Courier New"/>
              <a:ea typeface="Courier New"/>
              <a:cs typeface="Courier New"/>
              <a:sym typeface="Courier New"/>
            </a:endParaRPr>
          </a:p>
          <a:p>
            <a:pPr marL="0" lvl="0" indent="0" algn="l" rtl="0">
              <a:spcBef>
                <a:spcPts val="0"/>
              </a:spcBef>
              <a:spcAft>
                <a:spcPts val="0"/>
              </a:spcAft>
              <a:buClr>
                <a:srgbClr val="000000"/>
              </a:buClr>
              <a:buSzPts val="1100"/>
              <a:buFont typeface="Arial"/>
              <a:buNone/>
            </a:pPr>
            <a:r>
              <a:rPr lang="en-US" sz="2200" b="1">
                <a:solidFill>
                  <a:srgbClr val="333399"/>
                </a:solidFill>
                <a:latin typeface="Courier New"/>
                <a:ea typeface="Courier New"/>
                <a:cs typeface="Courier New"/>
                <a:sym typeface="Courier New"/>
              </a:rPr>
              <a:t>int</a:t>
            </a:r>
            <a:r>
              <a:rPr lang="en-US" sz="2200" b="1">
                <a:solidFill>
                  <a:srgbClr val="333333"/>
                </a:solidFill>
                <a:latin typeface="Courier New"/>
                <a:ea typeface="Courier New"/>
                <a:cs typeface="Courier New"/>
                <a:sym typeface="Courier New"/>
              </a:rPr>
              <a:t> </a:t>
            </a:r>
            <a:r>
              <a:rPr lang="en-US" sz="2200" b="1">
                <a:solidFill>
                  <a:srgbClr val="0066BB"/>
                </a:solidFill>
                <a:latin typeface="Courier New"/>
                <a:ea typeface="Courier New"/>
                <a:cs typeface="Courier New"/>
                <a:sym typeface="Courier New"/>
              </a:rPr>
              <a:t>foo</a:t>
            </a:r>
            <a:r>
              <a:rPr lang="en-US" sz="2200" b="1">
                <a:solidFill>
                  <a:srgbClr val="333333"/>
                </a:solidFill>
                <a:latin typeface="Courier New"/>
                <a:ea typeface="Courier New"/>
                <a:cs typeface="Courier New"/>
                <a:sym typeface="Courier New"/>
              </a:rPr>
              <a:t>(</a:t>
            </a:r>
            <a:r>
              <a:rPr lang="en-US" sz="2200" b="1">
                <a:solidFill>
                  <a:srgbClr val="333399"/>
                </a:solidFill>
                <a:latin typeface="Courier New"/>
                <a:ea typeface="Courier New"/>
                <a:cs typeface="Courier New"/>
                <a:sym typeface="Courier New"/>
              </a:rPr>
              <a:t>bool</a:t>
            </a:r>
            <a:r>
              <a:rPr lang="en-US" sz="2200" b="1">
                <a:solidFill>
                  <a:srgbClr val="333333"/>
                </a:solidFill>
                <a:latin typeface="Courier New"/>
                <a:ea typeface="Courier New"/>
                <a:cs typeface="Courier New"/>
                <a:sym typeface="Courier New"/>
              </a:rPr>
              <a:t> p1){</a:t>
            </a:r>
            <a:endParaRPr sz="2200" b="1">
              <a:solidFill>
                <a:srgbClr val="333333"/>
              </a:solidFill>
              <a:latin typeface="Courier New"/>
              <a:ea typeface="Courier New"/>
              <a:cs typeface="Courier New"/>
              <a:sym typeface="Courier New"/>
            </a:endParaRPr>
          </a:p>
          <a:p>
            <a:pPr marL="0" lvl="0" indent="0" algn="l" rtl="0">
              <a:spcBef>
                <a:spcPts val="0"/>
              </a:spcBef>
              <a:spcAft>
                <a:spcPts val="0"/>
              </a:spcAft>
              <a:buClr>
                <a:srgbClr val="000000"/>
              </a:buClr>
              <a:buSzPts val="1100"/>
              <a:buFont typeface="Arial"/>
              <a:buNone/>
            </a:pPr>
            <a:r>
              <a:rPr lang="en-US" sz="2200" b="1">
                <a:solidFill>
                  <a:srgbClr val="333333"/>
                </a:solidFill>
                <a:latin typeface="Courier New"/>
                <a:ea typeface="Courier New"/>
                <a:cs typeface="Courier New"/>
                <a:sym typeface="Courier New"/>
              </a:rPr>
              <a:t>	</a:t>
            </a:r>
            <a:r>
              <a:rPr lang="en-US" sz="2200" b="1">
                <a:solidFill>
                  <a:srgbClr val="008800"/>
                </a:solidFill>
                <a:latin typeface="Courier New"/>
                <a:ea typeface="Courier New"/>
                <a:cs typeface="Courier New"/>
                <a:sym typeface="Courier New"/>
              </a:rPr>
              <a:t>return</a:t>
            </a:r>
            <a:r>
              <a:rPr lang="en-US" sz="2200" b="1">
                <a:solidFill>
                  <a:srgbClr val="333333"/>
                </a:solidFill>
                <a:latin typeface="Courier New"/>
                <a:ea typeface="Courier New"/>
                <a:cs typeface="Courier New"/>
                <a:sym typeface="Courier New"/>
              </a:rPr>
              <a:t> </a:t>
            </a:r>
            <a:r>
              <a:rPr lang="en-US" sz="2200" b="1">
                <a:solidFill>
                  <a:srgbClr val="0000DD"/>
                </a:solidFill>
                <a:latin typeface="Courier New"/>
                <a:ea typeface="Courier New"/>
                <a:cs typeface="Courier New"/>
                <a:sym typeface="Courier New"/>
              </a:rPr>
              <a:t>1</a:t>
            </a:r>
            <a:r>
              <a:rPr lang="en-US" sz="2200" b="1">
                <a:solidFill>
                  <a:srgbClr val="333333"/>
                </a:solidFill>
                <a:latin typeface="Courier New"/>
                <a:ea typeface="Courier New"/>
                <a:cs typeface="Courier New"/>
                <a:sym typeface="Courier New"/>
              </a:rPr>
              <a:t>;</a:t>
            </a:r>
            <a:endParaRPr sz="2200" b="1">
              <a:solidFill>
                <a:srgbClr val="333333"/>
              </a:solidFill>
              <a:latin typeface="Courier New"/>
              <a:ea typeface="Courier New"/>
              <a:cs typeface="Courier New"/>
              <a:sym typeface="Courier New"/>
            </a:endParaRPr>
          </a:p>
          <a:p>
            <a:pPr marL="0" lvl="0" indent="0" algn="l" rtl="0">
              <a:lnSpc>
                <a:spcPct val="110795"/>
              </a:lnSpc>
              <a:spcBef>
                <a:spcPts val="0"/>
              </a:spcBef>
              <a:spcAft>
                <a:spcPts val="0"/>
              </a:spcAft>
              <a:buClr>
                <a:srgbClr val="000000"/>
              </a:buClr>
              <a:buSzPts val="1100"/>
              <a:buFont typeface="Arial"/>
              <a:buNone/>
            </a:pPr>
            <a:r>
              <a:rPr lang="en-US" sz="2200" b="1">
                <a:solidFill>
                  <a:srgbClr val="333333"/>
                </a:solidFill>
                <a:latin typeface="Courier New"/>
                <a:ea typeface="Courier New"/>
                <a:cs typeface="Courier New"/>
                <a:sym typeface="Courier New"/>
              </a:rPr>
              <a:t>}</a:t>
            </a:r>
            <a:endParaRPr sz="2200" b="1">
              <a:solidFill>
                <a:srgbClr val="333333"/>
              </a:solidFill>
              <a:latin typeface="Courier New"/>
              <a:ea typeface="Courier New"/>
              <a:cs typeface="Courier New"/>
              <a:sym typeface="Courier New"/>
            </a:endParaRPr>
          </a:p>
          <a:p>
            <a:pPr marL="0" lvl="0" indent="0" algn="l" rtl="0">
              <a:spcBef>
                <a:spcPts val="0"/>
              </a:spcBef>
              <a:spcAft>
                <a:spcPts val="0"/>
              </a:spcAft>
              <a:buClr>
                <a:srgbClr val="000000"/>
              </a:buClr>
              <a:buSzPts val="1100"/>
              <a:buFont typeface="Arial"/>
              <a:buNone/>
            </a:pPr>
            <a:endParaRPr sz="2200" b="1">
              <a:solidFill>
                <a:srgbClr val="888888"/>
              </a:solidFill>
              <a:latin typeface="Courier New"/>
              <a:ea typeface="Courier New"/>
              <a:cs typeface="Courier New"/>
              <a:sym typeface="Courier New"/>
            </a:endParaRPr>
          </a:p>
          <a:p>
            <a:pPr marL="0" lvl="0" indent="0" algn="l" rtl="0">
              <a:spcBef>
                <a:spcPts val="0"/>
              </a:spcBef>
              <a:spcAft>
                <a:spcPts val="0"/>
              </a:spcAft>
              <a:buNone/>
            </a:pPr>
            <a:endParaRPr sz="2200" b="1" i="1">
              <a:solidFill>
                <a:srgbClr val="408080"/>
              </a:solidFill>
              <a:latin typeface="Courier New"/>
              <a:ea typeface="Courier New"/>
              <a:cs typeface="Courier New"/>
              <a:sym typeface="Courier New"/>
            </a:endParaRPr>
          </a:p>
        </p:txBody>
      </p:sp>
      <p:sp>
        <p:nvSpPr>
          <p:cNvPr id="170" name="Google Shape;170;p25"/>
          <p:cNvSpPr txBox="1"/>
          <p:nvPr/>
        </p:nvSpPr>
        <p:spPr>
          <a:xfrm>
            <a:off x="1058999" y="4060050"/>
            <a:ext cx="3732065" cy="201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b="1" dirty="0">
                <a:solidFill>
                  <a:srgbClr val="888888"/>
                </a:solidFill>
                <a:latin typeface="Courier New"/>
                <a:ea typeface="Courier New"/>
                <a:cs typeface="Courier New"/>
                <a:sym typeface="Courier New"/>
              </a:rPr>
              <a:t>//	Overloaded </a:t>
            </a:r>
            <a:r>
              <a:rPr lang="en-US" sz="2200" b="1" dirty="0" err="1">
                <a:solidFill>
                  <a:srgbClr val="888888"/>
                </a:solidFill>
                <a:latin typeface="Courier New"/>
                <a:ea typeface="Courier New"/>
                <a:cs typeface="Courier New"/>
                <a:sym typeface="Courier New"/>
              </a:rPr>
              <a:t>Fn</a:t>
            </a:r>
            <a:r>
              <a:rPr lang="en-US" sz="2200" b="1" dirty="0">
                <a:solidFill>
                  <a:srgbClr val="888888"/>
                </a:solidFill>
                <a:latin typeface="Courier New"/>
                <a:ea typeface="Courier New"/>
                <a:cs typeface="Courier New"/>
                <a:sym typeface="Courier New"/>
              </a:rPr>
              <a:t> 1</a:t>
            </a:r>
            <a:endParaRPr sz="2200" b="1" dirty="0">
              <a:solidFill>
                <a:srgbClr val="333333"/>
              </a:solidFill>
              <a:latin typeface="Courier New"/>
              <a:ea typeface="Courier New"/>
              <a:cs typeface="Courier New"/>
              <a:sym typeface="Courier New"/>
            </a:endParaRPr>
          </a:p>
          <a:p>
            <a:pPr marL="0" lvl="0" indent="0" algn="l" rtl="0">
              <a:spcBef>
                <a:spcPts val="0"/>
              </a:spcBef>
              <a:spcAft>
                <a:spcPts val="0"/>
              </a:spcAft>
              <a:buNone/>
            </a:pPr>
            <a:r>
              <a:rPr lang="en-US" sz="2200" b="1" dirty="0">
                <a:solidFill>
                  <a:srgbClr val="333399"/>
                </a:solidFill>
                <a:latin typeface="Courier New"/>
                <a:ea typeface="Courier New"/>
                <a:cs typeface="Courier New"/>
                <a:sym typeface="Courier New"/>
              </a:rPr>
              <a:t>int</a:t>
            </a:r>
            <a:r>
              <a:rPr lang="en-US" sz="2200" b="1" dirty="0">
                <a:solidFill>
                  <a:srgbClr val="333333"/>
                </a:solidFill>
                <a:latin typeface="Courier New"/>
                <a:ea typeface="Courier New"/>
                <a:cs typeface="Courier New"/>
                <a:sym typeface="Courier New"/>
              </a:rPr>
              <a:t> </a:t>
            </a:r>
            <a:r>
              <a:rPr lang="en-US" sz="2200" b="1" dirty="0" err="1">
                <a:solidFill>
                  <a:srgbClr val="0066BB"/>
                </a:solidFill>
                <a:latin typeface="Courier New"/>
                <a:ea typeface="Courier New"/>
                <a:cs typeface="Courier New"/>
                <a:sym typeface="Courier New"/>
              </a:rPr>
              <a:t>ovr</a:t>
            </a:r>
            <a:r>
              <a:rPr lang="en-US" sz="2200" b="1" dirty="0">
                <a:solidFill>
                  <a:srgbClr val="333333"/>
                </a:solidFill>
                <a:latin typeface="Courier New"/>
                <a:ea typeface="Courier New"/>
                <a:cs typeface="Courier New"/>
                <a:sym typeface="Courier New"/>
              </a:rPr>
              <a:t>(</a:t>
            </a:r>
            <a:r>
              <a:rPr lang="en-US" sz="2200" b="1" dirty="0">
                <a:solidFill>
                  <a:srgbClr val="333399"/>
                </a:solidFill>
                <a:latin typeface="Courier New"/>
                <a:ea typeface="Courier New"/>
                <a:cs typeface="Courier New"/>
                <a:sym typeface="Courier New"/>
              </a:rPr>
              <a:t>bool</a:t>
            </a:r>
            <a:r>
              <a:rPr lang="en-US" sz="2200" b="1" dirty="0">
                <a:solidFill>
                  <a:srgbClr val="333333"/>
                </a:solidFill>
                <a:latin typeface="Courier New"/>
                <a:ea typeface="Courier New"/>
                <a:cs typeface="Courier New"/>
                <a:sym typeface="Courier New"/>
              </a:rPr>
              <a:t> p1);</a:t>
            </a:r>
            <a:endParaRPr sz="2200" b="1" dirty="0">
              <a:solidFill>
                <a:srgbClr val="333333"/>
              </a:solidFill>
              <a:latin typeface="Courier New"/>
              <a:ea typeface="Courier New"/>
              <a:cs typeface="Courier New"/>
              <a:sym typeface="Courier New"/>
            </a:endParaRPr>
          </a:p>
          <a:p>
            <a:pPr marL="0" lvl="0" indent="0" algn="l" rtl="0">
              <a:spcBef>
                <a:spcPts val="0"/>
              </a:spcBef>
              <a:spcAft>
                <a:spcPts val="0"/>
              </a:spcAft>
              <a:buNone/>
            </a:pPr>
            <a:endParaRPr sz="2200" b="1" dirty="0">
              <a:solidFill>
                <a:srgbClr val="333333"/>
              </a:solidFill>
              <a:latin typeface="Courier New"/>
              <a:ea typeface="Courier New"/>
              <a:cs typeface="Courier New"/>
              <a:sym typeface="Courier New"/>
            </a:endParaRPr>
          </a:p>
          <a:p>
            <a:pPr marL="0" lvl="0" indent="0" algn="l" rtl="0">
              <a:spcBef>
                <a:spcPts val="0"/>
              </a:spcBef>
              <a:spcAft>
                <a:spcPts val="0"/>
              </a:spcAft>
              <a:buNone/>
            </a:pPr>
            <a:r>
              <a:rPr lang="en-US" sz="2200" b="1" dirty="0">
                <a:solidFill>
                  <a:srgbClr val="888888"/>
                </a:solidFill>
                <a:latin typeface="Courier New"/>
                <a:ea typeface="Courier New"/>
                <a:cs typeface="Courier New"/>
                <a:sym typeface="Courier New"/>
              </a:rPr>
              <a:t>//	Overloaded </a:t>
            </a:r>
            <a:r>
              <a:rPr lang="en-US" sz="2200" b="1" dirty="0" err="1">
                <a:solidFill>
                  <a:srgbClr val="888888"/>
                </a:solidFill>
                <a:latin typeface="Courier New"/>
                <a:ea typeface="Courier New"/>
                <a:cs typeface="Courier New"/>
                <a:sym typeface="Courier New"/>
              </a:rPr>
              <a:t>Fn</a:t>
            </a:r>
            <a:r>
              <a:rPr lang="en-US" sz="2200" b="1" dirty="0">
                <a:solidFill>
                  <a:srgbClr val="888888"/>
                </a:solidFill>
                <a:latin typeface="Courier New"/>
                <a:ea typeface="Courier New"/>
                <a:cs typeface="Courier New"/>
                <a:sym typeface="Courier New"/>
              </a:rPr>
              <a:t> 2</a:t>
            </a:r>
            <a:endParaRPr sz="2200" b="1" dirty="0">
              <a:solidFill>
                <a:srgbClr val="333333"/>
              </a:solidFill>
              <a:latin typeface="Courier New"/>
              <a:ea typeface="Courier New"/>
              <a:cs typeface="Courier New"/>
              <a:sym typeface="Courier New"/>
            </a:endParaRPr>
          </a:p>
          <a:p>
            <a:pPr marL="0" lvl="0" indent="0" algn="l" rtl="0">
              <a:lnSpc>
                <a:spcPct val="110795"/>
              </a:lnSpc>
              <a:spcBef>
                <a:spcPts val="0"/>
              </a:spcBef>
              <a:spcAft>
                <a:spcPts val="0"/>
              </a:spcAft>
              <a:buNone/>
            </a:pPr>
            <a:r>
              <a:rPr lang="en-US" sz="2200" b="1" dirty="0">
                <a:solidFill>
                  <a:srgbClr val="333399"/>
                </a:solidFill>
                <a:latin typeface="Courier New"/>
                <a:ea typeface="Courier New"/>
                <a:cs typeface="Courier New"/>
                <a:sym typeface="Courier New"/>
              </a:rPr>
              <a:t>int</a:t>
            </a:r>
            <a:r>
              <a:rPr lang="en-US" sz="2200" b="1" dirty="0">
                <a:solidFill>
                  <a:srgbClr val="333333"/>
                </a:solidFill>
                <a:latin typeface="Courier New"/>
                <a:ea typeface="Courier New"/>
                <a:cs typeface="Courier New"/>
                <a:sym typeface="Courier New"/>
              </a:rPr>
              <a:t> </a:t>
            </a:r>
            <a:r>
              <a:rPr lang="en-US" sz="2200" b="1" dirty="0" err="1">
                <a:solidFill>
                  <a:srgbClr val="0066BB"/>
                </a:solidFill>
                <a:latin typeface="Courier New"/>
                <a:ea typeface="Courier New"/>
                <a:cs typeface="Courier New"/>
                <a:sym typeface="Courier New"/>
              </a:rPr>
              <a:t>ovr</a:t>
            </a:r>
            <a:r>
              <a:rPr lang="en-US" sz="2200" b="1" dirty="0">
                <a:solidFill>
                  <a:srgbClr val="333333"/>
                </a:solidFill>
                <a:latin typeface="Courier New"/>
                <a:ea typeface="Courier New"/>
                <a:cs typeface="Courier New"/>
                <a:sym typeface="Courier New"/>
              </a:rPr>
              <a:t>(</a:t>
            </a:r>
            <a:r>
              <a:rPr lang="en-US" sz="2200" b="1" dirty="0">
                <a:solidFill>
                  <a:srgbClr val="333399"/>
                </a:solidFill>
                <a:latin typeface="Courier New"/>
                <a:ea typeface="Courier New"/>
                <a:cs typeface="Courier New"/>
                <a:sym typeface="Courier New"/>
              </a:rPr>
              <a:t>int</a:t>
            </a:r>
            <a:r>
              <a:rPr lang="en-US" sz="2200" b="1" dirty="0">
                <a:solidFill>
                  <a:srgbClr val="333333"/>
                </a:solidFill>
                <a:latin typeface="Courier New"/>
                <a:ea typeface="Courier New"/>
                <a:cs typeface="Courier New"/>
                <a:sym typeface="Courier New"/>
              </a:rPr>
              <a:t> p1);</a:t>
            </a:r>
            <a:endParaRPr sz="2200" b="1" dirty="0">
              <a:solidFill>
                <a:srgbClr val="333333"/>
              </a:solidFill>
              <a:latin typeface="Courier New"/>
              <a:ea typeface="Courier New"/>
              <a:cs typeface="Courier New"/>
              <a:sym typeface="Courier New"/>
            </a:endParaRPr>
          </a:p>
          <a:p>
            <a:pPr marL="0" lvl="0" indent="0" algn="l" rtl="0">
              <a:spcBef>
                <a:spcPts val="0"/>
              </a:spcBef>
              <a:spcAft>
                <a:spcPts val="0"/>
              </a:spcAft>
              <a:buNone/>
            </a:pPr>
            <a:endParaRPr sz="2200" b="1" i="1" dirty="0">
              <a:solidFill>
                <a:srgbClr val="408080"/>
              </a:solidFill>
              <a:latin typeface="Courier New"/>
              <a:ea typeface="Courier New"/>
              <a:cs typeface="Courier New"/>
              <a:sym typeface="Courier New"/>
            </a:endParaRPr>
          </a:p>
          <a:p>
            <a:pPr marL="0" lvl="0" indent="0" algn="l" rtl="0">
              <a:lnSpc>
                <a:spcPct val="110795"/>
              </a:lnSpc>
              <a:spcBef>
                <a:spcPts val="0"/>
              </a:spcBef>
              <a:spcAft>
                <a:spcPts val="0"/>
              </a:spcAft>
              <a:buNone/>
            </a:pPr>
            <a:endParaRPr sz="2200" b="1" i="1" dirty="0">
              <a:solidFill>
                <a:srgbClr val="408080"/>
              </a:solidFill>
              <a:latin typeface="Courier New"/>
              <a:ea typeface="Courier New"/>
              <a:cs typeface="Courier New"/>
              <a:sym typeface="Courier New"/>
            </a:endParaRPr>
          </a:p>
        </p:txBody>
      </p:sp>
      <p:cxnSp>
        <p:nvCxnSpPr>
          <p:cNvPr id="171" name="Google Shape;171;p25"/>
          <p:cNvCxnSpPr/>
          <p:nvPr/>
        </p:nvCxnSpPr>
        <p:spPr>
          <a:xfrm>
            <a:off x="4507345" y="2523581"/>
            <a:ext cx="2475000" cy="0"/>
          </a:xfrm>
          <a:prstGeom prst="straightConnector1">
            <a:avLst/>
          </a:prstGeom>
          <a:noFill/>
          <a:ln w="114300" cap="flat" cmpd="sng">
            <a:solidFill>
              <a:srgbClr val="FF0000"/>
            </a:solidFill>
            <a:prstDash val="solid"/>
            <a:round/>
            <a:headEnd type="none" w="med" len="med"/>
            <a:tailEnd type="triangle" w="med" len="med"/>
          </a:ln>
        </p:spPr>
      </p:cxnSp>
      <p:sp>
        <p:nvSpPr>
          <p:cNvPr id="172" name="Google Shape;172;p25"/>
          <p:cNvSpPr txBox="1"/>
          <p:nvPr/>
        </p:nvSpPr>
        <p:spPr>
          <a:xfrm>
            <a:off x="5069704" y="1961375"/>
            <a:ext cx="1006200" cy="56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rgbClr val="595959"/>
                </a:solidFill>
              </a:rPr>
              <a:t>Easy!</a:t>
            </a:r>
            <a:endParaRPr sz="2400">
              <a:solidFill>
                <a:srgbClr val="595959"/>
              </a:solidFill>
            </a:endParaRPr>
          </a:p>
        </p:txBody>
      </p:sp>
      <p:grpSp>
        <p:nvGrpSpPr>
          <p:cNvPr id="173" name="Google Shape;173;p25"/>
          <p:cNvGrpSpPr/>
          <p:nvPr/>
        </p:nvGrpSpPr>
        <p:grpSpPr>
          <a:xfrm>
            <a:off x="4507350" y="4507194"/>
            <a:ext cx="2572500" cy="1116318"/>
            <a:chOff x="5953275" y="4705669"/>
            <a:chExt cx="2572500" cy="1116318"/>
          </a:xfrm>
        </p:grpSpPr>
        <p:cxnSp>
          <p:nvCxnSpPr>
            <p:cNvPr id="174" name="Google Shape;174;p25"/>
            <p:cNvCxnSpPr/>
            <p:nvPr/>
          </p:nvCxnSpPr>
          <p:spPr>
            <a:xfrm>
              <a:off x="5953275" y="5216087"/>
              <a:ext cx="2572500" cy="0"/>
            </a:xfrm>
            <a:prstGeom prst="straightConnector1">
              <a:avLst/>
            </a:prstGeom>
            <a:noFill/>
            <a:ln w="114300" cap="flat" cmpd="sng">
              <a:solidFill>
                <a:srgbClr val="FF0000"/>
              </a:solidFill>
              <a:prstDash val="solid"/>
              <a:round/>
              <a:headEnd type="none" w="med" len="med"/>
              <a:tailEnd type="triangle" w="med" len="med"/>
            </a:ln>
          </p:spPr>
        </p:cxnSp>
        <p:sp>
          <p:nvSpPr>
            <p:cNvPr id="175" name="Google Shape;175;p25"/>
            <p:cNvSpPr txBox="1"/>
            <p:nvPr/>
          </p:nvSpPr>
          <p:spPr>
            <a:xfrm>
              <a:off x="6299165" y="4705669"/>
              <a:ext cx="1880700" cy="56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rgbClr val="595959"/>
                  </a:solidFill>
                </a:rPr>
                <a:t>Tedious…</a:t>
              </a:r>
              <a:endParaRPr sz="2400">
                <a:solidFill>
                  <a:srgbClr val="595959"/>
                </a:solidFill>
              </a:endParaRPr>
            </a:p>
          </p:txBody>
        </p:sp>
        <p:sp>
          <p:nvSpPr>
            <p:cNvPr id="176" name="Google Shape;176;p25"/>
            <p:cNvSpPr txBox="1"/>
            <p:nvPr/>
          </p:nvSpPr>
          <p:spPr>
            <a:xfrm>
              <a:off x="6299330" y="5267887"/>
              <a:ext cx="1427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solidFill>
                    <a:srgbClr val="595959"/>
                  </a:solidFill>
                </a:rPr>
                <a:t>but easy!</a:t>
              </a:r>
              <a:endParaRPr sz="2400">
                <a:solidFill>
                  <a:srgbClr val="595959"/>
                </a:solidFill>
              </a:endParaRPr>
            </a:p>
          </p:txBody>
        </p:sp>
      </p:grpSp>
      <p:sp>
        <p:nvSpPr>
          <p:cNvPr id="177" name="Google Shape;177;p25"/>
          <p:cNvSpPr txBox="1"/>
          <p:nvPr/>
        </p:nvSpPr>
        <p:spPr>
          <a:xfrm>
            <a:off x="7079850" y="1752800"/>
            <a:ext cx="5250000" cy="137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b="1">
                <a:solidFill>
                  <a:srgbClr val="888888"/>
                </a:solidFill>
                <a:latin typeface="Courier New"/>
                <a:ea typeface="Courier New"/>
                <a:cs typeface="Courier New"/>
                <a:sym typeface="Courier New"/>
              </a:rPr>
              <a:t>//No Separations!</a:t>
            </a:r>
            <a:endParaRPr sz="2200" b="1">
              <a:solidFill>
                <a:srgbClr val="333333"/>
              </a:solidFill>
              <a:latin typeface="Courier New"/>
              <a:ea typeface="Courier New"/>
              <a:cs typeface="Courier New"/>
              <a:sym typeface="Courier New"/>
            </a:endParaRPr>
          </a:p>
          <a:p>
            <a:pPr marL="0" lvl="0" indent="0" algn="l" rtl="0">
              <a:spcBef>
                <a:spcPts val="0"/>
              </a:spcBef>
              <a:spcAft>
                <a:spcPts val="0"/>
              </a:spcAft>
              <a:buNone/>
            </a:pPr>
            <a:r>
              <a:rPr lang="en-US" sz="2200" b="1">
                <a:solidFill>
                  <a:srgbClr val="008800"/>
                </a:solidFill>
                <a:latin typeface="Courier New"/>
                <a:ea typeface="Courier New"/>
                <a:cs typeface="Courier New"/>
                <a:sym typeface="Courier New"/>
              </a:rPr>
              <a:t>fn</a:t>
            </a:r>
            <a:r>
              <a:rPr lang="en-US" sz="2200" b="1">
                <a:solidFill>
                  <a:srgbClr val="333333"/>
                </a:solidFill>
                <a:latin typeface="Courier New"/>
                <a:ea typeface="Courier New"/>
                <a:cs typeface="Courier New"/>
                <a:sym typeface="Courier New"/>
              </a:rPr>
              <a:t> foo(p1: bool)-&gt;</a:t>
            </a:r>
            <a:r>
              <a:rPr lang="en-US" sz="2200" b="1">
                <a:solidFill>
                  <a:srgbClr val="008800"/>
                </a:solidFill>
                <a:latin typeface="Courier New"/>
                <a:ea typeface="Courier New"/>
                <a:cs typeface="Courier New"/>
                <a:sym typeface="Courier New"/>
              </a:rPr>
              <a:t>i32</a:t>
            </a:r>
            <a:r>
              <a:rPr lang="en-US" sz="2200" b="1">
                <a:solidFill>
                  <a:srgbClr val="333333"/>
                </a:solidFill>
                <a:latin typeface="Courier New"/>
                <a:ea typeface="Courier New"/>
                <a:cs typeface="Courier New"/>
                <a:sym typeface="Courier New"/>
              </a:rPr>
              <a:t>{</a:t>
            </a:r>
            <a:endParaRPr sz="2200" b="1">
              <a:solidFill>
                <a:srgbClr val="333333"/>
              </a:solidFill>
              <a:latin typeface="Courier New"/>
              <a:ea typeface="Courier New"/>
              <a:cs typeface="Courier New"/>
              <a:sym typeface="Courier New"/>
            </a:endParaRPr>
          </a:p>
          <a:p>
            <a:pPr marL="0" lvl="0" indent="0" algn="l" rtl="0">
              <a:spcBef>
                <a:spcPts val="0"/>
              </a:spcBef>
              <a:spcAft>
                <a:spcPts val="0"/>
              </a:spcAft>
              <a:buNone/>
            </a:pPr>
            <a:r>
              <a:rPr lang="en-US" sz="2200" b="1">
                <a:solidFill>
                  <a:srgbClr val="333333"/>
                </a:solidFill>
                <a:latin typeface="Courier New"/>
                <a:ea typeface="Courier New"/>
                <a:cs typeface="Courier New"/>
                <a:sym typeface="Courier New"/>
              </a:rPr>
              <a:t>	</a:t>
            </a:r>
            <a:r>
              <a:rPr lang="en-US" sz="2200" b="1">
                <a:solidFill>
                  <a:srgbClr val="0000DD"/>
                </a:solidFill>
                <a:latin typeface="Courier New"/>
                <a:ea typeface="Courier New"/>
                <a:cs typeface="Courier New"/>
                <a:sym typeface="Courier New"/>
              </a:rPr>
              <a:t>1</a:t>
            </a:r>
            <a:endParaRPr sz="2200" b="1">
              <a:solidFill>
                <a:srgbClr val="333333"/>
              </a:solidFill>
              <a:latin typeface="Courier New"/>
              <a:ea typeface="Courier New"/>
              <a:cs typeface="Courier New"/>
              <a:sym typeface="Courier New"/>
            </a:endParaRPr>
          </a:p>
          <a:p>
            <a:pPr marL="0" lvl="0" indent="0" algn="l" rtl="0">
              <a:lnSpc>
                <a:spcPct val="110795"/>
              </a:lnSpc>
              <a:spcBef>
                <a:spcPts val="0"/>
              </a:spcBef>
              <a:spcAft>
                <a:spcPts val="0"/>
              </a:spcAft>
              <a:buClr>
                <a:schemeClr val="dk1"/>
              </a:buClr>
              <a:buSzPts val="1100"/>
              <a:buFont typeface="Arial"/>
              <a:buNone/>
            </a:pPr>
            <a:r>
              <a:rPr lang="en-US" sz="2200" b="1">
                <a:solidFill>
                  <a:srgbClr val="333333"/>
                </a:solidFill>
                <a:latin typeface="Courier New"/>
                <a:ea typeface="Courier New"/>
                <a:cs typeface="Courier New"/>
                <a:sym typeface="Courier New"/>
              </a:rPr>
              <a:t>}</a:t>
            </a:r>
            <a:endParaRPr sz="2200" b="1">
              <a:solidFill>
                <a:srgbClr val="333333"/>
              </a:solidFill>
              <a:latin typeface="Courier New"/>
              <a:ea typeface="Courier New"/>
              <a:cs typeface="Courier New"/>
              <a:sym typeface="Courier New"/>
            </a:endParaRPr>
          </a:p>
          <a:p>
            <a:pPr marL="0" lvl="0" indent="0" algn="l" rtl="0">
              <a:spcBef>
                <a:spcPts val="0"/>
              </a:spcBef>
              <a:spcAft>
                <a:spcPts val="0"/>
              </a:spcAft>
              <a:buNone/>
            </a:pPr>
            <a:endParaRPr sz="2200" b="1">
              <a:solidFill>
                <a:srgbClr val="38761D"/>
              </a:solidFill>
              <a:latin typeface="Courier New"/>
              <a:ea typeface="Courier New"/>
              <a:cs typeface="Courier New"/>
              <a:sym typeface="Courier New"/>
            </a:endParaRPr>
          </a:p>
        </p:txBody>
      </p:sp>
      <p:sp>
        <p:nvSpPr>
          <p:cNvPr id="178" name="Google Shape;178;p25"/>
          <p:cNvSpPr txBox="1"/>
          <p:nvPr/>
        </p:nvSpPr>
        <p:spPr>
          <a:xfrm>
            <a:off x="7142025" y="4164500"/>
            <a:ext cx="4663500" cy="152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b="1">
                <a:solidFill>
                  <a:srgbClr val="888888"/>
                </a:solidFill>
                <a:latin typeface="Courier New"/>
                <a:ea typeface="Courier New"/>
                <a:cs typeface="Courier New"/>
                <a:sym typeface="Courier New"/>
              </a:rPr>
              <a:t>// Overloaded Fn 1</a:t>
            </a:r>
            <a:endParaRPr sz="2200" b="1">
              <a:solidFill>
                <a:srgbClr val="333333"/>
              </a:solidFill>
              <a:latin typeface="Courier New"/>
              <a:ea typeface="Courier New"/>
              <a:cs typeface="Courier New"/>
              <a:sym typeface="Courier New"/>
            </a:endParaRPr>
          </a:p>
          <a:p>
            <a:pPr marL="0" lvl="0" indent="0" algn="l" rtl="0">
              <a:spcBef>
                <a:spcPts val="0"/>
              </a:spcBef>
              <a:spcAft>
                <a:spcPts val="0"/>
              </a:spcAft>
              <a:buNone/>
            </a:pPr>
            <a:r>
              <a:rPr lang="en-US" sz="2200" b="1">
                <a:solidFill>
                  <a:srgbClr val="008800"/>
                </a:solidFill>
                <a:latin typeface="Courier New"/>
                <a:ea typeface="Courier New"/>
                <a:cs typeface="Courier New"/>
                <a:sym typeface="Courier New"/>
              </a:rPr>
              <a:t>fn</a:t>
            </a:r>
            <a:r>
              <a:rPr lang="en-US" sz="2200" b="1">
                <a:solidFill>
                  <a:srgbClr val="333333"/>
                </a:solidFill>
                <a:latin typeface="Courier New"/>
                <a:ea typeface="Courier New"/>
                <a:cs typeface="Courier New"/>
                <a:sym typeface="Courier New"/>
              </a:rPr>
              <a:t> ovr1(p1: bool) {</a:t>
            </a:r>
            <a:r>
              <a:rPr lang="en-US" sz="2200" b="1">
                <a:solidFill>
                  <a:srgbClr val="0000DD"/>
                </a:solidFill>
                <a:latin typeface="Courier New"/>
                <a:ea typeface="Courier New"/>
                <a:cs typeface="Courier New"/>
                <a:sym typeface="Courier New"/>
              </a:rPr>
              <a:t>2</a:t>
            </a:r>
            <a:r>
              <a:rPr lang="en-US" sz="2200" b="1">
                <a:solidFill>
                  <a:srgbClr val="333333"/>
                </a:solidFill>
                <a:latin typeface="Courier New"/>
                <a:ea typeface="Courier New"/>
                <a:cs typeface="Courier New"/>
                <a:sym typeface="Courier New"/>
              </a:rPr>
              <a:t>}</a:t>
            </a:r>
            <a:endParaRPr sz="2200" b="1">
              <a:solidFill>
                <a:srgbClr val="333333"/>
              </a:solidFill>
              <a:latin typeface="Courier New"/>
              <a:ea typeface="Courier New"/>
              <a:cs typeface="Courier New"/>
              <a:sym typeface="Courier New"/>
            </a:endParaRPr>
          </a:p>
          <a:p>
            <a:pPr marL="0" lvl="0" indent="0" algn="l" rtl="0">
              <a:spcBef>
                <a:spcPts val="0"/>
              </a:spcBef>
              <a:spcAft>
                <a:spcPts val="0"/>
              </a:spcAft>
              <a:buNone/>
            </a:pPr>
            <a:endParaRPr sz="2200" b="1">
              <a:solidFill>
                <a:srgbClr val="333333"/>
              </a:solidFill>
              <a:latin typeface="Courier New"/>
              <a:ea typeface="Courier New"/>
              <a:cs typeface="Courier New"/>
              <a:sym typeface="Courier New"/>
            </a:endParaRPr>
          </a:p>
          <a:p>
            <a:pPr marL="0" lvl="0" indent="0" algn="l" rtl="0">
              <a:spcBef>
                <a:spcPts val="0"/>
              </a:spcBef>
              <a:spcAft>
                <a:spcPts val="0"/>
              </a:spcAft>
              <a:buNone/>
            </a:pPr>
            <a:r>
              <a:rPr lang="en-US" sz="2200" b="1">
                <a:solidFill>
                  <a:srgbClr val="888888"/>
                </a:solidFill>
                <a:latin typeface="Courier New"/>
                <a:ea typeface="Courier New"/>
                <a:cs typeface="Courier New"/>
                <a:sym typeface="Courier New"/>
              </a:rPr>
              <a:t>// Overloaded Fn 2</a:t>
            </a:r>
            <a:endParaRPr sz="2200" b="1">
              <a:solidFill>
                <a:srgbClr val="333333"/>
              </a:solidFill>
              <a:latin typeface="Courier New"/>
              <a:ea typeface="Courier New"/>
              <a:cs typeface="Courier New"/>
              <a:sym typeface="Courier New"/>
            </a:endParaRPr>
          </a:p>
          <a:p>
            <a:pPr marL="0" lvl="0" indent="0" algn="l" rtl="0">
              <a:lnSpc>
                <a:spcPct val="110795"/>
              </a:lnSpc>
              <a:spcBef>
                <a:spcPts val="0"/>
              </a:spcBef>
              <a:spcAft>
                <a:spcPts val="0"/>
              </a:spcAft>
              <a:buClr>
                <a:schemeClr val="dk1"/>
              </a:buClr>
              <a:buSzPts val="1100"/>
              <a:buFont typeface="Arial"/>
              <a:buNone/>
            </a:pPr>
            <a:r>
              <a:rPr lang="en-US" sz="2200" b="1">
                <a:solidFill>
                  <a:srgbClr val="008800"/>
                </a:solidFill>
                <a:latin typeface="Courier New"/>
                <a:ea typeface="Courier New"/>
                <a:cs typeface="Courier New"/>
                <a:sym typeface="Courier New"/>
              </a:rPr>
              <a:t>fn</a:t>
            </a:r>
            <a:r>
              <a:rPr lang="en-US" sz="2200" b="1">
                <a:solidFill>
                  <a:srgbClr val="333333"/>
                </a:solidFill>
                <a:latin typeface="Courier New"/>
                <a:ea typeface="Courier New"/>
                <a:cs typeface="Courier New"/>
                <a:sym typeface="Courier New"/>
              </a:rPr>
              <a:t> ovr2(p1: </a:t>
            </a:r>
            <a:r>
              <a:rPr lang="en-US" sz="2200" b="1">
                <a:solidFill>
                  <a:srgbClr val="008800"/>
                </a:solidFill>
                <a:latin typeface="Courier New"/>
                <a:ea typeface="Courier New"/>
                <a:cs typeface="Courier New"/>
                <a:sym typeface="Courier New"/>
              </a:rPr>
              <a:t>i32</a:t>
            </a:r>
            <a:r>
              <a:rPr lang="en-US" sz="2200" b="1">
                <a:solidFill>
                  <a:srgbClr val="333333"/>
                </a:solidFill>
                <a:latin typeface="Courier New"/>
                <a:ea typeface="Courier New"/>
                <a:cs typeface="Courier New"/>
                <a:sym typeface="Courier New"/>
              </a:rPr>
              <a:t>) {</a:t>
            </a:r>
            <a:r>
              <a:rPr lang="en-US" sz="2200" b="1">
                <a:solidFill>
                  <a:srgbClr val="0000DD"/>
                </a:solidFill>
                <a:latin typeface="Courier New"/>
                <a:ea typeface="Courier New"/>
                <a:cs typeface="Courier New"/>
                <a:sym typeface="Courier New"/>
              </a:rPr>
              <a:t>1</a:t>
            </a:r>
            <a:r>
              <a:rPr lang="en-US" sz="2200" b="1">
                <a:solidFill>
                  <a:srgbClr val="333333"/>
                </a:solidFill>
                <a:latin typeface="Courier New"/>
                <a:ea typeface="Courier New"/>
                <a:cs typeface="Courier New"/>
                <a:sym typeface="Courier New"/>
              </a:rPr>
              <a:t>}</a:t>
            </a:r>
            <a:endParaRPr sz="2200" b="1">
              <a:solidFill>
                <a:srgbClr val="333333"/>
              </a:solidFill>
              <a:latin typeface="Courier New"/>
              <a:ea typeface="Courier New"/>
              <a:cs typeface="Courier New"/>
              <a:sym typeface="Courier New"/>
            </a:endParaRPr>
          </a:p>
          <a:p>
            <a:pPr marL="0" lvl="0" indent="0" algn="l" rtl="0">
              <a:spcBef>
                <a:spcPts val="0"/>
              </a:spcBef>
              <a:spcAft>
                <a:spcPts val="0"/>
              </a:spcAft>
              <a:buNone/>
            </a:pPr>
            <a:endParaRPr sz="2200" b="1">
              <a:solidFill>
                <a:srgbClr val="38761D"/>
              </a:solidFill>
              <a:latin typeface="Courier New"/>
              <a:ea typeface="Courier New"/>
              <a:cs typeface="Courier New"/>
              <a:sym typeface="Courier Ne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6"/>
          <p:cNvSpPr txBox="1">
            <a:spLocks noGrp="1"/>
          </p:cNvSpPr>
          <p:nvPr>
            <p:ph type="ctrTitle"/>
          </p:nvPr>
        </p:nvSpPr>
        <p:spPr>
          <a:xfrm>
            <a:off x="466175" y="417250"/>
            <a:ext cx="11486400" cy="864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274C"/>
              </a:buClr>
              <a:buSzPts val="4800"/>
              <a:buFont typeface="Calibri"/>
              <a:buNone/>
            </a:pPr>
            <a:r>
              <a:rPr lang="en-US"/>
              <a:t>Methodology - Non-trivial Constructs</a:t>
            </a:r>
            <a:endParaRPr/>
          </a:p>
        </p:txBody>
      </p:sp>
      <p:sp>
        <p:nvSpPr>
          <p:cNvPr id="184" name="Google Shape;184;p26"/>
          <p:cNvSpPr txBox="1"/>
          <p:nvPr/>
        </p:nvSpPr>
        <p:spPr>
          <a:xfrm>
            <a:off x="788225" y="2618275"/>
            <a:ext cx="4878300" cy="1919100"/>
          </a:xfrm>
          <a:prstGeom prst="rect">
            <a:avLst/>
          </a:prstGeom>
          <a:noFill/>
          <a:ln>
            <a:noFill/>
          </a:ln>
        </p:spPr>
        <p:txBody>
          <a:bodyPr spcFirstLastPara="1" wrap="square" lIns="91425" tIns="91425" rIns="91425" bIns="91425" anchor="t" anchorCtr="0">
            <a:noAutofit/>
          </a:bodyPr>
          <a:lstStyle/>
          <a:p>
            <a:pPr marL="457200" lvl="0" indent="-393700" algn="l" rtl="0">
              <a:lnSpc>
                <a:spcPct val="115000"/>
              </a:lnSpc>
              <a:spcBef>
                <a:spcPts val="0"/>
              </a:spcBef>
              <a:spcAft>
                <a:spcPts val="0"/>
              </a:spcAft>
              <a:buClr>
                <a:srgbClr val="595959"/>
              </a:buClr>
              <a:buSzPts val="2600"/>
              <a:buChar char="●"/>
            </a:pPr>
            <a:r>
              <a:rPr lang="en-US" sz="2600">
                <a:solidFill>
                  <a:srgbClr val="595959"/>
                </a:solidFill>
              </a:rPr>
              <a:t>Inline Functions?</a:t>
            </a:r>
            <a:endParaRPr sz="2600">
              <a:solidFill>
                <a:srgbClr val="595959"/>
              </a:solidFill>
            </a:endParaRPr>
          </a:p>
          <a:p>
            <a:pPr marL="457200" lvl="0" indent="0" algn="l" rtl="0">
              <a:lnSpc>
                <a:spcPct val="115000"/>
              </a:lnSpc>
              <a:spcBef>
                <a:spcPts val="1200"/>
              </a:spcBef>
              <a:spcAft>
                <a:spcPts val="0"/>
              </a:spcAft>
              <a:buNone/>
            </a:pPr>
            <a:endParaRPr sz="2600">
              <a:solidFill>
                <a:srgbClr val="595959"/>
              </a:solidFill>
            </a:endParaRPr>
          </a:p>
          <a:p>
            <a:pPr marL="457200" lvl="0" indent="-393700" algn="l" rtl="0">
              <a:lnSpc>
                <a:spcPct val="115000"/>
              </a:lnSpc>
              <a:spcBef>
                <a:spcPts val="1200"/>
              </a:spcBef>
              <a:spcAft>
                <a:spcPts val="0"/>
              </a:spcAft>
              <a:buClr>
                <a:srgbClr val="595959"/>
              </a:buClr>
              <a:buSzPts val="2600"/>
              <a:buChar char="●"/>
            </a:pPr>
            <a:r>
              <a:rPr lang="en-US" sz="2600">
                <a:solidFill>
                  <a:srgbClr val="595959"/>
                </a:solidFill>
              </a:rPr>
              <a:t>Just a compile-time request</a:t>
            </a:r>
            <a:endParaRPr sz="2600">
              <a:solidFill>
                <a:srgbClr val="595959"/>
              </a:solidFill>
            </a:endParaRPr>
          </a:p>
        </p:txBody>
      </p:sp>
      <p:sp>
        <p:nvSpPr>
          <p:cNvPr id="185" name="Google Shape;185;p26"/>
          <p:cNvSpPr txBox="1"/>
          <p:nvPr/>
        </p:nvSpPr>
        <p:spPr>
          <a:xfrm>
            <a:off x="5588925" y="1640863"/>
            <a:ext cx="5972400" cy="84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b="1">
                <a:solidFill>
                  <a:srgbClr val="888888"/>
                </a:solidFill>
                <a:latin typeface="Courier New"/>
                <a:ea typeface="Courier New"/>
                <a:cs typeface="Courier New"/>
                <a:sym typeface="Courier New"/>
              </a:rPr>
              <a:t>//	Inline C++</a:t>
            </a:r>
            <a:endParaRPr sz="2200" b="1">
              <a:solidFill>
                <a:srgbClr val="333333"/>
              </a:solidFill>
              <a:latin typeface="Courier New"/>
              <a:ea typeface="Courier New"/>
              <a:cs typeface="Courier New"/>
              <a:sym typeface="Courier New"/>
            </a:endParaRPr>
          </a:p>
          <a:p>
            <a:pPr marL="0" lvl="0" indent="0" algn="l" rtl="0">
              <a:lnSpc>
                <a:spcPct val="110795"/>
              </a:lnSpc>
              <a:spcBef>
                <a:spcPts val="0"/>
              </a:spcBef>
              <a:spcAft>
                <a:spcPts val="0"/>
              </a:spcAft>
              <a:buClr>
                <a:schemeClr val="dk1"/>
              </a:buClr>
              <a:buSzPts val="1100"/>
              <a:buFont typeface="Arial"/>
              <a:buNone/>
            </a:pPr>
            <a:r>
              <a:rPr lang="en-US" sz="2200" b="1">
                <a:solidFill>
                  <a:srgbClr val="008800"/>
                </a:solidFill>
                <a:latin typeface="Courier New"/>
                <a:ea typeface="Courier New"/>
                <a:cs typeface="Courier New"/>
                <a:sym typeface="Courier New"/>
              </a:rPr>
              <a:t>inline</a:t>
            </a:r>
            <a:r>
              <a:rPr lang="en-US" sz="2200" b="1">
                <a:solidFill>
                  <a:srgbClr val="333333"/>
                </a:solidFill>
                <a:latin typeface="Courier New"/>
                <a:ea typeface="Courier New"/>
                <a:cs typeface="Courier New"/>
                <a:sym typeface="Courier New"/>
              </a:rPr>
              <a:t> </a:t>
            </a:r>
            <a:r>
              <a:rPr lang="en-US" sz="2200" b="1">
                <a:solidFill>
                  <a:srgbClr val="888888"/>
                </a:solidFill>
                <a:latin typeface="Courier New"/>
                <a:ea typeface="Courier New"/>
                <a:cs typeface="Courier New"/>
                <a:sym typeface="Courier New"/>
              </a:rPr>
              <a:t>void</a:t>
            </a:r>
            <a:r>
              <a:rPr lang="en-US" sz="2200" b="1">
                <a:solidFill>
                  <a:srgbClr val="333333"/>
                </a:solidFill>
                <a:latin typeface="Courier New"/>
                <a:ea typeface="Courier New"/>
                <a:cs typeface="Courier New"/>
                <a:sym typeface="Courier New"/>
              </a:rPr>
              <a:t> </a:t>
            </a:r>
            <a:r>
              <a:rPr lang="en-US" sz="2200" b="1">
                <a:solidFill>
                  <a:srgbClr val="0066BB"/>
                </a:solidFill>
                <a:latin typeface="Courier New"/>
                <a:ea typeface="Courier New"/>
                <a:cs typeface="Courier New"/>
                <a:sym typeface="Courier New"/>
              </a:rPr>
              <a:t>foo</a:t>
            </a:r>
            <a:r>
              <a:rPr lang="en-US" sz="2200" b="1">
                <a:solidFill>
                  <a:srgbClr val="333333"/>
                </a:solidFill>
                <a:latin typeface="Courier New"/>
                <a:ea typeface="Courier New"/>
                <a:cs typeface="Courier New"/>
                <a:sym typeface="Courier New"/>
              </a:rPr>
              <a:t>(</a:t>
            </a:r>
            <a:r>
              <a:rPr lang="en-US" sz="2200" b="1">
                <a:solidFill>
                  <a:srgbClr val="888888"/>
                </a:solidFill>
                <a:latin typeface="Courier New"/>
                <a:ea typeface="Courier New"/>
                <a:cs typeface="Courier New"/>
                <a:sym typeface="Courier New"/>
              </a:rPr>
              <a:t>bool</a:t>
            </a:r>
            <a:r>
              <a:rPr lang="en-US" sz="2200" b="1">
                <a:solidFill>
                  <a:srgbClr val="333333"/>
                </a:solidFill>
                <a:latin typeface="Courier New"/>
                <a:ea typeface="Courier New"/>
                <a:cs typeface="Courier New"/>
                <a:sym typeface="Courier New"/>
              </a:rPr>
              <a:t> p1){...}</a:t>
            </a:r>
            <a:endParaRPr sz="2200" b="1">
              <a:solidFill>
                <a:srgbClr val="333333"/>
              </a:solidFill>
              <a:latin typeface="Courier New"/>
              <a:ea typeface="Courier New"/>
              <a:cs typeface="Courier New"/>
              <a:sym typeface="Courier New"/>
            </a:endParaRPr>
          </a:p>
          <a:p>
            <a:pPr marL="0" lvl="0" indent="0" algn="l" rtl="0">
              <a:spcBef>
                <a:spcPts val="0"/>
              </a:spcBef>
              <a:spcAft>
                <a:spcPts val="0"/>
              </a:spcAft>
              <a:buNone/>
            </a:pPr>
            <a:endParaRPr sz="2200" b="1" i="1">
              <a:solidFill>
                <a:srgbClr val="408080"/>
              </a:solidFill>
              <a:latin typeface="Courier New"/>
              <a:ea typeface="Courier New"/>
              <a:cs typeface="Courier New"/>
              <a:sym typeface="Courier New"/>
            </a:endParaRPr>
          </a:p>
        </p:txBody>
      </p:sp>
      <p:sp>
        <p:nvSpPr>
          <p:cNvPr id="186" name="Google Shape;186;p26"/>
          <p:cNvSpPr txBox="1"/>
          <p:nvPr/>
        </p:nvSpPr>
        <p:spPr>
          <a:xfrm>
            <a:off x="5876623" y="4588063"/>
            <a:ext cx="5397000" cy="111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b="1">
                <a:solidFill>
                  <a:srgbClr val="38761D"/>
                </a:solidFill>
                <a:latin typeface="Courier New"/>
                <a:ea typeface="Courier New"/>
                <a:cs typeface="Courier New"/>
                <a:sym typeface="Courier New"/>
              </a:rPr>
              <a:t>//inline Rust</a:t>
            </a:r>
            <a:endParaRPr sz="2200" b="1">
              <a:solidFill>
                <a:srgbClr val="38761D"/>
              </a:solidFill>
              <a:latin typeface="Courier New"/>
              <a:ea typeface="Courier New"/>
              <a:cs typeface="Courier New"/>
              <a:sym typeface="Courier New"/>
            </a:endParaRPr>
          </a:p>
          <a:p>
            <a:pPr marL="0" lvl="0" indent="0" algn="l" rtl="0">
              <a:spcBef>
                <a:spcPts val="0"/>
              </a:spcBef>
              <a:spcAft>
                <a:spcPts val="0"/>
              </a:spcAft>
              <a:buNone/>
            </a:pPr>
            <a:r>
              <a:rPr lang="en-US" sz="2200" b="1">
                <a:solidFill>
                  <a:srgbClr val="BF9000"/>
                </a:solidFill>
                <a:latin typeface="Courier New"/>
                <a:ea typeface="Courier New"/>
                <a:cs typeface="Courier New"/>
                <a:sym typeface="Courier New"/>
              </a:rPr>
              <a:t>#[inline]</a:t>
            </a:r>
            <a:endParaRPr sz="2200" b="1">
              <a:solidFill>
                <a:srgbClr val="BF9000"/>
              </a:solidFill>
              <a:latin typeface="Courier New"/>
              <a:ea typeface="Courier New"/>
              <a:cs typeface="Courier New"/>
              <a:sym typeface="Courier New"/>
            </a:endParaRPr>
          </a:p>
          <a:p>
            <a:pPr marL="0" lvl="0" indent="0" algn="l" rtl="0">
              <a:spcBef>
                <a:spcPts val="0"/>
              </a:spcBef>
              <a:spcAft>
                <a:spcPts val="0"/>
              </a:spcAft>
              <a:buNone/>
            </a:pPr>
            <a:r>
              <a:rPr lang="en-US" sz="2200" b="1">
                <a:solidFill>
                  <a:srgbClr val="212121"/>
                </a:solidFill>
                <a:latin typeface="Courier New"/>
                <a:ea typeface="Courier New"/>
                <a:cs typeface="Courier New"/>
                <a:sym typeface="Courier New"/>
              </a:rPr>
              <a:t>fn foo(p1: bool)-&gt;i32{</a:t>
            </a:r>
            <a:r>
              <a:rPr lang="en-US" sz="2200" b="1">
                <a:solidFill>
                  <a:srgbClr val="9E9E9E"/>
                </a:solidFill>
                <a:latin typeface="Courier New"/>
                <a:ea typeface="Courier New"/>
                <a:cs typeface="Courier New"/>
                <a:sym typeface="Courier New"/>
              </a:rPr>
              <a:t>...</a:t>
            </a:r>
            <a:r>
              <a:rPr lang="en-US" sz="2200" b="1">
                <a:solidFill>
                  <a:srgbClr val="212121"/>
                </a:solidFill>
                <a:latin typeface="Courier New"/>
                <a:ea typeface="Courier New"/>
                <a:cs typeface="Courier New"/>
                <a:sym typeface="Courier New"/>
              </a:rPr>
              <a:t>}</a:t>
            </a:r>
            <a:endParaRPr sz="2200" b="1">
              <a:solidFill>
                <a:srgbClr val="212121"/>
              </a:solidFill>
              <a:latin typeface="Courier New"/>
              <a:ea typeface="Courier New"/>
              <a:cs typeface="Courier New"/>
              <a:sym typeface="Courier New"/>
            </a:endParaRPr>
          </a:p>
        </p:txBody>
      </p:sp>
      <p:cxnSp>
        <p:nvCxnSpPr>
          <p:cNvPr id="187" name="Google Shape;187;p26"/>
          <p:cNvCxnSpPr>
            <a:stCxn id="185" idx="2"/>
            <a:endCxn id="186" idx="0"/>
          </p:cNvCxnSpPr>
          <p:nvPr/>
        </p:nvCxnSpPr>
        <p:spPr>
          <a:xfrm>
            <a:off x="8575125" y="2482363"/>
            <a:ext cx="0" cy="2105700"/>
          </a:xfrm>
          <a:prstGeom prst="straightConnector1">
            <a:avLst/>
          </a:prstGeom>
          <a:noFill/>
          <a:ln w="114300" cap="flat" cmpd="sng">
            <a:solidFill>
              <a:srgbClr val="FF0000"/>
            </a:solidFill>
            <a:prstDash val="solid"/>
            <a:round/>
            <a:headEnd type="none" w="med" len="med"/>
            <a:tailEnd type="triangle" w="med" len="med"/>
          </a:ln>
        </p:spPr>
      </p:cxnSp>
      <p:sp>
        <p:nvSpPr>
          <p:cNvPr id="188" name="Google Shape;188;p26"/>
          <p:cNvSpPr txBox="1"/>
          <p:nvPr/>
        </p:nvSpPr>
        <p:spPr>
          <a:xfrm>
            <a:off x="8720700" y="3067663"/>
            <a:ext cx="1110600" cy="38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a:solidFill>
                  <a:srgbClr val="595959"/>
                </a:solidFill>
              </a:rPr>
              <a:t>Easy!</a:t>
            </a:r>
            <a:endParaRPr sz="2200">
              <a:solidFill>
                <a:srgbClr val="59595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7"/>
          <p:cNvSpPr txBox="1">
            <a:spLocks noGrp="1"/>
          </p:cNvSpPr>
          <p:nvPr>
            <p:ph type="ctrTitle"/>
          </p:nvPr>
        </p:nvSpPr>
        <p:spPr>
          <a:xfrm>
            <a:off x="466175" y="417250"/>
            <a:ext cx="11486400" cy="864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274C"/>
              </a:buClr>
              <a:buSzPts val="4800"/>
              <a:buFont typeface="Calibri"/>
              <a:buNone/>
            </a:pPr>
            <a:r>
              <a:rPr lang="en-US"/>
              <a:t>Methodology - Non-trivial Constructs</a:t>
            </a:r>
            <a:endParaRPr/>
          </a:p>
        </p:txBody>
      </p:sp>
      <p:sp>
        <p:nvSpPr>
          <p:cNvPr id="194" name="Google Shape;194;p27"/>
          <p:cNvSpPr txBox="1"/>
          <p:nvPr/>
        </p:nvSpPr>
        <p:spPr>
          <a:xfrm>
            <a:off x="692700" y="1575500"/>
            <a:ext cx="4621800" cy="326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b="1">
                <a:solidFill>
                  <a:srgbClr val="333333"/>
                </a:solidFill>
                <a:latin typeface="Courier New"/>
                <a:ea typeface="Courier New"/>
                <a:cs typeface="Courier New"/>
                <a:sym typeface="Courier New"/>
              </a:rPr>
              <a:t>Class C{</a:t>
            </a:r>
            <a:endParaRPr sz="2200" b="1">
              <a:solidFill>
                <a:srgbClr val="333333"/>
              </a:solidFill>
              <a:latin typeface="Courier New"/>
              <a:ea typeface="Courier New"/>
              <a:cs typeface="Courier New"/>
              <a:sym typeface="Courier New"/>
            </a:endParaRPr>
          </a:p>
          <a:p>
            <a:pPr marL="0" lvl="0" indent="0" algn="l" rtl="0">
              <a:spcBef>
                <a:spcPts val="0"/>
              </a:spcBef>
              <a:spcAft>
                <a:spcPts val="0"/>
              </a:spcAft>
              <a:buNone/>
            </a:pPr>
            <a:r>
              <a:rPr lang="en-US" sz="2200" b="1">
                <a:solidFill>
                  <a:srgbClr val="888888"/>
                </a:solidFill>
                <a:latin typeface="Courier New"/>
                <a:ea typeface="Courier New"/>
                <a:cs typeface="Courier New"/>
                <a:sym typeface="Courier New"/>
              </a:rPr>
              <a:t>int</a:t>
            </a:r>
            <a:r>
              <a:rPr lang="en-US" sz="2200" b="1">
                <a:solidFill>
                  <a:srgbClr val="333333"/>
                </a:solidFill>
                <a:latin typeface="Courier New"/>
                <a:ea typeface="Courier New"/>
                <a:cs typeface="Courier New"/>
                <a:sym typeface="Courier New"/>
              </a:rPr>
              <a:t> a; </a:t>
            </a:r>
            <a:r>
              <a:rPr lang="en-US" sz="2200" b="1">
                <a:solidFill>
                  <a:srgbClr val="888888"/>
                </a:solidFill>
                <a:latin typeface="Courier New"/>
                <a:ea typeface="Courier New"/>
                <a:cs typeface="Courier New"/>
                <a:sym typeface="Courier New"/>
              </a:rPr>
              <a:t>int</a:t>
            </a:r>
            <a:r>
              <a:rPr lang="en-US" sz="2200" b="1">
                <a:solidFill>
                  <a:srgbClr val="333333"/>
                </a:solidFill>
                <a:latin typeface="Courier New"/>
                <a:ea typeface="Courier New"/>
                <a:cs typeface="Courier New"/>
                <a:sym typeface="Courier New"/>
              </a:rPr>
              <a:t> b; </a:t>
            </a:r>
            <a:r>
              <a:rPr lang="en-US" sz="2200" b="1">
                <a:solidFill>
                  <a:srgbClr val="888888"/>
                </a:solidFill>
                <a:latin typeface="Courier New"/>
                <a:ea typeface="Courier New"/>
                <a:cs typeface="Courier New"/>
                <a:sym typeface="Courier New"/>
              </a:rPr>
              <a:t>int</a:t>
            </a:r>
            <a:r>
              <a:rPr lang="en-US" sz="2200" b="1">
                <a:solidFill>
                  <a:srgbClr val="333333"/>
                </a:solidFill>
                <a:latin typeface="Courier New"/>
                <a:ea typeface="Courier New"/>
                <a:cs typeface="Courier New"/>
                <a:sym typeface="Courier New"/>
              </a:rPr>
              <a:t> c;</a:t>
            </a:r>
            <a:endParaRPr sz="2200" b="1">
              <a:solidFill>
                <a:srgbClr val="333333"/>
              </a:solidFill>
              <a:latin typeface="Courier New"/>
              <a:ea typeface="Courier New"/>
              <a:cs typeface="Courier New"/>
              <a:sym typeface="Courier New"/>
            </a:endParaRPr>
          </a:p>
          <a:p>
            <a:pPr marL="0" lvl="0" indent="0" algn="l" rtl="0">
              <a:spcBef>
                <a:spcPts val="0"/>
              </a:spcBef>
              <a:spcAft>
                <a:spcPts val="0"/>
              </a:spcAft>
              <a:buNone/>
            </a:pPr>
            <a:endParaRPr sz="2200" b="1">
              <a:solidFill>
                <a:srgbClr val="333333"/>
              </a:solidFill>
              <a:latin typeface="Courier New"/>
              <a:ea typeface="Courier New"/>
              <a:cs typeface="Courier New"/>
              <a:sym typeface="Courier New"/>
            </a:endParaRPr>
          </a:p>
          <a:p>
            <a:pPr marL="0" lvl="0" indent="0" algn="l" rtl="0">
              <a:spcBef>
                <a:spcPts val="0"/>
              </a:spcBef>
              <a:spcAft>
                <a:spcPts val="0"/>
              </a:spcAft>
              <a:buNone/>
            </a:pPr>
            <a:r>
              <a:rPr lang="en-US" sz="2200" b="1" i="1">
                <a:solidFill>
                  <a:srgbClr val="336699"/>
                </a:solidFill>
                <a:latin typeface="Courier New"/>
                <a:ea typeface="Courier New"/>
                <a:cs typeface="Courier New"/>
                <a:sym typeface="Courier New"/>
              </a:rPr>
              <a:t>public:</a:t>
            </a:r>
            <a:r>
              <a:rPr lang="en-US" sz="2200" b="1">
                <a:solidFill>
                  <a:srgbClr val="333333"/>
                </a:solidFill>
                <a:latin typeface="Courier New"/>
                <a:ea typeface="Courier New"/>
                <a:cs typeface="Courier New"/>
                <a:sym typeface="Courier New"/>
              </a:rPr>
              <a:t> </a:t>
            </a:r>
            <a:endParaRPr sz="2200" b="1">
              <a:solidFill>
                <a:srgbClr val="333333"/>
              </a:solidFill>
              <a:latin typeface="Courier New"/>
              <a:ea typeface="Courier New"/>
              <a:cs typeface="Courier New"/>
              <a:sym typeface="Courier New"/>
            </a:endParaRPr>
          </a:p>
          <a:p>
            <a:pPr marL="0" lvl="0" indent="0" algn="l" rtl="0">
              <a:spcBef>
                <a:spcPts val="0"/>
              </a:spcBef>
              <a:spcAft>
                <a:spcPts val="0"/>
              </a:spcAft>
              <a:buNone/>
            </a:pPr>
            <a:r>
              <a:rPr lang="en-US" sz="2200" b="1">
                <a:solidFill>
                  <a:srgbClr val="333333"/>
                </a:solidFill>
                <a:latin typeface="Courier New"/>
                <a:ea typeface="Courier New"/>
                <a:cs typeface="Courier New"/>
                <a:sym typeface="Courier New"/>
              </a:rPr>
              <a:t>C(</a:t>
            </a:r>
            <a:r>
              <a:rPr lang="en-US" sz="2200" b="1">
                <a:solidFill>
                  <a:srgbClr val="888888"/>
                </a:solidFill>
                <a:latin typeface="Courier New"/>
                <a:ea typeface="Courier New"/>
                <a:cs typeface="Courier New"/>
                <a:sym typeface="Courier New"/>
              </a:rPr>
              <a:t>int</a:t>
            </a:r>
            <a:r>
              <a:rPr lang="en-US" sz="2200" b="1">
                <a:solidFill>
                  <a:srgbClr val="333333"/>
                </a:solidFill>
                <a:latin typeface="Courier New"/>
                <a:ea typeface="Courier New"/>
                <a:cs typeface="Courier New"/>
                <a:sym typeface="Courier New"/>
              </a:rPr>
              <a:t> x, </a:t>
            </a:r>
            <a:r>
              <a:rPr lang="en-US" sz="2200" b="1">
                <a:solidFill>
                  <a:srgbClr val="888888"/>
                </a:solidFill>
                <a:latin typeface="Courier New"/>
                <a:ea typeface="Courier New"/>
                <a:cs typeface="Courier New"/>
                <a:sym typeface="Courier New"/>
              </a:rPr>
              <a:t>int</a:t>
            </a:r>
            <a:r>
              <a:rPr lang="en-US" sz="2200" b="1">
                <a:solidFill>
                  <a:srgbClr val="333333"/>
                </a:solidFill>
                <a:latin typeface="Courier New"/>
                <a:ea typeface="Courier New"/>
                <a:cs typeface="Courier New"/>
                <a:sym typeface="Courier New"/>
              </a:rPr>
              <a:t> y, </a:t>
            </a:r>
            <a:r>
              <a:rPr lang="en-US" sz="2200" b="1">
                <a:solidFill>
                  <a:srgbClr val="888888"/>
                </a:solidFill>
                <a:latin typeface="Courier New"/>
                <a:ea typeface="Courier New"/>
                <a:cs typeface="Courier New"/>
                <a:sym typeface="Courier New"/>
              </a:rPr>
              <a:t>int</a:t>
            </a:r>
            <a:r>
              <a:rPr lang="en-US" sz="2200" b="1">
                <a:solidFill>
                  <a:srgbClr val="333333"/>
                </a:solidFill>
                <a:latin typeface="Courier New"/>
                <a:ea typeface="Courier New"/>
                <a:cs typeface="Courier New"/>
                <a:sym typeface="Courier New"/>
              </a:rPr>
              <a:t> z){</a:t>
            </a:r>
            <a:endParaRPr sz="2200" b="1">
              <a:solidFill>
                <a:srgbClr val="333333"/>
              </a:solidFill>
              <a:latin typeface="Courier New"/>
              <a:ea typeface="Courier New"/>
              <a:cs typeface="Courier New"/>
              <a:sym typeface="Courier New"/>
            </a:endParaRPr>
          </a:p>
          <a:p>
            <a:pPr marL="0" lvl="0" indent="0" algn="l" rtl="0">
              <a:spcBef>
                <a:spcPts val="0"/>
              </a:spcBef>
              <a:spcAft>
                <a:spcPts val="0"/>
              </a:spcAft>
              <a:buNone/>
            </a:pPr>
            <a:r>
              <a:rPr lang="en-US" sz="2200" b="1">
                <a:solidFill>
                  <a:srgbClr val="333333"/>
                </a:solidFill>
                <a:latin typeface="Courier New"/>
                <a:ea typeface="Courier New"/>
                <a:cs typeface="Courier New"/>
                <a:sym typeface="Courier New"/>
              </a:rPr>
              <a:t>A = x; b = y; c = z; }</a:t>
            </a:r>
            <a:endParaRPr sz="2200" b="1">
              <a:solidFill>
                <a:srgbClr val="333333"/>
              </a:solidFill>
              <a:latin typeface="Courier New"/>
              <a:ea typeface="Courier New"/>
              <a:cs typeface="Courier New"/>
              <a:sym typeface="Courier New"/>
            </a:endParaRPr>
          </a:p>
          <a:p>
            <a:pPr marL="0" lvl="0" indent="0" algn="l" rtl="0">
              <a:spcBef>
                <a:spcPts val="0"/>
              </a:spcBef>
              <a:spcAft>
                <a:spcPts val="0"/>
              </a:spcAft>
              <a:buNone/>
            </a:pPr>
            <a:endParaRPr sz="2200" b="1">
              <a:solidFill>
                <a:srgbClr val="333333"/>
              </a:solidFill>
              <a:latin typeface="Courier New"/>
              <a:ea typeface="Courier New"/>
              <a:cs typeface="Courier New"/>
              <a:sym typeface="Courier New"/>
            </a:endParaRPr>
          </a:p>
          <a:p>
            <a:pPr marL="0" lvl="0" indent="0" algn="l" rtl="0">
              <a:spcBef>
                <a:spcPts val="0"/>
              </a:spcBef>
              <a:spcAft>
                <a:spcPts val="0"/>
              </a:spcAft>
              <a:buNone/>
            </a:pPr>
            <a:r>
              <a:rPr lang="en-US" sz="2200" b="1">
                <a:solidFill>
                  <a:srgbClr val="888888"/>
                </a:solidFill>
                <a:latin typeface="Courier New"/>
                <a:ea typeface="Courier New"/>
                <a:cs typeface="Courier New"/>
                <a:sym typeface="Courier New"/>
              </a:rPr>
              <a:t>void</a:t>
            </a:r>
            <a:r>
              <a:rPr lang="en-US" sz="2200" b="1">
                <a:solidFill>
                  <a:srgbClr val="333333"/>
                </a:solidFill>
                <a:latin typeface="Courier New"/>
                <a:ea typeface="Courier New"/>
                <a:cs typeface="Courier New"/>
                <a:sym typeface="Courier New"/>
              </a:rPr>
              <a:t> method1 (</a:t>
            </a:r>
            <a:r>
              <a:rPr lang="en-US" sz="2200" b="1">
                <a:solidFill>
                  <a:srgbClr val="888888"/>
                </a:solidFill>
                <a:latin typeface="Courier New"/>
                <a:ea typeface="Courier New"/>
                <a:cs typeface="Courier New"/>
                <a:sym typeface="Courier New"/>
              </a:rPr>
              <a:t>int</a:t>
            </a:r>
            <a:r>
              <a:rPr lang="en-US" sz="2200" b="1">
                <a:solidFill>
                  <a:srgbClr val="333333"/>
                </a:solidFill>
                <a:latin typeface="Courier New"/>
                <a:ea typeface="Courier New"/>
                <a:cs typeface="Courier New"/>
                <a:sym typeface="Courier New"/>
              </a:rPr>
              <a:t> x, </a:t>
            </a:r>
            <a:endParaRPr sz="2200" b="1">
              <a:solidFill>
                <a:srgbClr val="333333"/>
              </a:solidFill>
              <a:latin typeface="Courier New"/>
              <a:ea typeface="Courier New"/>
              <a:cs typeface="Courier New"/>
              <a:sym typeface="Courier New"/>
            </a:endParaRPr>
          </a:p>
          <a:p>
            <a:pPr marL="0" lvl="0" indent="0" algn="l" rtl="0">
              <a:spcBef>
                <a:spcPts val="0"/>
              </a:spcBef>
              <a:spcAft>
                <a:spcPts val="0"/>
              </a:spcAft>
              <a:buNone/>
            </a:pPr>
            <a:r>
              <a:rPr lang="en-US" sz="2200" b="1">
                <a:solidFill>
                  <a:srgbClr val="888888"/>
                </a:solidFill>
                <a:latin typeface="Courier New"/>
                <a:ea typeface="Courier New"/>
                <a:cs typeface="Courier New"/>
                <a:sym typeface="Courier New"/>
              </a:rPr>
              <a:t>int</a:t>
            </a:r>
            <a:r>
              <a:rPr lang="en-US" sz="2200" b="1">
                <a:solidFill>
                  <a:srgbClr val="333333"/>
                </a:solidFill>
                <a:latin typeface="Courier New"/>
                <a:ea typeface="Courier New"/>
                <a:cs typeface="Courier New"/>
                <a:sym typeface="Courier New"/>
              </a:rPr>
              <a:t> y) {a=x;, b=y;}</a:t>
            </a:r>
            <a:endParaRPr sz="2200" b="1">
              <a:solidFill>
                <a:srgbClr val="333333"/>
              </a:solidFill>
              <a:latin typeface="Courier New"/>
              <a:ea typeface="Courier New"/>
              <a:cs typeface="Courier New"/>
              <a:sym typeface="Courier New"/>
            </a:endParaRPr>
          </a:p>
          <a:p>
            <a:pPr marL="0" lvl="0" indent="0" algn="l" rtl="0">
              <a:spcBef>
                <a:spcPts val="0"/>
              </a:spcBef>
              <a:spcAft>
                <a:spcPts val="0"/>
              </a:spcAft>
              <a:buNone/>
            </a:pPr>
            <a:endParaRPr sz="2200" b="1">
              <a:solidFill>
                <a:srgbClr val="333333"/>
              </a:solidFill>
              <a:latin typeface="Courier New"/>
              <a:ea typeface="Courier New"/>
              <a:cs typeface="Courier New"/>
              <a:sym typeface="Courier New"/>
            </a:endParaRPr>
          </a:p>
          <a:p>
            <a:pPr marL="0" lvl="0" indent="0" algn="l" rtl="0">
              <a:lnSpc>
                <a:spcPct val="110795"/>
              </a:lnSpc>
              <a:spcBef>
                <a:spcPts val="0"/>
              </a:spcBef>
              <a:spcAft>
                <a:spcPts val="0"/>
              </a:spcAft>
              <a:buClr>
                <a:srgbClr val="000000"/>
              </a:buClr>
              <a:buSzPts val="1100"/>
              <a:buFont typeface="Arial"/>
              <a:buNone/>
            </a:pPr>
            <a:r>
              <a:rPr lang="en-US" sz="2200" b="1">
                <a:solidFill>
                  <a:srgbClr val="333333"/>
                </a:solidFill>
                <a:latin typeface="Courier New"/>
                <a:ea typeface="Courier New"/>
                <a:cs typeface="Courier New"/>
                <a:sym typeface="Courier New"/>
              </a:rPr>
              <a:t>C obj(x,y,z);</a:t>
            </a:r>
            <a:endParaRPr sz="2200" b="1">
              <a:solidFill>
                <a:srgbClr val="333333"/>
              </a:solidFill>
              <a:latin typeface="Courier New"/>
              <a:ea typeface="Courier New"/>
              <a:cs typeface="Courier New"/>
              <a:sym typeface="Courier New"/>
            </a:endParaRPr>
          </a:p>
          <a:p>
            <a:pPr marL="0" lvl="0" indent="0" algn="l" rtl="0">
              <a:spcBef>
                <a:spcPts val="0"/>
              </a:spcBef>
              <a:spcAft>
                <a:spcPts val="0"/>
              </a:spcAft>
              <a:buNone/>
            </a:pPr>
            <a:endParaRPr sz="2200" b="1">
              <a:solidFill>
                <a:srgbClr val="333333"/>
              </a:solidFill>
              <a:latin typeface="Courier New"/>
              <a:ea typeface="Courier New"/>
              <a:cs typeface="Courier New"/>
              <a:sym typeface="Courier New"/>
            </a:endParaRPr>
          </a:p>
        </p:txBody>
      </p:sp>
      <p:sp>
        <p:nvSpPr>
          <p:cNvPr id="195" name="Google Shape;195;p27"/>
          <p:cNvSpPr txBox="1"/>
          <p:nvPr/>
        </p:nvSpPr>
        <p:spPr>
          <a:xfrm>
            <a:off x="6319300" y="1804750"/>
            <a:ext cx="5436300" cy="374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b="1">
                <a:solidFill>
                  <a:srgbClr val="008800"/>
                </a:solidFill>
                <a:latin typeface="Courier New"/>
                <a:ea typeface="Courier New"/>
                <a:cs typeface="Courier New"/>
                <a:sym typeface="Courier New"/>
              </a:rPr>
              <a:t>pub</a:t>
            </a:r>
            <a:r>
              <a:rPr lang="en-US" sz="2200" b="1">
                <a:solidFill>
                  <a:srgbClr val="333333"/>
                </a:solidFill>
                <a:latin typeface="Courier New"/>
                <a:ea typeface="Courier New"/>
                <a:cs typeface="Courier New"/>
                <a:sym typeface="Courier New"/>
              </a:rPr>
              <a:t> </a:t>
            </a:r>
            <a:r>
              <a:rPr lang="en-US" sz="2200" b="1">
                <a:solidFill>
                  <a:srgbClr val="008800"/>
                </a:solidFill>
                <a:latin typeface="Courier New"/>
                <a:ea typeface="Courier New"/>
                <a:cs typeface="Courier New"/>
                <a:sym typeface="Courier New"/>
              </a:rPr>
              <a:t>struct</a:t>
            </a:r>
            <a:r>
              <a:rPr lang="en-US" sz="2200" b="1">
                <a:solidFill>
                  <a:srgbClr val="333333"/>
                </a:solidFill>
                <a:latin typeface="Courier New"/>
                <a:ea typeface="Courier New"/>
                <a:cs typeface="Courier New"/>
                <a:sym typeface="Courier New"/>
              </a:rPr>
              <a:t> C{</a:t>
            </a:r>
            <a:endParaRPr sz="2200" b="1">
              <a:solidFill>
                <a:srgbClr val="333333"/>
              </a:solidFill>
              <a:latin typeface="Courier New"/>
              <a:ea typeface="Courier New"/>
              <a:cs typeface="Courier New"/>
              <a:sym typeface="Courier New"/>
            </a:endParaRPr>
          </a:p>
          <a:p>
            <a:pPr marL="0" lvl="0" indent="0" algn="l" rtl="0">
              <a:spcBef>
                <a:spcPts val="0"/>
              </a:spcBef>
              <a:spcAft>
                <a:spcPts val="0"/>
              </a:spcAft>
              <a:buNone/>
            </a:pPr>
            <a:r>
              <a:rPr lang="en-US" sz="2200" b="1">
                <a:solidFill>
                  <a:srgbClr val="333333"/>
                </a:solidFill>
                <a:latin typeface="Courier New"/>
                <a:ea typeface="Courier New"/>
                <a:cs typeface="Courier New"/>
                <a:sym typeface="Courier New"/>
              </a:rPr>
              <a:t>	a:</a:t>
            </a:r>
            <a:r>
              <a:rPr lang="en-US" sz="2200" b="1">
                <a:solidFill>
                  <a:srgbClr val="008800"/>
                </a:solidFill>
                <a:latin typeface="Courier New"/>
                <a:ea typeface="Courier New"/>
                <a:cs typeface="Courier New"/>
                <a:sym typeface="Courier New"/>
              </a:rPr>
              <a:t>i32</a:t>
            </a:r>
            <a:r>
              <a:rPr lang="en-US" sz="2200" b="1">
                <a:solidFill>
                  <a:srgbClr val="333333"/>
                </a:solidFill>
                <a:latin typeface="Courier New"/>
                <a:ea typeface="Courier New"/>
                <a:cs typeface="Courier New"/>
                <a:sym typeface="Courier New"/>
              </a:rPr>
              <a:t> , b:</a:t>
            </a:r>
            <a:r>
              <a:rPr lang="en-US" sz="2200" b="1">
                <a:solidFill>
                  <a:srgbClr val="008800"/>
                </a:solidFill>
                <a:latin typeface="Courier New"/>
                <a:ea typeface="Courier New"/>
                <a:cs typeface="Courier New"/>
                <a:sym typeface="Courier New"/>
              </a:rPr>
              <a:t>i32</a:t>
            </a:r>
            <a:r>
              <a:rPr lang="en-US" sz="2200" b="1">
                <a:solidFill>
                  <a:srgbClr val="333333"/>
                </a:solidFill>
                <a:latin typeface="Courier New"/>
                <a:ea typeface="Courier New"/>
                <a:cs typeface="Courier New"/>
                <a:sym typeface="Courier New"/>
              </a:rPr>
              <a:t>, c:</a:t>
            </a:r>
            <a:r>
              <a:rPr lang="en-US" sz="2200" b="1">
                <a:solidFill>
                  <a:srgbClr val="008800"/>
                </a:solidFill>
                <a:latin typeface="Courier New"/>
                <a:ea typeface="Courier New"/>
                <a:cs typeface="Courier New"/>
                <a:sym typeface="Courier New"/>
              </a:rPr>
              <a:t>i32</a:t>
            </a:r>
            <a:r>
              <a:rPr lang="en-US" sz="2200" b="1">
                <a:solidFill>
                  <a:srgbClr val="333333"/>
                </a:solidFill>
                <a:latin typeface="Courier New"/>
                <a:ea typeface="Courier New"/>
                <a:cs typeface="Courier New"/>
                <a:sym typeface="Courier New"/>
              </a:rPr>
              <a:t> }</a:t>
            </a:r>
            <a:endParaRPr sz="2200" b="1">
              <a:solidFill>
                <a:srgbClr val="333333"/>
              </a:solidFill>
              <a:latin typeface="Courier New"/>
              <a:ea typeface="Courier New"/>
              <a:cs typeface="Courier New"/>
              <a:sym typeface="Courier New"/>
            </a:endParaRPr>
          </a:p>
          <a:p>
            <a:pPr marL="0" lvl="0" indent="0" algn="l" rtl="0">
              <a:spcBef>
                <a:spcPts val="0"/>
              </a:spcBef>
              <a:spcAft>
                <a:spcPts val="0"/>
              </a:spcAft>
              <a:buNone/>
            </a:pPr>
            <a:endParaRPr sz="2200" b="1">
              <a:solidFill>
                <a:srgbClr val="333333"/>
              </a:solidFill>
              <a:latin typeface="Courier New"/>
              <a:ea typeface="Courier New"/>
              <a:cs typeface="Courier New"/>
              <a:sym typeface="Courier New"/>
            </a:endParaRPr>
          </a:p>
          <a:p>
            <a:pPr marL="0" lvl="0" indent="0" algn="l" rtl="0">
              <a:spcBef>
                <a:spcPts val="0"/>
              </a:spcBef>
              <a:spcAft>
                <a:spcPts val="0"/>
              </a:spcAft>
              <a:buNone/>
            </a:pPr>
            <a:r>
              <a:rPr lang="en-US" sz="2200" b="1">
                <a:solidFill>
                  <a:srgbClr val="008800"/>
                </a:solidFill>
                <a:latin typeface="Courier New"/>
                <a:ea typeface="Courier New"/>
                <a:cs typeface="Courier New"/>
                <a:sym typeface="Courier New"/>
              </a:rPr>
              <a:t>impl</a:t>
            </a:r>
            <a:r>
              <a:rPr lang="en-US" sz="2200" b="1">
                <a:solidFill>
                  <a:srgbClr val="333333"/>
                </a:solidFill>
                <a:latin typeface="Courier New"/>
                <a:ea typeface="Courier New"/>
                <a:cs typeface="Courier New"/>
                <a:sym typeface="Courier New"/>
              </a:rPr>
              <a:t> C{</a:t>
            </a:r>
            <a:endParaRPr sz="2200" b="1">
              <a:solidFill>
                <a:srgbClr val="333333"/>
              </a:solidFill>
              <a:latin typeface="Courier New"/>
              <a:ea typeface="Courier New"/>
              <a:cs typeface="Courier New"/>
              <a:sym typeface="Courier New"/>
            </a:endParaRPr>
          </a:p>
          <a:p>
            <a:pPr marL="0" lvl="0" indent="0" algn="l" rtl="0">
              <a:spcBef>
                <a:spcPts val="0"/>
              </a:spcBef>
              <a:spcAft>
                <a:spcPts val="0"/>
              </a:spcAft>
              <a:buNone/>
            </a:pPr>
            <a:r>
              <a:rPr lang="en-US" sz="2200" b="1">
                <a:solidFill>
                  <a:srgbClr val="333333"/>
                </a:solidFill>
                <a:latin typeface="Courier New"/>
                <a:ea typeface="Courier New"/>
                <a:cs typeface="Courier New"/>
                <a:sym typeface="Courier New"/>
              </a:rPr>
              <a:t>	</a:t>
            </a:r>
            <a:r>
              <a:rPr lang="en-US" sz="2200" b="1">
                <a:solidFill>
                  <a:srgbClr val="008800"/>
                </a:solidFill>
                <a:latin typeface="Courier New"/>
                <a:ea typeface="Courier New"/>
                <a:cs typeface="Courier New"/>
                <a:sym typeface="Courier New"/>
              </a:rPr>
              <a:t>pub</a:t>
            </a:r>
            <a:r>
              <a:rPr lang="en-US" sz="2200" b="1">
                <a:solidFill>
                  <a:srgbClr val="333333"/>
                </a:solidFill>
                <a:latin typeface="Courier New"/>
                <a:ea typeface="Courier New"/>
                <a:cs typeface="Courier New"/>
                <a:sym typeface="Courier New"/>
              </a:rPr>
              <a:t> </a:t>
            </a:r>
            <a:r>
              <a:rPr lang="en-US" sz="2200" b="1">
                <a:solidFill>
                  <a:srgbClr val="008800"/>
                </a:solidFill>
                <a:latin typeface="Courier New"/>
                <a:ea typeface="Courier New"/>
                <a:cs typeface="Courier New"/>
                <a:sym typeface="Courier New"/>
              </a:rPr>
              <a:t>fn</a:t>
            </a:r>
            <a:r>
              <a:rPr lang="en-US" sz="2200" b="1">
                <a:solidFill>
                  <a:srgbClr val="333333"/>
                </a:solidFill>
                <a:latin typeface="Courier New"/>
                <a:ea typeface="Courier New"/>
                <a:cs typeface="Courier New"/>
                <a:sym typeface="Courier New"/>
              </a:rPr>
              <a:t> method1(&amp;</a:t>
            </a:r>
            <a:r>
              <a:rPr lang="en-US" sz="2200" b="1">
                <a:solidFill>
                  <a:srgbClr val="008800"/>
                </a:solidFill>
                <a:latin typeface="Courier New"/>
                <a:ea typeface="Courier New"/>
                <a:cs typeface="Courier New"/>
                <a:sym typeface="Courier New"/>
              </a:rPr>
              <a:t>mut</a:t>
            </a:r>
            <a:r>
              <a:rPr lang="en-US" sz="2200" b="1">
                <a:solidFill>
                  <a:srgbClr val="333333"/>
                </a:solidFill>
                <a:latin typeface="Courier New"/>
                <a:ea typeface="Courier New"/>
                <a:cs typeface="Courier New"/>
                <a:sym typeface="Courier New"/>
              </a:rPr>
              <a:t> self, x:</a:t>
            </a:r>
            <a:r>
              <a:rPr lang="en-US" sz="2200" b="1">
                <a:solidFill>
                  <a:srgbClr val="008800"/>
                </a:solidFill>
                <a:latin typeface="Courier New"/>
                <a:ea typeface="Courier New"/>
                <a:cs typeface="Courier New"/>
                <a:sym typeface="Courier New"/>
              </a:rPr>
              <a:t>i32</a:t>
            </a:r>
            <a:r>
              <a:rPr lang="en-US" sz="2200" b="1">
                <a:solidFill>
                  <a:srgbClr val="333333"/>
                </a:solidFill>
                <a:latin typeface="Courier New"/>
                <a:ea typeface="Courier New"/>
                <a:cs typeface="Courier New"/>
                <a:sym typeface="Courier New"/>
              </a:rPr>
              <a:t>, y:</a:t>
            </a:r>
            <a:r>
              <a:rPr lang="en-US" sz="2200" b="1">
                <a:solidFill>
                  <a:srgbClr val="008800"/>
                </a:solidFill>
                <a:latin typeface="Courier New"/>
                <a:ea typeface="Courier New"/>
                <a:cs typeface="Courier New"/>
                <a:sym typeface="Courier New"/>
              </a:rPr>
              <a:t>i32</a:t>
            </a:r>
            <a:r>
              <a:rPr lang="en-US" sz="2200" b="1">
                <a:solidFill>
                  <a:srgbClr val="333333"/>
                </a:solidFill>
                <a:latin typeface="Courier New"/>
                <a:ea typeface="Courier New"/>
                <a:cs typeface="Courier New"/>
                <a:sym typeface="Courier New"/>
              </a:rPr>
              <a:t>, z:</a:t>
            </a:r>
            <a:r>
              <a:rPr lang="en-US" sz="2200" b="1">
                <a:solidFill>
                  <a:srgbClr val="008800"/>
                </a:solidFill>
                <a:latin typeface="Courier New"/>
                <a:ea typeface="Courier New"/>
                <a:cs typeface="Courier New"/>
                <a:sym typeface="Courier New"/>
              </a:rPr>
              <a:t>i32</a:t>
            </a:r>
            <a:r>
              <a:rPr lang="en-US" sz="2200" b="1">
                <a:solidFill>
                  <a:srgbClr val="333333"/>
                </a:solidFill>
                <a:latin typeface="Courier New"/>
                <a:ea typeface="Courier New"/>
                <a:cs typeface="Courier New"/>
                <a:sym typeface="Courier New"/>
              </a:rPr>
              <a:t>)</a:t>
            </a:r>
            <a:endParaRPr sz="2200" b="1">
              <a:solidFill>
                <a:srgbClr val="333333"/>
              </a:solidFill>
              <a:latin typeface="Courier New"/>
              <a:ea typeface="Courier New"/>
              <a:cs typeface="Courier New"/>
              <a:sym typeface="Courier New"/>
            </a:endParaRPr>
          </a:p>
          <a:p>
            <a:pPr marL="0" lvl="0" indent="0" algn="l" rtl="0">
              <a:spcBef>
                <a:spcPts val="0"/>
              </a:spcBef>
              <a:spcAft>
                <a:spcPts val="0"/>
              </a:spcAft>
              <a:buNone/>
            </a:pPr>
            <a:r>
              <a:rPr lang="en-US" sz="2200" b="1">
                <a:solidFill>
                  <a:srgbClr val="333333"/>
                </a:solidFill>
                <a:latin typeface="Courier New"/>
                <a:ea typeface="Courier New"/>
                <a:cs typeface="Courier New"/>
                <a:sym typeface="Courier New"/>
              </a:rPr>
              <a:t>	{ self.a = x; self.b = y; }</a:t>
            </a:r>
            <a:endParaRPr sz="2200" b="1">
              <a:solidFill>
                <a:srgbClr val="333333"/>
              </a:solidFill>
              <a:latin typeface="Courier New"/>
              <a:ea typeface="Courier New"/>
              <a:cs typeface="Courier New"/>
              <a:sym typeface="Courier New"/>
            </a:endParaRPr>
          </a:p>
          <a:p>
            <a:pPr marL="0" lvl="0" indent="0" algn="l" rtl="0">
              <a:spcBef>
                <a:spcPts val="0"/>
              </a:spcBef>
              <a:spcAft>
                <a:spcPts val="0"/>
              </a:spcAft>
              <a:buNone/>
            </a:pPr>
            <a:r>
              <a:rPr lang="en-US" sz="2200" b="1">
                <a:solidFill>
                  <a:srgbClr val="333333"/>
                </a:solidFill>
                <a:latin typeface="Courier New"/>
                <a:ea typeface="Courier New"/>
                <a:cs typeface="Courier New"/>
                <a:sym typeface="Courier New"/>
              </a:rPr>
              <a:t>}</a:t>
            </a:r>
            <a:endParaRPr sz="2200" b="1">
              <a:solidFill>
                <a:srgbClr val="333333"/>
              </a:solidFill>
              <a:latin typeface="Courier New"/>
              <a:ea typeface="Courier New"/>
              <a:cs typeface="Courier New"/>
              <a:sym typeface="Courier New"/>
            </a:endParaRPr>
          </a:p>
          <a:p>
            <a:pPr marL="0" lvl="0" indent="0" algn="l" rtl="0">
              <a:spcBef>
                <a:spcPts val="0"/>
              </a:spcBef>
              <a:spcAft>
                <a:spcPts val="0"/>
              </a:spcAft>
              <a:buNone/>
            </a:pPr>
            <a:endParaRPr sz="2200" b="1">
              <a:solidFill>
                <a:srgbClr val="333333"/>
              </a:solidFill>
              <a:latin typeface="Courier New"/>
              <a:ea typeface="Courier New"/>
              <a:cs typeface="Courier New"/>
              <a:sym typeface="Courier New"/>
            </a:endParaRPr>
          </a:p>
          <a:p>
            <a:pPr marL="0" lvl="0" indent="0" algn="l" rtl="0">
              <a:lnSpc>
                <a:spcPct val="110795"/>
              </a:lnSpc>
              <a:spcBef>
                <a:spcPts val="0"/>
              </a:spcBef>
              <a:spcAft>
                <a:spcPts val="0"/>
              </a:spcAft>
              <a:buNone/>
            </a:pPr>
            <a:r>
              <a:rPr lang="en-US" sz="2200" b="1">
                <a:solidFill>
                  <a:srgbClr val="008800"/>
                </a:solidFill>
                <a:latin typeface="Courier New"/>
                <a:ea typeface="Courier New"/>
                <a:cs typeface="Courier New"/>
                <a:sym typeface="Courier New"/>
              </a:rPr>
              <a:t>let</a:t>
            </a:r>
            <a:r>
              <a:rPr lang="en-US" sz="2200" b="1">
                <a:solidFill>
                  <a:srgbClr val="333333"/>
                </a:solidFill>
                <a:latin typeface="Courier New"/>
                <a:ea typeface="Courier New"/>
                <a:cs typeface="Courier New"/>
                <a:sym typeface="Courier New"/>
              </a:rPr>
              <a:t> obj = C {a:x, b:y, c:z};</a:t>
            </a:r>
            <a:endParaRPr sz="2200" b="1">
              <a:solidFill>
                <a:srgbClr val="333333"/>
              </a:solidFill>
              <a:latin typeface="Courier New"/>
              <a:ea typeface="Courier New"/>
              <a:cs typeface="Courier New"/>
              <a:sym typeface="Courier Ne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8"/>
          <p:cNvSpPr txBox="1">
            <a:spLocks noGrp="1"/>
          </p:cNvSpPr>
          <p:nvPr>
            <p:ph type="ctrTitle"/>
          </p:nvPr>
        </p:nvSpPr>
        <p:spPr>
          <a:xfrm>
            <a:off x="466175" y="417250"/>
            <a:ext cx="11486400" cy="864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274C"/>
              </a:buClr>
              <a:buSzPts val="4800"/>
              <a:buFont typeface="Calibri"/>
              <a:buNone/>
            </a:pPr>
            <a:r>
              <a:rPr lang="en-US"/>
              <a:t>Methodology - Non-trivial Constructs</a:t>
            </a:r>
            <a:endParaRPr/>
          </a:p>
        </p:txBody>
      </p:sp>
      <p:sp>
        <p:nvSpPr>
          <p:cNvPr id="201" name="Google Shape;201;p28"/>
          <p:cNvSpPr txBox="1"/>
          <p:nvPr/>
        </p:nvSpPr>
        <p:spPr>
          <a:xfrm>
            <a:off x="552525" y="1634125"/>
            <a:ext cx="3911100" cy="9066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595959"/>
              </a:buClr>
              <a:buSzPts val="2000"/>
              <a:buChar char="●"/>
            </a:pPr>
            <a:r>
              <a:rPr lang="en-US" sz="2000">
                <a:solidFill>
                  <a:srgbClr val="595959"/>
                </a:solidFill>
              </a:rPr>
              <a:t>What about inheritance?</a:t>
            </a:r>
            <a:endParaRPr sz="2000">
              <a:solidFill>
                <a:srgbClr val="595959"/>
              </a:solidFill>
            </a:endParaRPr>
          </a:p>
          <a:p>
            <a:pPr marL="914400" lvl="1" indent="-330200" algn="l" rtl="0">
              <a:lnSpc>
                <a:spcPct val="115000"/>
              </a:lnSpc>
              <a:spcBef>
                <a:spcPts val="0"/>
              </a:spcBef>
              <a:spcAft>
                <a:spcPts val="0"/>
              </a:spcAft>
              <a:buClr>
                <a:srgbClr val="595959"/>
              </a:buClr>
              <a:buSzPts val="1600"/>
              <a:buChar char="○"/>
            </a:pPr>
            <a:r>
              <a:rPr lang="en-US" sz="1600">
                <a:solidFill>
                  <a:srgbClr val="595959"/>
                </a:solidFill>
              </a:rPr>
              <a:t>2 Solutions</a:t>
            </a:r>
            <a:endParaRPr sz="1600">
              <a:solidFill>
                <a:srgbClr val="595959"/>
              </a:solidFill>
            </a:endParaRPr>
          </a:p>
        </p:txBody>
      </p:sp>
      <p:sp>
        <p:nvSpPr>
          <p:cNvPr id="202" name="Google Shape;202;p28"/>
          <p:cNvSpPr txBox="1"/>
          <p:nvPr/>
        </p:nvSpPr>
        <p:spPr>
          <a:xfrm>
            <a:off x="4762875" y="1634125"/>
            <a:ext cx="3066000" cy="15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b="1">
                <a:solidFill>
                  <a:srgbClr val="008800"/>
                </a:solidFill>
                <a:latin typeface="Courier New"/>
                <a:ea typeface="Courier New"/>
                <a:cs typeface="Courier New"/>
                <a:sym typeface="Courier New"/>
              </a:rPr>
              <a:t>struct</a:t>
            </a:r>
            <a:r>
              <a:rPr lang="en-US" sz="2200" b="1">
                <a:solidFill>
                  <a:srgbClr val="333333"/>
                </a:solidFill>
                <a:latin typeface="Courier New"/>
                <a:ea typeface="Courier New"/>
                <a:cs typeface="Courier New"/>
                <a:sym typeface="Courier New"/>
              </a:rPr>
              <a:t> St1</a:t>
            </a:r>
            <a:endParaRPr sz="2200" b="1">
              <a:solidFill>
                <a:srgbClr val="333333"/>
              </a:solidFill>
              <a:latin typeface="Courier New"/>
              <a:ea typeface="Courier New"/>
              <a:cs typeface="Courier New"/>
              <a:sym typeface="Courier New"/>
            </a:endParaRPr>
          </a:p>
          <a:p>
            <a:pPr marL="0" lvl="0" indent="0" algn="l" rtl="0">
              <a:spcBef>
                <a:spcPts val="0"/>
              </a:spcBef>
              <a:spcAft>
                <a:spcPts val="0"/>
              </a:spcAft>
              <a:buNone/>
            </a:pPr>
            <a:r>
              <a:rPr lang="en-US" sz="2200" b="1">
                <a:solidFill>
                  <a:srgbClr val="333333"/>
                </a:solidFill>
                <a:latin typeface="Courier New"/>
                <a:ea typeface="Courier New"/>
                <a:cs typeface="Courier New"/>
                <a:sym typeface="Courier New"/>
              </a:rPr>
              <a:t>{ </a:t>
            </a:r>
            <a:r>
              <a:rPr lang="en-US" sz="2200" b="1">
                <a:solidFill>
                  <a:srgbClr val="888888"/>
                </a:solidFill>
                <a:latin typeface="Courier New"/>
                <a:ea typeface="Courier New"/>
                <a:cs typeface="Courier New"/>
                <a:sym typeface="Courier New"/>
              </a:rPr>
              <a:t>int</a:t>
            </a:r>
            <a:r>
              <a:rPr lang="en-US" sz="2200" b="1">
                <a:solidFill>
                  <a:srgbClr val="333333"/>
                </a:solidFill>
                <a:latin typeface="Courier New"/>
                <a:ea typeface="Courier New"/>
                <a:cs typeface="Courier New"/>
                <a:sym typeface="Courier New"/>
              </a:rPr>
              <a:t> a; </a:t>
            </a:r>
            <a:r>
              <a:rPr lang="en-US" sz="2200" b="1">
                <a:solidFill>
                  <a:srgbClr val="888888"/>
                </a:solidFill>
                <a:latin typeface="Courier New"/>
                <a:ea typeface="Courier New"/>
                <a:cs typeface="Courier New"/>
                <a:sym typeface="Courier New"/>
              </a:rPr>
              <a:t>int</a:t>
            </a:r>
            <a:r>
              <a:rPr lang="en-US" sz="2200" b="1">
                <a:solidFill>
                  <a:srgbClr val="333333"/>
                </a:solidFill>
                <a:latin typeface="Courier New"/>
                <a:ea typeface="Courier New"/>
                <a:cs typeface="Courier New"/>
                <a:sym typeface="Courier New"/>
              </a:rPr>
              <a:t> b; }</a:t>
            </a:r>
            <a:endParaRPr sz="2200" b="1">
              <a:solidFill>
                <a:srgbClr val="333333"/>
              </a:solidFill>
              <a:latin typeface="Courier New"/>
              <a:ea typeface="Courier New"/>
              <a:cs typeface="Courier New"/>
              <a:sym typeface="Courier New"/>
            </a:endParaRPr>
          </a:p>
          <a:p>
            <a:pPr marL="0" lvl="0" indent="0" algn="l" rtl="0">
              <a:spcBef>
                <a:spcPts val="0"/>
              </a:spcBef>
              <a:spcAft>
                <a:spcPts val="0"/>
              </a:spcAft>
              <a:buNone/>
            </a:pPr>
            <a:r>
              <a:rPr lang="en-US" sz="2200" b="1">
                <a:solidFill>
                  <a:srgbClr val="008800"/>
                </a:solidFill>
                <a:latin typeface="Courier New"/>
                <a:ea typeface="Courier New"/>
                <a:cs typeface="Courier New"/>
                <a:sym typeface="Courier New"/>
              </a:rPr>
              <a:t>struct</a:t>
            </a:r>
            <a:r>
              <a:rPr lang="en-US" sz="2200" b="1">
                <a:solidFill>
                  <a:srgbClr val="333333"/>
                </a:solidFill>
                <a:latin typeface="Courier New"/>
                <a:ea typeface="Courier New"/>
                <a:cs typeface="Courier New"/>
                <a:sym typeface="Courier New"/>
              </a:rPr>
              <a:t> St2 : St1</a:t>
            </a:r>
            <a:endParaRPr sz="2200" b="1">
              <a:solidFill>
                <a:srgbClr val="333333"/>
              </a:solidFill>
              <a:latin typeface="Courier New"/>
              <a:ea typeface="Courier New"/>
              <a:cs typeface="Courier New"/>
              <a:sym typeface="Courier New"/>
            </a:endParaRPr>
          </a:p>
          <a:p>
            <a:pPr marL="0" lvl="0" indent="0" algn="l" rtl="0">
              <a:lnSpc>
                <a:spcPct val="110795"/>
              </a:lnSpc>
              <a:spcBef>
                <a:spcPts val="0"/>
              </a:spcBef>
              <a:spcAft>
                <a:spcPts val="0"/>
              </a:spcAft>
              <a:buClr>
                <a:schemeClr val="dk1"/>
              </a:buClr>
              <a:buSzPts val="1100"/>
              <a:buFont typeface="Arial"/>
              <a:buNone/>
            </a:pPr>
            <a:r>
              <a:rPr lang="en-US" sz="2200" b="1">
                <a:solidFill>
                  <a:srgbClr val="333333"/>
                </a:solidFill>
                <a:latin typeface="Courier New"/>
                <a:ea typeface="Courier New"/>
                <a:cs typeface="Courier New"/>
                <a:sym typeface="Courier New"/>
              </a:rPr>
              <a:t>{ </a:t>
            </a:r>
            <a:r>
              <a:rPr lang="en-US" sz="2200" b="1">
                <a:solidFill>
                  <a:srgbClr val="888888"/>
                </a:solidFill>
                <a:latin typeface="Courier New"/>
                <a:ea typeface="Courier New"/>
                <a:cs typeface="Courier New"/>
                <a:sym typeface="Courier New"/>
              </a:rPr>
              <a:t>int</a:t>
            </a:r>
            <a:r>
              <a:rPr lang="en-US" sz="2200" b="1">
                <a:solidFill>
                  <a:srgbClr val="333333"/>
                </a:solidFill>
                <a:latin typeface="Courier New"/>
                <a:ea typeface="Courier New"/>
                <a:cs typeface="Courier New"/>
                <a:sym typeface="Courier New"/>
              </a:rPr>
              <a:t> c; }</a:t>
            </a:r>
            <a:endParaRPr sz="2200" b="1">
              <a:solidFill>
                <a:srgbClr val="333333"/>
              </a:solidFill>
              <a:latin typeface="Courier New"/>
              <a:ea typeface="Courier New"/>
              <a:cs typeface="Courier New"/>
              <a:sym typeface="Courier New"/>
            </a:endParaRPr>
          </a:p>
          <a:p>
            <a:pPr marL="0" lvl="0" indent="0" algn="l" rtl="0">
              <a:spcBef>
                <a:spcPts val="0"/>
              </a:spcBef>
              <a:spcAft>
                <a:spcPts val="0"/>
              </a:spcAft>
              <a:buNone/>
            </a:pPr>
            <a:endParaRPr sz="2200" b="1">
              <a:solidFill>
                <a:srgbClr val="008800"/>
              </a:solidFill>
              <a:latin typeface="Courier New"/>
              <a:ea typeface="Courier New"/>
              <a:cs typeface="Courier New"/>
              <a:sym typeface="Courier New"/>
            </a:endParaRPr>
          </a:p>
        </p:txBody>
      </p:sp>
      <p:sp>
        <p:nvSpPr>
          <p:cNvPr id="203" name="Google Shape;203;p28"/>
          <p:cNvSpPr txBox="1"/>
          <p:nvPr/>
        </p:nvSpPr>
        <p:spPr>
          <a:xfrm>
            <a:off x="1404432" y="4094050"/>
            <a:ext cx="3911100" cy="130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b="1">
                <a:solidFill>
                  <a:srgbClr val="008800"/>
                </a:solidFill>
                <a:latin typeface="Courier New"/>
                <a:ea typeface="Courier New"/>
                <a:cs typeface="Courier New"/>
                <a:sym typeface="Courier New"/>
              </a:rPr>
              <a:t>struct</a:t>
            </a:r>
            <a:r>
              <a:rPr lang="en-US" sz="2200" b="1">
                <a:solidFill>
                  <a:srgbClr val="333333"/>
                </a:solidFill>
                <a:latin typeface="Courier New"/>
                <a:ea typeface="Courier New"/>
                <a:cs typeface="Courier New"/>
                <a:sym typeface="Courier New"/>
              </a:rPr>
              <a:t> St1</a:t>
            </a:r>
            <a:endParaRPr sz="2200" b="1">
              <a:solidFill>
                <a:srgbClr val="333333"/>
              </a:solidFill>
              <a:latin typeface="Courier New"/>
              <a:ea typeface="Courier New"/>
              <a:cs typeface="Courier New"/>
              <a:sym typeface="Courier New"/>
            </a:endParaRPr>
          </a:p>
          <a:p>
            <a:pPr marL="0" lvl="0" indent="0" algn="l" rtl="0">
              <a:spcBef>
                <a:spcPts val="0"/>
              </a:spcBef>
              <a:spcAft>
                <a:spcPts val="0"/>
              </a:spcAft>
              <a:buNone/>
            </a:pPr>
            <a:r>
              <a:rPr lang="en-US" sz="2200" b="1">
                <a:solidFill>
                  <a:srgbClr val="333333"/>
                </a:solidFill>
                <a:latin typeface="Courier New"/>
                <a:ea typeface="Courier New"/>
                <a:cs typeface="Courier New"/>
                <a:sym typeface="Courier New"/>
              </a:rPr>
              <a:t>{a:</a:t>
            </a:r>
            <a:r>
              <a:rPr lang="en-US" sz="2200" b="1">
                <a:solidFill>
                  <a:srgbClr val="008800"/>
                </a:solidFill>
                <a:latin typeface="Courier New"/>
                <a:ea typeface="Courier New"/>
                <a:cs typeface="Courier New"/>
                <a:sym typeface="Courier New"/>
              </a:rPr>
              <a:t>i32</a:t>
            </a:r>
            <a:r>
              <a:rPr lang="en-US" sz="2200" b="1">
                <a:solidFill>
                  <a:srgbClr val="333333"/>
                </a:solidFill>
                <a:latin typeface="Courier New"/>
                <a:ea typeface="Courier New"/>
                <a:cs typeface="Courier New"/>
                <a:sym typeface="Courier New"/>
              </a:rPr>
              <a:t>, b:</a:t>
            </a:r>
            <a:r>
              <a:rPr lang="en-US" sz="2200" b="1">
                <a:solidFill>
                  <a:srgbClr val="008800"/>
                </a:solidFill>
                <a:latin typeface="Courier New"/>
                <a:ea typeface="Courier New"/>
                <a:cs typeface="Courier New"/>
                <a:sym typeface="Courier New"/>
              </a:rPr>
              <a:t>i32</a:t>
            </a:r>
            <a:r>
              <a:rPr lang="en-US" sz="2200" b="1">
                <a:solidFill>
                  <a:srgbClr val="333333"/>
                </a:solidFill>
                <a:latin typeface="Courier New"/>
                <a:ea typeface="Courier New"/>
                <a:cs typeface="Courier New"/>
                <a:sym typeface="Courier New"/>
              </a:rPr>
              <a:t>}</a:t>
            </a:r>
            <a:endParaRPr sz="2200" b="1">
              <a:solidFill>
                <a:srgbClr val="333333"/>
              </a:solidFill>
              <a:latin typeface="Courier New"/>
              <a:ea typeface="Courier New"/>
              <a:cs typeface="Courier New"/>
              <a:sym typeface="Courier New"/>
            </a:endParaRPr>
          </a:p>
          <a:p>
            <a:pPr marL="0" lvl="0" indent="0" algn="l" rtl="0">
              <a:spcBef>
                <a:spcPts val="0"/>
              </a:spcBef>
              <a:spcAft>
                <a:spcPts val="0"/>
              </a:spcAft>
              <a:buNone/>
            </a:pPr>
            <a:r>
              <a:rPr lang="en-US" sz="2200" b="1">
                <a:solidFill>
                  <a:srgbClr val="008800"/>
                </a:solidFill>
                <a:latin typeface="Courier New"/>
                <a:ea typeface="Courier New"/>
                <a:cs typeface="Courier New"/>
                <a:sym typeface="Courier New"/>
              </a:rPr>
              <a:t>struct</a:t>
            </a:r>
            <a:r>
              <a:rPr lang="en-US" sz="2200" b="1">
                <a:solidFill>
                  <a:srgbClr val="333333"/>
                </a:solidFill>
                <a:latin typeface="Courier New"/>
                <a:ea typeface="Courier New"/>
                <a:cs typeface="Courier New"/>
                <a:sym typeface="Courier New"/>
              </a:rPr>
              <a:t> St2</a:t>
            </a:r>
            <a:endParaRPr sz="2200" b="1">
              <a:solidFill>
                <a:srgbClr val="333333"/>
              </a:solidFill>
              <a:latin typeface="Courier New"/>
              <a:ea typeface="Courier New"/>
              <a:cs typeface="Courier New"/>
              <a:sym typeface="Courier New"/>
            </a:endParaRPr>
          </a:p>
          <a:p>
            <a:pPr marL="0" lvl="0" indent="0" algn="l" rtl="0">
              <a:lnSpc>
                <a:spcPct val="110795"/>
              </a:lnSpc>
              <a:spcBef>
                <a:spcPts val="0"/>
              </a:spcBef>
              <a:spcAft>
                <a:spcPts val="0"/>
              </a:spcAft>
              <a:buClr>
                <a:schemeClr val="dk1"/>
              </a:buClr>
              <a:buSzPts val="1100"/>
              <a:buFont typeface="Arial"/>
              <a:buNone/>
            </a:pPr>
            <a:r>
              <a:rPr lang="en-US" sz="2200" b="1">
                <a:solidFill>
                  <a:srgbClr val="333333"/>
                </a:solidFill>
                <a:latin typeface="Courier New"/>
                <a:ea typeface="Courier New"/>
                <a:cs typeface="Courier New"/>
                <a:sym typeface="Courier New"/>
              </a:rPr>
              <a:t>{a:</a:t>
            </a:r>
            <a:r>
              <a:rPr lang="en-US" sz="2200" b="1">
                <a:solidFill>
                  <a:srgbClr val="008800"/>
                </a:solidFill>
                <a:latin typeface="Courier New"/>
                <a:ea typeface="Courier New"/>
                <a:cs typeface="Courier New"/>
                <a:sym typeface="Courier New"/>
              </a:rPr>
              <a:t>i32</a:t>
            </a:r>
            <a:r>
              <a:rPr lang="en-US" sz="2200" b="1">
                <a:solidFill>
                  <a:srgbClr val="333333"/>
                </a:solidFill>
                <a:latin typeface="Courier New"/>
                <a:ea typeface="Courier New"/>
                <a:cs typeface="Courier New"/>
                <a:sym typeface="Courier New"/>
              </a:rPr>
              <a:t>, b:</a:t>
            </a:r>
            <a:r>
              <a:rPr lang="en-US" sz="2200" b="1">
                <a:solidFill>
                  <a:srgbClr val="008800"/>
                </a:solidFill>
                <a:latin typeface="Courier New"/>
                <a:ea typeface="Courier New"/>
                <a:cs typeface="Courier New"/>
                <a:sym typeface="Courier New"/>
              </a:rPr>
              <a:t>i32</a:t>
            </a:r>
            <a:r>
              <a:rPr lang="en-US" sz="2200" b="1">
                <a:solidFill>
                  <a:srgbClr val="333333"/>
                </a:solidFill>
                <a:latin typeface="Courier New"/>
                <a:ea typeface="Courier New"/>
                <a:cs typeface="Courier New"/>
                <a:sym typeface="Courier New"/>
              </a:rPr>
              <a:t>, c:</a:t>
            </a:r>
            <a:r>
              <a:rPr lang="en-US" sz="2200" b="1">
                <a:solidFill>
                  <a:srgbClr val="008800"/>
                </a:solidFill>
                <a:latin typeface="Courier New"/>
                <a:ea typeface="Courier New"/>
                <a:cs typeface="Courier New"/>
                <a:sym typeface="Courier New"/>
              </a:rPr>
              <a:t>i32</a:t>
            </a:r>
            <a:r>
              <a:rPr lang="en-US" sz="2200" b="1">
                <a:solidFill>
                  <a:srgbClr val="333333"/>
                </a:solidFill>
                <a:latin typeface="Courier New"/>
                <a:ea typeface="Courier New"/>
                <a:cs typeface="Courier New"/>
                <a:sym typeface="Courier New"/>
              </a:rPr>
              <a:t>}</a:t>
            </a:r>
            <a:endParaRPr sz="2200" b="1">
              <a:solidFill>
                <a:srgbClr val="333333"/>
              </a:solidFill>
              <a:latin typeface="Courier New"/>
              <a:ea typeface="Courier New"/>
              <a:cs typeface="Courier New"/>
              <a:sym typeface="Courier New"/>
            </a:endParaRPr>
          </a:p>
          <a:p>
            <a:pPr marL="0" lvl="0" indent="0" algn="l" rtl="0">
              <a:spcBef>
                <a:spcPts val="0"/>
              </a:spcBef>
              <a:spcAft>
                <a:spcPts val="0"/>
              </a:spcAft>
              <a:buNone/>
            </a:pPr>
            <a:endParaRPr sz="2200" b="1">
              <a:solidFill>
                <a:srgbClr val="333333"/>
              </a:solidFill>
              <a:latin typeface="Courier New"/>
              <a:ea typeface="Courier New"/>
              <a:cs typeface="Courier New"/>
              <a:sym typeface="Courier New"/>
            </a:endParaRPr>
          </a:p>
        </p:txBody>
      </p:sp>
      <p:sp>
        <p:nvSpPr>
          <p:cNvPr id="204" name="Google Shape;204;p28"/>
          <p:cNvSpPr txBox="1"/>
          <p:nvPr/>
        </p:nvSpPr>
        <p:spPr>
          <a:xfrm>
            <a:off x="7144400" y="4156225"/>
            <a:ext cx="3713400" cy="171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US" sz="2200" b="1">
                <a:solidFill>
                  <a:srgbClr val="008800"/>
                </a:solidFill>
                <a:latin typeface="Courier New"/>
                <a:ea typeface="Courier New"/>
                <a:cs typeface="Courier New"/>
                <a:sym typeface="Courier New"/>
              </a:rPr>
              <a:t>struct</a:t>
            </a:r>
            <a:r>
              <a:rPr lang="en-US" sz="2200" b="1">
                <a:solidFill>
                  <a:srgbClr val="333333"/>
                </a:solidFill>
                <a:latin typeface="Courier New"/>
                <a:ea typeface="Courier New"/>
                <a:cs typeface="Courier New"/>
                <a:sym typeface="Courier New"/>
              </a:rPr>
              <a:t> St1</a:t>
            </a:r>
            <a:endParaRPr sz="2200" b="1">
              <a:solidFill>
                <a:srgbClr val="333333"/>
              </a:solidFill>
              <a:latin typeface="Courier New"/>
              <a:ea typeface="Courier New"/>
              <a:cs typeface="Courier New"/>
              <a:sym typeface="Courier New"/>
            </a:endParaRPr>
          </a:p>
          <a:p>
            <a:pPr marL="0" lvl="0" indent="0" algn="l" rtl="0">
              <a:spcBef>
                <a:spcPts val="0"/>
              </a:spcBef>
              <a:spcAft>
                <a:spcPts val="0"/>
              </a:spcAft>
              <a:buClr>
                <a:srgbClr val="000000"/>
              </a:buClr>
              <a:buSzPts val="1100"/>
              <a:buFont typeface="Arial"/>
              <a:buNone/>
            </a:pPr>
            <a:r>
              <a:rPr lang="en-US" sz="2200" b="1">
                <a:solidFill>
                  <a:srgbClr val="333333"/>
                </a:solidFill>
                <a:latin typeface="Courier New"/>
                <a:ea typeface="Courier New"/>
                <a:cs typeface="Courier New"/>
                <a:sym typeface="Courier New"/>
              </a:rPr>
              <a:t>{a:</a:t>
            </a:r>
            <a:r>
              <a:rPr lang="en-US" sz="2200" b="1">
                <a:solidFill>
                  <a:srgbClr val="008800"/>
                </a:solidFill>
                <a:latin typeface="Courier New"/>
                <a:ea typeface="Courier New"/>
                <a:cs typeface="Courier New"/>
                <a:sym typeface="Courier New"/>
              </a:rPr>
              <a:t>i32</a:t>
            </a:r>
            <a:r>
              <a:rPr lang="en-US" sz="2200" b="1">
                <a:solidFill>
                  <a:srgbClr val="333333"/>
                </a:solidFill>
                <a:latin typeface="Courier New"/>
                <a:ea typeface="Courier New"/>
                <a:cs typeface="Courier New"/>
                <a:sym typeface="Courier New"/>
              </a:rPr>
              <a:t>, b:</a:t>
            </a:r>
            <a:r>
              <a:rPr lang="en-US" sz="2200" b="1">
                <a:solidFill>
                  <a:srgbClr val="008800"/>
                </a:solidFill>
                <a:latin typeface="Courier New"/>
                <a:ea typeface="Courier New"/>
                <a:cs typeface="Courier New"/>
                <a:sym typeface="Courier New"/>
              </a:rPr>
              <a:t>i32</a:t>
            </a:r>
            <a:r>
              <a:rPr lang="en-US" sz="2200" b="1">
                <a:solidFill>
                  <a:srgbClr val="333333"/>
                </a:solidFill>
                <a:latin typeface="Courier New"/>
                <a:ea typeface="Courier New"/>
                <a:cs typeface="Courier New"/>
                <a:sym typeface="Courier New"/>
              </a:rPr>
              <a:t> }</a:t>
            </a:r>
            <a:endParaRPr sz="2200" b="1">
              <a:solidFill>
                <a:srgbClr val="333333"/>
              </a:solidFill>
              <a:latin typeface="Courier New"/>
              <a:ea typeface="Courier New"/>
              <a:cs typeface="Courier New"/>
              <a:sym typeface="Courier New"/>
            </a:endParaRPr>
          </a:p>
          <a:p>
            <a:pPr marL="0" lvl="0" indent="0" algn="l" rtl="0">
              <a:spcBef>
                <a:spcPts val="0"/>
              </a:spcBef>
              <a:spcAft>
                <a:spcPts val="0"/>
              </a:spcAft>
              <a:buClr>
                <a:srgbClr val="000000"/>
              </a:buClr>
              <a:buSzPts val="1100"/>
              <a:buFont typeface="Arial"/>
              <a:buNone/>
            </a:pPr>
            <a:r>
              <a:rPr lang="en-US" sz="2200" b="1">
                <a:solidFill>
                  <a:srgbClr val="008800"/>
                </a:solidFill>
                <a:latin typeface="Courier New"/>
                <a:ea typeface="Courier New"/>
                <a:cs typeface="Courier New"/>
                <a:sym typeface="Courier New"/>
              </a:rPr>
              <a:t>struct</a:t>
            </a:r>
            <a:r>
              <a:rPr lang="en-US" sz="2200" b="1">
                <a:solidFill>
                  <a:srgbClr val="333333"/>
                </a:solidFill>
                <a:latin typeface="Courier New"/>
                <a:ea typeface="Courier New"/>
                <a:cs typeface="Courier New"/>
                <a:sym typeface="Courier New"/>
              </a:rPr>
              <a:t> St2</a:t>
            </a:r>
            <a:endParaRPr sz="2200" b="1">
              <a:solidFill>
                <a:srgbClr val="333333"/>
              </a:solidFill>
              <a:latin typeface="Courier New"/>
              <a:ea typeface="Courier New"/>
              <a:cs typeface="Courier New"/>
              <a:sym typeface="Courier New"/>
            </a:endParaRPr>
          </a:p>
          <a:p>
            <a:pPr marL="0" lvl="0" indent="0" algn="l" rtl="0">
              <a:lnSpc>
                <a:spcPct val="110795"/>
              </a:lnSpc>
              <a:spcBef>
                <a:spcPts val="0"/>
              </a:spcBef>
              <a:spcAft>
                <a:spcPts val="0"/>
              </a:spcAft>
              <a:buClr>
                <a:schemeClr val="dk1"/>
              </a:buClr>
              <a:buSzPts val="1100"/>
              <a:buFont typeface="Arial"/>
              <a:buNone/>
            </a:pPr>
            <a:r>
              <a:rPr lang="en-US" sz="2200" b="1">
                <a:solidFill>
                  <a:srgbClr val="333333"/>
                </a:solidFill>
                <a:latin typeface="Courier New"/>
                <a:ea typeface="Courier New"/>
                <a:cs typeface="Courier New"/>
                <a:sym typeface="Courier New"/>
              </a:rPr>
              <a:t>{ parent:St1, c:</a:t>
            </a:r>
            <a:r>
              <a:rPr lang="en-US" sz="2200" b="1">
                <a:solidFill>
                  <a:srgbClr val="008800"/>
                </a:solidFill>
                <a:latin typeface="Courier New"/>
                <a:ea typeface="Courier New"/>
                <a:cs typeface="Courier New"/>
                <a:sym typeface="Courier New"/>
              </a:rPr>
              <a:t>i32</a:t>
            </a:r>
            <a:r>
              <a:rPr lang="en-US" sz="2200" b="1">
                <a:solidFill>
                  <a:srgbClr val="333333"/>
                </a:solidFill>
                <a:latin typeface="Courier New"/>
                <a:ea typeface="Courier New"/>
                <a:cs typeface="Courier New"/>
                <a:sym typeface="Courier New"/>
              </a:rPr>
              <a:t> }</a:t>
            </a:r>
            <a:endParaRPr sz="2200" b="1">
              <a:solidFill>
                <a:srgbClr val="333333"/>
              </a:solidFill>
              <a:latin typeface="Courier New"/>
              <a:ea typeface="Courier New"/>
              <a:cs typeface="Courier New"/>
              <a:sym typeface="Courier New"/>
            </a:endParaRPr>
          </a:p>
          <a:p>
            <a:pPr marL="0" lvl="0" indent="0" algn="l" rtl="0">
              <a:spcBef>
                <a:spcPts val="0"/>
              </a:spcBef>
              <a:spcAft>
                <a:spcPts val="0"/>
              </a:spcAft>
              <a:buClr>
                <a:srgbClr val="000000"/>
              </a:buClr>
              <a:buSzPts val="1100"/>
              <a:buFont typeface="Arial"/>
              <a:buNone/>
            </a:pPr>
            <a:endParaRPr sz="2200" b="1">
              <a:solidFill>
                <a:srgbClr val="333333"/>
              </a:solidFill>
              <a:latin typeface="Courier New"/>
              <a:ea typeface="Courier New"/>
              <a:cs typeface="Courier New"/>
              <a:sym typeface="Courier New"/>
            </a:endParaRPr>
          </a:p>
        </p:txBody>
      </p:sp>
      <p:cxnSp>
        <p:nvCxnSpPr>
          <p:cNvPr id="205" name="Google Shape;205;p28"/>
          <p:cNvCxnSpPr>
            <a:stCxn id="202" idx="2"/>
            <a:endCxn id="203" idx="0"/>
          </p:cNvCxnSpPr>
          <p:nvPr/>
        </p:nvCxnSpPr>
        <p:spPr>
          <a:xfrm flipH="1">
            <a:off x="3360075" y="3180325"/>
            <a:ext cx="2935800" cy="913800"/>
          </a:xfrm>
          <a:prstGeom prst="straightConnector1">
            <a:avLst/>
          </a:prstGeom>
          <a:noFill/>
          <a:ln w="76200" cap="flat" cmpd="sng">
            <a:solidFill>
              <a:srgbClr val="FF0000"/>
            </a:solidFill>
            <a:prstDash val="solid"/>
            <a:round/>
            <a:headEnd type="none" w="med" len="med"/>
            <a:tailEnd type="triangle" w="med" len="med"/>
          </a:ln>
        </p:spPr>
      </p:cxnSp>
      <p:cxnSp>
        <p:nvCxnSpPr>
          <p:cNvPr id="206" name="Google Shape;206;p28"/>
          <p:cNvCxnSpPr>
            <a:stCxn id="202" idx="2"/>
            <a:endCxn id="204" idx="0"/>
          </p:cNvCxnSpPr>
          <p:nvPr/>
        </p:nvCxnSpPr>
        <p:spPr>
          <a:xfrm>
            <a:off x="6295875" y="3180325"/>
            <a:ext cx="2705100" cy="975900"/>
          </a:xfrm>
          <a:prstGeom prst="straightConnector1">
            <a:avLst/>
          </a:prstGeom>
          <a:noFill/>
          <a:ln w="76200" cap="flat" cmpd="sng">
            <a:solidFill>
              <a:srgbClr val="FF0000"/>
            </a:solidFill>
            <a:prstDash val="solid"/>
            <a:round/>
            <a:headEnd type="none" w="med" len="med"/>
            <a:tailEnd type="triangle" w="med" len="med"/>
          </a:ln>
        </p:spPr>
      </p:cxnSp>
      <p:sp>
        <p:nvSpPr>
          <p:cNvPr id="207" name="Google Shape;207;p28"/>
          <p:cNvSpPr txBox="1"/>
          <p:nvPr/>
        </p:nvSpPr>
        <p:spPr>
          <a:xfrm rot="423">
            <a:off x="2877725" y="2999333"/>
            <a:ext cx="2437800" cy="41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a:solidFill>
                  <a:srgbClr val="595959"/>
                </a:solidFill>
              </a:rPr>
              <a:t>Recursive Solution</a:t>
            </a:r>
            <a:endParaRPr sz="2200">
              <a:solidFill>
                <a:srgbClr val="595959"/>
              </a:solidFill>
            </a:endParaRPr>
          </a:p>
        </p:txBody>
      </p:sp>
      <p:sp>
        <p:nvSpPr>
          <p:cNvPr id="208" name="Google Shape;208;p28"/>
          <p:cNvSpPr txBox="1"/>
          <p:nvPr/>
        </p:nvSpPr>
        <p:spPr>
          <a:xfrm rot="-423" flipH="1">
            <a:off x="8048325" y="3180483"/>
            <a:ext cx="2437800" cy="41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a:solidFill>
                  <a:srgbClr val="595959"/>
                </a:solidFill>
              </a:rPr>
              <a:t>Composition</a:t>
            </a:r>
            <a:endParaRPr sz="2200">
              <a:solidFill>
                <a:srgbClr val="59595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9"/>
          <p:cNvSpPr txBox="1">
            <a:spLocks noGrp="1"/>
          </p:cNvSpPr>
          <p:nvPr>
            <p:ph type="ctrTitle"/>
          </p:nvPr>
        </p:nvSpPr>
        <p:spPr>
          <a:xfrm>
            <a:off x="466175" y="417250"/>
            <a:ext cx="11486400" cy="864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274C"/>
              </a:buClr>
              <a:buSzPts val="4800"/>
              <a:buFont typeface="Calibri"/>
              <a:buNone/>
            </a:pPr>
            <a:r>
              <a:rPr lang="en-US"/>
              <a:t>Methodology - Non-trivial Constructs</a:t>
            </a:r>
            <a:endParaRPr/>
          </a:p>
        </p:txBody>
      </p:sp>
      <p:sp>
        <p:nvSpPr>
          <p:cNvPr id="214" name="Google Shape;214;p29"/>
          <p:cNvSpPr txBox="1"/>
          <p:nvPr/>
        </p:nvSpPr>
        <p:spPr>
          <a:xfrm>
            <a:off x="705350" y="1474425"/>
            <a:ext cx="8520600" cy="3416400"/>
          </a:xfrm>
          <a:prstGeom prst="rect">
            <a:avLst/>
          </a:prstGeom>
          <a:noFill/>
          <a:ln>
            <a:noFill/>
          </a:ln>
        </p:spPr>
        <p:txBody>
          <a:bodyPr spcFirstLastPara="1" wrap="square" lIns="91425" tIns="91425" rIns="91425" bIns="91425" anchor="t" anchorCtr="0">
            <a:normAutofit/>
          </a:bodyPr>
          <a:lstStyle/>
          <a:p>
            <a:pPr marL="457200" lvl="0" indent="-381000" algn="l" rtl="0">
              <a:lnSpc>
                <a:spcPct val="115000"/>
              </a:lnSpc>
              <a:spcBef>
                <a:spcPts val="0"/>
              </a:spcBef>
              <a:spcAft>
                <a:spcPts val="0"/>
              </a:spcAft>
              <a:buClr>
                <a:srgbClr val="595959"/>
              </a:buClr>
              <a:buSzPts val="2400"/>
              <a:buChar char="●"/>
            </a:pPr>
            <a:r>
              <a:rPr lang="en-US" sz="2400">
                <a:solidFill>
                  <a:srgbClr val="595959"/>
                </a:solidFill>
              </a:rPr>
              <a:t>Pointers - dangerous with a memory safe language.</a:t>
            </a:r>
            <a:endParaRPr sz="2400">
              <a:solidFill>
                <a:srgbClr val="595959"/>
              </a:solidFill>
            </a:endParaRPr>
          </a:p>
          <a:p>
            <a:pPr marL="914400" lvl="1" indent="-355600" algn="l" rtl="0">
              <a:lnSpc>
                <a:spcPct val="115000"/>
              </a:lnSpc>
              <a:spcBef>
                <a:spcPts val="0"/>
              </a:spcBef>
              <a:spcAft>
                <a:spcPts val="0"/>
              </a:spcAft>
              <a:buClr>
                <a:srgbClr val="595959"/>
              </a:buClr>
              <a:buSzPts val="2000"/>
              <a:buChar char="○"/>
            </a:pPr>
            <a:r>
              <a:rPr lang="en-US" sz="2000">
                <a:solidFill>
                  <a:srgbClr val="595959"/>
                </a:solidFill>
              </a:rPr>
              <a:t>Not recommended.</a:t>
            </a:r>
            <a:endParaRPr sz="2000">
              <a:solidFill>
                <a:srgbClr val="595959"/>
              </a:solidFill>
            </a:endParaRPr>
          </a:p>
        </p:txBody>
      </p:sp>
      <p:sp>
        <p:nvSpPr>
          <p:cNvPr id="215" name="Google Shape;215;p29"/>
          <p:cNvSpPr txBox="1"/>
          <p:nvPr/>
        </p:nvSpPr>
        <p:spPr>
          <a:xfrm>
            <a:off x="807975" y="3333750"/>
            <a:ext cx="3201300" cy="94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b="1">
                <a:solidFill>
                  <a:srgbClr val="888888"/>
                </a:solidFill>
                <a:latin typeface="Courier New"/>
                <a:ea typeface="Courier New"/>
                <a:cs typeface="Courier New"/>
                <a:sym typeface="Courier New"/>
              </a:rPr>
              <a:t>int</a:t>
            </a:r>
            <a:r>
              <a:rPr lang="en-US" sz="2200" b="1">
                <a:solidFill>
                  <a:srgbClr val="333333"/>
                </a:solidFill>
                <a:latin typeface="Courier New"/>
                <a:ea typeface="Courier New"/>
                <a:cs typeface="Courier New"/>
                <a:sym typeface="Courier New"/>
              </a:rPr>
              <a:t> a = </a:t>
            </a:r>
            <a:r>
              <a:rPr lang="en-US" sz="2200" b="1">
                <a:solidFill>
                  <a:srgbClr val="0000DD"/>
                </a:solidFill>
                <a:latin typeface="Courier New"/>
                <a:ea typeface="Courier New"/>
                <a:cs typeface="Courier New"/>
                <a:sym typeface="Courier New"/>
              </a:rPr>
              <a:t>27</a:t>
            </a:r>
            <a:r>
              <a:rPr lang="en-US" sz="2200" b="1">
                <a:solidFill>
                  <a:srgbClr val="333333"/>
                </a:solidFill>
                <a:latin typeface="Courier New"/>
                <a:ea typeface="Courier New"/>
                <a:cs typeface="Courier New"/>
                <a:sym typeface="Courier New"/>
              </a:rPr>
              <a:t>;</a:t>
            </a:r>
            <a:endParaRPr sz="2200" b="1">
              <a:solidFill>
                <a:srgbClr val="333333"/>
              </a:solidFill>
              <a:latin typeface="Courier New"/>
              <a:ea typeface="Courier New"/>
              <a:cs typeface="Courier New"/>
              <a:sym typeface="Courier New"/>
            </a:endParaRPr>
          </a:p>
          <a:p>
            <a:pPr marL="0" lvl="0" indent="0" algn="l" rtl="0">
              <a:lnSpc>
                <a:spcPct val="110795"/>
              </a:lnSpc>
              <a:spcBef>
                <a:spcPts val="0"/>
              </a:spcBef>
              <a:spcAft>
                <a:spcPts val="0"/>
              </a:spcAft>
              <a:buClr>
                <a:schemeClr val="dk1"/>
              </a:buClr>
              <a:buSzPts val="1100"/>
              <a:buFont typeface="Arial"/>
              <a:buNone/>
            </a:pPr>
            <a:r>
              <a:rPr lang="en-US" sz="2200" b="1">
                <a:solidFill>
                  <a:srgbClr val="888888"/>
                </a:solidFill>
                <a:latin typeface="Courier New"/>
                <a:ea typeface="Courier New"/>
                <a:cs typeface="Courier New"/>
                <a:sym typeface="Courier New"/>
              </a:rPr>
              <a:t>int</a:t>
            </a:r>
            <a:r>
              <a:rPr lang="en-US" sz="2200" b="1">
                <a:solidFill>
                  <a:srgbClr val="333333"/>
                </a:solidFill>
                <a:latin typeface="Courier New"/>
                <a:ea typeface="Courier New"/>
                <a:cs typeface="Courier New"/>
                <a:sym typeface="Courier New"/>
              </a:rPr>
              <a:t> a_ptr = &amp;a;</a:t>
            </a:r>
            <a:endParaRPr sz="2200" b="1">
              <a:solidFill>
                <a:srgbClr val="333333"/>
              </a:solidFill>
              <a:latin typeface="Courier New"/>
              <a:ea typeface="Courier New"/>
              <a:cs typeface="Courier New"/>
              <a:sym typeface="Courier New"/>
            </a:endParaRPr>
          </a:p>
          <a:p>
            <a:pPr marL="0" lvl="0" indent="0" algn="l" rtl="0">
              <a:spcBef>
                <a:spcPts val="0"/>
              </a:spcBef>
              <a:spcAft>
                <a:spcPts val="0"/>
              </a:spcAft>
              <a:buNone/>
            </a:pPr>
            <a:endParaRPr sz="2200" b="1">
              <a:solidFill>
                <a:srgbClr val="333333"/>
              </a:solidFill>
              <a:latin typeface="Courier New"/>
              <a:ea typeface="Courier New"/>
              <a:cs typeface="Courier New"/>
              <a:sym typeface="Courier New"/>
            </a:endParaRPr>
          </a:p>
        </p:txBody>
      </p:sp>
      <p:sp>
        <p:nvSpPr>
          <p:cNvPr id="216" name="Google Shape;216;p29"/>
          <p:cNvSpPr txBox="1"/>
          <p:nvPr/>
        </p:nvSpPr>
        <p:spPr>
          <a:xfrm>
            <a:off x="5615226" y="2396163"/>
            <a:ext cx="5779200" cy="73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b="1">
                <a:solidFill>
                  <a:srgbClr val="008800"/>
                </a:solidFill>
                <a:latin typeface="Courier New"/>
                <a:ea typeface="Courier New"/>
                <a:cs typeface="Courier New"/>
                <a:sym typeface="Courier New"/>
              </a:rPr>
              <a:t>let</a:t>
            </a:r>
            <a:r>
              <a:rPr lang="en-US" sz="2200" b="1">
                <a:solidFill>
                  <a:srgbClr val="333333"/>
                </a:solidFill>
                <a:latin typeface="Courier New"/>
                <a:ea typeface="Courier New"/>
                <a:cs typeface="Courier New"/>
                <a:sym typeface="Courier New"/>
              </a:rPr>
              <a:t> a:</a:t>
            </a:r>
            <a:r>
              <a:rPr lang="en-US" sz="2200" b="1">
                <a:solidFill>
                  <a:srgbClr val="008800"/>
                </a:solidFill>
                <a:latin typeface="Courier New"/>
                <a:ea typeface="Courier New"/>
                <a:cs typeface="Courier New"/>
                <a:sym typeface="Courier New"/>
              </a:rPr>
              <a:t>u32</a:t>
            </a:r>
            <a:r>
              <a:rPr lang="en-US" sz="2200" b="1">
                <a:solidFill>
                  <a:srgbClr val="333333"/>
                </a:solidFill>
                <a:latin typeface="Courier New"/>
                <a:ea typeface="Courier New"/>
                <a:cs typeface="Courier New"/>
                <a:sym typeface="Courier New"/>
              </a:rPr>
              <a:t> = </a:t>
            </a:r>
            <a:r>
              <a:rPr lang="en-US" sz="2200" b="1">
                <a:solidFill>
                  <a:srgbClr val="0000DD"/>
                </a:solidFill>
                <a:latin typeface="Courier New"/>
                <a:ea typeface="Courier New"/>
                <a:cs typeface="Courier New"/>
                <a:sym typeface="Courier New"/>
              </a:rPr>
              <a:t>27</a:t>
            </a:r>
            <a:r>
              <a:rPr lang="en-US" sz="2200" b="1">
                <a:solidFill>
                  <a:srgbClr val="333333"/>
                </a:solidFill>
                <a:latin typeface="Courier New"/>
                <a:ea typeface="Courier New"/>
                <a:cs typeface="Courier New"/>
                <a:sym typeface="Courier New"/>
              </a:rPr>
              <a:t>;</a:t>
            </a:r>
            <a:endParaRPr sz="2200" b="1">
              <a:solidFill>
                <a:srgbClr val="333333"/>
              </a:solidFill>
              <a:latin typeface="Courier New"/>
              <a:ea typeface="Courier New"/>
              <a:cs typeface="Courier New"/>
              <a:sym typeface="Courier New"/>
            </a:endParaRPr>
          </a:p>
          <a:p>
            <a:pPr marL="0" lvl="0" indent="0" algn="l" rtl="0">
              <a:lnSpc>
                <a:spcPct val="110795"/>
              </a:lnSpc>
              <a:spcBef>
                <a:spcPts val="0"/>
              </a:spcBef>
              <a:spcAft>
                <a:spcPts val="0"/>
              </a:spcAft>
              <a:buClr>
                <a:schemeClr val="dk1"/>
              </a:buClr>
              <a:buSzPts val="1100"/>
              <a:buFont typeface="Arial"/>
              <a:buNone/>
            </a:pPr>
            <a:r>
              <a:rPr lang="en-US" sz="2200" b="1">
                <a:solidFill>
                  <a:srgbClr val="008800"/>
                </a:solidFill>
                <a:latin typeface="Courier New"/>
                <a:ea typeface="Courier New"/>
                <a:cs typeface="Courier New"/>
                <a:sym typeface="Courier New"/>
              </a:rPr>
              <a:t>let</a:t>
            </a:r>
            <a:r>
              <a:rPr lang="en-US" sz="2200" b="1">
                <a:solidFill>
                  <a:srgbClr val="333333"/>
                </a:solidFill>
                <a:latin typeface="Courier New"/>
                <a:ea typeface="Courier New"/>
                <a:cs typeface="Courier New"/>
                <a:sym typeface="Courier New"/>
              </a:rPr>
              <a:t> a_ptr:*</a:t>
            </a:r>
            <a:r>
              <a:rPr lang="en-US" sz="2200" b="1">
                <a:solidFill>
                  <a:srgbClr val="008800"/>
                </a:solidFill>
                <a:latin typeface="Courier New"/>
                <a:ea typeface="Courier New"/>
                <a:cs typeface="Courier New"/>
                <a:sym typeface="Courier New"/>
              </a:rPr>
              <a:t>const</a:t>
            </a:r>
            <a:r>
              <a:rPr lang="en-US" sz="2200" b="1">
                <a:solidFill>
                  <a:srgbClr val="333333"/>
                </a:solidFill>
                <a:latin typeface="Courier New"/>
                <a:ea typeface="Courier New"/>
                <a:cs typeface="Courier New"/>
                <a:sym typeface="Courier New"/>
              </a:rPr>
              <a:t> </a:t>
            </a:r>
            <a:r>
              <a:rPr lang="en-US" sz="2200" b="1">
                <a:solidFill>
                  <a:srgbClr val="008800"/>
                </a:solidFill>
                <a:latin typeface="Courier New"/>
                <a:ea typeface="Courier New"/>
                <a:cs typeface="Courier New"/>
                <a:sym typeface="Courier New"/>
              </a:rPr>
              <a:t>u32</a:t>
            </a:r>
            <a:r>
              <a:rPr lang="en-US" sz="2200" b="1">
                <a:solidFill>
                  <a:srgbClr val="333333"/>
                </a:solidFill>
                <a:latin typeface="Courier New"/>
                <a:ea typeface="Courier New"/>
                <a:cs typeface="Courier New"/>
                <a:sym typeface="Courier New"/>
              </a:rPr>
              <a:t> = &amp;</a:t>
            </a:r>
            <a:r>
              <a:rPr lang="en-US" sz="2200" b="1">
                <a:solidFill>
                  <a:srgbClr val="008800"/>
                </a:solidFill>
                <a:latin typeface="Courier New"/>
                <a:ea typeface="Courier New"/>
                <a:cs typeface="Courier New"/>
                <a:sym typeface="Courier New"/>
              </a:rPr>
              <a:t>mut</a:t>
            </a:r>
            <a:r>
              <a:rPr lang="en-US" sz="2200" b="1">
                <a:solidFill>
                  <a:srgbClr val="333333"/>
                </a:solidFill>
                <a:latin typeface="Courier New"/>
                <a:ea typeface="Courier New"/>
                <a:cs typeface="Courier New"/>
                <a:sym typeface="Courier New"/>
              </a:rPr>
              <a:t> total</a:t>
            </a:r>
            <a:endParaRPr sz="2200" b="1">
              <a:solidFill>
                <a:srgbClr val="333333"/>
              </a:solidFill>
              <a:latin typeface="Courier New"/>
              <a:ea typeface="Courier New"/>
              <a:cs typeface="Courier New"/>
              <a:sym typeface="Courier New"/>
            </a:endParaRPr>
          </a:p>
          <a:p>
            <a:pPr marL="0" lvl="0" indent="0" algn="l" rtl="0">
              <a:spcBef>
                <a:spcPts val="0"/>
              </a:spcBef>
              <a:spcAft>
                <a:spcPts val="0"/>
              </a:spcAft>
              <a:buNone/>
            </a:pPr>
            <a:endParaRPr sz="2200" b="1">
              <a:solidFill>
                <a:srgbClr val="333333"/>
              </a:solidFill>
              <a:latin typeface="Courier New"/>
              <a:ea typeface="Courier New"/>
              <a:cs typeface="Courier New"/>
              <a:sym typeface="Courier New"/>
            </a:endParaRPr>
          </a:p>
        </p:txBody>
      </p:sp>
      <p:sp>
        <p:nvSpPr>
          <p:cNvPr id="217" name="Google Shape;217;p29"/>
          <p:cNvSpPr txBox="1"/>
          <p:nvPr/>
        </p:nvSpPr>
        <p:spPr>
          <a:xfrm>
            <a:off x="5615225" y="4418225"/>
            <a:ext cx="6039300" cy="123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b="1">
                <a:solidFill>
                  <a:srgbClr val="008800"/>
                </a:solidFill>
                <a:latin typeface="Courier New"/>
                <a:ea typeface="Courier New"/>
                <a:cs typeface="Courier New"/>
                <a:sym typeface="Courier New"/>
              </a:rPr>
              <a:t>let</a:t>
            </a:r>
            <a:r>
              <a:rPr lang="en-US" sz="2200" b="1">
                <a:solidFill>
                  <a:srgbClr val="333333"/>
                </a:solidFill>
                <a:latin typeface="Courier New"/>
                <a:ea typeface="Courier New"/>
                <a:cs typeface="Courier New"/>
                <a:sym typeface="Courier New"/>
              </a:rPr>
              <a:t> </a:t>
            </a:r>
            <a:r>
              <a:rPr lang="en-US" sz="2200" b="1">
                <a:solidFill>
                  <a:srgbClr val="008800"/>
                </a:solidFill>
                <a:latin typeface="Courier New"/>
                <a:ea typeface="Courier New"/>
                <a:cs typeface="Courier New"/>
                <a:sym typeface="Courier New"/>
              </a:rPr>
              <a:t>mut</a:t>
            </a:r>
            <a:r>
              <a:rPr lang="en-US" sz="2200" b="1">
                <a:solidFill>
                  <a:srgbClr val="333333"/>
                </a:solidFill>
                <a:latin typeface="Courier New"/>
                <a:ea typeface="Courier New"/>
                <a:cs typeface="Courier New"/>
                <a:sym typeface="Courier New"/>
              </a:rPr>
              <a:t> a_m:</a:t>
            </a:r>
            <a:r>
              <a:rPr lang="en-US" sz="2200" b="1">
                <a:solidFill>
                  <a:srgbClr val="008800"/>
                </a:solidFill>
                <a:latin typeface="Courier New"/>
                <a:ea typeface="Courier New"/>
                <a:cs typeface="Courier New"/>
                <a:sym typeface="Courier New"/>
              </a:rPr>
              <a:t>u32</a:t>
            </a:r>
            <a:r>
              <a:rPr lang="en-US" sz="2200" b="1">
                <a:solidFill>
                  <a:srgbClr val="333333"/>
                </a:solidFill>
                <a:latin typeface="Courier New"/>
                <a:ea typeface="Courier New"/>
                <a:cs typeface="Courier New"/>
                <a:sym typeface="Courier New"/>
              </a:rPr>
              <a:t> = </a:t>
            </a:r>
            <a:r>
              <a:rPr lang="en-US" sz="2200" b="1">
                <a:solidFill>
                  <a:srgbClr val="0000DD"/>
                </a:solidFill>
                <a:latin typeface="Courier New"/>
                <a:ea typeface="Courier New"/>
                <a:cs typeface="Courier New"/>
                <a:sym typeface="Courier New"/>
              </a:rPr>
              <a:t>27</a:t>
            </a:r>
            <a:r>
              <a:rPr lang="en-US" sz="2200" b="1">
                <a:solidFill>
                  <a:srgbClr val="333333"/>
                </a:solidFill>
                <a:latin typeface="Courier New"/>
                <a:ea typeface="Courier New"/>
                <a:cs typeface="Courier New"/>
                <a:sym typeface="Courier New"/>
              </a:rPr>
              <a:t>;</a:t>
            </a:r>
            <a:endParaRPr sz="2200" b="1">
              <a:solidFill>
                <a:srgbClr val="333333"/>
              </a:solidFill>
              <a:latin typeface="Courier New"/>
              <a:ea typeface="Courier New"/>
              <a:cs typeface="Courier New"/>
              <a:sym typeface="Courier New"/>
            </a:endParaRPr>
          </a:p>
          <a:p>
            <a:pPr marL="0" lvl="0" indent="0" algn="l" rtl="0">
              <a:lnSpc>
                <a:spcPct val="110795"/>
              </a:lnSpc>
              <a:spcBef>
                <a:spcPts val="0"/>
              </a:spcBef>
              <a:spcAft>
                <a:spcPts val="0"/>
              </a:spcAft>
              <a:buClr>
                <a:schemeClr val="dk1"/>
              </a:buClr>
              <a:buSzPts val="1100"/>
              <a:buFont typeface="Arial"/>
              <a:buNone/>
            </a:pPr>
            <a:r>
              <a:rPr lang="en-US" sz="2200" b="1">
                <a:solidFill>
                  <a:srgbClr val="008800"/>
                </a:solidFill>
                <a:latin typeface="Courier New"/>
                <a:ea typeface="Courier New"/>
                <a:cs typeface="Courier New"/>
                <a:sym typeface="Courier New"/>
              </a:rPr>
              <a:t>let</a:t>
            </a:r>
            <a:r>
              <a:rPr lang="en-US" sz="2200" b="1">
                <a:solidFill>
                  <a:srgbClr val="333333"/>
                </a:solidFill>
                <a:latin typeface="Courier New"/>
                <a:ea typeface="Courier New"/>
                <a:cs typeface="Courier New"/>
                <a:sym typeface="Courier New"/>
              </a:rPr>
              <a:t> a_m_ptr:*</a:t>
            </a:r>
            <a:r>
              <a:rPr lang="en-US" sz="2200" b="1">
                <a:solidFill>
                  <a:srgbClr val="008800"/>
                </a:solidFill>
                <a:latin typeface="Courier New"/>
                <a:ea typeface="Courier New"/>
                <a:cs typeface="Courier New"/>
                <a:sym typeface="Courier New"/>
              </a:rPr>
              <a:t>mut</a:t>
            </a:r>
            <a:r>
              <a:rPr lang="en-US" sz="2200" b="1">
                <a:solidFill>
                  <a:srgbClr val="333333"/>
                </a:solidFill>
                <a:latin typeface="Courier New"/>
                <a:ea typeface="Courier New"/>
                <a:cs typeface="Courier New"/>
                <a:sym typeface="Courier New"/>
              </a:rPr>
              <a:t> </a:t>
            </a:r>
            <a:r>
              <a:rPr lang="en-US" sz="2200" b="1">
                <a:solidFill>
                  <a:srgbClr val="008800"/>
                </a:solidFill>
                <a:latin typeface="Courier New"/>
                <a:ea typeface="Courier New"/>
                <a:cs typeface="Courier New"/>
                <a:sym typeface="Courier New"/>
              </a:rPr>
              <a:t>u32</a:t>
            </a:r>
            <a:r>
              <a:rPr lang="en-US" sz="2200" b="1">
                <a:solidFill>
                  <a:srgbClr val="333333"/>
                </a:solidFill>
                <a:latin typeface="Courier New"/>
                <a:ea typeface="Courier New"/>
                <a:cs typeface="Courier New"/>
                <a:sym typeface="Courier New"/>
              </a:rPr>
              <a:t> = &amp;</a:t>
            </a:r>
            <a:r>
              <a:rPr lang="en-US" sz="2200" b="1">
                <a:solidFill>
                  <a:srgbClr val="008800"/>
                </a:solidFill>
                <a:latin typeface="Courier New"/>
                <a:ea typeface="Courier New"/>
                <a:cs typeface="Courier New"/>
                <a:sym typeface="Courier New"/>
              </a:rPr>
              <a:t>mut</a:t>
            </a:r>
            <a:r>
              <a:rPr lang="en-US" sz="2200" b="1">
                <a:solidFill>
                  <a:srgbClr val="333333"/>
                </a:solidFill>
                <a:latin typeface="Courier New"/>
                <a:ea typeface="Courier New"/>
                <a:cs typeface="Courier New"/>
                <a:sym typeface="Courier New"/>
              </a:rPr>
              <a:t> total</a:t>
            </a:r>
            <a:endParaRPr sz="2200" b="1">
              <a:solidFill>
                <a:srgbClr val="333333"/>
              </a:solidFill>
              <a:latin typeface="Courier New"/>
              <a:ea typeface="Courier New"/>
              <a:cs typeface="Courier New"/>
              <a:sym typeface="Courier New"/>
            </a:endParaRPr>
          </a:p>
          <a:p>
            <a:pPr marL="0" lvl="0" indent="0" algn="l" rtl="0">
              <a:spcBef>
                <a:spcPts val="0"/>
              </a:spcBef>
              <a:spcAft>
                <a:spcPts val="0"/>
              </a:spcAft>
              <a:buNone/>
            </a:pPr>
            <a:endParaRPr sz="2200" b="1">
              <a:solidFill>
                <a:srgbClr val="333333"/>
              </a:solidFill>
              <a:latin typeface="Courier New"/>
              <a:ea typeface="Courier New"/>
              <a:cs typeface="Courier New"/>
              <a:sym typeface="Courier New"/>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2"/>
          <p:cNvSpPr txBox="1">
            <a:spLocks noGrp="1"/>
          </p:cNvSpPr>
          <p:nvPr>
            <p:ph type="ctrTitle"/>
          </p:nvPr>
        </p:nvSpPr>
        <p:spPr>
          <a:xfrm>
            <a:off x="516425" y="420108"/>
            <a:ext cx="9144000" cy="864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274C"/>
              </a:buClr>
              <a:buSzPts val="4800"/>
              <a:buFont typeface="Calibri"/>
              <a:buNone/>
            </a:pPr>
            <a:r>
              <a:rPr lang="en-US"/>
              <a:t>Authors</a:t>
            </a:r>
            <a:endParaRPr/>
          </a:p>
        </p:txBody>
      </p:sp>
      <p:pic>
        <p:nvPicPr>
          <p:cNvPr id="51" name="Google Shape;51;p12"/>
          <p:cNvPicPr preferRelativeResize="0"/>
          <p:nvPr/>
        </p:nvPicPr>
        <p:blipFill rotWithShape="1">
          <a:blip r:embed="rId3">
            <a:alphaModFix/>
          </a:blip>
          <a:srcRect l="813" t="2372" r="1205"/>
          <a:stretch/>
        </p:blipFill>
        <p:spPr>
          <a:xfrm>
            <a:off x="272650" y="1694975"/>
            <a:ext cx="11646700" cy="34680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0"/>
          <p:cNvSpPr txBox="1">
            <a:spLocks noGrp="1"/>
          </p:cNvSpPr>
          <p:nvPr>
            <p:ph type="ctrTitle"/>
          </p:nvPr>
        </p:nvSpPr>
        <p:spPr>
          <a:xfrm>
            <a:off x="466175" y="417250"/>
            <a:ext cx="11486400" cy="864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274C"/>
              </a:buClr>
              <a:buSzPts val="4800"/>
              <a:buFont typeface="Calibri"/>
              <a:buNone/>
            </a:pPr>
            <a:r>
              <a:rPr lang="en-US"/>
              <a:t>Methodology - Non-trivial Constructs</a:t>
            </a:r>
            <a:endParaRPr/>
          </a:p>
        </p:txBody>
      </p:sp>
      <p:sp>
        <p:nvSpPr>
          <p:cNvPr id="223" name="Google Shape;223;p30"/>
          <p:cNvSpPr txBox="1"/>
          <p:nvPr/>
        </p:nvSpPr>
        <p:spPr>
          <a:xfrm>
            <a:off x="1016175" y="1763700"/>
            <a:ext cx="10016700" cy="3416400"/>
          </a:xfrm>
          <a:prstGeom prst="rect">
            <a:avLst/>
          </a:prstGeom>
          <a:noFill/>
          <a:ln>
            <a:noFill/>
          </a:ln>
        </p:spPr>
        <p:txBody>
          <a:bodyPr spcFirstLastPara="1" wrap="square" lIns="91425" tIns="91425" rIns="91425" bIns="91425" anchor="t" anchorCtr="0">
            <a:normAutofit/>
          </a:bodyPr>
          <a:lstStyle/>
          <a:p>
            <a:pPr marL="457200" lvl="0" indent="-381000" algn="l" rtl="0">
              <a:lnSpc>
                <a:spcPct val="115000"/>
              </a:lnSpc>
              <a:spcBef>
                <a:spcPts val="0"/>
              </a:spcBef>
              <a:spcAft>
                <a:spcPts val="0"/>
              </a:spcAft>
              <a:buClr>
                <a:srgbClr val="595959"/>
              </a:buClr>
              <a:buSzPts val="2400"/>
              <a:buChar char="●"/>
            </a:pPr>
            <a:r>
              <a:rPr lang="en-US" sz="2400">
                <a:solidFill>
                  <a:srgbClr val="595959"/>
                </a:solidFill>
              </a:rPr>
              <a:t>Heap References? Meet the Box</a:t>
            </a:r>
            <a:endParaRPr sz="2400">
              <a:solidFill>
                <a:srgbClr val="595959"/>
              </a:solidFill>
            </a:endParaRPr>
          </a:p>
        </p:txBody>
      </p:sp>
      <p:sp>
        <p:nvSpPr>
          <p:cNvPr id="224" name="Google Shape;224;p30"/>
          <p:cNvSpPr txBox="1"/>
          <p:nvPr/>
        </p:nvSpPr>
        <p:spPr>
          <a:xfrm>
            <a:off x="3568050" y="2493525"/>
            <a:ext cx="5055900" cy="572700"/>
          </a:xfrm>
          <a:prstGeom prst="rect">
            <a:avLst/>
          </a:prstGeom>
          <a:noFill/>
          <a:ln>
            <a:noFill/>
          </a:ln>
        </p:spPr>
        <p:txBody>
          <a:bodyPr spcFirstLastPara="1" wrap="square" lIns="91425" tIns="91425" rIns="91425" bIns="91425" anchor="t" anchorCtr="0">
            <a:noAutofit/>
          </a:bodyPr>
          <a:lstStyle/>
          <a:p>
            <a:pPr marL="0" lvl="0" indent="0" algn="l" rtl="0">
              <a:lnSpc>
                <a:spcPct val="110795"/>
              </a:lnSpc>
              <a:spcBef>
                <a:spcPts val="0"/>
              </a:spcBef>
              <a:spcAft>
                <a:spcPts val="0"/>
              </a:spcAft>
              <a:buClr>
                <a:schemeClr val="dk1"/>
              </a:buClr>
              <a:buSzPts val="1100"/>
              <a:buFont typeface="Arial"/>
              <a:buNone/>
            </a:pPr>
            <a:r>
              <a:rPr lang="en-US" sz="2200" b="1">
                <a:solidFill>
                  <a:srgbClr val="888888"/>
                </a:solidFill>
                <a:latin typeface="Courier New"/>
                <a:ea typeface="Courier New"/>
                <a:cs typeface="Courier New"/>
                <a:sym typeface="Courier New"/>
              </a:rPr>
              <a:t>float</a:t>
            </a:r>
            <a:r>
              <a:rPr lang="en-US" sz="2200" b="1">
                <a:solidFill>
                  <a:srgbClr val="333333"/>
                </a:solidFill>
                <a:latin typeface="Courier New"/>
                <a:ea typeface="Courier New"/>
                <a:cs typeface="Courier New"/>
                <a:sym typeface="Courier New"/>
              </a:rPr>
              <a:t> *ptr = </a:t>
            </a:r>
            <a:r>
              <a:rPr lang="en-US" sz="2200" b="1">
                <a:solidFill>
                  <a:srgbClr val="008800"/>
                </a:solidFill>
                <a:latin typeface="Courier New"/>
                <a:ea typeface="Courier New"/>
                <a:cs typeface="Courier New"/>
                <a:sym typeface="Courier New"/>
              </a:rPr>
              <a:t>new</a:t>
            </a:r>
            <a:r>
              <a:rPr lang="en-US" sz="2200" b="1">
                <a:solidFill>
                  <a:srgbClr val="333333"/>
                </a:solidFill>
                <a:latin typeface="Courier New"/>
                <a:ea typeface="Courier New"/>
                <a:cs typeface="Courier New"/>
                <a:sym typeface="Courier New"/>
              </a:rPr>
              <a:t> </a:t>
            </a:r>
            <a:r>
              <a:rPr lang="en-US" sz="2200" b="1">
                <a:solidFill>
                  <a:srgbClr val="888888"/>
                </a:solidFill>
                <a:latin typeface="Courier New"/>
                <a:ea typeface="Courier New"/>
                <a:cs typeface="Courier New"/>
                <a:sym typeface="Courier New"/>
              </a:rPr>
              <a:t>float</a:t>
            </a:r>
            <a:r>
              <a:rPr lang="en-US" sz="2200" b="1">
                <a:solidFill>
                  <a:srgbClr val="333333"/>
                </a:solidFill>
                <a:latin typeface="Courier New"/>
                <a:ea typeface="Courier New"/>
                <a:cs typeface="Courier New"/>
                <a:sym typeface="Courier New"/>
              </a:rPr>
              <a:t>(</a:t>
            </a:r>
            <a:r>
              <a:rPr lang="en-US" sz="2200" b="1">
                <a:solidFill>
                  <a:srgbClr val="0000DD"/>
                </a:solidFill>
                <a:latin typeface="Courier New"/>
                <a:ea typeface="Courier New"/>
                <a:cs typeface="Courier New"/>
                <a:sym typeface="Courier New"/>
              </a:rPr>
              <a:t>10.25</a:t>
            </a:r>
            <a:r>
              <a:rPr lang="en-US" sz="2200" b="1">
                <a:solidFill>
                  <a:srgbClr val="333333"/>
                </a:solidFill>
                <a:latin typeface="Courier New"/>
                <a:ea typeface="Courier New"/>
                <a:cs typeface="Courier New"/>
                <a:sym typeface="Courier New"/>
              </a:rPr>
              <a:t>)</a:t>
            </a:r>
            <a:endParaRPr sz="2200" b="1">
              <a:solidFill>
                <a:srgbClr val="333333"/>
              </a:solidFill>
              <a:latin typeface="Courier New"/>
              <a:ea typeface="Courier New"/>
              <a:cs typeface="Courier New"/>
              <a:sym typeface="Courier New"/>
            </a:endParaRPr>
          </a:p>
          <a:p>
            <a:pPr marL="0" lvl="0" indent="0" algn="l" rtl="0">
              <a:spcBef>
                <a:spcPts val="0"/>
              </a:spcBef>
              <a:spcAft>
                <a:spcPts val="0"/>
              </a:spcAft>
              <a:buNone/>
            </a:pPr>
            <a:endParaRPr sz="2200" b="1">
              <a:solidFill>
                <a:srgbClr val="333333"/>
              </a:solidFill>
              <a:latin typeface="Courier New"/>
              <a:ea typeface="Courier New"/>
              <a:cs typeface="Courier New"/>
              <a:sym typeface="Courier New"/>
            </a:endParaRPr>
          </a:p>
        </p:txBody>
      </p:sp>
      <p:sp>
        <p:nvSpPr>
          <p:cNvPr id="225" name="Google Shape;225;p30"/>
          <p:cNvSpPr txBox="1"/>
          <p:nvPr/>
        </p:nvSpPr>
        <p:spPr>
          <a:xfrm>
            <a:off x="2866200" y="5231625"/>
            <a:ext cx="64596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solidFill>
                  <a:srgbClr val="008800"/>
                </a:solidFill>
                <a:highlight>
                  <a:srgbClr val="FFFFFF"/>
                </a:highlight>
                <a:latin typeface="Courier New"/>
                <a:ea typeface="Courier New"/>
                <a:cs typeface="Courier New"/>
                <a:sym typeface="Courier New"/>
              </a:rPr>
              <a:t>let</a:t>
            </a:r>
            <a:r>
              <a:rPr lang="en-US" sz="2400" b="1">
                <a:solidFill>
                  <a:srgbClr val="333333"/>
                </a:solidFill>
                <a:highlight>
                  <a:srgbClr val="FFFFFF"/>
                </a:highlight>
                <a:latin typeface="Courier New"/>
                <a:ea typeface="Courier New"/>
                <a:cs typeface="Courier New"/>
                <a:sym typeface="Courier New"/>
              </a:rPr>
              <a:t> ptr:Box&lt;</a:t>
            </a:r>
            <a:r>
              <a:rPr lang="en-US" sz="2400" b="1">
                <a:solidFill>
                  <a:srgbClr val="008800"/>
                </a:solidFill>
                <a:highlight>
                  <a:srgbClr val="FFFFFF"/>
                </a:highlight>
                <a:latin typeface="Courier New"/>
                <a:ea typeface="Courier New"/>
                <a:cs typeface="Courier New"/>
                <a:sym typeface="Courier New"/>
              </a:rPr>
              <a:t>f32</a:t>
            </a:r>
            <a:r>
              <a:rPr lang="en-US" sz="2400" b="1">
                <a:solidFill>
                  <a:srgbClr val="333333"/>
                </a:solidFill>
                <a:highlight>
                  <a:srgbClr val="FFFFFF"/>
                </a:highlight>
                <a:latin typeface="Courier New"/>
                <a:ea typeface="Courier New"/>
                <a:cs typeface="Courier New"/>
                <a:sym typeface="Courier New"/>
              </a:rPr>
              <a:t>&gt; = Box::new(</a:t>
            </a:r>
            <a:r>
              <a:rPr lang="en-US" sz="2400" b="1">
                <a:solidFill>
                  <a:srgbClr val="0000DD"/>
                </a:solidFill>
                <a:highlight>
                  <a:srgbClr val="FFFFFF"/>
                </a:highlight>
                <a:latin typeface="Courier New"/>
                <a:ea typeface="Courier New"/>
                <a:cs typeface="Courier New"/>
                <a:sym typeface="Courier New"/>
              </a:rPr>
              <a:t>10.25</a:t>
            </a:r>
            <a:r>
              <a:rPr lang="en-US" sz="2400" b="1">
                <a:solidFill>
                  <a:srgbClr val="333333"/>
                </a:solidFill>
                <a:highlight>
                  <a:srgbClr val="FFFFFF"/>
                </a:highlight>
                <a:latin typeface="Courier New"/>
                <a:ea typeface="Courier New"/>
                <a:cs typeface="Courier New"/>
                <a:sym typeface="Courier New"/>
              </a:rPr>
              <a:t>)</a:t>
            </a:r>
            <a:endParaRPr sz="2400" b="1">
              <a:solidFill>
                <a:srgbClr val="008800"/>
              </a:solidFill>
              <a:highlight>
                <a:srgbClr val="FFFFFF"/>
              </a:highlight>
              <a:latin typeface="Courier New"/>
              <a:ea typeface="Courier New"/>
              <a:cs typeface="Courier New"/>
              <a:sym typeface="Courier New"/>
            </a:endParaRPr>
          </a:p>
        </p:txBody>
      </p:sp>
      <p:cxnSp>
        <p:nvCxnSpPr>
          <p:cNvPr id="226" name="Google Shape;226;p30"/>
          <p:cNvCxnSpPr>
            <a:stCxn id="224" idx="2"/>
            <a:endCxn id="225" idx="0"/>
          </p:cNvCxnSpPr>
          <p:nvPr/>
        </p:nvCxnSpPr>
        <p:spPr>
          <a:xfrm>
            <a:off x="6096000" y="3066225"/>
            <a:ext cx="0" cy="2165400"/>
          </a:xfrm>
          <a:prstGeom prst="straightConnector1">
            <a:avLst/>
          </a:prstGeom>
          <a:noFill/>
          <a:ln w="114300" cap="flat" cmpd="sng">
            <a:solidFill>
              <a:srgbClr val="FF0000"/>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1"/>
          <p:cNvSpPr txBox="1">
            <a:spLocks noGrp="1"/>
          </p:cNvSpPr>
          <p:nvPr>
            <p:ph type="ctrTitle"/>
          </p:nvPr>
        </p:nvSpPr>
        <p:spPr>
          <a:xfrm>
            <a:off x="466175" y="417250"/>
            <a:ext cx="11486400" cy="864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274C"/>
              </a:buClr>
              <a:buSzPts val="4800"/>
              <a:buFont typeface="Calibri"/>
              <a:buNone/>
            </a:pPr>
            <a:r>
              <a:rPr lang="en-US"/>
              <a:t>Methodology - Non-trivial Constructs</a:t>
            </a:r>
            <a:endParaRPr/>
          </a:p>
        </p:txBody>
      </p:sp>
      <p:sp>
        <p:nvSpPr>
          <p:cNvPr id="232" name="Google Shape;232;p31"/>
          <p:cNvSpPr txBox="1"/>
          <p:nvPr/>
        </p:nvSpPr>
        <p:spPr>
          <a:xfrm>
            <a:off x="721089" y="1547800"/>
            <a:ext cx="10456800" cy="7389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Clr>
                <a:srgbClr val="595959"/>
              </a:buClr>
              <a:buSzPts val="2400"/>
              <a:buChar char="●"/>
            </a:pPr>
            <a:r>
              <a:rPr lang="en-US" sz="2400">
                <a:solidFill>
                  <a:srgbClr val="595959"/>
                </a:solidFill>
              </a:rPr>
              <a:t>Null pointer is also unsafe to use.</a:t>
            </a:r>
            <a:endParaRPr sz="2400">
              <a:solidFill>
                <a:srgbClr val="595959"/>
              </a:solidFill>
            </a:endParaRPr>
          </a:p>
          <a:p>
            <a:pPr marL="914400" lvl="1" indent="-381000" algn="l" rtl="0">
              <a:lnSpc>
                <a:spcPct val="115000"/>
              </a:lnSpc>
              <a:spcBef>
                <a:spcPts val="0"/>
              </a:spcBef>
              <a:spcAft>
                <a:spcPts val="0"/>
              </a:spcAft>
              <a:buClr>
                <a:srgbClr val="595959"/>
              </a:buClr>
              <a:buSzPts val="2400"/>
              <a:buChar char="○"/>
            </a:pPr>
            <a:r>
              <a:rPr lang="en-US" sz="2400">
                <a:solidFill>
                  <a:srgbClr val="595959"/>
                </a:solidFill>
              </a:rPr>
              <a:t>→ Meet option!</a:t>
            </a:r>
            <a:endParaRPr sz="2400">
              <a:solidFill>
                <a:srgbClr val="595959"/>
              </a:solidFill>
            </a:endParaRPr>
          </a:p>
        </p:txBody>
      </p:sp>
      <p:sp>
        <p:nvSpPr>
          <p:cNvPr id="233" name="Google Shape;233;p31"/>
          <p:cNvSpPr txBox="1"/>
          <p:nvPr/>
        </p:nvSpPr>
        <p:spPr>
          <a:xfrm>
            <a:off x="3480901" y="3228675"/>
            <a:ext cx="5230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solidFill>
                  <a:srgbClr val="008800"/>
                </a:solidFill>
                <a:latin typeface="Courier New"/>
                <a:ea typeface="Courier New"/>
                <a:cs typeface="Courier New"/>
                <a:sym typeface="Courier New"/>
              </a:rPr>
              <a:t>let</a:t>
            </a:r>
            <a:r>
              <a:rPr lang="en-US" sz="2400" b="1">
                <a:solidFill>
                  <a:srgbClr val="333333"/>
                </a:solidFill>
                <a:latin typeface="Courier New"/>
                <a:ea typeface="Courier New"/>
                <a:cs typeface="Courier New"/>
                <a:sym typeface="Courier New"/>
              </a:rPr>
              <a:t> c:Option&lt;&amp;</a:t>
            </a:r>
            <a:r>
              <a:rPr lang="en-US" sz="2400" b="1">
                <a:solidFill>
                  <a:srgbClr val="008800"/>
                </a:solidFill>
                <a:latin typeface="Courier New"/>
                <a:ea typeface="Courier New"/>
                <a:cs typeface="Courier New"/>
                <a:sym typeface="Courier New"/>
              </a:rPr>
              <a:t>str</a:t>
            </a:r>
            <a:r>
              <a:rPr lang="en-US" sz="2400" b="1">
                <a:solidFill>
                  <a:srgbClr val="333333"/>
                </a:solidFill>
                <a:latin typeface="Courier New"/>
                <a:ea typeface="Courier New"/>
                <a:cs typeface="Courier New"/>
                <a:sym typeface="Courier New"/>
              </a:rPr>
              <a:t>&gt; = None;</a:t>
            </a:r>
            <a:endParaRPr sz="2400" b="1">
              <a:solidFill>
                <a:srgbClr val="333333"/>
              </a:solidFill>
              <a:latin typeface="Courier New"/>
              <a:ea typeface="Courier New"/>
              <a:cs typeface="Courier New"/>
              <a:sym typeface="Courier New"/>
            </a:endParaRPr>
          </a:p>
          <a:p>
            <a:pPr marL="0" lvl="0" indent="0" algn="l" rtl="0">
              <a:lnSpc>
                <a:spcPct val="110795"/>
              </a:lnSpc>
              <a:spcBef>
                <a:spcPts val="0"/>
              </a:spcBef>
              <a:spcAft>
                <a:spcPts val="0"/>
              </a:spcAft>
              <a:buNone/>
            </a:pPr>
            <a:r>
              <a:rPr lang="en-US" sz="2400" b="1">
                <a:solidFill>
                  <a:srgbClr val="008800"/>
                </a:solidFill>
                <a:latin typeface="Courier New"/>
                <a:ea typeface="Courier New"/>
                <a:cs typeface="Courier New"/>
                <a:sym typeface="Courier New"/>
              </a:rPr>
              <a:t>assert</a:t>
            </a:r>
            <a:r>
              <a:rPr lang="en-US" sz="2400" b="1">
                <a:solidFill>
                  <a:srgbClr val="333333"/>
                </a:solidFill>
                <a:latin typeface="Courier New"/>
                <a:ea typeface="Courier New"/>
                <a:cs typeface="Courier New"/>
                <a:sym typeface="Courier New"/>
              </a:rPr>
              <a:t>!(c.is_none());</a:t>
            </a:r>
            <a:endParaRPr sz="2400" b="1">
              <a:solidFill>
                <a:srgbClr val="333333"/>
              </a:solidFill>
              <a:latin typeface="Courier New"/>
              <a:ea typeface="Courier New"/>
              <a:cs typeface="Courier New"/>
              <a:sym typeface="Courier New"/>
            </a:endParaRPr>
          </a:p>
        </p:txBody>
      </p:sp>
      <p:sp>
        <p:nvSpPr>
          <p:cNvPr id="234" name="Google Shape;234;p31"/>
          <p:cNvSpPr txBox="1"/>
          <p:nvPr/>
        </p:nvSpPr>
        <p:spPr>
          <a:xfrm>
            <a:off x="839300" y="4899175"/>
            <a:ext cx="10220400" cy="978900"/>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0"/>
              </a:spcBef>
              <a:spcAft>
                <a:spcPts val="0"/>
              </a:spcAft>
              <a:buClr>
                <a:srgbClr val="595959"/>
              </a:buClr>
              <a:buSzPts val="2400"/>
              <a:buChar char="●"/>
            </a:pPr>
            <a:r>
              <a:rPr lang="en-US" sz="2400">
                <a:solidFill>
                  <a:srgbClr val="595959"/>
                </a:solidFill>
              </a:rPr>
              <a:t>Basically, a wrapper</a:t>
            </a:r>
            <a:endParaRPr sz="2400">
              <a:solidFill>
                <a:srgbClr val="595959"/>
              </a:solidFill>
            </a:endParaRPr>
          </a:p>
          <a:p>
            <a:pPr marL="914400" lvl="1" indent="-381000" algn="l" rtl="0">
              <a:lnSpc>
                <a:spcPct val="115000"/>
              </a:lnSpc>
              <a:spcBef>
                <a:spcPts val="0"/>
              </a:spcBef>
              <a:spcAft>
                <a:spcPts val="0"/>
              </a:spcAft>
              <a:buClr>
                <a:srgbClr val="595959"/>
              </a:buClr>
              <a:buSzPts val="2400"/>
              <a:buChar char="○"/>
            </a:pPr>
            <a:r>
              <a:rPr lang="en-US" sz="2400">
                <a:solidFill>
                  <a:srgbClr val="595959"/>
                </a:solidFill>
              </a:rPr>
              <a:t>If there’s something inside, it’s of enum Some!</a:t>
            </a:r>
            <a:endParaRPr sz="2400">
              <a:solidFill>
                <a:srgbClr val="595959"/>
              </a:solidFill>
            </a:endParaRPr>
          </a:p>
        </p:txBody>
      </p:sp>
      <p:pic>
        <p:nvPicPr>
          <p:cNvPr id="235" name="Google Shape;235;p31"/>
          <p:cNvPicPr preferRelativeResize="0"/>
          <p:nvPr/>
        </p:nvPicPr>
        <p:blipFill>
          <a:blip r:embed="rId3">
            <a:alphaModFix/>
          </a:blip>
          <a:stretch>
            <a:fillRect/>
          </a:stretch>
        </p:blipFill>
        <p:spPr>
          <a:xfrm>
            <a:off x="8711099" y="1281250"/>
            <a:ext cx="3175000" cy="1475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2"/>
          <p:cNvSpPr txBox="1">
            <a:spLocks noGrp="1"/>
          </p:cNvSpPr>
          <p:nvPr>
            <p:ph type="ctrTitle"/>
          </p:nvPr>
        </p:nvSpPr>
        <p:spPr>
          <a:xfrm>
            <a:off x="412650" y="441758"/>
            <a:ext cx="9144000" cy="864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274C"/>
              </a:buClr>
              <a:buSzPts val="4800"/>
              <a:buFont typeface="Calibri"/>
              <a:buNone/>
            </a:pPr>
            <a:r>
              <a:rPr lang="en-US"/>
              <a:t>Results</a:t>
            </a:r>
            <a:endParaRPr/>
          </a:p>
        </p:txBody>
      </p:sp>
      <p:sp>
        <p:nvSpPr>
          <p:cNvPr id="241" name="Google Shape;241;p32"/>
          <p:cNvSpPr txBox="1"/>
          <p:nvPr/>
        </p:nvSpPr>
        <p:spPr>
          <a:xfrm>
            <a:off x="200250" y="1391475"/>
            <a:ext cx="8861400" cy="2148600"/>
          </a:xfrm>
          <a:prstGeom prst="rect">
            <a:avLst/>
          </a:prstGeom>
          <a:noFill/>
          <a:ln>
            <a:noFill/>
          </a:ln>
        </p:spPr>
        <p:txBody>
          <a:bodyPr spcFirstLastPara="1" wrap="square" lIns="91425" tIns="91425" rIns="91425" bIns="91425" anchor="t" anchorCtr="0">
            <a:normAutofit/>
          </a:bodyPr>
          <a:lstStyle/>
          <a:p>
            <a:pPr marL="457200" lvl="0" indent="-368300" algn="l" rtl="0">
              <a:lnSpc>
                <a:spcPct val="115000"/>
              </a:lnSpc>
              <a:spcBef>
                <a:spcPts val="0"/>
              </a:spcBef>
              <a:spcAft>
                <a:spcPts val="0"/>
              </a:spcAft>
              <a:buClr>
                <a:srgbClr val="595959"/>
              </a:buClr>
              <a:buSzPts val="2200"/>
              <a:buChar char="●"/>
            </a:pPr>
            <a:r>
              <a:rPr lang="en-US" sz="2200">
                <a:solidFill>
                  <a:srgbClr val="595959"/>
                </a:solidFill>
              </a:rPr>
              <a:t>Existing transpilers produce </a:t>
            </a:r>
            <a:r>
              <a:rPr lang="en-US" sz="2200" b="1">
                <a:solidFill>
                  <a:srgbClr val="595959"/>
                </a:solidFill>
              </a:rPr>
              <a:t>unsafe Rust code</a:t>
            </a:r>
            <a:endParaRPr sz="2200" b="1">
              <a:solidFill>
                <a:srgbClr val="595959"/>
              </a:solidFill>
            </a:endParaRPr>
          </a:p>
          <a:p>
            <a:pPr marL="914400" lvl="1" indent="-368300" algn="l" rtl="0">
              <a:lnSpc>
                <a:spcPct val="115000"/>
              </a:lnSpc>
              <a:spcBef>
                <a:spcPts val="0"/>
              </a:spcBef>
              <a:spcAft>
                <a:spcPts val="0"/>
              </a:spcAft>
              <a:buClr>
                <a:srgbClr val="595959"/>
              </a:buClr>
              <a:buSzPts val="2200"/>
              <a:buChar char="○"/>
            </a:pPr>
            <a:r>
              <a:rPr lang="en-US" sz="2200" b="1">
                <a:solidFill>
                  <a:srgbClr val="595959"/>
                </a:solidFill>
              </a:rPr>
              <a:t>CRust </a:t>
            </a:r>
            <a:r>
              <a:rPr lang="en-US" sz="2200">
                <a:solidFill>
                  <a:srgbClr val="595959"/>
                </a:solidFill>
              </a:rPr>
              <a:t>is the</a:t>
            </a:r>
            <a:r>
              <a:rPr lang="en-US" sz="2200" b="1">
                <a:solidFill>
                  <a:srgbClr val="595959"/>
                </a:solidFill>
              </a:rPr>
              <a:t> most promising → 40% of work </a:t>
            </a:r>
            <a:r>
              <a:rPr lang="en-US" sz="2200">
                <a:solidFill>
                  <a:srgbClr val="595959"/>
                </a:solidFill>
              </a:rPr>
              <a:t>for basic code</a:t>
            </a:r>
            <a:endParaRPr sz="2200">
              <a:solidFill>
                <a:srgbClr val="595959"/>
              </a:solidFill>
            </a:endParaRPr>
          </a:p>
          <a:p>
            <a:pPr marL="457200" lvl="0" indent="-368300" algn="l" rtl="0">
              <a:lnSpc>
                <a:spcPct val="115000"/>
              </a:lnSpc>
              <a:spcBef>
                <a:spcPts val="0"/>
              </a:spcBef>
              <a:spcAft>
                <a:spcPts val="0"/>
              </a:spcAft>
              <a:buClr>
                <a:srgbClr val="595959"/>
              </a:buClr>
              <a:buSzPts val="2200"/>
              <a:buChar char="●"/>
            </a:pPr>
            <a:r>
              <a:rPr lang="en-US" sz="2200" b="1">
                <a:solidFill>
                  <a:srgbClr val="595959"/>
                </a:solidFill>
              </a:rPr>
              <a:t>Many challenges </a:t>
            </a:r>
            <a:r>
              <a:rPr lang="en-US" sz="2200">
                <a:solidFill>
                  <a:srgbClr val="595959"/>
                </a:solidFill>
              </a:rPr>
              <a:t>throughout the transpilation process</a:t>
            </a:r>
            <a:endParaRPr sz="2200" b="1">
              <a:solidFill>
                <a:srgbClr val="595959"/>
              </a:solidFill>
            </a:endParaRPr>
          </a:p>
          <a:p>
            <a:pPr marL="457200" lvl="0" indent="-368300" algn="l" rtl="0">
              <a:lnSpc>
                <a:spcPct val="115000"/>
              </a:lnSpc>
              <a:spcBef>
                <a:spcPts val="0"/>
              </a:spcBef>
              <a:spcAft>
                <a:spcPts val="0"/>
              </a:spcAft>
              <a:buClr>
                <a:srgbClr val="595959"/>
              </a:buClr>
              <a:buSzPts val="2200"/>
              <a:buChar char="●"/>
            </a:pPr>
            <a:r>
              <a:rPr lang="en-US" sz="2200">
                <a:solidFill>
                  <a:srgbClr val="595959"/>
                </a:solidFill>
              </a:rPr>
              <a:t>Transpiled Rust program generally has </a:t>
            </a:r>
            <a:r>
              <a:rPr lang="en-US" sz="2200" b="1">
                <a:solidFill>
                  <a:srgbClr val="595959"/>
                </a:solidFill>
              </a:rPr>
              <a:t>best performance</a:t>
            </a:r>
            <a:r>
              <a:rPr lang="en-US" sz="2200">
                <a:solidFill>
                  <a:srgbClr val="0000FF"/>
                </a:solidFill>
              </a:rPr>
              <a:t>*</a:t>
            </a:r>
            <a:endParaRPr sz="2200">
              <a:solidFill>
                <a:srgbClr val="0000FF"/>
              </a:solidFill>
            </a:endParaRPr>
          </a:p>
          <a:p>
            <a:pPr marL="457200" lvl="0" indent="-368300" algn="l" rtl="0">
              <a:lnSpc>
                <a:spcPct val="115000"/>
              </a:lnSpc>
              <a:spcBef>
                <a:spcPts val="0"/>
              </a:spcBef>
              <a:spcAft>
                <a:spcPts val="0"/>
              </a:spcAft>
              <a:buClr>
                <a:srgbClr val="595959"/>
              </a:buClr>
              <a:buSzPts val="2200"/>
              <a:buChar char="●"/>
            </a:pPr>
            <a:r>
              <a:rPr lang="en-US" sz="2200" b="1">
                <a:solidFill>
                  <a:srgbClr val="595959"/>
                </a:solidFill>
              </a:rPr>
              <a:t>Potential drawbacks</a:t>
            </a:r>
            <a:r>
              <a:rPr lang="en-US" sz="2200">
                <a:solidFill>
                  <a:srgbClr val="595959"/>
                </a:solidFill>
              </a:rPr>
              <a:t> with liberal use of optimization flags</a:t>
            </a:r>
            <a:r>
              <a:rPr lang="en-US" sz="2200">
                <a:solidFill>
                  <a:srgbClr val="FF0000"/>
                </a:solidFill>
              </a:rPr>
              <a:t>*</a:t>
            </a:r>
            <a:endParaRPr sz="2200">
              <a:solidFill>
                <a:srgbClr val="0000FF"/>
              </a:solidFill>
            </a:endParaRPr>
          </a:p>
        </p:txBody>
      </p:sp>
      <p:pic>
        <p:nvPicPr>
          <p:cNvPr id="242" name="Google Shape;242;p32"/>
          <p:cNvPicPr preferRelativeResize="0"/>
          <p:nvPr/>
        </p:nvPicPr>
        <p:blipFill>
          <a:blip r:embed="rId3">
            <a:alphaModFix/>
          </a:blip>
          <a:stretch>
            <a:fillRect/>
          </a:stretch>
        </p:blipFill>
        <p:spPr>
          <a:xfrm>
            <a:off x="336457" y="3539991"/>
            <a:ext cx="7798134" cy="2262644"/>
          </a:xfrm>
          <a:prstGeom prst="rect">
            <a:avLst/>
          </a:prstGeom>
          <a:noFill/>
          <a:ln>
            <a:noFill/>
          </a:ln>
        </p:spPr>
      </p:pic>
      <p:sp>
        <p:nvSpPr>
          <p:cNvPr id="243" name="Google Shape;243;p32"/>
          <p:cNvSpPr/>
          <p:nvPr/>
        </p:nvSpPr>
        <p:spPr>
          <a:xfrm>
            <a:off x="4005005" y="4044540"/>
            <a:ext cx="1751867" cy="318664"/>
          </a:xfrm>
          <a:prstGeom prst="roundRect">
            <a:avLst>
              <a:gd name="adj" fmla="val 50000"/>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4" name="Google Shape;244;p32"/>
          <p:cNvSpPr/>
          <p:nvPr/>
        </p:nvSpPr>
        <p:spPr>
          <a:xfrm>
            <a:off x="2197880" y="4363204"/>
            <a:ext cx="1638915" cy="318664"/>
          </a:xfrm>
          <a:prstGeom prst="roundRect">
            <a:avLst>
              <a:gd name="adj" fmla="val 50000"/>
            </a:avLst>
          </a:prstGeom>
          <a:no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5" name="Google Shape;245;p32"/>
          <p:cNvSpPr/>
          <p:nvPr/>
        </p:nvSpPr>
        <p:spPr>
          <a:xfrm>
            <a:off x="6234114" y="4363204"/>
            <a:ext cx="1638915" cy="318664"/>
          </a:xfrm>
          <a:prstGeom prst="roundRect">
            <a:avLst>
              <a:gd name="adj" fmla="val 50000"/>
            </a:avLst>
          </a:prstGeom>
          <a:no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6" name="Google Shape;246;p32"/>
          <p:cNvSpPr/>
          <p:nvPr/>
        </p:nvSpPr>
        <p:spPr>
          <a:xfrm>
            <a:off x="6177638" y="4044540"/>
            <a:ext cx="1751867" cy="318664"/>
          </a:xfrm>
          <a:prstGeom prst="roundRect">
            <a:avLst>
              <a:gd name="adj" fmla="val 50000"/>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aphicFrame>
        <p:nvGraphicFramePr>
          <p:cNvPr id="247" name="Google Shape;247;p32"/>
          <p:cNvGraphicFramePr/>
          <p:nvPr/>
        </p:nvGraphicFramePr>
        <p:xfrm>
          <a:off x="9182300" y="2746800"/>
          <a:ext cx="2566825" cy="3078270"/>
        </p:xfrm>
        <a:graphic>
          <a:graphicData uri="http://schemas.openxmlformats.org/drawingml/2006/table">
            <a:tbl>
              <a:tblPr>
                <a:noFill/>
                <a:tableStyleId>{8E3FDEC1-0A96-41B0-B644-280984E81E1A}</a:tableStyleId>
              </a:tblPr>
              <a:tblGrid>
                <a:gridCol w="2566825">
                  <a:extLst>
                    <a:ext uri="{9D8B030D-6E8A-4147-A177-3AD203B41FA5}">
                      <a16:colId xmlns:a16="http://schemas.microsoft.com/office/drawing/2014/main" val="20000"/>
                    </a:ext>
                  </a:extLst>
                </a:gridCol>
              </a:tblGrid>
              <a:tr h="498150">
                <a:tc>
                  <a:txBody>
                    <a:bodyPr/>
                    <a:lstStyle/>
                    <a:p>
                      <a:pPr marL="0" lvl="0" indent="0" algn="ctr" rtl="0">
                        <a:spcBef>
                          <a:spcPts val="0"/>
                        </a:spcBef>
                        <a:spcAft>
                          <a:spcPts val="0"/>
                        </a:spcAft>
                        <a:buNone/>
                      </a:pPr>
                      <a:r>
                        <a:rPr lang="en-US" b="1"/>
                        <a:t>Minimum Runtime </a:t>
                      </a:r>
                      <a:endParaRPr b="1"/>
                    </a:p>
                    <a:p>
                      <a:pPr marL="0" lvl="0" indent="0" algn="ctr" rtl="0">
                        <a:spcBef>
                          <a:spcPts val="0"/>
                        </a:spcBef>
                        <a:spcAft>
                          <a:spcPts val="0"/>
                        </a:spcAft>
                        <a:buNone/>
                      </a:pPr>
                      <a:r>
                        <a:rPr lang="en-US" b="1"/>
                        <a:t>Difference (ms)</a:t>
                      </a:r>
                      <a:endParaRPr b="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82950">
                <a:tc>
                  <a:txBody>
                    <a:bodyPr/>
                    <a:lstStyle/>
                    <a:p>
                      <a:pPr marL="0" lvl="0" indent="0" algn="ctr" rtl="0">
                        <a:spcBef>
                          <a:spcPts val="0"/>
                        </a:spcBef>
                        <a:spcAft>
                          <a:spcPts val="0"/>
                        </a:spcAft>
                        <a:buNone/>
                      </a:pPr>
                      <a:r>
                        <a:rPr lang="en-US" sz="1500"/>
                        <a:t>4.3</a:t>
                      </a:r>
                      <a:endParaRPr sz="15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66900">
                <a:tc>
                  <a:txBody>
                    <a:bodyPr/>
                    <a:lstStyle/>
                    <a:p>
                      <a:pPr marL="0" lvl="0" indent="0" algn="ctr" rtl="0">
                        <a:spcBef>
                          <a:spcPts val="0"/>
                        </a:spcBef>
                        <a:spcAft>
                          <a:spcPts val="0"/>
                        </a:spcAft>
                        <a:buNone/>
                      </a:pPr>
                      <a:r>
                        <a:rPr lang="en-US" sz="1500"/>
                        <a:t>-0.9</a:t>
                      </a:r>
                      <a:endParaRPr sz="15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66900">
                <a:tc>
                  <a:txBody>
                    <a:bodyPr/>
                    <a:lstStyle/>
                    <a:p>
                      <a:pPr marL="0" lvl="0" indent="0" algn="ctr" rtl="0">
                        <a:spcBef>
                          <a:spcPts val="0"/>
                        </a:spcBef>
                        <a:spcAft>
                          <a:spcPts val="0"/>
                        </a:spcAft>
                        <a:buNone/>
                      </a:pPr>
                      <a:r>
                        <a:rPr lang="en-US" sz="1500"/>
                        <a:t>0.3</a:t>
                      </a:r>
                      <a:endParaRPr sz="15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66900">
                <a:tc>
                  <a:txBody>
                    <a:bodyPr/>
                    <a:lstStyle/>
                    <a:p>
                      <a:pPr marL="0" lvl="0" indent="0" algn="ctr" rtl="0">
                        <a:spcBef>
                          <a:spcPts val="0"/>
                        </a:spcBef>
                        <a:spcAft>
                          <a:spcPts val="0"/>
                        </a:spcAft>
                        <a:buNone/>
                      </a:pPr>
                      <a:r>
                        <a:rPr lang="en-US" sz="1500"/>
                        <a:t>0.6</a:t>
                      </a:r>
                      <a:endParaRPr sz="15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66900">
                <a:tc>
                  <a:txBody>
                    <a:bodyPr/>
                    <a:lstStyle/>
                    <a:p>
                      <a:pPr marL="0" lvl="0" indent="0" algn="ctr" rtl="0">
                        <a:spcBef>
                          <a:spcPts val="0"/>
                        </a:spcBef>
                        <a:spcAft>
                          <a:spcPts val="0"/>
                        </a:spcAft>
                        <a:buNone/>
                      </a:pPr>
                      <a:r>
                        <a:rPr lang="en-US" sz="1500"/>
                        <a:t>4.1</a:t>
                      </a:r>
                      <a:endParaRPr sz="15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66900">
                <a:tc>
                  <a:txBody>
                    <a:bodyPr/>
                    <a:lstStyle/>
                    <a:p>
                      <a:pPr marL="0" lvl="0" indent="0" algn="ctr" rtl="0">
                        <a:spcBef>
                          <a:spcPts val="0"/>
                        </a:spcBef>
                        <a:spcAft>
                          <a:spcPts val="0"/>
                        </a:spcAft>
                        <a:buNone/>
                      </a:pPr>
                      <a:r>
                        <a:rPr lang="en-US" sz="1500"/>
                        <a:t>0</a:t>
                      </a:r>
                      <a:endParaRPr sz="15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cxnSp>
        <p:nvCxnSpPr>
          <p:cNvPr id="248" name="Google Shape;248;p32"/>
          <p:cNvCxnSpPr/>
          <p:nvPr/>
        </p:nvCxnSpPr>
        <p:spPr>
          <a:xfrm>
            <a:off x="8255248" y="4669668"/>
            <a:ext cx="806400" cy="3300"/>
          </a:xfrm>
          <a:prstGeom prst="straightConnector1">
            <a:avLst/>
          </a:prstGeom>
          <a:noFill/>
          <a:ln w="38100" cap="flat" cmpd="sng">
            <a:solidFill>
              <a:srgbClr val="000000"/>
            </a:solidFill>
            <a:prstDash val="solid"/>
            <a:round/>
            <a:headEnd type="none" w="med" len="med"/>
            <a:tailEnd type="triangle" w="med" len="med"/>
          </a:ln>
        </p:spPr>
      </p:cxnSp>
      <p:sp>
        <p:nvSpPr>
          <p:cNvPr id="249" name="Google Shape;249;p32"/>
          <p:cNvSpPr/>
          <p:nvPr/>
        </p:nvSpPr>
        <p:spPr>
          <a:xfrm>
            <a:off x="10062500" y="3425000"/>
            <a:ext cx="806400" cy="284700"/>
          </a:xfrm>
          <a:prstGeom prst="roundRect">
            <a:avLst>
              <a:gd name="adj" fmla="val 50000"/>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0" name="Google Shape;250;p32"/>
          <p:cNvSpPr/>
          <p:nvPr/>
        </p:nvSpPr>
        <p:spPr>
          <a:xfrm>
            <a:off x="10062500" y="3818350"/>
            <a:ext cx="806400" cy="284700"/>
          </a:xfrm>
          <a:prstGeom prst="roundRect">
            <a:avLst>
              <a:gd name="adj" fmla="val 50000"/>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4"/>
                                        </p:tgtEl>
                                        <p:attrNameLst>
                                          <p:attrName>style.visibility</p:attrName>
                                        </p:attrNameLst>
                                      </p:cBhvr>
                                      <p:to>
                                        <p:strVal val="visible"/>
                                      </p:to>
                                    </p:set>
                                    <p:animEffect transition="in" filter="fade">
                                      <p:cBhvr>
                                        <p:cTn id="7" dur="200"/>
                                        <p:tgtEl>
                                          <p:spTgt spid="244"/>
                                        </p:tgtEl>
                                      </p:cBhvr>
                                    </p:animEffect>
                                  </p:childTnLst>
                                </p:cTn>
                              </p:par>
                              <p:par>
                                <p:cTn id="8" presetID="10" presetClass="entr" presetSubtype="0" fill="hold" nodeType="withEffect">
                                  <p:stCondLst>
                                    <p:cond delay="0"/>
                                  </p:stCondLst>
                                  <p:childTnLst>
                                    <p:set>
                                      <p:cBhvr>
                                        <p:cTn id="9" dur="1" fill="hold">
                                          <p:stCondLst>
                                            <p:cond delay="0"/>
                                          </p:stCondLst>
                                        </p:cTn>
                                        <p:tgtEl>
                                          <p:spTgt spid="245"/>
                                        </p:tgtEl>
                                        <p:attrNameLst>
                                          <p:attrName>style.visibility</p:attrName>
                                        </p:attrNameLst>
                                      </p:cBhvr>
                                      <p:to>
                                        <p:strVal val="visible"/>
                                      </p:to>
                                    </p:set>
                                    <p:animEffect transition="in" filter="fade">
                                      <p:cBhvr>
                                        <p:cTn id="10" dur="200"/>
                                        <p:tgtEl>
                                          <p:spTgt spid="245"/>
                                        </p:tgtEl>
                                      </p:cBhvr>
                                    </p:animEffect>
                                  </p:childTnLst>
                                </p:cTn>
                              </p:par>
                              <p:par>
                                <p:cTn id="11" presetID="10" presetClass="entr" presetSubtype="0" fill="hold" nodeType="withEffect">
                                  <p:stCondLst>
                                    <p:cond delay="0"/>
                                  </p:stCondLst>
                                  <p:childTnLst>
                                    <p:set>
                                      <p:cBhvr>
                                        <p:cTn id="12" dur="1" fill="hold">
                                          <p:stCondLst>
                                            <p:cond delay="0"/>
                                          </p:stCondLst>
                                        </p:cTn>
                                        <p:tgtEl>
                                          <p:spTgt spid="250"/>
                                        </p:tgtEl>
                                        <p:attrNameLst>
                                          <p:attrName>style.visibility</p:attrName>
                                        </p:attrNameLst>
                                      </p:cBhvr>
                                      <p:to>
                                        <p:strVal val="visible"/>
                                      </p:to>
                                    </p:set>
                                    <p:animEffect transition="in" filter="fade">
                                      <p:cBhvr>
                                        <p:cTn id="13" dur="200"/>
                                        <p:tgtEl>
                                          <p:spTgt spid="25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43"/>
                                        </p:tgtEl>
                                        <p:attrNameLst>
                                          <p:attrName>style.visibility</p:attrName>
                                        </p:attrNameLst>
                                      </p:cBhvr>
                                      <p:to>
                                        <p:strVal val="visible"/>
                                      </p:to>
                                    </p:set>
                                    <p:animEffect transition="in" filter="fade">
                                      <p:cBhvr>
                                        <p:cTn id="18" dur="200"/>
                                        <p:tgtEl>
                                          <p:spTgt spid="243"/>
                                        </p:tgtEl>
                                      </p:cBhvr>
                                    </p:animEffect>
                                  </p:childTnLst>
                                </p:cTn>
                              </p:par>
                              <p:par>
                                <p:cTn id="19" presetID="10" presetClass="entr" presetSubtype="0" fill="hold" nodeType="withEffect">
                                  <p:stCondLst>
                                    <p:cond delay="0"/>
                                  </p:stCondLst>
                                  <p:childTnLst>
                                    <p:set>
                                      <p:cBhvr>
                                        <p:cTn id="20" dur="1" fill="hold">
                                          <p:stCondLst>
                                            <p:cond delay="0"/>
                                          </p:stCondLst>
                                        </p:cTn>
                                        <p:tgtEl>
                                          <p:spTgt spid="246"/>
                                        </p:tgtEl>
                                        <p:attrNameLst>
                                          <p:attrName>style.visibility</p:attrName>
                                        </p:attrNameLst>
                                      </p:cBhvr>
                                      <p:to>
                                        <p:strVal val="visible"/>
                                      </p:to>
                                    </p:set>
                                    <p:animEffect transition="in" filter="fade">
                                      <p:cBhvr>
                                        <p:cTn id="21" dur="200"/>
                                        <p:tgtEl>
                                          <p:spTgt spid="246"/>
                                        </p:tgtEl>
                                      </p:cBhvr>
                                    </p:animEffect>
                                  </p:childTnLst>
                                </p:cTn>
                              </p:par>
                              <p:par>
                                <p:cTn id="22" presetID="10" presetClass="entr" presetSubtype="0" fill="hold" nodeType="withEffect">
                                  <p:stCondLst>
                                    <p:cond delay="0"/>
                                  </p:stCondLst>
                                  <p:childTnLst>
                                    <p:set>
                                      <p:cBhvr>
                                        <p:cTn id="23" dur="1" fill="hold">
                                          <p:stCondLst>
                                            <p:cond delay="0"/>
                                          </p:stCondLst>
                                        </p:cTn>
                                        <p:tgtEl>
                                          <p:spTgt spid="249"/>
                                        </p:tgtEl>
                                        <p:attrNameLst>
                                          <p:attrName>style.visibility</p:attrName>
                                        </p:attrNameLst>
                                      </p:cBhvr>
                                      <p:to>
                                        <p:strVal val="visible"/>
                                      </p:to>
                                    </p:set>
                                    <p:animEffect transition="in" filter="fade">
                                      <p:cBhvr>
                                        <p:cTn id="24" dur="2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3"/>
          <p:cNvSpPr txBox="1">
            <a:spLocks noGrp="1"/>
          </p:cNvSpPr>
          <p:nvPr>
            <p:ph type="ctrTitle"/>
          </p:nvPr>
        </p:nvSpPr>
        <p:spPr>
          <a:xfrm>
            <a:off x="412650" y="441758"/>
            <a:ext cx="9144000" cy="864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274C"/>
              </a:buClr>
              <a:buSzPts val="4800"/>
              <a:buFont typeface="Calibri"/>
              <a:buNone/>
            </a:pPr>
            <a:r>
              <a:rPr lang="en-US"/>
              <a:t>Current State of Auto-Transpilation</a:t>
            </a:r>
            <a:endParaRPr/>
          </a:p>
        </p:txBody>
      </p:sp>
      <p:pic>
        <p:nvPicPr>
          <p:cNvPr id="256" name="Google Shape;256;p33"/>
          <p:cNvPicPr preferRelativeResize="0"/>
          <p:nvPr/>
        </p:nvPicPr>
        <p:blipFill>
          <a:blip r:embed="rId3">
            <a:alphaModFix/>
          </a:blip>
          <a:stretch>
            <a:fillRect/>
          </a:stretch>
        </p:blipFill>
        <p:spPr>
          <a:xfrm>
            <a:off x="508650" y="1368250"/>
            <a:ext cx="6891549" cy="4521226"/>
          </a:xfrm>
          <a:prstGeom prst="rect">
            <a:avLst/>
          </a:prstGeom>
          <a:noFill/>
          <a:ln>
            <a:noFill/>
          </a:ln>
        </p:spPr>
      </p:pic>
      <p:sp>
        <p:nvSpPr>
          <p:cNvPr id="257" name="Google Shape;257;p33"/>
          <p:cNvSpPr txBox="1"/>
          <p:nvPr/>
        </p:nvSpPr>
        <p:spPr>
          <a:xfrm>
            <a:off x="820875" y="5889475"/>
            <a:ext cx="167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t>https://c2rust.com/manual/</a:t>
            </a:r>
            <a:endParaRPr sz="1000"/>
          </a:p>
        </p:txBody>
      </p:sp>
      <p:sp>
        <p:nvSpPr>
          <p:cNvPr id="258" name="Google Shape;258;p33"/>
          <p:cNvSpPr txBox="1"/>
          <p:nvPr/>
        </p:nvSpPr>
        <p:spPr>
          <a:xfrm>
            <a:off x="7613125" y="1963260"/>
            <a:ext cx="4184100" cy="33312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2600" b="1">
                <a:solidFill>
                  <a:srgbClr val="595959"/>
                </a:solidFill>
              </a:rPr>
              <a:t>Limitations</a:t>
            </a:r>
            <a:endParaRPr sz="2600" b="1">
              <a:solidFill>
                <a:srgbClr val="595959"/>
              </a:solidFill>
            </a:endParaRPr>
          </a:p>
          <a:p>
            <a:pPr marL="457200" lvl="0" indent="-368300" algn="l" rtl="0">
              <a:lnSpc>
                <a:spcPct val="150000"/>
              </a:lnSpc>
              <a:spcBef>
                <a:spcPts val="0"/>
              </a:spcBef>
              <a:spcAft>
                <a:spcPts val="0"/>
              </a:spcAft>
              <a:buClr>
                <a:srgbClr val="595959"/>
              </a:buClr>
              <a:buSzPts val="2200"/>
              <a:buChar char="●"/>
            </a:pPr>
            <a:r>
              <a:rPr lang="en-US" sz="2200">
                <a:solidFill>
                  <a:srgbClr val="595959"/>
                </a:solidFill>
              </a:rPr>
              <a:t>Advanced language features</a:t>
            </a:r>
            <a:endParaRPr sz="2200">
              <a:solidFill>
                <a:srgbClr val="595959"/>
              </a:solidFill>
            </a:endParaRPr>
          </a:p>
          <a:p>
            <a:pPr marL="457200" lvl="0" indent="-368300" algn="l" rtl="0">
              <a:lnSpc>
                <a:spcPct val="150000"/>
              </a:lnSpc>
              <a:spcBef>
                <a:spcPts val="0"/>
              </a:spcBef>
              <a:spcAft>
                <a:spcPts val="0"/>
              </a:spcAft>
              <a:buClr>
                <a:srgbClr val="595959"/>
              </a:buClr>
              <a:buSzPts val="2200"/>
              <a:buChar char="●"/>
            </a:pPr>
            <a:r>
              <a:rPr lang="en-US" sz="2200">
                <a:solidFill>
                  <a:srgbClr val="595959"/>
                </a:solidFill>
              </a:rPr>
              <a:t>External Dependencies</a:t>
            </a:r>
            <a:endParaRPr sz="2200">
              <a:solidFill>
                <a:srgbClr val="595959"/>
              </a:solidFill>
            </a:endParaRPr>
          </a:p>
          <a:p>
            <a:pPr marL="457200" lvl="0" indent="-368300" algn="l" rtl="0">
              <a:lnSpc>
                <a:spcPct val="150000"/>
              </a:lnSpc>
              <a:spcBef>
                <a:spcPts val="0"/>
              </a:spcBef>
              <a:spcAft>
                <a:spcPts val="0"/>
              </a:spcAft>
              <a:buClr>
                <a:srgbClr val="595959"/>
              </a:buClr>
              <a:buSzPts val="2200"/>
              <a:buChar char="●"/>
            </a:pPr>
            <a:r>
              <a:rPr lang="en-US" sz="2200">
                <a:solidFill>
                  <a:srgbClr val="595959"/>
                </a:solidFill>
              </a:rPr>
              <a:t>Best Practices</a:t>
            </a:r>
            <a:endParaRPr sz="2200">
              <a:solidFill>
                <a:srgbClr val="595959"/>
              </a:solidFill>
            </a:endParaRPr>
          </a:p>
          <a:p>
            <a:pPr marL="457200" lvl="0" indent="-368300" algn="l" rtl="0">
              <a:lnSpc>
                <a:spcPct val="150000"/>
              </a:lnSpc>
              <a:spcBef>
                <a:spcPts val="0"/>
              </a:spcBef>
              <a:spcAft>
                <a:spcPts val="0"/>
              </a:spcAft>
              <a:buClr>
                <a:srgbClr val="595959"/>
              </a:buClr>
              <a:buSzPts val="2200"/>
              <a:buChar char="●"/>
            </a:pPr>
            <a:r>
              <a:rPr lang="en-US" sz="2200">
                <a:solidFill>
                  <a:srgbClr val="595959"/>
                </a:solidFill>
              </a:rPr>
              <a:t>Manual Intervention</a:t>
            </a:r>
            <a:endParaRPr sz="2200">
              <a:solidFill>
                <a:srgbClr val="595959"/>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4"/>
          <p:cNvSpPr/>
          <p:nvPr/>
        </p:nvSpPr>
        <p:spPr>
          <a:xfrm>
            <a:off x="5111025" y="4054613"/>
            <a:ext cx="6053100" cy="2071500"/>
          </a:xfrm>
          <a:prstGeom prst="roundRect">
            <a:avLst>
              <a:gd name="adj" fmla="val 39306"/>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4" name="Google Shape;264;p34"/>
          <p:cNvSpPr txBox="1">
            <a:spLocks noGrp="1"/>
          </p:cNvSpPr>
          <p:nvPr>
            <p:ph type="ctrTitle"/>
          </p:nvPr>
        </p:nvSpPr>
        <p:spPr>
          <a:xfrm>
            <a:off x="412650" y="441758"/>
            <a:ext cx="9144000" cy="864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274C"/>
              </a:buClr>
              <a:buSzPts val="4800"/>
              <a:buFont typeface="Calibri"/>
              <a:buNone/>
            </a:pPr>
            <a:r>
              <a:rPr lang="en-US"/>
              <a:t>Future Work</a:t>
            </a:r>
            <a:endParaRPr/>
          </a:p>
        </p:txBody>
      </p:sp>
      <p:sp>
        <p:nvSpPr>
          <p:cNvPr id="265" name="Google Shape;265;p34"/>
          <p:cNvSpPr txBox="1"/>
          <p:nvPr/>
        </p:nvSpPr>
        <p:spPr>
          <a:xfrm>
            <a:off x="311700" y="1413575"/>
            <a:ext cx="10278600" cy="2251800"/>
          </a:xfrm>
          <a:prstGeom prst="rect">
            <a:avLst/>
          </a:prstGeom>
          <a:noFill/>
          <a:ln>
            <a:noFill/>
          </a:ln>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Clr>
                <a:srgbClr val="595959"/>
              </a:buClr>
              <a:buSzPts val="2200"/>
              <a:buChar char="●"/>
            </a:pPr>
            <a:r>
              <a:rPr lang="en-US" sz="2200">
                <a:solidFill>
                  <a:srgbClr val="595959"/>
                </a:solidFill>
              </a:rPr>
              <a:t>Use transpilation table to continue work on an </a:t>
            </a:r>
            <a:r>
              <a:rPr lang="en-US" sz="2200" b="1">
                <a:solidFill>
                  <a:srgbClr val="595959"/>
                </a:solidFill>
              </a:rPr>
              <a:t>automatic transpiler</a:t>
            </a:r>
            <a:endParaRPr sz="2200" b="1">
              <a:solidFill>
                <a:srgbClr val="595959"/>
              </a:solidFill>
            </a:endParaRPr>
          </a:p>
          <a:p>
            <a:pPr marL="457200" lvl="0" indent="-368300" algn="l" rtl="0">
              <a:lnSpc>
                <a:spcPct val="115000"/>
              </a:lnSpc>
              <a:spcBef>
                <a:spcPts val="0"/>
              </a:spcBef>
              <a:spcAft>
                <a:spcPts val="0"/>
              </a:spcAft>
              <a:buClr>
                <a:srgbClr val="595959"/>
              </a:buClr>
              <a:buSzPts val="2200"/>
              <a:buChar char="●"/>
            </a:pPr>
            <a:r>
              <a:rPr lang="en-US" sz="2200">
                <a:solidFill>
                  <a:srgbClr val="595959"/>
                </a:solidFill>
              </a:rPr>
              <a:t>Create / Improve </a:t>
            </a:r>
            <a:r>
              <a:rPr lang="en-US" sz="2200" b="1">
                <a:solidFill>
                  <a:srgbClr val="595959"/>
                </a:solidFill>
              </a:rPr>
              <a:t>guidelines + processes </a:t>
            </a:r>
            <a:r>
              <a:rPr lang="en-US" sz="2200">
                <a:solidFill>
                  <a:srgbClr val="595959"/>
                </a:solidFill>
              </a:rPr>
              <a:t>when there’s no direct translation for language-specific construct (ex. friend classes)</a:t>
            </a:r>
            <a:endParaRPr sz="2200">
              <a:solidFill>
                <a:srgbClr val="595959"/>
              </a:solidFill>
            </a:endParaRPr>
          </a:p>
          <a:p>
            <a:pPr marL="457200" lvl="0" indent="0" algn="l" rtl="0">
              <a:lnSpc>
                <a:spcPct val="115000"/>
              </a:lnSpc>
              <a:spcBef>
                <a:spcPts val="1200"/>
              </a:spcBef>
              <a:spcAft>
                <a:spcPts val="0"/>
              </a:spcAft>
              <a:buNone/>
            </a:pPr>
            <a:endParaRPr sz="200">
              <a:solidFill>
                <a:srgbClr val="595959"/>
              </a:solidFill>
            </a:endParaRPr>
          </a:p>
          <a:p>
            <a:pPr marL="457200" lvl="0" indent="-368300" algn="l" rtl="0">
              <a:lnSpc>
                <a:spcPct val="115000"/>
              </a:lnSpc>
              <a:spcBef>
                <a:spcPts val="1200"/>
              </a:spcBef>
              <a:spcAft>
                <a:spcPts val="0"/>
              </a:spcAft>
              <a:buClr>
                <a:srgbClr val="595959"/>
              </a:buClr>
              <a:buSzPts val="2200"/>
              <a:buChar char="●"/>
            </a:pPr>
            <a:r>
              <a:rPr lang="en-US" sz="2200">
                <a:solidFill>
                  <a:srgbClr val="595959"/>
                </a:solidFill>
              </a:rPr>
              <a:t>Support transpilation between </a:t>
            </a:r>
            <a:r>
              <a:rPr lang="en-US" sz="2200" b="1">
                <a:solidFill>
                  <a:srgbClr val="595959"/>
                </a:solidFill>
              </a:rPr>
              <a:t>more languages</a:t>
            </a:r>
            <a:endParaRPr sz="2200" b="1">
              <a:solidFill>
                <a:srgbClr val="595959"/>
              </a:solidFill>
            </a:endParaRPr>
          </a:p>
          <a:p>
            <a:pPr marL="914400" lvl="1" indent="-368300" algn="l" rtl="0">
              <a:lnSpc>
                <a:spcPct val="115000"/>
              </a:lnSpc>
              <a:spcBef>
                <a:spcPts val="0"/>
              </a:spcBef>
              <a:spcAft>
                <a:spcPts val="0"/>
              </a:spcAft>
              <a:buClr>
                <a:srgbClr val="595959"/>
              </a:buClr>
              <a:buSzPts val="2200"/>
              <a:buChar char="○"/>
            </a:pPr>
            <a:r>
              <a:rPr lang="en-US" sz="2200">
                <a:solidFill>
                  <a:srgbClr val="595959"/>
                </a:solidFill>
              </a:rPr>
              <a:t>C++ Code → LLVM IR  → Minecraft Command Language (Our project)</a:t>
            </a:r>
            <a:endParaRPr sz="2200">
              <a:solidFill>
                <a:srgbClr val="595959"/>
              </a:solidFill>
            </a:endParaRPr>
          </a:p>
        </p:txBody>
      </p:sp>
      <p:pic>
        <p:nvPicPr>
          <p:cNvPr id="266" name="Google Shape;266;p34"/>
          <p:cNvPicPr preferRelativeResize="0"/>
          <p:nvPr/>
        </p:nvPicPr>
        <p:blipFill>
          <a:blip r:embed="rId3">
            <a:alphaModFix/>
          </a:blip>
          <a:stretch>
            <a:fillRect/>
          </a:stretch>
        </p:blipFill>
        <p:spPr>
          <a:xfrm>
            <a:off x="9256727" y="4240287"/>
            <a:ext cx="1599850" cy="1700174"/>
          </a:xfrm>
          <a:prstGeom prst="rect">
            <a:avLst/>
          </a:prstGeom>
          <a:noFill/>
          <a:ln>
            <a:noFill/>
          </a:ln>
        </p:spPr>
      </p:pic>
      <p:cxnSp>
        <p:nvCxnSpPr>
          <p:cNvPr id="267" name="Google Shape;267;p34"/>
          <p:cNvCxnSpPr>
            <a:stCxn id="268" idx="3"/>
            <a:endCxn id="266" idx="1"/>
          </p:cNvCxnSpPr>
          <p:nvPr/>
        </p:nvCxnSpPr>
        <p:spPr>
          <a:xfrm>
            <a:off x="6811376" y="5090386"/>
            <a:ext cx="2445300" cy="0"/>
          </a:xfrm>
          <a:prstGeom prst="straightConnector1">
            <a:avLst/>
          </a:prstGeom>
          <a:noFill/>
          <a:ln w="38100" cap="flat" cmpd="sng">
            <a:solidFill>
              <a:srgbClr val="595959"/>
            </a:solidFill>
            <a:prstDash val="solid"/>
            <a:round/>
            <a:headEnd type="none" w="med" len="med"/>
            <a:tailEnd type="triangle" w="med" len="med"/>
          </a:ln>
        </p:spPr>
      </p:cxnSp>
      <p:pic>
        <p:nvPicPr>
          <p:cNvPr id="269" name="Google Shape;269;p34"/>
          <p:cNvPicPr preferRelativeResize="0"/>
          <p:nvPr/>
        </p:nvPicPr>
        <p:blipFill>
          <a:blip r:embed="rId4">
            <a:alphaModFix/>
          </a:blip>
          <a:stretch>
            <a:fillRect/>
          </a:stretch>
        </p:blipFill>
        <p:spPr>
          <a:xfrm>
            <a:off x="956276" y="4256588"/>
            <a:ext cx="1395953" cy="1667574"/>
          </a:xfrm>
          <a:prstGeom prst="rect">
            <a:avLst/>
          </a:prstGeom>
          <a:noFill/>
          <a:ln>
            <a:noFill/>
          </a:ln>
        </p:spPr>
      </p:pic>
      <p:pic>
        <p:nvPicPr>
          <p:cNvPr id="268" name="Google Shape;268;p34"/>
          <p:cNvPicPr preferRelativeResize="0"/>
          <p:nvPr/>
        </p:nvPicPr>
        <p:blipFill>
          <a:blip r:embed="rId5">
            <a:alphaModFix/>
          </a:blip>
          <a:stretch>
            <a:fillRect/>
          </a:stretch>
        </p:blipFill>
        <p:spPr>
          <a:xfrm>
            <a:off x="5111176" y="4240286"/>
            <a:ext cx="1700200" cy="1700200"/>
          </a:xfrm>
          <a:prstGeom prst="rect">
            <a:avLst/>
          </a:prstGeom>
          <a:noFill/>
          <a:ln>
            <a:noFill/>
          </a:ln>
        </p:spPr>
      </p:pic>
      <p:cxnSp>
        <p:nvCxnSpPr>
          <p:cNvPr id="270" name="Google Shape;270;p34"/>
          <p:cNvCxnSpPr>
            <a:stCxn id="269" idx="3"/>
            <a:endCxn id="268" idx="1"/>
          </p:cNvCxnSpPr>
          <p:nvPr/>
        </p:nvCxnSpPr>
        <p:spPr>
          <a:xfrm>
            <a:off x="2352229" y="5090375"/>
            <a:ext cx="2758800" cy="0"/>
          </a:xfrm>
          <a:prstGeom prst="straightConnector1">
            <a:avLst/>
          </a:prstGeom>
          <a:noFill/>
          <a:ln w="38100" cap="flat" cmpd="sng">
            <a:solidFill>
              <a:srgbClr val="595959"/>
            </a:solidFill>
            <a:prstDash val="solid"/>
            <a:round/>
            <a:headEnd type="none" w="med" len="med"/>
            <a:tailEnd type="triangle" w="med" len="med"/>
          </a:ln>
        </p:spPr>
      </p:cxnSp>
      <p:sp>
        <p:nvSpPr>
          <p:cNvPr id="271" name="Google Shape;271;p34"/>
          <p:cNvSpPr txBox="1"/>
          <p:nvPr/>
        </p:nvSpPr>
        <p:spPr>
          <a:xfrm>
            <a:off x="2871950" y="4726725"/>
            <a:ext cx="1844400" cy="27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34"/>
          <p:cNvSpPr txBox="1"/>
          <p:nvPr/>
        </p:nvSpPr>
        <p:spPr>
          <a:xfrm>
            <a:off x="3167163" y="4849275"/>
            <a:ext cx="1025400" cy="209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300"/>
              <a:t>Front-End</a:t>
            </a:r>
            <a:endParaRPr sz="1300"/>
          </a:p>
        </p:txBody>
      </p:sp>
      <p:sp>
        <p:nvSpPr>
          <p:cNvPr id="273" name="Google Shape;273;p34"/>
          <p:cNvSpPr txBox="1"/>
          <p:nvPr/>
        </p:nvSpPr>
        <p:spPr>
          <a:xfrm>
            <a:off x="7521350" y="4849275"/>
            <a:ext cx="1025400" cy="209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300"/>
              <a:t>Back-End</a:t>
            </a:r>
            <a:endParaRPr sz="13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fade">
                                      <p:cBhvr>
                                        <p:cTn id="7" dur="200"/>
                                        <p:tgtEl>
                                          <p:spTgt spid="2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2"/>
                                        </p:tgtEl>
                                        <p:attrNameLst>
                                          <p:attrName>style.visibility</p:attrName>
                                        </p:attrNameLst>
                                      </p:cBhvr>
                                      <p:to>
                                        <p:strVal val="visible"/>
                                      </p:to>
                                    </p:set>
                                    <p:animEffect transition="in" filter="fade">
                                      <p:cBhvr>
                                        <p:cTn id="12" dur="200"/>
                                        <p:tgtEl>
                                          <p:spTgt spid="272"/>
                                        </p:tgtEl>
                                      </p:cBhvr>
                                    </p:animEffect>
                                  </p:childTnLst>
                                </p:cTn>
                              </p:par>
                              <p:par>
                                <p:cTn id="13" presetID="10" presetClass="entr" presetSubtype="0" fill="hold" nodeType="withEffect">
                                  <p:stCondLst>
                                    <p:cond delay="0"/>
                                  </p:stCondLst>
                                  <p:childTnLst>
                                    <p:set>
                                      <p:cBhvr>
                                        <p:cTn id="14" dur="1" fill="hold">
                                          <p:stCondLst>
                                            <p:cond delay="0"/>
                                          </p:stCondLst>
                                        </p:cTn>
                                        <p:tgtEl>
                                          <p:spTgt spid="270"/>
                                        </p:tgtEl>
                                        <p:attrNameLst>
                                          <p:attrName>style.visibility</p:attrName>
                                        </p:attrNameLst>
                                      </p:cBhvr>
                                      <p:to>
                                        <p:strVal val="visible"/>
                                      </p:to>
                                    </p:set>
                                    <p:animEffect transition="in" filter="fade">
                                      <p:cBhvr>
                                        <p:cTn id="15" dur="200"/>
                                        <p:tgtEl>
                                          <p:spTgt spid="270"/>
                                        </p:tgtEl>
                                      </p:cBhvr>
                                    </p:animEffect>
                                  </p:childTnLst>
                                </p:cTn>
                              </p:par>
                              <p:par>
                                <p:cTn id="16" presetID="10" presetClass="entr" presetSubtype="0" fill="hold" nodeType="withEffect">
                                  <p:stCondLst>
                                    <p:cond delay="0"/>
                                  </p:stCondLst>
                                  <p:childTnLst>
                                    <p:set>
                                      <p:cBhvr>
                                        <p:cTn id="17" dur="1" fill="hold">
                                          <p:stCondLst>
                                            <p:cond delay="0"/>
                                          </p:stCondLst>
                                        </p:cTn>
                                        <p:tgtEl>
                                          <p:spTgt spid="268"/>
                                        </p:tgtEl>
                                        <p:attrNameLst>
                                          <p:attrName>style.visibility</p:attrName>
                                        </p:attrNameLst>
                                      </p:cBhvr>
                                      <p:to>
                                        <p:strVal val="visible"/>
                                      </p:to>
                                    </p:set>
                                    <p:animEffect transition="in" filter="fade">
                                      <p:cBhvr>
                                        <p:cTn id="18" dur="200"/>
                                        <p:tgtEl>
                                          <p:spTgt spid="26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73"/>
                                        </p:tgtEl>
                                        <p:attrNameLst>
                                          <p:attrName>style.visibility</p:attrName>
                                        </p:attrNameLst>
                                      </p:cBhvr>
                                      <p:to>
                                        <p:strVal val="visible"/>
                                      </p:to>
                                    </p:set>
                                    <p:animEffect transition="in" filter="fade">
                                      <p:cBhvr>
                                        <p:cTn id="23" dur="200"/>
                                        <p:tgtEl>
                                          <p:spTgt spid="273"/>
                                        </p:tgtEl>
                                      </p:cBhvr>
                                    </p:animEffect>
                                  </p:childTnLst>
                                </p:cTn>
                              </p:par>
                              <p:par>
                                <p:cTn id="24" presetID="10" presetClass="entr" presetSubtype="0" fill="hold" nodeType="withEffect">
                                  <p:stCondLst>
                                    <p:cond delay="0"/>
                                  </p:stCondLst>
                                  <p:childTnLst>
                                    <p:set>
                                      <p:cBhvr>
                                        <p:cTn id="25" dur="1" fill="hold">
                                          <p:stCondLst>
                                            <p:cond delay="0"/>
                                          </p:stCondLst>
                                        </p:cTn>
                                        <p:tgtEl>
                                          <p:spTgt spid="267"/>
                                        </p:tgtEl>
                                        <p:attrNameLst>
                                          <p:attrName>style.visibility</p:attrName>
                                        </p:attrNameLst>
                                      </p:cBhvr>
                                      <p:to>
                                        <p:strVal val="visible"/>
                                      </p:to>
                                    </p:set>
                                    <p:animEffect transition="in" filter="fade">
                                      <p:cBhvr>
                                        <p:cTn id="26" dur="200"/>
                                        <p:tgtEl>
                                          <p:spTgt spid="267"/>
                                        </p:tgtEl>
                                      </p:cBhvr>
                                    </p:animEffect>
                                  </p:childTnLst>
                                </p:cTn>
                              </p:par>
                              <p:par>
                                <p:cTn id="27" presetID="10" presetClass="entr" presetSubtype="0" fill="hold" nodeType="withEffect">
                                  <p:stCondLst>
                                    <p:cond delay="0"/>
                                  </p:stCondLst>
                                  <p:childTnLst>
                                    <p:set>
                                      <p:cBhvr>
                                        <p:cTn id="28" dur="1" fill="hold">
                                          <p:stCondLst>
                                            <p:cond delay="0"/>
                                          </p:stCondLst>
                                        </p:cTn>
                                        <p:tgtEl>
                                          <p:spTgt spid="266"/>
                                        </p:tgtEl>
                                        <p:attrNameLst>
                                          <p:attrName>style.visibility</p:attrName>
                                        </p:attrNameLst>
                                      </p:cBhvr>
                                      <p:to>
                                        <p:strVal val="visible"/>
                                      </p:to>
                                    </p:set>
                                    <p:animEffect transition="in" filter="fade">
                                      <p:cBhvr>
                                        <p:cTn id="29" dur="200"/>
                                        <p:tgtEl>
                                          <p:spTgt spid="26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63"/>
                                        </p:tgtEl>
                                        <p:attrNameLst>
                                          <p:attrName>style.visibility</p:attrName>
                                        </p:attrNameLst>
                                      </p:cBhvr>
                                      <p:to>
                                        <p:strVal val="visible"/>
                                      </p:to>
                                    </p:set>
                                    <p:animEffect transition="in" filter="fade">
                                      <p:cBhvr>
                                        <p:cTn id="34" dur="2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5"/>
          <p:cNvSpPr txBox="1">
            <a:spLocks noGrp="1"/>
          </p:cNvSpPr>
          <p:nvPr>
            <p:ph type="subTitle" idx="1"/>
          </p:nvPr>
        </p:nvSpPr>
        <p:spPr>
          <a:xfrm>
            <a:off x="0" y="3819326"/>
            <a:ext cx="12192000" cy="496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000"/>
              <a:buNone/>
            </a:pPr>
            <a:r>
              <a:rPr lang="en-US" sz="3000"/>
              <a:t>Questions?</a:t>
            </a:r>
            <a:endParaRPr sz="3000"/>
          </a:p>
        </p:txBody>
      </p:sp>
      <p:sp>
        <p:nvSpPr>
          <p:cNvPr id="279" name="Google Shape;279;p35"/>
          <p:cNvSpPr txBox="1">
            <a:spLocks noGrp="1"/>
          </p:cNvSpPr>
          <p:nvPr>
            <p:ph type="title"/>
          </p:nvPr>
        </p:nvSpPr>
        <p:spPr>
          <a:xfrm>
            <a:off x="0" y="2864088"/>
            <a:ext cx="12192000" cy="9774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800"/>
              <a:buFont typeface="Calibri"/>
              <a:buNone/>
            </a:pPr>
            <a:r>
              <a:rPr lang="en-US" sz="6000"/>
              <a:t>Thank You!</a:t>
            </a:r>
            <a:endParaRPr sz="6000"/>
          </a:p>
        </p:txBody>
      </p:sp>
      <p:sp>
        <p:nvSpPr>
          <p:cNvPr id="280" name="Google Shape;280;p35"/>
          <p:cNvSpPr txBox="1">
            <a:spLocks noGrp="1"/>
          </p:cNvSpPr>
          <p:nvPr>
            <p:ph type="subTitle" idx="1"/>
          </p:nvPr>
        </p:nvSpPr>
        <p:spPr>
          <a:xfrm>
            <a:off x="0" y="4730121"/>
            <a:ext cx="12192000" cy="17199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Clr>
                <a:schemeClr val="lt1"/>
              </a:buClr>
              <a:buSzPts val="2000"/>
              <a:buNone/>
            </a:pPr>
            <a:r>
              <a:rPr lang="en-US"/>
              <a:t>rnbhatt@umich.edu</a:t>
            </a:r>
            <a:endParaRPr/>
          </a:p>
          <a:p>
            <a:pPr marL="0" lvl="0" indent="0" algn="ctr" rtl="0">
              <a:lnSpc>
                <a:spcPct val="115000"/>
              </a:lnSpc>
              <a:spcBef>
                <a:spcPts val="0"/>
              </a:spcBef>
              <a:spcAft>
                <a:spcPts val="0"/>
              </a:spcAft>
              <a:buClr>
                <a:schemeClr val="lt1"/>
              </a:buClr>
              <a:buSzPts val="2000"/>
              <a:buNone/>
            </a:pPr>
            <a:r>
              <a:rPr lang="en-US"/>
              <a:t>dcalco@umich.edu</a:t>
            </a:r>
            <a:endParaRPr/>
          </a:p>
          <a:p>
            <a:pPr marL="0" lvl="0" indent="0" algn="ctr" rtl="0">
              <a:lnSpc>
                <a:spcPct val="115000"/>
              </a:lnSpc>
              <a:spcBef>
                <a:spcPts val="0"/>
              </a:spcBef>
              <a:spcAft>
                <a:spcPts val="0"/>
              </a:spcAft>
              <a:buClr>
                <a:schemeClr val="lt1"/>
              </a:buClr>
              <a:buSzPts val="2000"/>
              <a:buNone/>
            </a:pPr>
            <a:r>
              <a:rPr lang="en-US"/>
              <a:t>arjav@umich.edu</a:t>
            </a:r>
            <a:endParaRPr/>
          </a:p>
          <a:p>
            <a:pPr marL="0" lvl="0" indent="0" algn="ctr" rtl="0">
              <a:lnSpc>
                <a:spcPct val="115000"/>
              </a:lnSpc>
              <a:spcBef>
                <a:spcPts val="0"/>
              </a:spcBef>
              <a:spcAft>
                <a:spcPts val="0"/>
              </a:spcAft>
              <a:buClr>
                <a:schemeClr val="lt1"/>
              </a:buClr>
              <a:buSzPts val="2000"/>
              <a:buNone/>
            </a:pPr>
            <a:r>
              <a:rPr lang="en-US"/>
              <a:t>dqanxy@umich.edu</a:t>
            </a:r>
            <a:br>
              <a:rPr lang="en-US"/>
            </a:br>
            <a:r>
              <a:rPr lang="en-US"/>
              <a:t>yuehara@umich.edu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p:nvPr/>
        </p:nvSpPr>
        <p:spPr>
          <a:xfrm>
            <a:off x="428325" y="2246126"/>
            <a:ext cx="6891900" cy="2418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300" b="1">
                <a:solidFill>
                  <a:srgbClr val="9B2393"/>
                </a:solidFill>
                <a:latin typeface="Roboto Mono"/>
                <a:ea typeface="Roboto Mono"/>
                <a:cs typeface="Roboto Mono"/>
                <a:sym typeface="Roboto Mono"/>
              </a:rPr>
              <a:t>void</a:t>
            </a:r>
            <a:r>
              <a:rPr lang="en-US" sz="2300">
                <a:solidFill>
                  <a:srgbClr val="000000"/>
                </a:solidFill>
                <a:latin typeface="Roboto Mono"/>
                <a:ea typeface="Roboto Mono"/>
                <a:cs typeface="Roboto Mono"/>
                <a:sym typeface="Roboto Mono"/>
              </a:rPr>
              <a:t> </a:t>
            </a:r>
            <a:r>
              <a:rPr lang="en-US" sz="2300">
                <a:solidFill>
                  <a:srgbClr val="0F68A0"/>
                </a:solidFill>
                <a:latin typeface="Roboto Mono"/>
                <a:ea typeface="Roboto Mono"/>
                <a:cs typeface="Roboto Mono"/>
                <a:sym typeface="Roboto Mono"/>
              </a:rPr>
              <a:t>foo</a:t>
            </a:r>
            <a:r>
              <a:rPr lang="en-US" sz="2300">
                <a:solidFill>
                  <a:srgbClr val="000000"/>
                </a:solidFill>
                <a:latin typeface="Roboto Mono"/>
                <a:ea typeface="Roboto Mono"/>
                <a:cs typeface="Roboto Mono"/>
                <a:sym typeface="Roboto Mono"/>
              </a:rPr>
              <a:t>(</a:t>
            </a:r>
            <a:r>
              <a:rPr lang="en-US" sz="2300" b="1">
                <a:solidFill>
                  <a:srgbClr val="9B2393"/>
                </a:solidFill>
                <a:latin typeface="Roboto Mono"/>
                <a:ea typeface="Roboto Mono"/>
                <a:cs typeface="Roboto Mono"/>
                <a:sym typeface="Roboto Mono"/>
              </a:rPr>
              <a:t>char</a:t>
            </a:r>
            <a:r>
              <a:rPr lang="en-US" sz="2300">
                <a:solidFill>
                  <a:srgbClr val="000000"/>
                </a:solidFill>
                <a:latin typeface="Roboto Mono"/>
                <a:ea typeface="Roboto Mono"/>
                <a:cs typeface="Roboto Mono"/>
                <a:sym typeface="Roboto Mono"/>
              </a:rPr>
              <a:t>* c, </a:t>
            </a:r>
            <a:r>
              <a:rPr lang="en-US" sz="2300" b="1">
                <a:solidFill>
                  <a:srgbClr val="9B2393"/>
                </a:solidFill>
                <a:latin typeface="Roboto Mono"/>
                <a:ea typeface="Roboto Mono"/>
                <a:cs typeface="Roboto Mono"/>
                <a:sym typeface="Roboto Mono"/>
              </a:rPr>
              <a:t>int</a:t>
            </a:r>
            <a:r>
              <a:rPr lang="en-US" sz="2300">
                <a:solidFill>
                  <a:srgbClr val="000000"/>
                </a:solidFill>
                <a:latin typeface="Roboto Mono"/>
                <a:ea typeface="Roboto Mono"/>
                <a:cs typeface="Roboto Mono"/>
                <a:sym typeface="Roboto Mono"/>
              </a:rPr>
              <a:t> size){</a:t>
            </a:r>
            <a:endParaRPr sz="2300">
              <a:solidFill>
                <a:srgbClr val="000000"/>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n-US" sz="2300">
                <a:solidFill>
                  <a:srgbClr val="000000"/>
                </a:solidFill>
                <a:latin typeface="Roboto Mono"/>
                <a:ea typeface="Roboto Mono"/>
                <a:cs typeface="Roboto Mono"/>
                <a:sym typeface="Roboto Mono"/>
              </a:rPr>
              <a:t>	</a:t>
            </a:r>
            <a:r>
              <a:rPr lang="en-US" sz="2300" b="1">
                <a:solidFill>
                  <a:srgbClr val="9B2393"/>
                </a:solidFill>
                <a:latin typeface="Roboto Mono"/>
                <a:ea typeface="Roboto Mono"/>
                <a:cs typeface="Roboto Mono"/>
                <a:sym typeface="Roboto Mono"/>
              </a:rPr>
              <a:t>for</a:t>
            </a:r>
            <a:r>
              <a:rPr lang="en-US" sz="2300">
                <a:solidFill>
                  <a:srgbClr val="000000"/>
                </a:solidFill>
                <a:latin typeface="Roboto Mono"/>
                <a:ea typeface="Roboto Mono"/>
                <a:cs typeface="Roboto Mono"/>
                <a:sym typeface="Roboto Mono"/>
              </a:rPr>
              <a:t>(</a:t>
            </a:r>
            <a:r>
              <a:rPr lang="en-US" sz="2300" b="1">
                <a:solidFill>
                  <a:srgbClr val="9B2393"/>
                </a:solidFill>
                <a:latin typeface="Roboto Mono"/>
                <a:ea typeface="Roboto Mono"/>
                <a:cs typeface="Roboto Mono"/>
                <a:sym typeface="Roboto Mono"/>
              </a:rPr>
              <a:t>int</a:t>
            </a:r>
            <a:r>
              <a:rPr lang="en-US" sz="2300">
                <a:solidFill>
                  <a:srgbClr val="000000"/>
                </a:solidFill>
                <a:latin typeface="Roboto Mono"/>
                <a:ea typeface="Roboto Mono"/>
                <a:cs typeface="Roboto Mono"/>
                <a:sym typeface="Roboto Mono"/>
              </a:rPr>
              <a:t> i = </a:t>
            </a:r>
            <a:r>
              <a:rPr lang="en-US" sz="2300">
                <a:solidFill>
                  <a:srgbClr val="1C00CF"/>
                </a:solidFill>
                <a:latin typeface="Roboto Mono"/>
                <a:ea typeface="Roboto Mono"/>
                <a:cs typeface="Roboto Mono"/>
                <a:sym typeface="Roboto Mono"/>
              </a:rPr>
              <a:t>0</a:t>
            </a:r>
            <a:r>
              <a:rPr lang="en-US" sz="2300">
                <a:solidFill>
                  <a:srgbClr val="000000"/>
                </a:solidFill>
                <a:latin typeface="Roboto Mono"/>
                <a:ea typeface="Roboto Mono"/>
                <a:cs typeface="Roboto Mono"/>
                <a:sym typeface="Roboto Mono"/>
              </a:rPr>
              <a:t>; i &lt; size; i++){</a:t>
            </a:r>
            <a:endParaRPr sz="2300">
              <a:solidFill>
                <a:srgbClr val="000000"/>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n-US" sz="2300">
                <a:solidFill>
                  <a:srgbClr val="000000"/>
                </a:solidFill>
                <a:latin typeface="Roboto Mono"/>
                <a:ea typeface="Roboto Mono"/>
                <a:cs typeface="Roboto Mono"/>
                <a:sym typeface="Roboto Mono"/>
              </a:rPr>
              <a:t>    		c[i] = </a:t>
            </a:r>
            <a:r>
              <a:rPr lang="en-US" sz="2300">
                <a:solidFill>
                  <a:srgbClr val="1C00CF"/>
                </a:solidFill>
                <a:latin typeface="Roboto Mono"/>
                <a:ea typeface="Roboto Mono"/>
                <a:cs typeface="Roboto Mono"/>
                <a:sym typeface="Roboto Mono"/>
              </a:rPr>
              <a:t>'h'</a:t>
            </a:r>
            <a:r>
              <a:rPr lang="en-US" sz="2300">
                <a:solidFill>
                  <a:srgbClr val="000000"/>
                </a:solidFill>
                <a:latin typeface="Roboto Mono"/>
                <a:ea typeface="Roboto Mono"/>
                <a:cs typeface="Roboto Mono"/>
                <a:sym typeface="Roboto Mono"/>
              </a:rPr>
              <a:t>;</a:t>
            </a:r>
            <a:endParaRPr sz="2300">
              <a:solidFill>
                <a:srgbClr val="000000"/>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n-US" sz="2300">
                <a:solidFill>
                  <a:srgbClr val="000000"/>
                </a:solidFill>
                <a:latin typeface="Roboto Mono"/>
                <a:ea typeface="Roboto Mono"/>
                <a:cs typeface="Roboto Mono"/>
                <a:sym typeface="Roboto Mono"/>
              </a:rPr>
              <a:t>	}</a:t>
            </a:r>
            <a:endParaRPr sz="2300">
              <a:solidFill>
                <a:srgbClr val="000000"/>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n-US" sz="2300">
                <a:solidFill>
                  <a:srgbClr val="000000"/>
                </a:solidFill>
                <a:latin typeface="Roboto Mono"/>
                <a:ea typeface="Roboto Mono"/>
                <a:cs typeface="Roboto Mono"/>
                <a:sym typeface="Roboto Mono"/>
              </a:rPr>
              <a:t>}</a:t>
            </a:r>
            <a:endParaRPr sz="2300">
              <a:solidFill>
                <a:srgbClr val="000000"/>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n-US" sz="2300">
                <a:solidFill>
                  <a:srgbClr val="000000"/>
                </a:solidFill>
                <a:latin typeface="Roboto Mono"/>
                <a:ea typeface="Roboto Mono"/>
                <a:cs typeface="Roboto Mono"/>
                <a:sym typeface="Roboto Mono"/>
              </a:rPr>
              <a:t> </a:t>
            </a:r>
            <a:endParaRPr sz="2200">
              <a:solidFill>
                <a:srgbClr val="595959"/>
              </a:solidFill>
              <a:latin typeface="Roboto Mono"/>
              <a:ea typeface="Roboto Mono"/>
              <a:cs typeface="Roboto Mono"/>
              <a:sym typeface="Roboto Mono"/>
            </a:endParaRPr>
          </a:p>
        </p:txBody>
      </p:sp>
      <p:sp>
        <p:nvSpPr>
          <p:cNvPr id="57" name="Google Shape;57;p13"/>
          <p:cNvSpPr txBox="1">
            <a:spLocks noGrp="1"/>
          </p:cNvSpPr>
          <p:nvPr>
            <p:ph type="ctrTitle"/>
          </p:nvPr>
        </p:nvSpPr>
        <p:spPr>
          <a:xfrm>
            <a:off x="451425" y="344258"/>
            <a:ext cx="9144000" cy="864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274C"/>
              </a:buClr>
              <a:buSzPts val="4800"/>
              <a:buFont typeface="Calibri"/>
              <a:buNone/>
            </a:pPr>
            <a:r>
              <a:rPr lang="en-US"/>
              <a:t>The Rust Language</a:t>
            </a:r>
            <a:endParaRPr/>
          </a:p>
        </p:txBody>
      </p:sp>
      <p:sp>
        <p:nvSpPr>
          <p:cNvPr id="58" name="Google Shape;58;p13"/>
          <p:cNvSpPr txBox="1"/>
          <p:nvPr/>
        </p:nvSpPr>
        <p:spPr>
          <a:xfrm>
            <a:off x="366000" y="1576575"/>
            <a:ext cx="11279700" cy="45228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US" sz="1800" b="1" dirty="0">
                <a:solidFill>
                  <a:srgbClr val="595959"/>
                </a:solidFill>
              </a:rPr>
              <a:t>Compiler-enforced memory validity</a:t>
            </a:r>
            <a:endParaRPr sz="1800" b="1" dirty="0">
              <a:solidFill>
                <a:srgbClr val="595959"/>
              </a:solidFill>
            </a:endParaRPr>
          </a:p>
          <a:p>
            <a:pPr marL="0" lvl="0" indent="0" algn="l" rtl="0">
              <a:lnSpc>
                <a:spcPct val="115000"/>
              </a:lnSpc>
              <a:spcBef>
                <a:spcPts val="1200"/>
              </a:spcBef>
              <a:spcAft>
                <a:spcPts val="0"/>
              </a:spcAft>
              <a:buNone/>
            </a:pPr>
            <a:endParaRPr sz="1900" b="1" dirty="0">
              <a:solidFill>
                <a:srgbClr val="9B2393"/>
              </a:solidFill>
            </a:endParaRPr>
          </a:p>
          <a:p>
            <a:pPr marL="0" lvl="0" indent="0" algn="l" rtl="0">
              <a:lnSpc>
                <a:spcPct val="115000"/>
              </a:lnSpc>
              <a:spcBef>
                <a:spcPts val="0"/>
              </a:spcBef>
              <a:spcAft>
                <a:spcPts val="0"/>
              </a:spcAft>
              <a:buNone/>
            </a:pPr>
            <a:endParaRPr sz="1900" b="1" dirty="0">
              <a:solidFill>
                <a:srgbClr val="9B2393"/>
              </a:solidFill>
            </a:endParaRPr>
          </a:p>
          <a:p>
            <a:pPr marL="0" lvl="0" indent="0" algn="l" rtl="0">
              <a:lnSpc>
                <a:spcPct val="115000"/>
              </a:lnSpc>
              <a:spcBef>
                <a:spcPts val="0"/>
              </a:spcBef>
              <a:spcAft>
                <a:spcPts val="0"/>
              </a:spcAft>
              <a:buNone/>
            </a:pPr>
            <a:endParaRPr sz="1900" b="1" dirty="0">
              <a:solidFill>
                <a:srgbClr val="9B2393"/>
              </a:solidFill>
            </a:endParaRPr>
          </a:p>
          <a:p>
            <a:pPr marL="0" lvl="0" indent="0" algn="l" rtl="0">
              <a:lnSpc>
                <a:spcPct val="115000"/>
              </a:lnSpc>
              <a:spcBef>
                <a:spcPts val="0"/>
              </a:spcBef>
              <a:spcAft>
                <a:spcPts val="0"/>
              </a:spcAft>
              <a:buNone/>
            </a:pPr>
            <a:endParaRPr sz="1900" b="1" dirty="0">
              <a:solidFill>
                <a:srgbClr val="9B2393"/>
              </a:solidFill>
            </a:endParaRPr>
          </a:p>
          <a:p>
            <a:pPr marL="0" lvl="0" indent="0" algn="l" rtl="0">
              <a:lnSpc>
                <a:spcPct val="115000"/>
              </a:lnSpc>
              <a:spcBef>
                <a:spcPts val="0"/>
              </a:spcBef>
              <a:spcAft>
                <a:spcPts val="0"/>
              </a:spcAft>
              <a:buNone/>
            </a:pPr>
            <a:endParaRPr sz="1900" b="1" dirty="0">
              <a:solidFill>
                <a:srgbClr val="9B2393"/>
              </a:solidFill>
            </a:endParaRPr>
          </a:p>
          <a:p>
            <a:pPr marL="0" lvl="0" indent="0" algn="l" rtl="0">
              <a:lnSpc>
                <a:spcPct val="115000"/>
              </a:lnSpc>
              <a:spcBef>
                <a:spcPts val="0"/>
              </a:spcBef>
              <a:spcAft>
                <a:spcPts val="0"/>
              </a:spcAft>
              <a:buNone/>
            </a:pPr>
            <a:endParaRPr sz="1900" b="1" dirty="0">
              <a:solidFill>
                <a:srgbClr val="9B2393"/>
              </a:solidFill>
            </a:endParaRPr>
          </a:p>
          <a:p>
            <a:pPr marL="0" lvl="0" indent="0" algn="l" rtl="0">
              <a:lnSpc>
                <a:spcPct val="115000"/>
              </a:lnSpc>
              <a:spcBef>
                <a:spcPts val="0"/>
              </a:spcBef>
              <a:spcAft>
                <a:spcPts val="0"/>
              </a:spcAft>
              <a:buNone/>
            </a:pPr>
            <a:endParaRPr sz="1800" dirty="0">
              <a:solidFill>
                <a:srgbClr val="595959"/>
              </a:solidFill>
            </a:endParaRPr>
          </a:p>
          <a:p>
            <a:pPr marL="0" lvl="0" indent="0" algn="l" rtl="0">
              <a:lnSpc>
                <a:spcPct val="115000"/>
              </a:lnSpc>
              <a:spcBef>
                <a:spcPts val="0"/>
              </a:spcBef>
              <a:spcAft>
                <a:spcPts val="0"/>
              </a:spcAft>
              <a:buNone/>
            </a:pPr>
            <a:endParaRPr sz="1800" dirty="0">
              <a:solidFill>
                <a:srgbClr val="595959"/>
              </a:solidFill>
            </a:endParaRPr>
          </a:p>
          <a:p>
            <a:pPr marL="0" lvl="0" indent="0" algn="l" rtl="0">
              <a:lnSpc>
                <a:spcPct val="115000"/>
              </a:lnSpc>
              <a:spcBef>
                <a:spcPts val="0"/>
              </a:spcBef>
              <a:spcAft>
                <a:spcPts val="0"/>
              </a:spcAft>
              <a:buNone/>
            </a:pPr>
            <a:r>
              <a:rPr lang="en-US" sz="1800" b="1" dirty="0">
                <a:solidFill>
                  <a:srgbClr val="595959"/>
                </a:solidFill>
              </a:rPr>
              <a:t>These are illegal in Rust</a:t>
            </a:r>
            <a:endParaRPr sz="1800" b="1" dirty="0">
              <a:solidFill>
                <a:srgbClr val="595959"/>
              </a:solidFill>
            </a:endParaRPr>
          </a:p>
        </p:txBody>
      </p:sp>
      <p:sp>
        <p:nvSpPr>
          <p:cNvPr id="59" name="Google Shape;59;p13"/>
          <p:cNvSpPr txBox="1"/>
          <p:nvPr/>
        </p:nvSpPr>
        <p:spPr>
          <a:xfrm>
            <a:off x="6721639" y="2246126"/>
            <a:ext cx="5717700" cy="224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300">
                <a:solidFill>
                  <a:srgbClr val="9B2393"/>
                </a:solidFill>
                <a:latin typeface="Roboto Mono"/>
                <a:ea typeface="Roboto Mono"/>
                <a:cs typeface="Roboto Mono"/>
                <a:sym typeface="Roboto Mono"/>
              </a:rPr>
              <a:t>int</a:t>
            </a:r>
            <a:r>
              <a:rPr lang="en-US" sz="2300">
                <a:solidFill>
                  <a:srgbClr val="000000"/>
                </a:solidFill>
                <a:latin typeface="Roboto Mono"/>
                <a:ea typeface="Roboto Mono"/>
                <a:cs typeface="Roboto Mono"/>
                <a:sym typeface="Roboto Mono"/>
              </a:rPr>
              <a:t> x = </a:t>
            </a:r>
            <a:r>
              <a:rPr lang="en-US" sz="2300">
                <a:solidFill>
                  <a:srgbClr val="1C00CF"/>
                </a:solidFill>
                <a:latin typeface="Roboto Mono"/>
                <a:ea typeface="Roboto Mono"/>
                <a:cs typeface="Roboto Mono"/>
                <a:sym typeface="Roboto Mono"/>
              </a:rPr>
              <a:t>5</a:t>
            </a:r>
            <a:r>
              <a:rPr lang="en-US" sz="2300">
                <a:solidFill>
                  <a:srgbClr val="000000"/>
                </a:solidFill>
                <a:latin typeface="Roboto Mono"/>
                <a:ea typeface="Roboto Mono"/>
                <a:cs typeface="Roboto Mono"/>
                <a:sym typeface="Roboto Mono"/>
              </a:rPr>
              <a:t>;</a:t>
            </a:r>
            <a:endParaRPr sz="2300">
              <a:solidFill>
                <a:srgbClr val="000000"/>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n-US" sz="2300">
                <a:solidFill>
                  <a:srgbClr val="9B2393"/>
                </a:solidFill>
                <a:latin typeface="Roboto Mono"/>
                <a:ea typeface="Roboto Mono"/>
                <a:cs typeface="Roboto Mono"/>
                <a:sym typeface="Roboto Mono"/>
              </a:rPr>
              <a:t>auto</a:t>
            </a:r>
            <a:r>
              <a:rPr lang="en-US" sz="2300">
                <a:solidFill>
                  <a:srgbClr val="000000"/>
                </a:solidFill>
                <a:latin typeface="Roboto Mono"/>
                <a:ea typeface="Roboto Mono"/>
                <a:cs typeface="Roboto Mono"/>
                <a:sym typeface="Roboto Mono"/>
              </a:rPr>
              <a:t> fn = [&amp;x](){</a:t>
            </a:r>
            <a:endParaRPr sz="2300">
              <a:solidFill>
                <a:srgbClr val="000000"/>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n-US" sz="2300">
                <a:solidFill>
                  <a:srgbClr val="000000"/>
                </a:solidFill>
                <a:latin typeface="Roboto Mono"/>
                <a:ea typeface="Roboto Mono"/>
                <a:cs typeface="Roboto Mono"/>
                <a:sym typeface="Roboto Mono"/>
              </a:rPr>
              <a:t>	x++;</a:t>
            </a:r>
            <a:endParaRPr sz="2300">
              <a:solidFill>
                <a:srgbClr val="000000"/>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n-US" sz="2300">
                <a:solidFill>
                  <a:srgbClr val="000000"/>
                </a:solidFill>
                <a:latin typeface="Roboto Mono"/>
                <a:ea typeface="Roboto Mono"/>
                <a:cs typeface="Roboto Mono"/>
                <a:sym typeface="Roboto Mono"/>
              </a:rPr>
              <a:t>};</a:t>
            </a:r>
            <a:endParaRPr sz="2300">
              <a:solidFill>
                <a:srgbClr val="000000"/>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n-US" sz="2300">
                <a:solidFill>
                  <a:srgbClr val="1C464A"/>
                </a:solidFill>
                <a:latin typeface="Roboto Mono"/>
                <a:ea typeface="Roboto Mono"/>
                <a:cs typeface="Roboto Mono"/>
                <a:sym typeface="Roboto Mono"/>
              </a:rPr>
              <a:t>std</a:t>
            </a:r>
            <a:r>
              <a:rPr lang="en-US" sz="2300">
                <a:solidFill>
                  <a:srgbClr val="000000"/>
                </a:solidFill>
                <a:latin typeface="Roboto Mono"/>
                <a:ea typeface="Roboto Mono"/>
                <a:cs typeface="Roboto Mono"/>
                <a:sym typeface="Roboto Mono"/>
              </a:rPr>
              <a:t>::</a:t>
            </a:r>
            <a:r>
              <a:rPr lang="en-US" sz="2300">
                <a:solidFill>
                  <a:srgbClr val="3900A0"/>
                </a:solidFill>
                <a:latin typeface="Roboto Mono"/>
                <a:ea typeface="Roboto Mono"/>
                <a:cs typeface="Roboto Mono"/>
                <a:sym typeface="Roboto Mono"/>
              </a:rPr>
              <a:t>thread</a:t>
            </a:r>
            <a:r>
              <a:rPr lang="en-US" sz="2300">
                <a:solidFill>
                  <a:srgbClr val="000000"/>
                </a:solidFill>
                <a:latin typeface="Roboto Mono"/>
                <a:ea typeface="Roboto Mono"/>
                <a:cs typeface="Roboto Mono"/>
                <a:sym typeface="Roboto Mono"/>
              </a:rPr>
              <a:t> t1{fn}, t2{fn};</a:t>
            </a:r>
            <a:endParaRPr sz="2300">
              <a:solidFill>
                <a:srgbClr val="000000"/>
              </a:solidFill>
              <a:latin typeface="Roboto Mono"/>
              <a:ea typeface="Roboto Mono"/>
              <a:cs typeface="Roboto Mono"/>
              <a:sym typeface="Roboto Mono"/>
            </a:endParaRPr>
          </a:p>
          <a:p>
            <a:pPr marL="0" lvl="0" indent="0" algn="l" rtl="0">
              <a:spcBef>
                <a:spcPts val="0"/>
              </a:spcBef>
              <a:spcAft>
                <a:spcPts val="0"/>
              </a:spcAft>
              <a:buNone/>
            </a:pPr>
            <a:endParaRPr sz="3000">
              <a:solidFill>
                <a:srgbClr val="595959"/>
              </a:solidFill>
              <a:latin typeface="Roboto Mono"/>
              <a:ea typeface="Roboto Mono"/>
              <a:cs typeface="Roboto Mono"/>
              <a:sym typeface="Roboto Mono"/>
            </a:endParaRPr>
          </a:p>
        </p:txBody>
      </p:sp>
      <p:cxnSp>
        <p:nvCxnSpPr>
          <p:cNvPr id="60" name="Google Shape;60;p13"/>
          <p:cNvCxnSpPr/>
          <p:nvPr/>
        </p:nvCxnSpPr>
        <p:spPr>
          <a:xfrm>
            <a:off x="6487721" y="1475700"/>
            <a:ext cx="0" cy="4039800"/>
          </a:xfrm>
          <a:prstGeom prst="straightConnector1">
            <a:avLst/>
          </a:prstGeom>
          <a:noFill/>
          <a:ln w="9525" cap="flat" cmpd="sng">
            <a:solidFill>
              <a:srgbClr val="595959"/>
            </a:solidFill>
            <a:prstDash val="solid"/>
            <a:round/>
            <a:headEnd type="none" w="med" len="med"/>
            <a:tailEnd type="none" w="med" len="med"/>
          </a:ln>
        </p:spPr>
      </p:cxnSp>
      <p:sp>
        <p:nvSpPr>
          <p:cNvPr id="61" name="Google Shape;61;p13"/>
          <p:cNvSpPr/>
          <p:nvPr/>
        </p:nvSpPr>
        <p:spPr>
          <a:xfrm>
            <a:off x="3531454" y="2282151"/>
            <a:ext cx="1648200" cy="4842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 name="Google Shape;62;p13"/>
          <p:cNvSpPr/>
          <p:nvPr/>
        </p:nvSpPr>
        <p:spPr>
          <a:xfrm>
            <a:off x="8679125" y="2685575"/>
            <a:ext cx="460800" cy="4380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12" name="Google Shape;67;p14">
            <a:extLst>
              <a:ext uri="{FF2B5EF4-FFF2-40B4-BE49-F238E27FC236}">
                <a16:creationId xmlns:a16="http://schemas.microsoft.com/office/drawing/2014/main" id="{8244B4BA-CD70-6CFC-6F1D-3DD995948D15}"/>
              </a:ext>
            </a:extLst>
          </p:cNvPr>
          <p:cNvSpPr txBox="1">
            <a:spLocks noGrp="1"/>
          </p:cNvSpPr>
          <p:nvPr>
            <p:ph type="ctrTitle"/>
          </p:nvPr>
        </p:nvSpPr>
        <p:spPr>
          <a:xfrm>
            <a:off x="1524000" y="355108"/>
            <a:ext cx="9144000" cy="86409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274C"/>
              </a:buClr>
              <a:buSzPts val="4800"/>
              <a:buFont typeface="Calibri"/>
              <a:buNone/>
            </a:pPr>
            <a:r>
              <a:rPr lang="en-US"/>
              <a:t>Transpilation</a:t>
            </a:r>
            <a:endParaRPr/>
          </a:p>
        </p:txBody>
      </p:sp>
      <p:sp>
        <p:nvSpPr>
          <p:cNvPr id="13" name="Google Shape;68;p14">
            <a:extLst>
              <a:ext uri="{FF2B5EF4-FFF2-40B4-BE49-F238E27FC236}">
                <a16:creationId xmlns:a16="http://schemas.microsoft.com/office/drawing/2014/main" id="{3837C301-B090-1A6A-9873-2F3080565B7A}"/>
              </a:ext>
            </a:extLst>
          </p:cNvPr>
          <p:cNvSpPr txBox="1"/>
          <p:nvPr/>
        </p:nvSpPr>
        <p:spPr>
          <a:xfrm>
            <a:off x="118164" y="1496277"/>
            <a:ext cx="5355355" cy="529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US" sz="1800" b="1" dirty="0">
                <a:solidFill>
                  <a:srgbClr val="595959"/>
                </a:solidFill>
              </a:rPr>
              <a:t>Convert one high-level language into another</a:t>
            </a:r>
            <a:endParaRPr sz="1800" b="1" dirty="0">
              <a:solidFill>
                <a:srgbClr val="595959"/>
              </a:solidFill>
            </a:endParaRPr>
          </a:p>
        </p:txBody>
      </p:sp>
      <p:sp>
        <p:nvSpPr>
          <p:cNvPr id="14" name="Google Shape;69;p14">
            <a:extLst>
              <a:ext uri="{FF2B5EF4-FFF2-40B4-BE49-F238E27FC236}">
                <a16:creationId xmlns:a16="http://schemas.microsoft.com/office/drawing/2014/main" id="{E8D46F98-25DD-54FA-9F04-7060983010A0}"/>
              </a:ext>
            </a:extLst>
          </p:cNvPr>
          <p:cNvSpPr txBox="1"/>
          <p:nvPr/>
        </p:nvSpPr>
        <p:spPr>
          <a:xfrm>
            <a:off x="53225" y="2176017"/>
            <a:ext cx="5968800" cy="426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b="1" dirty="0">
                <a:solidFill>
                  <a:srgbClr val="9B2393"/>
                </a:solidFill>
                <a:latin typeface="Roboto Mono"/>
                <a:ea typeface="Roboto Mono"/>
                <a:cs typeface="Roboto Mono"/>
                <a:sym typeface="Roboto Mono"/>
              </a:rPr>
              <a:t>layout</a:t>
            </a:r>
            <a:r>
              <a:rPr lang="en-US" dirty="0">
                <a:solidFill>
                  <a:srgbClr val="000000"/>
                </a:solidFill>
                <a:latin typeface="Roboto Mono"/>
                <a:ea typeface="Roboto Mono"/>
                <a:cs typeface="Roboto Mono"/>
                <a:sym typeface="Roboto Mono"/>
              </a:rPr>
              <a:t>(location = </a:t>
            </a:r>
            <a:r>
              <a:rPr lang="en-US" dirty="0">
                <a:solidFill>
                  <a:srgbClr val="1C00CF"/>
                </a:solidFill>
                <a:latin typeface="Roboto Mono"/>
                <a:ea typeface="Roboto Mono"/>
                <a:cs typeface="Roboto Mono"/>
                <a:sym typeface="Roboto Mono"/>
              </a:rPr>
              <a:t>0</a:t>
            </a:r>
            <a:r>
              <a:rPr lang="en-US" dirty="0">
                <a:solidFill>
                  <a:srgbClr val="000000"/>
                </a:solidFill>
                <a:latin typeface="Roboto Mono"/>
                <a:ea typeface="Roboto Mono"/>
                <a:cs typeface="Roboto Mono"/>
                <a:sym typeface="Roboto Mono"/>
              </a:rPr>
              <a:t>) </a:t>
            </a:r>
            <a:r>
              <a:rPr lang="en-US" b="1" dirty="0">
                <a:solidFill>
                  <a:srgbClr val="9B2393"/>
                </a:solidFill>
                <a:latin typeface="Roboto Mono"/>
                <a:ea typeface="Roboto Mono"/>
                <a:cs typeface="Roboto Mono"/>
                <a:sym typeface="Roboto Mono"/>
              </a:rPr>
              <a:t>in</a:t>
            </a:r>
            <a:r>
              <a:rPr lang="en-US" dirty="0">
                <a:solidFill>
                  <a:srgbClr val="000000"/>
                </a:solidFill>
                <a:latin typeface="Roboto Mono"/>
                <a:ea typeface="Roboto Mono"/>
                <a:cs typeface="Roboto Mono"/>
                <a:sym typeface="Roboto Mono"/>
              </a:rPr>
              <a:t> </a:t>
            </a:r>
            <a:r>
              <a:rPr lang="en-US" b="1" dirty="0">
                <a:solidFill>
                  <a:srgbClr val="9B2393"/>
                </a:solidFill>
                <a:latin typeface="Roboto Mono"/>
                <a:ea typeface="Roboto Mono"/>
                <a:cs typeface="Roboto Mono"/>
                <a:sym typeface="Roboto Mono"/>
              </a:rPr>
              <a:t>vec4</a:t>
            </a:r>
            <a:r>
              <a:rPr lang="en-US" dirty="0">
                <a:solidFill>
                  <a:srgbClr val="000000"/>
                </a:solidFill>
                <a:latin typeface="Roboto Mono"/>
                <a:ea typeface="Roboto Mono"/>
                <a:cs typeface="Roboto Mono"/>
                <a:sym typeface="Roboto Mono"/>
              </a:rPr>
              <a:t> </a:t>
            </a:r>
            <a:r>
              <a:rPr lang="en-US" dirty="0" err="1">
                <a:solidFill>
                  <a:srgbClr val="000000"/>
                </a:solidFill>
                <a:latin typeface="Roboto Mono"/>
                <a:ea typeface="Roboto Mono"/>
                <a:cs typeface="Roboto Mono"/>
                <a:sym typeface="Roboto Mono"/>
              </a:rPr>
              <a:t>inPosition</a:t>
            </a:r>
            <a:r>
              <a:rPr lang="en-US" dirty="0">
                <a:solidFill>
                  <a:srgbClr val="000000"/>
                </a:solidFill>
                <a:latin typeface="Roboto Mono"/>
                <a:ea typeface="Roboto Mono"/>
                <a:cs typeface="Roboto Mono"/>
                <a:sym typeface="Roboto Mono"/>
              </a:rPr>
              <a:t>; </a:t>
            </a:r>
            <a:endParaRPr dirty="0">
              <a:solidFill>
                <a:srgbClr val="5D6C79"/>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n-US" b="1" dirty="0">
                <a:solidFill>
                  <a:srgbClr val="9B2393"/>
                </a:solidFill>
                <a:latin typeface="Roboto Mono"/>
                <a:ea typeface="Roboto Mono"/>
                <a:cs typeface="Roboto Mono"/>
                <a:sym typeface="Roboto Mono"/>
              </a:rPr>
              <a:t>layout</a:t>
            </a:r>
            <a:r>
              <a:rPr lang="en-US" dirty="0">
                <a:solidFill>
                  <a:srgbClr val="000000"/>
                </a:solidFill>
                <a:latin typeface="Roboto Mono"/>
                <a:ea typeface="Roboto Mono"/>
                <a:cs typeface="Roboto Mono"/>
                <a:sym typeface="Roboto Mono"/>
              </a:rPr>
              <a:t>(location = </a:t>
            </a:r>
            <a:r>
              <a:rPr lang="en-US" dirty="0">
                <a:solidFill>
                  <a:srgbClr val="1C00CF"/>
                </a:solidFill>
                <a:latin typeface="Roboto Mono"/>
                <a:ea typeface="Roboto Mono"/>
                <a:cs typeface="Roboto Mono"/>
                <a:sym typeface="Roboto Mono"/>
              </a:rPr>
              <a:t>1</a:t>
            </a:r>
            <a:r>
              <a:rPr lang="en-US" dirty="0">
                <a:solidFill>
                  <a:srgbClr val="000000"/>
                </a:solidFill>
                <a:latin typeface="Roboto Mono"/>
                <a:ea typeface="Roboto Mono"/>
                <a:cs typeface="Roboto Mono"/>
                <a:sym typeface="Roboto Mono"/>
              </a:rPr>
              <a:t>) </a:t>
            </a:r>
            <a:r>
              <a:rPr lang="en-US" b="1" dirty="0">
                <a:solidFill>
                  <a:srgbClr val="9B2393"/>
                </a:solidFill>
                <a:latin typeface="Roboto Mono"/>
                <a:ea typeface="Roboto Mono"/>
                <a:cs typeface="Roboto Mono"/>
                <a:sym typeface="Roboto Mono"/>
              </a:rPr>
              <a:t>in</a:t>
            </a:r>
            <a:r>
              <a:rPr lang="en-US" dirty="0">
                <a:solidFill>
                  <a:srgbClr val="000000"/>
                </a:solidFill>
                <a:latin typeface="Roboto Mono"/>
                <a:ea typeface="Roboto Mono"/>
                <a:cs typeface="Roboto Mono"/>
                <a:sym typeface="Roboto Mono"/>
              </a:rPr>
              <a:t> </a:t>
            </a:r>
            <a:r>
              <a:rPr lang="en-US" b="1" dirty="0" err="1">
                <a:solidFill>
                  <a:srgbClr val="9B2393"/>
                </a:solidFill>
                <a:latin typeface="Roboto Mono"/>
                <a:ea typeface="Roboto Mono"/>
                <a:cs typeface="Roboto Mono"/>
                <a:sym typeface="Roboto Mono"/>
              </a:rPr>
              <a:t>uint</a:t>
            </a:r>
            <a:r>
              <a:rPr lang="en-US" dirty="0">
                <a:solidFill>
                  <a:srgbClr val="000000"/>
                </a:solidFill>
                <a:latin typeface="Roboto Mono"/>
                <a:ea typeface="Roboto Mono"/>
                <a:cs typeface="Roboto Mono"/>
                <a:sym typeface="Roboto Mono"/>
              </a:rPr>
              <a:t> </a:t>
            </a:r>
            <a:r>
              <a:rPr lang="en-US" dirty="0" err="1">
                <a:solidFill>
                  <a:srgbClr val="000000"/>
                </a:solidFill>
                <a:latin typeface="Roboto Mono"/>
                <a:ea typeface="Roboto Mono"/>
                <a:cs typeface="Roboto Mono"/>
                <a:sym typeface="Roboto Mono"/>
              </a:rPr>
              <a:t>inColor</a:t>
            </a:r>
            <a:r>
              <a:rPr lang="en-US" dirty="0">
                <a:solidFill>
                  <a:srgbClr val="000000"/>
                </a:solidFill>
                <a:latin typeface="Roboto Mono"/>
                <a:ea typeface="Roboto Mono"/>
                <a:cs typeface="Roboto Mono"/>
                <a:sym typeface="Roboto Mono"/>
              </a:rPr>
              <a:t>;</a:t>
            </a:r>
            <a:endParaRPr dirty="0">
              <a:solidFill>
                <a:srgbClr val="000000"/>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n-US" dirty="0">
                <a:solidFill>
                  <a:srgbClr val="000000"/>
                </a:solidFill>
                <a:latin typeface="Roboto Mono"/>
                <a:ea typeface="Roboto Mono"/>
                <a:cs typeface="Roboto Mono"/>
                <a:sym typeface="Roboto Mono"/>
              </a:rPr>
              <a:t> </a:t>
            </a:r>
            <a:endParaRPr dirty="0">
              <a:solidFill>
                <a:srgbClr val="000000"/>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n-US" b="1" dirty="0">
                <a:solidFill>
                  <a:srgbClr val="9B2393"/>
                </a:solidFill>
                <a:latin typeface="Roboto Mono"/>
                <a:ea typeface="Roboto Mono"/>
                <a:cs typeface="Roboto Mono"/>
                <a:sym typeface="Roboto Mono"/>
              </a:rPr>
              <a:t>layout</a:t>
            </a:r>
            <a:r>
              <a:rPr lang="en-US" dirty="0">
                <a:solidFill>
                  <a:srgbClr val="000000"/>
                </a:solidFill>
                <a:latin typeface="Roboto Mono"/>
                <a:ea typeface="Roboto Mono"/>
                <a:cs typeface="Roboto Mono"/>
                <a:sym typeface="Roboto Mono"/>
              </a:rPr>
              <a:t>(location = </a:t>
            </a:r>
            <a:r>
              <a:rPr lang="en-US" dirty="0">
                <a:solidFill>
                  <a:srgbClr val="1C00CF"/>
                </a:solidFill>
                <a:latin typeface="Roboto Mono"/>
                <a:ea typeface="Roboto Mono"/>
                <a:cs typeface="Roboto Mono"/>
                <a:sym typeface="Roboto Mono"/>
              </a:rPr>
              <a:t>0</a:t>
            </a:r>
            <a:r>
              <a:rPr lang="en-US" dirty="0">
                <a:solidFill>
                  <a:srgbClr val="000000"/>
                </a:solidFill>
                <a:latin typeface="Roboto Mono"/>
                <a:ea typeface="Roboto Mono"/>
                <a:cs typeface="Roboto Mono"/>
                <a:sym typeface="Roboto Mono"/>
              </a:rPr>
              <a:t>) </a:t>
            </a:r>
            <a:r>
              <a:rPr lang="en-US" b="1" dirty="0">
                <a:solidFill>
                  <a:srgbClr val="9B2393"/>
                </a:solidFill>
                <a:latin typeface="Roboto Mono"/>
                <a:ea typeface="Roboto Mono"/>
                <a:cs typeface="Roboto Mono"/>
                <a:sym typeface="Roboto Mono"/>
              </a:rPr>
              <a:t>out</a:t>
            </a:r>
            <a:r>
              <a:rPr lang="en-US" dirty="0">
                <a:solidFill>
                  <a:srgbClr val="000000"/>
                </a:solidFill>
                <a:latin typeface="Roboto Mono"/>
                <a:ea typeface="Roboto Mono"/>
                <a:cs typeface="Roboto Mono"/>
                <a:sym typeface="Roboto Mono"/>
              </a:rPr>
              <a:t> </a:t>
            </a:r>
            <a:r>
              <a:rPr lang="en-US" b="1" dirty="0">
                <a:solidFill>
                  <a:srgbClr val="9B2393"/>
                </a:solidFill>
                <a:latin typeface="Roboto Mono"/>
                <a:ea typeface="Roboto Mono"/>
                <a:cs typeface="Roboto Mono"/>
                <a:sym typeface="Roboto Mono"/>
              </a:rPr>
              <a:t>vec4</a:t>
            </a:r>
            <a:r>
              <a:rPr lang="en-US" dirty="0">
                <a:solidFill>
                  <a:srgbClr val="000000"/>
                </a:solidFill>
                <a:latin typeface="Roboto Mono"/>
                <a:ea typeface="Roboto Mono"/>
                <a:cs typeface="Roboto Mono"/>
                <a:sym typeface="Roboto Mono"/>
              </a:rPr>
              <a:t> </a:t>
            </a:r>
            <a:r>
              <a:rPr lang="en-US" dirty="0" err="1">
                <a:solidFill>
                  <a:srgbClr val="000000"/>
                </a:solidFill>
                <a:latin typeface="Roboto Mono"/>
                <a:ea typeface="Roboto Mono"/>
                <a:cs typeface="Roboto Mono"/>
                <a:sym typeface="Roboto Mono"/>
              </a:rPr>
              <a:t>outColor</a:t>
            </a:r>
            <a:r>
              <a:rPr lang="en-US" dirty="0">
                <a:solidFill>
                  <a:srgbClr val="000000"/>
                </a:solidFill>
                <a:latin typeface="Roboto Mono"/>
                <a:ea typeface="Roboto Mono"/>
                <a:cs typeface="Roboto Mono"/>
                <a:sym typeface="Roboto Mono"/>
              </a:rPr>
              <a:t>;</a:t>
            </a:r>
            <a:endParaRPr dirty="0">
              <a:solidFill>
                <a:srgbClr val="000000"/>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n-US" dirty="0">
                <a:solidFill>
                  <a:srgbClr val="000000"/>
                </a:solidFill>
                <a:latin typeface="Roboto Mono"/>
                <a:ea typeface="Roboto Mono"/>
                <a:cs typeface="Roboto Mono"/>
                <a:sym typeface="Roboto Mono"/>
              </a:rPr>
              <a:t> </a:t>
            </a:r>
            <a:endParaRPr dirty="0">
              <a:solidFill>
                <a:srgbClr val="000000"/>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n-US" b="1" dirty="0">
                <a:solidFill>
                  <a:srgbClr val="9B2393"/>
                </a:solidFill>
                <a:latin typeface="Roboto Mono"/>
                <a:ea typeface="Roboto Mono"/>
                <a:cs typeface="Roboto Mono"/>
                <a:sym typeface="Roboto Mono"/>
              </a:rPr>
              <a:t>layout</a:t>
            </a:r>
            <a:r>
              <a:rPr lang="en-US" dirty="0">
                <a:solidFill>
                  <a:srgbClr val="000000"/>
                </a:solidFill>
                <a:latin typeface="Roboto Mono"/>
                <a:ea typeface="Roboto Mono"/>
                <a:cs typeface="Roboto Mono"/>
                <a:sym typeface="Roboto Mono"/>
              </a:rPr>
              <a:t>(</a:t>
            </a:r>
            <a:r>
              <a:rPr lang="en-US" dirty="0" err="1">
                <a:solidFill>
                  <a:srgbClr val="000000"/>
                </a:solidFill>
                <a:latin typeface="Roboto Mono"/>
                <a:ea typeface="Roboto Mono"/>
                <a:cs typeface="Roboto Mono"/>
                <a:sym typeface="Roboto Mono"/>
              </a:rPr>
              <a:t>push_constant</a:t>
            </a:r>
            <a:r>
              <a:rPr lang="en-US" dirty="0">
                <a:solidFill>
                  <a:srgbClr val="000000"/>
                </a:solidFill>
                <a:latin typeface="Roboto Mono"/>
                <a:ea typeface="Roboto Mono"/>
                <a:cs typeface="Roboto Mono"/>
                <a:sym typeface="Roboto Mono"/>
              </a:rPr>
              <a:t>) </a:t>
            </a:r>
            <a:r>
              <a:rPr lang="en-US" b="1" dirty="0">
                <a:solidFill>
                  <a:srgbClr val="9B2393"/>
                </a:solidFill>
                <a:latin typeface="Roboto Mono"/>
                <a:ea typeface="Roboto Mono"/>
                <a:cs typeface="Roboto Mono"/>
                <a:sym typeface="Roboto Mono"/>
              </a:rPr>
              <a:t>uniform</a:t>
            </a:r>
            <a:r>
              <a:rPr lang="en-US" dirty="0">
                <a:solidFill>
                  <a:srgbClr val="000000"/>
                </a:solidFill>
                <a:latin typeface="Roboto Mono"/>
                <a:ea typeface="Roboto Mono"/>
                <a:cs typeface="Roboto Mono"/>
                <a:sym typeface="Roboto Mono"/>
              </a:rPr>
              <a:t> </a:t>
            </a:r>
            <a:r>
              <a:rPr lang="en-US" dirty="0" err="1">
                <a:solidFill>
                  <a:srgbClr val="000000"/>
                </a:solidFill>
                <a:latin typeface="Roboto Mono"/>
                <a:ea typeface="Roboto Mono"/>
                <a:cs typeface="Roboto Mono"/>
                <a:sym typeface="Roboto Mono"/>
              </a:rPr>
              <a:t>UniformBufferObject</a:t>
            </a:r>
            <a:r>
              <a:rPr lang="en-US" dirty="0">
                <a:solidFill>
                  <a:srgbClr val="000000"/>
                </a:solidFill>
                <a:latin typeface="Roboto Mono"/>
                <a:ea typeface="Roboto Mono"/>
                <a:cs typeface="Roboto Mono"/>
                <a:sym typeface="Roboto Mono"/>
              </a:rPr>
              <a:t>{</a:t>
            </a:r>
            <a:endParaRPr dirty="0">
              <a:solidFill>
                <a:srgbClr val="000000"/>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n-US" dirty="0">
                <a:solidFill>
                  <a:srgbClr val="000000"/>
                </a:solidFill>
                <a:latin typeface="Roboto Mono"/>
                <a:ea typeface="Roboto Mono"/>
                <a:cs typeface="Roboto Mono"/>
                <a:sym typeface="Roboto Mono"/>
              </a:rPr>
              <a:t>	</a:t>
            </a:r>
            <a:r>
              <a:rPr lang="en-US" b="1" dirty="0">
                <a:solidFill>
                  <a:srgbClr val="9B2393"/>
                </a:solidFill>
                <a:latin typeface="Roboto Mono"/>
                <a:ea typeface="Roboto Mono"/>
                <a:cs typeface="Roboto Mono"/>
                <a:sym typeface="Roboto Mono"/>
              </a:rPr>
              <a:t>mat4</a:t>
            </a:r>
            <a:r>
              <a:rPr lang="en-US" dirty="0">
                <a:solidFill>
                  <a:srgbClr val="000000"/>
                </a:solidFill>
                <a:latin typeface="Roboto Mono"/>
                <a:ea typeface="Roboto Mono"/>
                <a:cs typeface="Roboto Mono"/>
                <a:sym typeface="Roboto Mono"/>
              </a:rPr>
              <a:t> </a:t>
            </a:r>
            <a:r>
              <a:rPr lang="en-US" dirty="0" err="1">
                <a:solidFill>
                  <a:srgbClr val="000000"/>
                </a:solidFill>
                <a:latin typeface="Roboto Mono"/>
                <a:ea typeface="Roboto Mono"/>
                <a:cs typeface="Roboto Mono"/>
                <a:sym typeface="Roboto Mono"/>
              </a:rPr>
              <a:t>viewProj</a:t>
            </a:r>
            <a:r>
              <a:rPr lang="en-US" dirty="0">
                <a:solidFill>
                  <a:srgbClr val="000000"/>
                </a:solidFill>
                <a:latin typeface="Roboto Mono"/>
                <a:ea typeface="Roboto Mono"/>
                <a:cs typeface="Roboto Mono"/>
                <a:sym typeface="Roboto Mono"/>
              </a:rPr>
              <a:t>;</a:t>
            </a:r>
            <a:endParaRPr dirty="0">
              <a:solidFill>
                <a:srgbClr val="000000"/>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n-US" dirty="0">
                <a:solidFill>
                  <a:srgbClr val="000000"/>
                </a:solidFill>
                <a:latin typeface="Roboto Mono"/>
                <a:ea typeface="Roboto Mono"/>
                <a:cs typeface="Roboto Mono"/>
                <a:sym typeface="Roboto Mono"/>
              </a:rPr>
              <a:t>} </a:t>
            </a:r>
            <a:r>
              <a:rPr lang="en-US" dirty="0" err="1">
                <a:solidFill>
                  <a:srgbClr val="000000"/>
                </a:solidFill>
                <a:latin typeface="Roboto Mono"/>
                <a:ea typeface="Roboto Mono"/>
                <a:cs typeface="Roboto Mono"/>
                <a:sym typeface="Roboto Mono"/>
              </a:rPr>
              <a:t>ubo</a:t>
            </a:r>
            <a:r>
              <a:rPr lang="en-US" dirty="0">
                <a:solidFill>
                  <a:srgbClr val="000000"/>
                </a:solidFill>
                <a:latin typeface="Roboto Mono"/>
                <a:ea typeface="Roboto Mono"/>
                <a:cs typeface="Roboto Mono"/>
                <a:sym typeface="Roboto Mono"/>
              </a:rPr>
              <a:t>;</a:t>
            </a:r>
            <a:endParaRPr dirty="0">
              <a:solidFill>
                <a:srgbClr val="000000"/>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n-US" dirty="0">
                <a:solidFill>
                  <a:srgbClr val="000000"/>
                </a:solidFill>
                <a:latin typeface="Roboto Mono"/>
                <a:ea typeface="Roboto Mono"/>
                <a:cs typeface="Roboto Mono"/>
                <a:sym typeface="Roboto Mono"/>
              </a:rPr>
              <a:t> </a:t>
            </a:r>
            <a:endParaRPr dirty="0">
              <a:solidFill>
                <a:srgbClr val="000000"/>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n-US" b="1" dirty="0">
                <a:solidFill>
                  <a:srgbClr val="9B2393"/>
                </a:solidFill>
                <a:latin typeface="Roboto Mono"/>
                <a:ea typeface="Roboto Mono"/>
                <a:cs typeface="Roboto Mono"/>
                <a:sym typeface="Roboto Mono"/>
              </a:rPr>
              <a:t>void</a:t>
            </a:r>
            <a:r>
              <a:rPr lang="en-US" dirty="0">
                <a:solidFill>
                  <a:srgbClr val="000000"/>
                </a:solidFill>
                <a:latin typeface="Roboto Mono"/>
                <a:ea typeface="Roboto Mono"/>
                <a:cs typeface="Roboto Mono"/>
                <a:sym typeface="Roboto Mono"/>
              </a:rPr>
              <a:t> main()</a:t>
            </a:r>
            <a:endParaRPr dirty="0">
              <a:solidFill>
                <a:srgbClr val="000000"/>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n-US" dirty="0">
                <a:solidFill>
                  <a:srgbClr val="000000"/>
                </a:solidFill>
                <a:latin typeface="Roboto Mono"/>
                <a:ea typeface="Roboto Mono"/>
                <a:cs typeface="Roboto Mono"/>
                <a:sym typeface="Roboto Mono"/>
              </a:rPr>
              <a:t>{</a:t>
            </a:r>
            <a:endParaRPr dirty="0">
              <a:solidFill>
                <a:srgbClr val="000000"/>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n-US" dirty="0">
                <a:solidFill>
                  <a:srgbClr val="000000"/>
                </a:solidFill>
                <a:latin typeface="Roboto Mono"/>
                <a:ea typeface="Roboto Mono"/>
                <a:cs typeface="Roboto Mono"/>
                <a:sym typeface="Roboto Mono"/>
              </a:rPr>
              <a:t>	</a:t>
            </a:r>
            <a:r>
              <a:rPr lang="en-US" dirty="0" err="1">
                <a:solidFill>
                  <a:srgbClr val="6C36A9"/>
                </a:solidFill>
                <a:latin typeface="Roboto Mono"/>
                <a:ea typeface="Roboto Mono"/>
                <a:cs typeface="Roboto Mono"/>
                <a:sym typeface="Roboto Mono"/>
              </a:rPr>
              <a:t>gl_Position</a:t>
            </a:r>
            <a:r>
              <a:rPr lang="en-US" dirty="0">
                <a:solidFill>
                  <a:srgbClr val="000000"/>
                </a:solidFill>
                <a:latin typeface="Roboto Mono"/>
                <a:ea typeface="Roboto Mono"/>
                <a:cs typeface="Roboto Mono"/>
                <a:sym typeface="Roboto Mono"/>
              </a:rPr>
              <a:t> = </a:t>
            </a:r>
            <a:r>
              <a:rPr lang="en-US" dirty="0" err="1">
                <a:solidFill>
                  <a:srgbClr val="000000"/>
                </a:solidFill>
                <a:latin typeface="Roboto Mono"/>
                <a:ea typeface="Roboto Mono"/>
                <a:cs typeface="Roboto Mono"/>
                <a:sym typeface="Roboto Mono"/>
              </a:rPr>
              <a:t>ubo.viewProj</a:t>
            </a:r>
            <a:r>
              <a:rPr lang="en-US" dirty="0">
                <a:solidFill>
                  <a:srgbClr val="000000"/>
                </a:solidFill>
                <a:latin typeface="Roboto Mono"/>
                <a:ea typeface="Roboto Mono"/>
                <a:cs typeface="Roboto Mono"/>
                <a:sym typeface="Roboto Mono"/>
              </a:rPr>
              <a:t> * </a:t>
            </a:r>
            <a:r>
              <a:rPr lang="en-US" b="1" dirty="0">
                <a:solidFill>
                  <a:srgbClr val="9B2393"/>
                </a:solidFill>
                <a:latin typeface="Roboto Mono"/>
                <a:ea typeface="Roboto Mono"/>
                <a:cs typeface="Roboto Mono"/>
                <a:sym typeface="Roboto Mono"/>
              </a:rPr>
              <a:t>vec4</a:t>
            </a:r>
            <a:r>
              <a:rPr lang="en-US" dirty="0">
                <a:solidFill>
                  <a:srgbClr val="000000"/>
                </a:solidFill>
                <a:latin typeface="Roboto Mono"/>
                <a:ea typeface="Roboto Mono"/>
                <a:cs typeface="Roboto Mono"/>
                <a:sym typeface="Roboto Mono"/>
              </a:rPr>
              <a:t>(</a:t>
            </a:r>
            <a:r>
              <a:rPr lang="en-US" dirty="0" err="1">
                <a:solidFill>
                  <a:srgbClr val="000000"/>
                </a:solidFill>
                <a:latin typeface="Roboto Mono"/>
                <a:ea typeface="Roboto Mono"/>
                <a:cs typeface="Roboto Mono"/>
                <a:sym typeface="Roboto Mono"/>
              </a:rPr>
              <a:t>inPosition.xyz</a:t>
            </a:r>
            <a:r>
              <a:rPr lang="en-US" dirty="0">
                <a:solidFill>
                  <a:srgbClr val="000000"/>
                </a:solidFill>
                <a:latin typeface="Roboto Mono"/>
                <a:ea typeface="Roboto Mono"/>
                <a:cs typeface="Roboto Mono"/>
                <a:sym typeface="Roboto Mono"/>
              </a:rPr>
              <a:t>, </a:t>
            </a:r>
            <a:r>
              <a:rPr lang="en-US" dirty="0">
                <a:solidFill>
                  <a:srgbClr val="1C00CF"/>
                </a:solidFill>
                <a:latin typeface="Roboto Mono"/>
                <a:ea typeface="Roboto Mono"/>
                <a:cs typeface="Roboto Mono"/>
                <a:sym typeface="Roboto Mono"/>
              </a:rPr>
              <a:t>1.0</a:t>
            </a:r>
            <a:r>
              <a:rPr lang="en-US" dirty="0">
                <a:solidFill>
                  <a:srgbClr val="000000"/>
                </a:solidFill>
                <a:latin typeface="Roboto Mono"/>
                <a:ea typeface="Roboto Mono"/>
                <a:cs typeface="Roboto Mono"/>
                <a:sym typeface="Roboto Mono"/>
              </a:rPr>
              <a:t>);</a:t>
            </a:r>
            <a:endParaRPr dirty="0">
              <a:solidFill>
                <a:srgbClr val="000000"/>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n-US" dirty="0">
                <a:solidFill>
                  <a:srgbClr val="000000"/>
                </a:solidFill>
                <a:latin typeface="Roboto Mono"/>
                <a:ea typeface="Roboto Mono"/>
                <a:cs typeface="Roboto Mono"/>
                <a:sym typeface="Roboto Mono"/>
              </a:rPr>
              <a:t>	</a:t>
            </a:r>
            <a:r>
              <a:rPr lang="en-US" dirty="0" err="1">
                <a:solidFill>
                  <a:srgbClr val="000000"/>
                </a:solidFill>
                <a:latin typeface="Roboto Mono"/>
                <a:ea typeface="Roboto Mono"/>
                <a:cs typeface="Roboto Mono"/>
                <a:sym typeface="Roboto Mono"/>
              </a:rPr>
              <a:t>outColor</a:t>
            </a:r>
            <a:r>
              <a:rPr lang="en-US" dirty="0">
                <a:solidFill>
                  <a:srgbClr val="000000"/>
                </a:solidFill>
                <a:latin typeface="Roboto Mono"/>
                <a:ea typeface="Roboto Mono"/>
                <a:cs typeface="Roboto Mono"/>
                <a:sym typeface="Roboto Mono"/>
              </a:rPr>
              <a:t> = </a:t>
            </a:r>
            <a:r>
              <a:rPr lang="en-US" dirty="0">
                <a:solidFill>
                  <a:srgbClr val="6C36A9"/>
                </a:solidFill>
                <a:latin typeface="Roboto Mono"/>
                <a:ea typeface="Roboto Mono"/>
                <a:cs typeface="Roboto Mono"/>
                <a:sym typeface="Roboto Mono"/>
              </a:rPr>
              <a:t>unpackUnorm4x8</a:t>
            </a:r>
            <a:r>
              <a:rPr lang="en-US" dirty="0">
                <a:solidFill>
                  <a:srgbClr val="000000"/>
                </a:solidFill>
                <a:latin typeface="Roboto Mono"/>
                <a:ea typeface="Roboto Mono"/>
                <a:cs typeface="Roboto Mono"/>
                <a:sym typeface="Roboto Mono"/>
              </a:rPr>
              <a:t>(</a:t>
            </a:r>
            <a:r>
              <a:rPr lang="en-US" dirty="0" err="1">
                <a:solidFill>
                  <a:srgbClr val="000000"/>
                </a:solidFill>
                <a:latin typeface="Roboto Mono"/>
                <a:ea typeface="Roboto Mono"/>
                <a:cs typeface="Roboto Mono"/>
                <a:sym typeface="Roboto Mono"/>
              </a:rPr>
              <a:t>inColor</a:t>
            </a:r>
            <a:r>
              <a:rPr lang="en-US" dirty="0">
                <a:solidFill>
                  <a:srgbClr val="000000"/>
                </a:solidFill>
                <a:latin typeface="Roboto Mono"/>
                <a:ea typeface="Roboto Mono"/>
                <a:cs typeface="Roboto Mono"/>
                <a:sym typeface="Roboto Mono"/>
              </a:rPr>
              <a:t>);</a:t>
            </a:r>
            <a:endParaRPr dirty="0">
              <a:solidFill>
                <a:srgbClr val="000000"/>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n-US" dirty="0">
                <a:solidFill>
                  <a:srgbClr val="000000"/>
                </a:solidFill>
                <a:latin typeface="Roboto Mono"/>
                <a:ea typeface="Roboto Mono"/>
                <a:cs typeface="Roboto Mono"/>
                <a:sym typeface="Roboto Mono"/>
              </a:rPr>
              <a:t>	</a:t>
            </a:r>
            <a:r>
              <a:rPr lang="en-US" dirty="0" err="1">
                <a:solidFill>
                  <a:srgbClr val="6C36A9"/>
                </a:solidFill>
                <a:latin typeface="Roboto Mono"/>
                <a:ea typeface="Roboto Mono"/>
                <a:cs typeface="Roboto Mono"/>
                <a:sym typeface="Roboto Mono"/>
              </a:rPr>
              <a:t>gl_PointSize</a:t>
            </a:r>
            <a:r>
              <a:rPr lang="en-US" dirty="0">
                <a:solidFill>
                  <a:srgbClr val="000000"/>
                </a:solidFill>
                <a:latin typeface="Roboto Mono"/>
                <a:ea typeface="Roboto Mono"/>
                <a:cs typeface="Roboto Mono"/>
                <a:sym typeface="Roboto Mono"/>
              </a:rPr>
              <a:t> = </a:t>
            </a:r>
            <a:r>
              <a:rPr lang="en-US" dirty="0" err="1">
                <a:solidFill>
                  <a:srgbClr val="000000"/>
                </a:solidFill>
                <a:latin typeface="Roboto Mono"/>
                <a:ea typeface="Roboto Mono"/>
                <a:cs typeface="Roboto Mono"/>
                <a:sym typeface="Roboto Mono"/>
              </a:rPr>
              <a:t>inPosition.w</a:t>
            </a:r>
            <a:r>
              <a:rPr lang="en-US" dirty="0">
                <a:solidFill>
                  <a:srgbClr val="000000"/>
                </a:solidFill>
                <a:latin typeface="Roboto Mono"/>
                <a:ea typeface="Roboto Mono"/>
                <a:cs typeface="Roboto Mono"/>
                <a:sym typeface="Roboto Mono"/>
              </a:rPr>
              <a:t>;</a:t>
            </a:r>
            <a:endParaRPr dirty="0">
              <a:solidFill>
                <a:srgbClr val="000000"/>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n-US" dirty="0">
                <a:solidFill>
                  <a:srgbClr val="000000"/>
                </a:solidFill>
                <a:latin typeface="Roboto Mono"/>
                <a:ea typeface="Roboto Mono"/>
                <a:cs typeface="Roboto Mono"/>
                <a:sym typeface="Roboto Mono"/>
              </a:rPr>
              <a:t>}</a:t>
            </a:r>
            <a:endParaRPr dirty="0">
              <a:solidFill>
                <a:srgbClr val="000000"/>
              </a:solidFill>
              <a:latin typeface="Roboto Mono"/>
              <a:ea typeface="Roboto Mono"/>
              <a:cs typeface="Roboto Mono"/>
              <a:sym typeface="Roboto Mono"/>
            </a:endParaRPr>
          </a:p>
          <a:p>
            <a:pPr marL="0" lvl="0" indent="0" algn="l" rtl="0">
              <a:spcBef>
                <a:spcPts val="0"/>
              </a:spcBef>
              <a:spcAft>
                <a:spcPts val="0"/>
              </a:spcAft>
              <a:buNone/>
            </a:pPr>
            <a:endParaRPr sz="2100" dirty="0">
              <a:solidFill>
                <a:srgbClr val="595959"/>
              </a:solidFill>
              <a:latin typeface="Roboto Mono"/>
              <a:ea typeface="Roboto Mono"/>
              <a:cs typeface="Roboto Mono"/>
              <a:sym typeface="Roboto Mono"/>
            </a:endParaRPr>
          </a:p>
        </p:txBody>
      </p:sp>
      <p:sp>
        <p:nvSpPr>
          <p:cNvPr id="15" name="Google Shape;70;p14">
            <a:extLst>
              <a:ext uri="{FF2B5EF4-FFF2-40B4-BE49-F238E27FC236}">
                <a16:creationId xmlns:a16="http://schemas.microsoft.com/office/drawing/2014/main" id="{DF7D13BE-CD6A-0037-6166-B29A0A64293B}"/>
              </a:ext>
            </a:extLst>
          </p:cNvPr>
          <p:cNvSpPr txBox="1"/>
          <p:nvPr/>
        </p:nvSpPr>
        <p:spPr>
          <a:xfrm>
            <a:off x="5950236" y="150800"/>
            <a:ext cx="6123600" cy="6588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dirty="0">
                <a:solidFill>
                  <a:srgbClr val="000000"/>
                </a:solidFill>
              </a:rPr>
              <a:t> </a:t>
            </a:r>
            <a:r>
              <a:rPr lang="en-US" b="1" dirty="0">
                <a:solidFill>
                  <a:srgbClr val="9B2393"/>
                </a:solidFill>
              </a:rPr>
              <a:t>struct</a:t>
            </a:r>
            <a:r>
              <a:rPr lang="en-US" dirty="0">
                <a:solidFill>
                  <a:srgbClr val="000000"/>
                </a:solidFill>
              </a:rPr>
              <a:t> </a:t>
            </a:r>
            <a:r>
              <a:rPr lang="en-US" dirty="0" err="1">
                <a:solidFill>
                  <a:srgbClr val="000000"/>
                </a:solidFill>
              </a:rPr>
              <a:t>debug_vsh_out</a:t>
            </a:r>
            <a:endParaRPr dirty="0">
              <a:solidFill>
                <a:srgbClr val="000000"/>
              </a:solidFill>
            </a:endParaRPr>
          </a:p>
          <a:p>
            <a:pPr marL="0" lvl="0" indent="0" algn="l" rtl="0">
              <a:lnSpc>
                <a:spcPct val="115000"/>
              </a:lnSpc>
              <a:spcBef>
                <a:spcPts val="0"/>
              </a:spcBef>
              <a:spcAft>
                <a:spcPts val="0"/>
              </a:spcAft>
              <a:buNone/>
            </a:pPr>
            <a:r>
              <a:rPr lang="en-US" dirty="0">
                <a:solidFill>
                  <a:srgbClr val="000000"/>
                </a:solidFill>
              </a:rPr>
              <a:t>{</a:t>
            </a:r>
            <a:endParaRPr dirty="0">
              <a:solidFill>
                <a:srgbClr val="000000"/>
              </a:solidFill>
            </a:endParaRPr>
          </a:p>
          <a:p>
            <a:pPr marL="0" lvl="0" indent="0" algn="l" rtl="0">
              <a:lnSpc>
                <a:spcPct val="115000"/>
              </a:lnSpc>
              <a:spcBef>
                <a:spcPts val="0"/>
              </a:spcBef>
              <a:spcAft>
                <a:spcPts val="0"/>
              </a:spcAft>
              <a:buNone/>
            </a:pPr>
            <a:r>
              <a:rPr lang="en-US" dirty="0">
                <a:solidFill>
                  <a:srgbClr val="000000"/>
                </a:solidFill>
              </a:rPr>
              <a:t>	</a:t>
            </a:r>
            <a:r>
              <a:rPr lang="en-US" dirty="0">
                <a:solidFill>
                  <a:srgbClr val="3900A0"/>
                </a:solidFill>
              </a:rPr>
              <a:t>float4</a:t>
            </a:r>
            <a:r>
              <a:rPr lang="en-US" dirty="0">
                <a:solidFill>
                  <a:srgbClr val="000000"/>
                </a:solidFill>
              </a:rPr>
              <a:t> </a:t>
            </a:r>
            <a:r>
              <a:rPr lang="en-US" dirty="0" err="1">
                <a:solidFill>
                  <a:srgbClr val="000000"/>
                </a:solidFill>
              </a:rPr>
              <a:t>outColor</a:t>
            </a:r>
            <a:r>
              <a:rPr lang="en-US" dirty="0">
                <a:solidFill>
                  <a:srgbClr val="000000"/>
                </a:solidFill>
              </a:rPr>
              <a:t> [[user(locn0)]];</a:t>
            </a:r>
            <a:endParaRPr dirty="0">
              <a:solidFill>
                <a:srgbClr val="000000"/>
              </a:solidFill>
            </a:endParaRPr>
          </a:p>
          <a:p>
            <a:pPr marL="0" lvl="0" indent="0" algn="l" rtl="0">
              <a:lnSpc>
                <a:spcPct val="115000"/>
              </a:lnSpc>
              <a:spcBef>
                <a:spcPts val="0"/>
              </a:spcBef>
              <a:spcAft>
                <a:spcPts val="0"/>
              </a:spcAft>
              <a:buNone/>
            </a:pPr>
            <a:r>
              <a:rPr lang="en-US" dirty="0">
                <a:solidFill>
                  <a:srgbClr val="000000"/>
                </a:solidFill>
              </a:rPr>
              <a:t>	</a:t>
            </a:r>
            <a:r>
              <a:rPr lang="en-US" dirty="0">
                <a:solidFill>
                  <a:srgbClr val="3900A0"/>
                </a:solidFill>
              </a:rPr>
              <a:t>float4</a:t>
            </a:r>
            <a:r>
              <a:rPr lang="en-US" dirty="0">
                <a:solidFill>
                  <a:srgbClr val="000000"/>
                </a:solidFill>
              </a:rPr>
              <a:t> </a:t>
            </a:r>
            <a:r>
              <a:rPr lang="en-US" dirty="0" err="1">
                <a:solidFill>
                  <a:srgbClr val="000000"/>
                </a:solidFill>
              </a:rPr>
              <a:t>gl_Position</a:t>
            </a:r>
            <a:r>
              <a:rPr lang="en-US" dirty="0">
                <a:solidFill>
                  <a:srgbClr val="000000"/>
                </a:solidFill>
              </a:rPr>
              <a:t> [[position]];</a:t>
            </a:r>
            <a:endParaRPr dirty="0">
              <a:solidFill>
                <a:srgbClr val="000000"/>
              </a:solidFill>
            </a:endParaRPr>
          </a:p>
          <a:p>
            <a:pPr marL="0" lvl="0" indent="0" algn="l" rtl="0">
              <a:lnSpc>
                <a:spcPct val="115000"/>
              </a:lnSpc>
              <a:spcBef>
                <a:spcPts val="0"/>
              </a:spcBef>
              <a:spcAft>
                <a:spcPts val="0"/>
              </a:spcAft>
              <a:buNone/>
            </a:pPr>
            <a:r>
              <a:rPr lang="en-US" dirty="0">
                <a:solidFill>
                  <a:srgbClr val="000000"/>
                </a:solidFill>
              </a:rPr>
              <a:t>	</a:t>
            </a:r>
            <a:r>
              <a:rPr lang="en-US" b="1" dirty="0">
                <a:solidFill>
                  <a:srgbClr val="9B2393"/>
                </a:solidFill>
              </a:rPr>
              <a:t>float</a:t>
            </a:r>
            <a:r>
              <a:rPr lang="en-US" dirty="0">
                <a:solidFill>
                  <a:srgbClr val="000000"/>
                </a:solidFill>
              </a:rPr>
              <a:t> </a:t>
            </a:r>
            <a:r>
              <a:rPr lang="en-US" dirty="0" err="1">
                <a:solidFill>
                  <a:srgbClr val="000000"/>
                </a:solidFill>
              </a:rPr>
              <a:t>gl_PointSize</a:t>
            </a:r>
            <a:r>
              <a:rPr lang="en-US" dirty="0">
                <a:solidFill>
                  <a:srgbClr val="000000"/>
                </a:solidFill>
              </a:rPr>
              <a:t> [[</a:t>
            </a:r>
            <a:r>
              <a:rPr lang="en-US" dirty="0" err="1">
                <a:solidFill>
                  <a:srgbClr val="000000"/>
                </a:solidFill>
              </a:rPr>
              <a:t>point_size</a:t>
            </a:r>
            <a:r>
              <a:rPr lang="en-US" dirty="0">
                <a:solidFill>
                  <a:srgbClr val="000000"/>
                </a:solidFill>
              </a:rPr>
              <a:t>]];</a:t>
            </a:r>
            <a:endParaRPr dirty="0">
              <a:solidFill>
                <a:srgbClr val="000000"/>
              </a:solidFill>
            </a:endParaRPr>
          </a:p>
          <a:p>
            <a:pPr marL="0" lvl="0" indent="0" algn="l" rtl="0">
              <a:lnSpc>
                <a:spcPct val="115000"/>
              </a:lnSpc>
              <a:spcBef>
                <a:spcPts val="0"/>
              </a:spcBef>
              <a:spcAft>
                <a:spcPts val="0"/>
              </a:spcAft>
              <a:buNone/>
            </a:pPr>
            <a:r>
              <a:rPr lang="en-US" dirty="0">
                <a:solidFill>
                  <a:srgbClr val="000000"/>
                </a:solidFill>
              </a:rPr>
              <a:t>};</a:t>
            </a:r>
            <a:endParaRPr dirty="0">
              <a:solidFill>
                <a:srgbClr val="000000"/>
              </a:solidFill>
            </a:endParaRPr>
          </a:p>
          <a:p>
            <a:pPr marL="0" lvl="0" indent="0" algn="l" rtl="0">
              <a:lnSpc>
                <a:spcPct val="115000"/>
              </a:lnSpc>
              <a:spcBef>
                <a:spcPts val="0"/>
              </a:spcBef>
              <a:spcAft>
                <a:spcPts val="0"/>
              </a:spcAft>
              <a:buNone/>
            </a:pPr>
            <a:r>
              <a:rPr lang="en-US" dirty="0">
                <a:solidFill>
                  <a:srgbClr val="000000"/>
                </a:solidFill>
              </a:rPr>
              <a:t> </a:t>
            </a:r>
            <a:endParaRPr dirty="0">
              <a:solidFill>
                <a:srgbClr val="000000"/>
              </a:solidFill>
            </a:endParaRPr>
          </a:p>
          <a:p>
            <a:pPr marL="0" lvl="0" indent="0" algn="l" rtl="0">
              <a:lnSpc>
                <a:spcPct val="115000"/>
              </a:lnSpc>
              <a:spcBef>
                <a:spcPts val="0"/>
              </a:spcBef>
              <a:spcAft>
                <a:spcPts val="0"/>
              </a:spcAft>
              <a:buNone/>
            </a:pPr>
            <a:r>
              <a:rPr lang="en-US" b="1" dirty="0">
                <a:solidFill>
                  <a:srgbClr val="9B2393"/>
                </a:solidFill>
              </a:rPr>
              <a:t>struct</a:t>
            </a:r>
            <a:r>
              <a:rPr lang="en-US" dirty="0">
                <a:solidFill>
                  <a:srgbClr val="000000"/>
                </a:solidFill>
              </a:rPr>
              <a:t> </a:t>
            </a:r>
            <a:r>
              <a:rPr lang="en-US" dirty="0" err="1">
                <a:solidFill>
                  <a:srgbClr val="000000"/>
                </a:solidFill>
              </a:rPr>
              <a:t>debug_vsh_in</a:t>
            </a:r>
            <a:endParaRPr dirty="0">
              <a:solidFill>
                <a:srgbClr val="000000"/>
              </a:solidFill>
            </a:endParaRPr>
          </a:p>
          <a:p>
            <a:pPr marL="0" lvl="0" indent="0" algn="l" rtl="0">
              <a:lnSpc>
                <a:spcPct val="115000"/>
              </a:lnSpc>
              <a:spcBef>
                <a:spcPts val="0"/>
              </a:spcBef>
              <a:spcAft>
                <a:spcPts val="0"/>
              </a:spcAft>
              <a:buNone/>
            </a:pPr>
            <a:r>
              <a:rPr lang="en-US" dirty="0">
                <a:solidFill>
                  <a:srgbClr val="000000"/>
                </a:solidFill>
              </a:rPr>
              <a:t>{</a:t>
            </a:r>
            <a:endParaRPr dirty="0">
              <a:solidFill>
                <a:srgbClr val="000000"/>
              </a:solidFill>
            </a:endParaRPr>
          </a:p>
          <a:p>
            <a:pPr marL="0" lvl="0" indent="0" algn="l" rtl="0">
              <a:lnSpc>
                <a:spcPct val="115000"/>
              </a:lnSpc>
              <a:spcBef>
                <a:spcPts val="0"/>
              </a:spcBef>
              <a:spcAft>
                <a:spcPts val="0"/>
              </a:spcAft>
              <a:buNone/>
            </a:pPr>
            <a:r>
              <a:rPr lang="en-US" dirty="0">
                <a:solidFill>
                  <a:srgbClr val="000000"/>
                </a:solidFill>
              </a:rPr>
              <a:t>	</a:t>
            </a:r>
            <a:r>
              <a:rPr lang="en-US" dirty="0">
                <a:solidFill>
                  <a:srgbClr val="3900A0"/>
                </a:solidFill>
              </a:rPr>
              <a:t>float4</a:t>
            </a:r>
            <a:r>
              <a:rPr lang="en-US" dirty="0">
                <a:solidFill>
                  <a:srgbClr val="000000"/>
                </a:solidFill>
              </a:rPr>
              <a:t> </a:t>
            </a:r>
            <a:r>
              <a:rPr lang="en-US" dirty="0" err="1">
                <a:solidFill>
                  <a:srgbClr val="000000"/>
                </a:solidFill>
              </a:rPr>
              <a:t>inPosition</a:t>
            </a:r>
            <a:r>
              <a:rPr lang="en-US" dirty="0">
                <a:solidFill>
                  <a:srgbClr val="000000"/>
                </a:solidFill>
              </a:rPr>
              <a:t> [[attribute(</a:t>
            </a:r>
            <a:r>
              <a:rPr lang="en-US" dirty="0">
                <a:solidFill>
                  <a:srgbClr val="1C00CF"/>
                </a:solidFill>
              </a:rPr>
              <a:t>0</a:t>
            </a:r>
            <a:r>
              <a:rPr lang="en-US" dirty="0">
                <a:solidFill>
                  <a:srgbClr val="000000"/>
                </a:solidFill>
              </a:rPr>
              <a:t>)]];</a:t>
            </a:r>
            <a:endParaRPr dirty="0">
              <a:solidFill>
                <a:srgbClr val="000000"/>
              </a:solidFill>
            </a:endParaRPr>
          </a:p>
          <a:p>
            <a:pPr marL="0" lvl="0" indent="0" algn="l" rtl="0">
              <a:lnSpc>
                <a:spcPct val="115000"/>
              </a:lnSpc>
              <a:spcBef>
                <a:spcPts val="0"/>
              </a:spcBef>
              <a:spcAft>
                <a:spcPts val="0"/>
              </a:spcAft>
              <a:buNone/>
            </a:pPr>
            <a:r>
              <a:rPr lang="en-US" dirty="0">
                <a:solidFill>
                  <a:srgbClr val="000000"/>
                </a:solidFill>
              </a:rPr>
              <a:t>	</a:t>
            </a:r>
            <a:r>
              <a:rPr lang="en-US" dirty="0" err="1">
                <a:solidFill>
                  <a:srgbClr val="3900A0"/>
                </a:solidFill>
              </a:rPr>
              <a:t>uint</a:t>
            </a:r>
            <a:r>
              <a:rPr lang="en-US" dirty="0">
                <a:solidFill>
                  <a:srgbClr val="000000"/>
                </a:solidFill>
              </a:rPr>
              <a:t> </a:t>
            </a:r>
            <a:r>
              <a:rPr lang="en-US" dirty="0" err="1">
                <a:solidFill>
                  <a:srgbClr val="000000"/>
                </a:solidFill>
              </a:rPr>
              <a:t>inColor</a:t>
            </a:r>
            <a:r>
              <a:rPr lang="en-US" dirty="0">
                <a:solidFill>
                  <a:srgbClr val="000000"/>
                </a:solidFill>
              </a:rPr>
              <a:t> [[attribute(</a:t>
            </a:r>
            <a:r>
              <a:rPr lang="en-US" dirty="0">
                <a:solidFill>
                  <a:srgbClr val="1C00CF"/>
                </a:solidFill>
              </a:rPr>
              <a:t>1</a:t>
            </a:r>
            <a:r>
              <a:rPr lang="en-US" dirty="0">
                <a:solidFill>
                  <a:srgbClr val="000000"/>
                </a:solidFill>
              </a:rPr>
              <a:t>)]];</a:t>
            </a:r>
            <a:endParaRPr dirty="0">
              <a:solidFill>
                <a:srgbClr val="000000"/>
              </a:solidFill>
            </a:endParaRPr>
          </a:p>
          <a:p>
            <a:pPr marL="0" lvl="0" indent="0" algn="l" rtl="0">
              <a:lnSpc>
                <a:spcPct val="115000"/>
              </a:lnSpc>
              <a:spcBef>
                <a:spcPts val="0"/>
              </a:spcBef>
              <a:spcAft>
                <a:spcPts val="0"/>
              </a:spcAft>
              <a:buNone/>
            </a:pPr>
            <a:r>
              <a:rPr lang="en-US" dirty="0">
                <a:solidFill>
                  <a:srgbClr val="000000"/>
                </a:solidFill>
              </a:rPr>
              <a:t>};</a:t>
            </a:r>
            <a:endParaRPr dirty="0">
              <a:solidFill>
                <a:srgbClr val="000000"/>
              </a:solidFill>
            </a:endParaRPr>
          </a:p>
          <a:p>
            <a:pPr marL="0" lvl="0" indent="0" algn="l" rtl="0">
              <a:lnSpc>
                <a:spcPct val="115000"/>
              </a:lnSpc>
              <a:spcBef>
                <a:spcPts val="0"/>
              </a:spcBef>
              <a:spcAft>
                <a:spcPts val="0"/>
              </a:spcAft>
              <a:buNone/>
            </a:pPr>
            <a:r>
              <a:rPr lang="en-US" dirty="0">
                <a:solidFill>
                  <a:srgbClr val="000000"/>
                </a:solidFill>
              </a:rPr>
              <a:t> </a:t>
            </a:r>
            <a:endParaRPr dirty="0">
              <a:solidFill>
                <a:srgbClr val="000000"/>
              </a:solidFill>
            </a:endParaRPr>
          </a:p>
          <a:p>
            <a:pPr marL="0" lvl="0" indent="0" algn="l" rtl="0">
              <a:lnSpc>
                <a:spcPct val="115000"/>
              </a:lnSpc>
              <a:spcBef>
                <a:spcPts val="0"/>
              </a:spcBef>
              <a:spcAft>
                <a:spcPts val="0"/>
              </a:spcAft>
              <a:buNone/>
            </a:pPr>
            <a:r>
              <a:rPr lang="en-US" b="1" dirty="0">
                <a:solidFill>
                  <a:srgbClr val="9B2393"/>
                </a:solidFill>
              </a:rPr>
              <a:t>struct</a:t>
            </a:r>
            <a:r>
              <a:rPr lang="en-US" dirty="0">
                <a:solidFill>
                  <a:schemeClr val="dk1"/>
                </a:solidFill>
              </a:rPr>
              <a:t> </a:t>
            </a:r>
            <a:r>
              <a:rPr lang="en-US" dirty="0" err="1">
                <a:solidFill>
                  <a:schemeClr val="dk1"/>
                </a:solidFill>
              </a:rPr>
              <a:t>UniformBufferObject</a:t>
            </a:r>
            <a:r>
              <a:rPr lang="en-US" dirty="0">
                <a:solidFill>
                  <a:schemeClr val="dk1"/>
                </a:solidFill>
              </a:rPr>
              <a:t>{	</a:t>
            </a:r>
            <a:r>
              <a:rPr lang="en-US" dirty="0">
                <a:solidFill>
                  <a:srgbClr val="3900A0"/>
                </a:solidFill>
              </a:rPr>
              <a:t>float4x4</a:t>
            </a:r>
            <a:r>
              <a:rPr lang="en-US" dirty="0">
                <a:solidFill>
                  <a:schemeClr val="dk1"/>
                </a:solidFill>
              </a:rPr>
              <a:t> </a:t>
            </a:r>
            <a:r>
              <a:rPr lang="en-US" dirty="0" err="1">
                <a:solidFill>
                  <a:schemeClr val="dk1"/>
                </a:solidFill>
              </a:rPr>
              <a:t>viewProj</a:t>
            </a:r>
            <a:r>
              <a:rPr lang="en-US" dirty="0">
                <a:solidFill>
                  <a:schemeClr val="dk1"/>
                </a:solidFill>
              </a:rPr>
              <a:t>; };</a:t>
            </a:r>
            <a:endParaRPr dirty="0"/>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r>
              <a:rPr lang="en-US" b="1" dirty="0">
                <a:solidFill>
                  <a:srgbClr val="9B2393"/>
                </a:solidFill>
              </a:rPr>
              <a:t>vertex</a:t>
            </a:r>
            <a:r>
              <a:rPr lang="en-US" dirty="0">
                <a:solidFill>
                  <a:srgbClr val="000000"/>
                </a:solidFill>
              </a:rPr>
              <a:t> </a:t>
            </a:r>
            <a:r>
              <a:rPr lang="en-US" dirty="0" err="1">
                <a:solidFill>
                  <a:srgbClr val="1C464A"/>
                </a:solidFill>
              </a:rPr>
              <a:t>debug_vsh_out</a:t>
            </a:r>
            <a:r>
              <a:rPr lang="en-US" dirty="0">
                <a:solidFill>
                  <a:srgbClr val="000000"/>
                </a:solidFill>
              </a:rPr>
              <a:t> </a:t>
            </a:r>
            <a:r>
              <a:rPr lang="en-US" dirty="0" err="1">
                <a:solidFill>
                  <a:srgbClr val="000000"/>
                </a:solidFill>
              </a:rPr>
              <a:t>debug_vsh</a:t>
            </a:r>
            <a:r>
              <a:rPr lang="en-US" dirty="0">
                <a:solidFill>
                  <a:srgbClr val="000000"/>
                </a:solidFill>
              </a:rPr>
              <a:t>(</a:t>
            </a:r>
            <a:r>
              <a:rPr lang="en-US" dirty="0" err="1">
                <a:solidFill>
                  <a:srgbClr val="1C464A"/>
                </a:solidFill>
              </a:rPr>
              <a:t>debug_vsh_in</a:t>
            </a:r>
            <a:r>
              <a:rPr lang="en-US" dirty="0">
                <a:solidFill>
                  <a:srgbClr val="000000"/>
                </a:solidFill>
              </a:rPr>
              <a:t> in [[</a:t>
            </a:r>
            <a:r>
              <a:rPr lang="en-US" dirty="0" err="1">
                <a:solidFill>
                  <a:srgbClr val="000000"/>
                </a:solidFill>
              </a:rPr>
              <a:t>stage_in</a:t>
            </a:r>
            <a:r>
              <a:rPr lang="en-US" dirty="0">
                <a:solidFill>
                  <a:srgbClr val="000000"/>
                </a:solidFill>
              </a:rPr>
              <a:t>]], </a:t>
            </a:r>
            <a:r>
              <a:rPr lang="en-US" b="1" dirty="0">
                <a:solidFill>
                  <a:srgbClr val="9B2393"/>
                </a:solidFill>
              </a:rPr>
              <a:t>constant</a:t>
            </a:r>
            <a:r>
              <a:rPr lang="en-US" dirty="0">
                <a:solidFill>
                  <a:srgbClr val="000000"/>
                </a:solidFill>
              </a:rPr>
              <a:t> </a:t>
            </a:r>
            <a:r>
              <a:rPr lang="en-US" dirty="0" err="1">
                <a:solidFill>
                  <a:srgbClr val="1C464A"/>
                </a:solidFill>
              </a:rPr>
              <a:t>UniformBufferObject</a:t>
            </a:r>
            <a:r>
              <a:rPr lang="en-US" dirty="0">
                <a:solidFill>
                  <a:srgbClr val="000000"/>
                </a:solidFill>
              </a:rPr>
              <a:t>&amp; </a:t>
            </a:r>
            <a:r>
              <a:rPr lang="en-US" dirty="0" err="1">
                <a:solidFill>
                  <a:srgbClr val="000000"/>
                </a:solidFill>
              </a:rPr>
              <a:t>ubo</a:t>
            </a:r>
            <a:r>
              <a:rPr lang="en-US" dirty="0">
                <a:solidFill>
                  <a:srgbClr val="000000"/>
                </a:solidFill>
              </a:rPr>
              <a:t> [[buffer(</a:t>
            </a:r>
            <a:r>
              <a:rPr lang="en-US" dirty="0">
                <a:solidFill>
                  <a:srgbClr val="1C00CF"/>
                </a:solidFill>
              </a:rPr>
              <a:t>4</a:t>
            </a:r>
            <a:r>
              <a:rPr lang="en-US" dirty="0">
                <a:solidFill>
                  <a:srgbClr val="000000"/>
                </a:solidFill>
              </a:rPr>
              <a:t>)]])</a:t>
            </a:r>
            <a:endParaRPr dirty="0">
              <a:solidFill>
                <a:srgbClr val="000000"/>
              </a:solidFill>
            </a:endParaRPr>
          </a:p>
          <a:p>
            <a:pPr marL="0" lvl="0" indent="0" algn="l" rtl="0">
              <a:lnSpc>
                <a:spcPct val="115000"/>
              </a:lnSpc>
              <a:spcBef>
                <a:spcPts val="0"/>
              </a:spcBef>
              <a:spcAft>
                <a:spcPts val="0"/>
              </a:spcAft>
              <a:buNone/>
            </a:pPr>
            <a:r>
              <a:rPr lang="en-US" dirty="0">
                <a:solidFill>
                  <a:srgbClr val="000000"/>
                </a:solidFill>
              </a:rPr>
              <a:t>{</a:t>
            </a:r>
            <a:endParaRPr dirty="0">
              <a:solidFill>
                <a:srgbClr val="000000"/>
              </a:solidFill>
            </a:endParaRPr>
          </a:p>
          <a:p>
            <a:pPr marL="0" lvl="0" indent="0" algn="l" rtl="0">
              <a:lnSpc>
                <a:spcPct val="115000"/>
              </a:lnSpc>
              <a:spcBef>
                <a:spcPts val="0"/>
              </a:spcBef>
              <a:spcAft>
                <a:spcPts val="0"/>
              </a:spcAft>
              <a:buNone/>
            </a:pPr>
            <a:r>
              <a:rPr lang="en-US" dirty="0">
                <a:solidFill>
                  <a:srgbClr val="000000"/>
                </a:solidFill>
              </a:rPr>
              <a:t>	</a:t>
            </a:r>
            <a:r>
              <a:rPr lang="en-US" dirty="0" err="1">
                <a:solidFill>
                  <a:srgbClr val="1C464A"/>
                </a:solidFill>
              </a:rPr>
              <a:t>debug_vsh_out</a:t>
            </a:r>
            <a:r>
              <a:rPr lang="en-US" dirty="0">
                <a:solidFill>
                  <a:srgbClr val="000000"/>
                </a:solidFill>
              </a:rPr>
              <a:t> out = {};</a:t>
            </a:r>
            <a:endParaRPr dirty="0">
              <a:solidFill>
                <a:srgbClr val="000000"/>
              </a:solidFill>
            </a:endParaRPr>
          </a:p>
          <a:p>
            <a:pPr marL="0" lvl="0" indent="0" algn="l" rtl="0">
              <a:lnSpc>
                <a:spcPct val="115000"/>
              </a:lnSpc>
              <a:spcBef>
                <a:spcPts val="0"/>
              </a:spcBef>
              <a:spcAft>
                <a:spcPts val="0"/>
              </a:spcAft>
              <a:buNone/>
            </a:pPr>
            <a:r>
              <a:rPr lang="en-US" dirty="0">
                <a:solidFill>
                  <a:srgbClr val="000000"/>
                </a:solidFill>
              </a:rPr>
              <a:t>	</a:t>
            </a:r>
            <a:r>
              <a:rPr lang="en-US" dirty="0" err="1">
                <a:solidFill>
                  <a:srgbClr val="000000"/>
                </a:solidFill>
              </a:rPr>
              <a:t>out.</a:t>
            </a:r>
            <a:r>
              <a:rPr lang="en-US" dirty="0" err="1">
                <a:solidFill>
                  <a:srgbClr val="326D74"/>
                </a:solidFill>
              </a:rPr>
              <a:t>gl_Position</a:t>
            </a:r>
            <a:r>
              <a:rPr lang="en-US" dirty="0">
                <a:solidFill>
                  <a:srgbClr val="000000"/>
                </a:solidFill>
              </a:rPr>
              <a:t> = </a:t>
            </a:r>
            <a:r>
              <a:rPr lang="en-US" dirty="0" err="1">
                <a:solidFill>
                  <a:srgbClr val="000000"/>
                </a:solidFill>
              </a:rPr>
              <a:t>ubo.</a:t>
            </a:r>
            <a:r>
              <a:rPr lang="en-US" dirty="0" err="1">
                <a:solidFill>
                  <a:srgbClr val="326D74"/>
                </a:solidFill>
              </a:rPr>
              <a:t>viewProj</a:t>
            </a:r>
            <a:r>
              <a:rPr lang="en-US" dirty="0">
                <a:solidFill>
                  <a:srgbClr val="000000"/>
                </a:solidFill>
              </a:rPr>
              <a:t> * float4(</a:t>
            </a:r>
            <a:r>
              <a:rPr lang="en-US" dirty="0" err="1">
                <a:solidFill>
                  <a:srgbClr val="000000"/>
                </a:solidFill>
              </a:rPr>
              <a:t>in.</a:t>
            </a:r>
            <a:r>
              <a:rPr lang="en-US" dirty="0" err="1">
                <a:solidFill>
                  <a:srgbClr val="326D74"/>
                </a:solidFill>
              </a:rPr>
              <a:t>inPosition</a:t>
            </a:r>
            <a:r>
              <a:rPr lang="en-US" dirty="0" err="1">
                <a:solidFill>
                  <a:srgbClr val="000000"/>
                </a:solidFill>
              </a:rPr>
              <a:t>.xyz</a:t>
            </a:r>
            <a:r>
              <a:rPr lang="en-US" dirty="0">
                <a:solidFill>
                  <a:srgbClr val="000000"/>
                </a:solidFill>
              </a:rPr>
              <a:t>, </a:t>
            </a:r>
            <a:r>
              <a:rPr lang="en-US" dirty="0">
                <a:solidFill>
                  <a:srgbClr val="1C00CF"/>
                </a:solidFill>
              </a:rPr>
              <a:t>1.0</a:t>
            </a:r>
            <a:r>
              <a:rPr lang="en-US" dirty="0">
                <a:solidFill>
                  <a:srgbClr val="000000"/>
                </a:solidFill>
              </a:rPr>
              <a:t>);</a:t>
            </a:r>
            <a:endParaRPr dirty="0">
              <a:solidFill>
                <a:srgbClr val="000000"/>
              </a:solidFill>
            </a:endParaRPr>
          </a:p>
          <a:p>
            <a:pPr marL="0" lvl="0" indent="0" algn="l" rtl="0">
              <a:lnSpc>
                <a:spcPct val="115000"/>
              </a:lnSpc>
              <a:spcBef>
                <a:spcPts val="0"/>
              </a:spcBef>
              <a:spcAft>
                <a:spcPts val="0"/>
              </a:spcAft>
              <a:buNone/>
            </a:pPr>
            <a:r>
              <a:rPr lang="en-US" dirty="0">
                <a:solidFill>
                  <a:srgbClr val="000000"/>
                </a:solidFill>
              </a:rPr>
              <a:t>	</a:t>
            </a:r>
            <a:r>
              <a:rPr lang="en-US" dirty="0" err="1">
                <a:solidFill>
                  <a:srgbClr val="000000"/>
                </a:solidFill>
              </a:rPr>
              <a:t>out.</a:t>
            </a:r>
            <a:r>
              <a:rPr lang="en-US" dirty="0" err="1">
                <a:solidFill>
                  <a:srgbClr val="326D74"/>
                </a:solidFill>
              </a:rPr>
              <a:t>outColor</a:t>
            </a:r>
            <a:r>
              <a:rPr lang="en-US" dirty="0">
                <a:solidFill>
                  <a:srgbClr val="000000"/>
                </a:solidFill>
              </a:rPr>
              <a:t> = </a:t>
            </a:r>
            <a:r>
              <a:rPr lang="en-US" dirty="0">
                <a:solidFill>
                  <a:srgbClr val="6C36A9"/>
                </a:solidFill>
              </a:rPr>
              <a:t>unpack_unorm4x8_to_float</a:t>
            </a:r>
            <a:r>
              <a:rPr lang="en-US" dirty="0">
                <a:solidFill>
                  <a:srgbClr val="000000"/>
                </a:solidFill>
              </a:rPr>
              <a:t>(</a:t>
            </a:r>
            <a:r>
              <a:rPr lang="en-US" dirty="0" err="1">
                <a:solidFill>
                  <a:srgbClr val="000000"/>
                </a:solidFill>
              </a:rPr>
              <a:t>in.</a:t>
            </a:r>
            <a:r>
              <a:rPr lang="en-US" dirty="0" err="1">
                <a:solidFill>
                  <a:srgbClr val="326D74"/>
                </a:solidFill>
              </a:rPr>
              <a:t>inColor</a:t>
            </a:r>
            <a:r>
              <a:rPr lang="en-US" dirty="0">
                <a:solidFill>
                  <a:srgbClr val="000000"/>
                </a:solidFill>
              </a:rPr>
              <a:t>);</a:t>
            </a:r>
            <a:endParaRPr dirty="0">
              <a:solidFill>
                <a:srgbClr val="000000"/>
              </a:solidFill>
            </a:endParaRPr>
          </a:p>
          <a:p>
            <a:pPr marL="0" lvl="0" indent="0" algn="l" rtl="0">
              <a:lnSpc>
                <a:spcPct val="115000"/>
              </a:lnSpc>
              <a:spcBef>
                <a:spcPts val="0"/>
              </a:spcBef>
              <a:spcAft>
                <a:spcPts val="0"/>
              </a:spcAft>
              <a:buNone/>
            </a:pPr>
            <a:r>
              <a:rPr lang="en-US" dirty="0">
                <a:solidFill>
                  <a:srgbClr val="000000"/>
                </a:solidFill>
              </a:rPr>
              <a:t>	</a:t>
            </a:r>
            <a:r>
              <a:rPr lang="en-US" dirty="0" err="1">
                <a:solidFill>
                  <a:srgbClr val="000000"/>
                </a:solidFill>
              </a:rPr>
              <a:t>out.</a:t>
            </a:r>
            <a:r>
              <a:rPr lang="en-US" dirty="0" err="1">
                <a:solidFill>
                  <a:srgbClr val="326D74"/>
                </a:solidFill>
              </a:rPr>
              <a:t>gl_PointSize</a:t>
            </a:r>
            <a:r>
              <a:rPr lang="en-US" dirty="0">
                <a:solidFill>
                  <a:srgbClr val="000000"/>
                </a:solidFill>
              </a:rPr>
              <a:t> = </a:t>
            </a:r>
            <a:r>
              <a:rPr lang="en-US" dirty="0" err="1">
                <a:solidFill>
                  <a:srgbClr val="000000"/>
                </a:solidFill>
              </a:rPr>
              <a:t>in.</a:t>
            </a:r>
            <a:r>
              <a:rPr lang="en-US" dirty="0" err="1">
                <a:solidFill>
                  <a:srgbClr val="326D74"/>
                </a:solidFill>
              </a:rPr>
              <a:t>inPosition</a:t>
            </a:r>
            <a:r>
              <a:rPr lang="en-US" dirty="0" err="1">
                <a:solidFill>
                  <a:srgbClr val="000000"/>
                </a:solidFill>
              </a:rPr>
              <a:t>.w</a:t>
            </a:r>
            <a:r>
              <a:rPr lang="en-US" dirty="0">
                <a:solidFill>
                  <a:srgbClr val="000000"/>
                </a:solidFill>
              </a:rPr>
              <a:t>;</a:t>
            </a:r>
            <a:endParaRPr dirty="0">
              <a:solidFill>
                <a:srgbClr val="000000"/>
              </a:solidFill>
            </a:endParaRPr>
          </a:p>
          <a:p>
            <a:pPr marL="0" lvl="0" indent="0" algn="l" rtl="0">
              <a:lnSpc>
                <a:spcPct val="115000"/>
              </a:lnSpc>
              <a:spcBef>
                <a:spcPts val="0"/>
              </a:spcBef>
              <a:spcAft>
                <a:spcPts val="0"/>
              </a:spcAft>
              <a:buNone/>
            </a:pPr>
            <a:r>
              <a:rPr lang="en-US" dirty="0">
                <a:solidFill>
                  <a:srgbClr val="000000"/>
                </a:solidFill>
              </a:rPr>
              <a:t>	</a:t>
            </a:r>
            <a:r>
              <a:rPr lang="en-US" b="1" dirty="0">
                <a:solidFill>
                  <a:srgbClr val="9B2393"/>
                </a:solidFill>
              </a:rPr>
              <a:t>return</a:t>
            </a:r>
            <a:r>
              <a:rPr lang="en-US" dirty="0">
                <a:solidFill>
                  <a:srgbClr val="000000"/>
                </a:solidFill>
              </a:rPr>
              <a:t> out;</a:t>
            </a:r>
            <a:endParaRPr dirty="0">
              <a:solidFill>
                <a:srgbClr val="000000"/>
              </a:solidFill>
            </a:endParaRPr>
          </a:p>
          <a:p>
            <a:pPr marL="0" lvl="0" indent="0" algn="l" rtl="0">
              <a:lnSpc>
                <a:spcPct val="115000"/>
              </a:lnSpc>
              <a:spcBef>
                <a:spcPts val="0"/>
              </a:spcBef>
              <a:spcAft>
                <a:spcPts val="0"/>
              </a:spcAft>
              <a:buNone/>
            </a:pPr>
            <a:r>
              <a:rPr lang="en-US" dirty="0">
                <a:solidFill>
                  <a:srgbClr val="000000"/>
                </a:solidFill>
              </a:rPr>
              <a:t>}</a:t>
            </a:r>
            <a:endParaRPr dirty="0">
              <a:solidFill>
                <a:srgbClr val="000000"/>
              </a:solidFill>
            </a:endParaRPr>
          </a:p>
          <a:p>
            <a:pPr marL="0" lvl="0" indent="0" algn="l" rtl="0">
              <a:lnSpc>
                <a:spcPct val="115000"/>
              </a:lnSpc>
              <a:spcBef>
                <a:spcPts val="0"/>
              </a:spcBef>
              <a:spcAft>
                <a:spcPts val="0"/>
              </a:spcAft>
              <a:buNone/>
            </a:pPr>
            <a:r>
              <a:rPr lang="en-US" dirty="0">
                <a:solidFill>
                  <a:srgbClr val="000000"/>
                </a:solidFill>
              </a:rPr>
              <a:t> </a:t>
            </a:r>
            <a:endParaRPr dirty="0">
              <a:solidFill>
                <a:srgbClr val="000000"/>
              </a:solidFill>
            </a:endParaRPr>
          </a:p>
          <a:p>
            <a:pPr marL="0" lvl="0" indent="0" algn="l" rtl="0">
              <a:spcBef>
                <a:spcPts val="0"/>
              </a:spcBef>
              <a:spcAft>
                <a:spcPts val="0"/>
              </a:spcAft>
              <a:buNone/>
            </a:pPr>
            <a:endParaRPr sz="2100" dirty="0">
              <a:solidFill>
                <a:srgbClr val="595959"/>
              </a:solidFill>
            </a:endParaRPr>
          </a:p>
        </p:txBody>
      </p:sp>
      <p:cxnSp>
        <p:nvCxnSpPr>
          <p:cNvPr id="16" name="Google Shape;71;p14">
            <a:extLst>
              <a:ext uri="{FF2B5EF4-FFF2-40B4-BE49-F238E27FC236}">
                <a16:creationId xmlns:a16="http://schemas.microsoft.com/office/drawing/2014/main" id="{FD138324-FA7A-C7E4-A372-C2D4FEF43420}"/>
              </a:ext>
            </a:extLst>
          </p:cNvPr>
          <p:cNvCxnSpPr/>
          <p:nvPr/>
        </p:nvCxnSpPr>
        <p:spPr>
          <a:xfrm>
            <a:off x="5873907" y="162688"/>
            <a:ext cx="0" cy="6480900"/>
          </a:xfrm>
          <a:prstGeom prst="straightConnector1">
            <a:avLst/>
          </a:prstGeom>
          <a:noFill/>
          <a:ln w="9525" cap="flat" cmpd="sng">
            <a:solidFill>
              <a:srgbClr val="595959"/>
            </a:solidFill>
            <a:prstDash val="solid"/>
            <a:round/>
            <a:headEnd type="none" w="med" len="med"/>
            <a:tailEnd type="none" w="med" len="med"/>
          </a:ln>
        </p:spPr>
      </p:cxnSp>
      <p:cxnSp>
        <p:nvCxnSpPr>
          <p:cNvPr id="17" name="Google Shape;72;p14">
            <a:extLst>
              <a:ext uri="{FF2B5EF4-FFF2-40B4-BE49-F238E27FC236}">
                <a16:creationId xmlns:a16="http://schemas.microsoft.com/office/drawing/2014/main" id="{889A5DDD-583A-881E-9BE9-B61F7B80530F}"/>
              </a:ext>
            </a:extLst>
          </p:cNvPr>
          <p:cNvCxnSpPr/>
          <p:nvPr/>
        </p:nvCxnSpPr>
        <p:spPr>
          <a:xfrm>
            <a:off x="4449050" y="2593350"/>
            <a:ext cx="1752000" cy="80700"/>
          </a:xfrm>
          <a:prstGeom prst="straightConnector1">
            <a:avLst/>
          </a:prstGeom>
          <a:noFill/>
          <a:ln w="38100" cap="flat" cmpd="sng">
            <a:solidFill>
              <a:srgbClr val="FF0000"/>
            </a:solidFill>
            <a:prstDash val="solid"/>
            <a:round/>
            <a:headEnd type="none" w="med" len="med"/>
            <a:tailEnd type="triangle" w="med" len="med"/>
          </a:ln>
        </p:spPr>
      </p:cxnSp>
      <p:cxnSp>
        <p:nvCxnSpPr>
          <p:cNvPr id="18" name="Google Shape;73;p14">
            <a:extLst>
              <a:ext uri="{FF2B5EF4-FFF2-40B4-BE49-F238E27FC236}">
                <a16:creationId xmlns:a16="http://schemas.microsoft.com/office/drawing/2014/main" id="{35811056-F8A6-187B-776C-D621E08FCE10}"/>
              </a:ext>
            </a:extLst>
          </p:cNvPr>
          <p:cNvCxnSpPr/>
          <p:nvPr/>
        </p:nvCxnSpPr>
        <p:spPr>
          <a:xfrm rot="10800000" flipH="1">
            <a:off x="4460575" y="1152650"/>
            <a:ext cx="1694400" cy="1924800"/>
          </a:xfrm>
          <a:prstGeom prst="straightConnector1">
            <a:avLst/>
          </a:prstGeom>
          <a:noFill/>
          <a:ln w="38100" cap="flat" cmpd="sng">
            <a:solidFill>
              <a:srgbClr val="0066BB"/>
            </a:solidFill>
            <a:prstDash val="solid"/>
            <a:round/>
            <a:headEnd type="none" w="med" len="med"/>
            <a:tailEnd type="triangle" w="med" len="med"/>
          </a:ln>
        </p:spPr>
      </p:cxnSp>
      <p:cxnSp>
        <p:nvCxnSpPr>
          <p:cNvPr id="19" name="Google Shape;74;p14">
            <a:extLst>
              <a:ext uri="{FF2B5EF4-FFF2-40B4-BE49-F238E27FC236}">
                <a16:creationId xmlns:a16="http://schemas.microsoft.com/office/drawing/2014/main" id="{2F67ACAE-0C8A-078B-CEED-E57272A3E17A}"/>
              </a:ext>
            </a:extLst>
          </p:cNvPr>
          <p:cNvCxnSpPr/>
          <p:nvPr/>
        </p:nvCxnSpPr>
        <p:spPr>
          <a:xfrm rot="10800000" flipH="1">
            <a:off x="4907850" y="3665725"/>
            <a:ext cx="1137600" cy="249000"/>
          </a:xfrm>
          <a:prstGeom prst="straightConnector1">
            <a:avLst/>
          </a:prstGeom>
          <a:noFill/>
          <a:ln w="38100" cap="flat" cmpd="sng">
            <a:solidFill>
              <a:schemeClr val="accent6"/>
            </a:solidFill>
            <a:prstDash val="solid"/>
            <a:round/>
            <a:headEnd type="none" w="med" len="med"/>
            <a:tailEnd type="triangle" w="med" len="med"/>
          </a:ln>
        </p:spPr>
      </p:cxnSp>
    </p:spTree>
    <p:extLst>
      <p:ext uri="{BB962C8B-B14F-4D97-AF65-F5344CB8AC3E}">
        <p14:creationId xmlns:p14="http://schemas.microsoft.com/office/powerpoint/2010/main" val="3844900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p:nvPr/>
        </p:nvSpPr>
        <p:spPr>
          <a:xfrm>
            <a:off x="47325" y="2246126"/>
            <a:ext cx="6891900" cy="2418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2200">
              <a:solidFill>
                <a:srgbClr val="595959"/>
              </a:solidFill>
              <a:latin typeface="Roboto Mono"/>
              <a:ea typeface="Roboto Mono"/>
              <a:cs typeface="Roboto Mono"/>
              <a:sym typeface="Roboto Mono"/>
            </a:endParaRPr>
          </a:p>
        </p:txBody>
      </p:sp>
      <p:sp>
        <p:nvSpPr>
          <p:cNvPr id="80" name="Google Shape;80;p15"/>
          <p:cNvSpPr txBox="1">
            <a:spLocks noGrp="1"/>
          </p:cNvSpPr>
          <p:nvPr>
            <p:ph type="ctrTitle"/>
          </p:nvPr>
        </p:nvSpPr>
        <p:spPr>
          <a:xfrm>
            <a:off x="451425" y="344258"/>
            <a:ext cx="9144000" cy="864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274C"/>
              </a:buClr>
              <a:buSzPts val="4800"/>
              <a:buFont typeface="Calibri"/>
              <a:buNone/>
            </a:pPr>
            <a:r>
              <a:rPr lang="en-US"/>
              <a:t>Related Work</a:t>
            </a:r>
            <a:endParaRPr/>
          </a:p>
        </p:txBody>
      </p:sp>
      <p:sp>
        <p:nvSpPr>
          <p:cNvPr id="81" name="Google Shape;81;p15"/>
          <p:cNvSpPr txBox="1"/>
          <p:nvPr/>
        </p:nvSpPr>
        <p:spPr>
          <a:xfrm>
            <a:off x="323674" y="1461380"/>
            <a:ext cx="11589283" cy="4522800"/>
          </a:xfrm>
          <a:prstGeom prst="rect">
            <a:avLst/>
          </a:prstGeom>
          <a:noFill/>
          <a:ln>
            <a:noFill/>
          </a:ln>
        </p:spPr>
        <p:txBody>
          <a:bodyPr spcFirstLastPara="1" wrap="square" lIns="91425" tIns="91425" rIns="91425" bIns="91425" anchor="t" anchorCtr="0">
            <a:noAutofit/>
          </a:bodyPr>
          <a:lstStyle/>
          <a:p>
            <a:pPr marL="457200" lvl="0" indent="-368300" algn="l" rtl="0">
              <a:lnSpc>
                <a:spcPct val="150000"/>
              </a:lnSpc>
              <a:spcBef>
                <a:spcPts val="0"/>
              </a:spcBef>
              <a:spcAft>
                <a:spcPts val="0"/>
              </a:spcAft>
              <a:buClr>
                <a:srgbClr val="595959"/>
              </a:buClr>
              <a:buSzPts val="2200"/>
              <a:buChar char="-"/>
            </a:pPr>
            <a:r>
              <a:rPr lang="en-US" sz="2200" b="1" dirty="0">
                <a:solidFill>
                  <a:srgbClr val="595959"/>
                </a:solidFill>
              </a:rPr>
              <a:t>Rust's Rising Popularity</a:t>
            </a:r>
            <a:r>
              <a:rPr lang="en-US" sz="2200" dirty="0">
                <a:solidFill>
                  <a:srgbClr val="595959"/>
                </a:solidFill>
              </a:rPr>
              <a:t>: Named "most loved programming language" for seven consecutive years since 2015 according to Stack Overflow Developer Surveys.</a:t>
            </a:r>
            <a:endParaRPr sz="2200" dirty="0">
              <a:solidFill>
                <a:srgbClr val="595959"/>
              </a:solidFill>
            </a:endParaRPr>
          </a:p>
          <a:p>
            <a:pPr marL="457200" lvl="0" indent="-368300" algn="l" rtl="0">
              <a:lnSpc>
                <a:spcPct val="150000"/>
              </a:lnSpc>
              <a:spcBef>
                <a:spcPts val="0"/>
              </a:spcBef>
              <a:spcAft>
                <a:spcPts val="0"/>
              </a:spcAft>
              <a:buClr>
                <a:srgbClr val="595959"/>
              </a:buClr>
              <a:buSzPts val="2200"/>
              <a:buChar char="-"/>
            </a:pPr>
            <a:r>
              <a:rPr lang="en-US" sz="2200" b="1" dirty="0" err="1">
                <a:solidFill>
                  <a:srgbClr val="595959"/>
                </a:solidFill>
              </a:rPr>
              <a:t>Transpilation</a:t>
            </a:r>
            <a:r>
              <a:rPr lang="en-US" sz="2200" b="1" dirty="0">
                <a:solidFill>
                  <a:srgbClr val="595959"/>
                </a:solidFill>
              </a:rPr>
              <a:t> Tools: </a:t>
            </a:r>
            <a:r>
              <a:rPr lang="en-US" sz="2200" dirty="0">
                <a:solidFill>
                  <a:srgbClr val="595959"/>
                </a:solidFill>
              </a:rPr>
              <a:t>Various tools (C2Rust, </a:t>
            </a:r>
            <a:r>
              <a:rPr lang="en-US" sz="2200" dirty="0" err="1">
                <a:solidFill>
                  <a:srgbClr val="595959"/>
                </a:solidFill>
              </a:rPr>
              <a:t>CRust</a:t>
            </a:r>
            <a:r>
              <a:rPr lang="en-US" sz="2200" dirty="0">
                <a:solidFill>
                  <a:srgbClr val="595959"/>
                </a:solidFill>
              </a:rPr>
              <a:t>, </a:t>
            </a:r>
            <a:r>
              <a:rPr lang="en-US" sz="2200" dirty="0" err="1">
                <a:solidFill>
                  <a:srgbClr val="595959"/>
                </a:solidFill>
              </a:rPr>
              <a:t>bindgen</a:t>
            </a:r>
            <a:r>
              <a:rPr lang="en-US" sz="2200" dirty="0">
                <a:solidFill>
                  <a:srgbClr val="595959"/>
                </a:solidFill>
              </a:rPr>
              <a:t>) available for converting C/C++ code to Rust.</a:t>
            </a:r>
            <a:endParaRPr sz="2200" dirty="0">
              <a:solidFill>
                <a:srgbClr val="595959"/>
              </a:solidFill>
            </a:endParaRPr>
          </a:p>
          <a:p>
            <a:pPr marL="457200" lvl="0" indent="-368300" algn="l" rtl="0">
              <a:lnSpc>
                <a:spcPct val="150000"/>
              </a:lnSpc>
              <a:spcBef>
                <a:spcPts val="0"/>
              </a:spcBef>
              <a:spcAft>
                <a:spcPts val="0"/>
              </a:spcAft>
              <a:buClr>
                <a:srgbClr val="595959"/>
              </a:buClr>
              <a:buSzPts val="2200"/>
              <a:buChar char="-"/>
            </a:pPr>
            <a:r>
              <a:rPr lang="en-US" sz="2200" b="1" dirty="0">
                <a:solidFill>
                  <a:srgbClr val="595959"/>
                </a:solidFill>
              </a:rPr>
              <a:t>Enhancing Code Safety and Performance:</a:t>
            </a:r>
            <a:endParaRPr sz="2200" b="1" dirty="0">
              <a:solidFill>
                <a:srgbClr val="595959"/>
              </a:solidFill>
            </a:endParaRPr>
          </a:p>
          <a:p>
            <a:pPr marL="914400" lvl="1" indent="-368300" algn="l" rtl="0">
              <a:lnSpc>
                <a:spcPct val="150000"/>
              </a:lnSpc>
              <a:spcBef>
                <a:spcPts val="0"/>
              </a:spcBef>
              <a:spcAft>
                <a:spcPts val="0"/>
              </a:spcAft>
              <a:buClr>
                <a:srgbClr val="595959"/>
              </a:buClr>
              <a:buSzPts val="2200"/>
              <a:buChar char="-"/>
            </a:pPr>
            <a:r>
              <a:rPr lang="en-US" sz="2200" dirty="0">
                <a:solidFill>
                  <a:srgbClr val="595959"/>
                </a:solidFill>
              </a:rPr>
              <a:t>Ling et al.'s </a:t>
            </a:r>
            <a:r>
              <a:rPr lang="en-US" sz="2200" dirty="0" err="1">
                <a:solidFill>
                  <a:srgbClr val="595959"/>
                </a:solidFill>
              </a:rPr>
              <a:t>transpiler</a:t>
            </a:r>
            <a:r>
              <a:rPr lang="en-US" sz="2200" dirty="0">
                <a:solidFill>
                  <a:srgbClr val="595959"/>
                </a:solidFill>
              </a:rPr>
              <a:t> reduces "unsafe" keyword usage, transforming C code into safer Rust code.</a:t>
            </a:r>
            <a:endParaRPr sz="2200" dirty="0">
              <a:solidFill>
                <a:srgbClr val="595959"/>
              </a:solidFill>
            </a:endParaRPr>
          </a:p>
          <a:p>
            <a:pPr marL="914400" lvl="1" indent="-368300" algn="l" rtl="0">
              <a:lnSpc>
                <a:spcPct val="150000"/>
              </a:lnSpc>
              <a:spcBef>
                <a:spcPts val="0"/>
              </a:spcBef>
              <a:spcAft>
                <a:spcPts val="0"/>
              </a:spcAft>
              <a:buClr>
                <a:srgbClr val="595959"/>
              </a:buClr>
              <a:buSzPts val="2200"/>
              <a:buChar char="-"/>
            </a:pPr>
            <a:r>
              <a:rPr lang="en-US" sz="2200" dirty="0" err="1">
                <a:solidFill>
                  <a:srgbClr val="595959"/>
                </a:solidFill>
              </a:rPr>
              <a:t>Lunnikivi</a:t>
            </a:r>
            <a:r>
              <a:rPr lang="en-US" sz="2200" dirty="0">
                <a:solidFill>
                  <a:srgbClr val="595959"/>
                </a:solidFill>
              </a:rPr>
              <a:t> et al. explored </a:t>
            </a:r>
            <a:r>
              <a:rPr lang="en-US" sz="2200" dirty="0" err="1">
                <a:solidFill>
                  <a:srgbClr val="595959"/>
                </a:solidFill>
              </a:rPr>
              <a:t>transpiling</a:t>
            </a:r>
            <a:r>
              <a:rPr lang="en-US" sz="2200" dirty="0">
                <a:solidFill>
                  <a:srgbClr val="595959"/>
                </a:solidFill>
              </a:rPr>
              <a:t> Python code to Rust for performance gains while maintaining readability, using tools like </a:t>
            </a:r>
            <a:r>
              <a:rPr lang="en-US" sz="2200" dirty="0" err="1">
                <a:solidFill>
                  <a:srgbClr val="595959"/>
                </a:solidFill>
              </a:rPr>
              <a:t>pyrs</a:t>
            </a:r>
            <a:r>
              <a:rPr lang="en-US" sz="2200" dirty="0">
                <a:solidFill>
                  <a:srgbClr val="595959"/>
                </a:solidFill>
              </a:rPr>
              <a:t> and involving manual refactoring.</a:t>
            </a:r>
            <a:endParaRPr sz="2200" dirty="0">
              <a:solidFill>
                <a:srgbClr val="595959"/>
              </a:solidFill>
            </a:endParaRPr>
          </a:p>
          <a:p>
            <a:pPr marL="0" lvl="0" indent="0" algn="l" rtl="0">
              <a:lnSpc>
                <a:spcPct val="150000"/>
              </a:lnSpc>
              <a:spcBef>
                <a:spcPts val="1200"/>
              </a:spcBef>
              <a:spcAft>
                <a:spcPts val="0"/>
              </a:spcAft>
              <a:buNone/>
            </a:pPr>
            <a:endParaRPr sz="2600" b="1" dirty="0">
              <a:solidFill>
                <a:srgbClr val="595959"/>
              </a:solidFill>
            </a:endParaRPr>
          </a:p>
        </p:txBody>
      </p:sp>
      <p:sp>
        <p:nvSpPr>
          <p:cNvPr id="82" name="Google Shape;82;p15"/>
          <p:cNvSpPr txBox="1"/>
          <p:nvPr/>
        </p:nvSpPr>
        <p:spPr>
          <a:xfrm>
            <a:off x="6340639" y="2246126"/>
            <a:ext cx="5717700" cy="224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000">
              <a:solidFill>
                <a:srgbClr val="595959"/>
              </a:solidFill>
              <a:latin typeface="Roboto Mono"/>
              <a:ea typeface="Roboto Mono"/>
              <a:cs typeface="Roboto Mono"/>
              <a:sym typeface="Roboto Mon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p:nvPr/>
        </p:nvSpPr>
        <p:spPr>
          <a:xfrm>
            <a:off x="47325" y="2246126"/>
            <a:ext cx="6891900" cy="2418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2200">
              <a:solidFill>
                <a:srgbClr val="595959"/>
              </a:solidFill>
              <a:latin typeface="Roboto Mono"/>
              <a:ea typeface="Roboto Mono"/>
              <a:cs typeface="Roboto Mono"/>
              <a:sym typeface="Roboto Mono"/>
            </a:endParaRPr>
          </a:p>
        </p:txBody>
      </p:sp>
      <p:sp>
        <p:nvSpPr>
          <p:cNvPr id="88" name="Google Shape;88;p16"/>
          <p:cNvSpPr txBox="1">
            <a:spLocks noGrp="1"/>
          </p:cNvSpPr>
          <p:nvPr>
            <p:ph type="ctrTitle"/>
          </p:nvPr>
        </p:nvSpPr>
        <p:spPr>
          <a:xfrm>
            <a:off x="451425" y="344250"/>
            <a:ext cx="10918500" cy="864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274C"/>
              </a:buClr>
              <a:buSzPts val="4800"/>
              <a:buFont typeface="Calibri"/>
              <a:buNone/>
            </a:pPr>
            <a:r>
              <a:rPr lang="en-US" sz="4000"/>
              <a:t>Related Work - Transpilation Tools Explored</a:t>
            </a:r>
            <a:endParaRPr sz="4000"/>
          </a:p>
        </p:txBody>
      </p:sp>
      <p:sp>
        <p:nvSpPr>
          <p:cNvPr id="89" name="Google Shape;89;p16"/>
          <p:cNvSpPr txBox="1"/>
          <p:nvPr/>
        </p:nvSpPr>
        <p:spPr>
          <a:xfrm>
            <a:off x="323675" y="1525775"/>
            <a:ext cx="11279700" cy="4522800"/>
          </a:xfrm>
          <a:prstGeom prst="rect">
            <a:avLst/>
          </a:prstGeom>
          <a:noFill/>
          <a:ln>
            <a:noFill/>
          </a:ln>
        </p:spPr>
        <p:txBody>
          <a:bodyPr spcFirstLastPara="1" wrap="square" lIns="91425" tIns="91425" rIns="91425" bIns="91425" anchor="t" anchorCtr="0">
            <a:normAutofit lnSpcReduction="10000"/>
          </a:bodyPr>
          <a:lstStyle/>
          <a:p>
            <a:pPr marL="457200" lvl="0" indent="-355600" algn="l" rtl="0">
              <a:lnSpc>
                <a:spcPct val="150000"/>
              </a:lnSpc>
              <a:spcBef>
                <a:spcPts val="0"/>
              </a:spcBef>
              <a:spcAft>
                <a:spcPts val="0"/>
              </a:spcAft>
              <a:buClr>
                <a:srgbClr val="595959"/>
              </a:buClr>
              <a:buSzPts val="2000"/>
              <a:buChar char="-"/>
            </a:pPr>
            <a:r>
              <a:rPr lang="en-US" sz="2000" b="1" dirty="0">
                <a:solidFill>
                  <a:srgbClr val="595959"/>
                </a:solidFill>
              </a:rPr>
              <a:t>C2Rust</a:t>
            </a:r>
            <a:r>
              <a:rPr lang="en-US" sz="2000" dirty="0">
                <a:solidFill>
                  <a:srgbClr val="595959"/>
                </a:solidFill>
              </a:rPr>
              <a:t>:</a:t>
            </a:r>
            <a:endParaRPr sz="2000" dirty="0">
              <a:solidFill>
                <a:srgbClr val="595959"/>
              </a:solidFill>
            </a:endParaRPr>
          </a:p>
          <a:p>
            <a:pPr marL="914400" lvl="1" indent="-355600" algn="l" rtl="0">
              <a:lnSpc>
                <a:spcPct val="150000"/>
              </a:lnSpc>
              <a:spcBef>
                <a:spcPts val="0"/>
              </a:spcBef>
              <a:spcAft>
                <a:spcPts val="0"/>
              </a:spcAft>
              <a:buClr>
                <a:srgbClr val="595959"/>
              </a:buClr>
              <a:buSzPts val="2000"/>
              <a:buChar char="-"/>
            </a:pPr>
            <a:r>
              <a:rPr lang="en-US" sz="2000" dirty="0">
                <a:solidFill>
                  <a:srgbClr val="595959"/>
                </a:solidFill>
              </a:rPr>
              <a:t>Open-source tool for C to Rust conversion.</a:t>
            </a:r>
            <a:endParaRPr sz="2000" dirty="0">
              <a:solidFill>
                <a:srgbClr val="595959"/>
              </a:solidFill>
            </a:endParaRPr>
          </a:p>
          <a:p>
            <a:pPr marL="914400" lvl="1" indent="-355600" algn="l" rtl="0">
              <a:lnSpc>
                <a:spcPct val="150000"/>
              </a:lnSpc>
              <a:spcBef>
                <a:spcPts val="0"/>
              </a:spcBef>
              <a:spcAft>
                <a:spcPts val="0"/>
              </a:spcAft>
              <a:buClr>
                <a:srgbClr val="595959"/>
              </a:buClr>
              <a:buSzPts val="2000"/>
              <a:buChar char="-"/>
            </a:pPr>
            <a:r>
              <a:rPr lang="en-US" sz="2000" dirty="0">
                <a:solidFill>
                  <a:srgbClr val="595959"/>
                </a:solidFill>
              </a:rPr>
              <a:t>Limitations include issues with complex C code, dependencies, performance, and unsafe code generation.</a:t>
            </a:r>
            <a:endParaRPr sz="1600" dirty="0">
              <a:solidFill>
                <a:srgbClr val="595959"/>
              </a:solidFill>
            </a:endParaRPr>
          </a:p>
          <a:p>
            <a:pPr marL="457200" lvl="0" indent="-355600" algn="l" rtl="0">
              <a:lnSpc>
                <a:spcPct val="150000"/>
              </a:lnSpc>
              <a:spcBef>
                <a:spcPts val="0"/>
              </a:spcBef>
              <a:spcAft>
                <a:spcPts val="0"/>
              </a:spcAft>
              <a:buClr>
                <a:srgbClr val="595959"/>
              </a:buClr>
              <a:buSzPts val="2000"/>
              <a:buChar char="-"/>
            </a:pPr>
            <a:r>
              <a:rPr lang="en-US" sz="2000" b="1" dirty="0">
                <a:solidFill>
                  <a:srgbClr val="595959"/>
                </a:solidFill>
              </a:rPr>
              <a:t>Rust </a:t>
            </a:r>
            <a:r>
              <a:rPr lang="en-US" sz="2000" b="1" dirty="0" err="1">
                <a:solidFill>
                  <a:srgbClr val="595959"/>
                </a:solidFill>
              </a:rPr>
              <a:t>bindgen</a:t>
            </a:r>
            <a:r>
              <a:rPr lang="en-US" sz="2000" dirty="0">
                <a:solidFill>
                  <a:srgbClr val="595959"/>
                </a:solidFill>
              </a:rPr>
              <a:t>:</a:t>
            </a:r>
            <a:endParaRPr sz="2000" dirty="0">
              <a:solidFill>
                <a:srgbClr val="595959"/>
              </a:solidFill>
            </a:endParaRPr>
          </a:p>
          <a:p>
            <a:pPr marL="914400" lvl="1" indent="-355600" algn="l" rtl="0">
              <a:lnSpc>
                <a:spcPct val="150000"/>
              </a:lnSpc>
              <a:spcBef>
                <a:spcPts val="0"/>
              </a:spcBef>
              <a:spcAft>
                <a:spcPts val="0"/>
              </a:spcAft>
              <a:buClr>
                <a:srgbClr val="595959"/>
              </a:buClr>
              <a:buSzPts val="2000"/>
              <a:buChar char="-"/>
            </a:pPr>
            <a:r>
              <a:rPr lang="en-US" sz="2000" dirty="0">
                <a:solidFill>
                  <a:srgbClr val="595959"/>
                </a:solidFill>
              </a:rPr>
              <a:t>Generates FFI bindings, not suitable for full </a:t>
            </a:r>
            <a:r>
              <a:rPr lang="en-US" sz="2000" dirty="0" err="1">
                <a:solidFill>
                  <a:srgbClr val="595959"/>
                </a:solidFill>
              </a:rPr>
              <a:t>transpilation</a:t>
            </a:r>
            <a:r>
              <a:rPr lang="en-US" sz="2000" dirty="0">
                <a:solidFill>
                  <a:srgbClr val="595959"/>
                </a:solidFill>
              </a:rPr>
              <a:t>.</a:t>
            </a:r>
            <a:endParaRPr sz="2000" dirty="0">
              <a:solidFill>
                <a:srgbClr val="595959"/>
              </a:solidFill>
            </a:endParaRPr>
          </a:p>
          <a:p>
            <a:pPr marL="457200" lvl="0" indent="-355600" algn="l" rtl="0">
              <a:lnSpc>
                <a:spcPct val="150000"/>
              </a:lnSpc>
              <a:spcBef>
                <a:spcPts val="0"/>
              </a:spcBef>
              <a:spcAft>
                <a:spcPts val="0"/>
              </a:spcAft>
              <a:buClr>
                <a:srgbClr val="595959"/>
              </a:buClr>
              <a:buSzPts val="2000"/>
              <a:buChar char="-"/>
            </a:pPr>
            <a:r>
              <a:rPr lang="en-US" sz="2000" b="1" dirty="0" err="1">
                <a:solidFill>
                  <a:srgbClr val="595959"/>
                </a:solidFill>
              </a:rPr>
              <a:t>CRust</a:t>
            </a:r>
            <a:r>
              <a:rPr lang="en-US" sz="2000" dirty="0">
                <a:solidFill>
                  <a:srgbClr val="595959"/>
                </a:solidFill>
              </a:rPr>
              <a:t>:</a:t>
            </a:r>
            <a:endParaRPr sz="2000" dirty="0">
              <a:solidFill>
                <a:srgbClr val="595959"/>
              </a:solidFill>
            </a:endParaRPr>
          </a:p>
          <a:p>
            <a:pPr marL="914400" lvl="1" indent="-355600" algn="l" rtl="0">
              <a:lnSpc>
                <a:spcPct val="150000"/>
              </a:lnSpc>
              <a:spcBef>
                <a:spcPts val="0"/>
              </a:spcBef>
              <a:spcAft>
                <a:spcPts val="0"/>
              </a:spcAft>
              <a:buClr>
                <a:srgbClr val="595959"/>
              </a:buClr>
              <a:buSzPts val="2000"/>
              <a:buChar char="-"/>
            </a:pPr>
            <a:r>
              <a:rPr lang="en-US" sz="2000" dirty="0">
                <a:solidFill>
                  <a:srgbClr val="595959"/>
                </a:solidFill>
              </a:rPr>
              <a:t>Shows promise in converting basic C/C++ code.</a:t>
            </a:r>
            <a:endParaRPr sz="2000" dirty="0">
              <a:solidFill>
                <a:srgbClr val="595959"/>
              </a:solidFill>
            </a:endParaRPr>
          </a:p>
          <a:p>
            <a:pPr marL="914400" lvl="1" indent="-355600" algn="l" rtl="0">
              <a:lnSpc>
                <a:spcPct val="150000"/>
              </a:lnSpc>
              <a:spcBef>
                <a:spcPts val="0"/>
              </a:spcBef>
              <a:spcAft>
                <a:spcPts val="0"/>
              </a:spcAft>
              <a:buClr>
                <a:srgbClr val="595959"/>
              </a:buClr>
              <a:buSzPts val="2000"/>
              <a:buChar char="-"/>
            </a:pPr>
            <a:r>
              <a:rPr lang="en-US" sz="2000" dirty="0">
                <a:solidFill>
                  <a:srgbClr val="595959"/>
                </a:solidFill>
              </a:rPr>
              <a:t>Limitations include header file conversion, unknown function handling, class support, and preprocessors.</a:t>
            </a:r>
            <a:endParaRPr sz="2000" dirty="0">
              <a:solidFill>
                <a:srgbClr val="595959"/>
              </a:solidFill>
            </a:endParaRPr>
          </a:p>
          <a:p>
            <a:pPr marL="0" lvl="0" indent="0" algn="l" rtl="0">
              <a:lnSpc>
                <a:spcPct val="150000"/>
              </a:lnSpc>
              <a:spcBef>
                <a:spcPts val="1200"/>
              </a:spcBef>
              <a:spcAft>
                <a:spcPts val="0"/>
              </a:spcAft>
              <a:buNone/>
            </a:pPr>
            <a:endParaRPr sz="2200" dirty="0">
              <a:solidFill>
                <a:srgbClr val="59595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p:nvPr/>
        </p:nvSpPr>
        <p:spPr>
          <a:xfrm>
            <a:off x="47325" y="2246126"/>
            <a:ext cx="6891900" cy="2418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2200">
              <a:solidFill>
                <a:srgbClr val="595959"/>
              </a:solidFill>
              <a:latin typeface="Roboto Mono"/>
              <a:ea typeface="Roboto Mono"/>
              <a:cs typeface="Roboto Mono"/>
              <a:sym typeface="Roboto Mono"/>
            </a:endParaRPr>
          </a:p>
        </p:txBody>
      </p:sp>
      <p:sp>
        <p:nvSpPr>
          <p:cNvPr id="96" name="Google Shape;96;p17"/>
          <p:cNvSpPr txBox="1">
            <a:spLocks noGrp="1"/>
          </p:cNvSpPr>
          <p:nvPr>
            <p:ph type="ctrTitle"/>
          </p:nvPr>
        </p:nvSpPr>
        <p:spPr>
          <a:xfrm>
            <a:off x="451425" y="344249"/>
            <a:ext cx="10681200" cy="9393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274C"/>
              </a:buClr>
              <a:buSzPts val="4800"/>
              <a:buFont typeface="Calibri"/>
              <a:buNone/>
            </a:pPr>
            <a:r>
              <a:rPr lang="en-US" sz="2900"/>
              <a:t>Related Work - Case Study: gperf Module Transpilation Using CRust</a:t>
            </a:r>
            <a:endParaRPr sz="2900"/>
          </a:p>
        </p:txBody>
      </p:sp>
      <p:sp>
        <p:nvSpPr>
          <p:cNvPr id="97" name="Google Shape;97;p17"/>
          <p:cNvSpPr txBox="1"/>
          <p:nvPr/>
        </p:nvSpPr>
        <p:spPr>
          <a:xfrm>
            <a:off x="323675" y="1525775"/>
            <a:ext cx="11279700" cy="4522800"/>
          </a:xfrm>
          <a:prstGeom prst="rect">
            <a:avLst/>
          </a:prstGeom>
          <a:noFill/>
          <a:ln>
            <a:noFill/>
          </a:ln>
        </p:spPr>
        <p:txBody>
          <a:bodyPr spcFirstLastPara="1" wrap="square" lIns="91425" tIns="91425" rIns="91425" bIns="91425" anchor="t" anchorCtr="0">
            <a:normAutofit/>
          </a:bodyPr>
          <a:lstStyle/>
          <a:p>
            <a:pPr marL="457200" lvl="0" indent="-387350" algn="l" rtl="0">
              <a:lnSpc>
                <a:spcPct val="115000"/>
              </a:lnSpc>
              <a:spcBef>
                <a:spcPts val="0"/>
              </a:spcBef>
              <a:spcAft>
                <a:spcPts val="0"/>
              </a:spcAft>
              <a:buClr>
                <a:srgbClr val="595959"/>
              </a:buClr>
              <a:buSzPts val="2500"/>
              <a:buChar char="-"/>
            </a:pPr>
            <a:r>
              <a:rPr lang="en-US" sz="2500" dirty="0">
                <a:solidFill>
                  <a:srgbClr val="595959"/>
                </a:solidFill>
              </a:rPr>
              <a:t>Results showed </a:t>
            </a:r>
            <a:r>
              <a:rPr lang="en-US" sz="2500" b="1" dirty="0">
                <a:solidFill>
                  <a:srgbClr val="595959"/>
                </a:solidFill>
              </a:rPr>
              <a:t>partial success </a:t>
            </a:r>
            <a:r>
              <a:rPr lang="en-US" sz="2500" dirty="0">
                <a:solidFill>
                  <a:srgbClr val="595959"/>
                </a:solidFill>
              </a:rPr>
              <a:t>in automatic </a:t>
            </a:r>
            <a:r>
              <a:rPr lang="en-US" sz="2500" dirty="0" err="1">
                <a:solidFill>
                  <a:srgbClr val="595959"/>
                </a:solidFill>
              </a:rPr>
              <a:t>transpilation</a:t>
            </a:r>
            <a:r>
              <a:rPr lang="en-US" sz="2500" dirty="0">
                <a:solidFill>
                  <a:srgbClr val="595959"/>
                </a:solidFill>
              </a:rPr>
              <a:t>, with conversion percentages ranging from 5% to 45%.</a:t>
            </a:r>
          </a:p>
          <a:p>
            <a:pPr marL="457200" lvl="0" indent="0" algn="l" rtl="0">
              <a:lnSpc>
                <a:spcPct val="115000"/>
              </a:lnSpc>
              <a:spcBef>
                <a:spcPts val="1200"/>
              </a:spcBef>
              <a:spcAft>
                <a:spcPts val="0"/>
              </a:spcAft>
              <a:buClr>
                <a:schemeClr val="dk1"/>
              </a:buClr>
              <a:buSzPts val="1100"/>
              <a:buFont typeface="Arial"/>
              <a:buNone/>
            </a:pPr>
            <a:endParaRPr sz="2500" dirty="0">
              <a:solidFill>
                <a:srgbClr val="595959"/>
              </a:solidFill>
            </a:endParaRPr>
          </a:p>
          <a:p>
            <a:pPr marL="457200" lvl="0" indent="-387350" algn="l" rtl="0">
              <a:lnSpc>
                <a:spcPct val="115000"/>
              </a:lnSpc>
              <a:spcBef>
                <a:spcPts val="1200"/>
              </a:spcBef>
              <a:spcAft>
                <a:spcPts val="0"/>
              </a:spcAft>
              <a:buClr>
                <a:srgbClr val="595959"/>
              </a:buClr>
              <a:buSzPts val="2500"/>
              <a:buChar char="-"/>
            </a:pPr>
            <a:r>
              <a:rPr lang="en-US" sz="2500" b="1" dirty="0">
                <a:solidFill>
                  <a:srgbClr val="595959"/>
                </a:solidFill>
              </a:rPr>
              <a:t>Significant manual effort </a:t>
            </a:r>
            <a:r>
              <a:rPr lang="en-US" sz="2500" dirty="0">
                <a:solidFill>
                  <a:srgbClr val="595959"/>
                </a:solidFill>
              </a:rPr>
              <a:t>required to complete the conversion process.</a:t>
            </a:r>
            <a:endParaRPr sz="2500" dirty="0">
              <a:solidFill>
                <a:srgbClr val="595959"/>
              </a:solidFill>
            </a:endParaRPr>
          </a:p>
          <a:p>
            <a:pPr marL="457200" lvl="0" indent="0" algn="l" rtl="0">
              <a:lnSpc>
                <a:spcPct val="115000"/>
              </a:lnSpc>
              <a:spcBef>
                <a:spcPts val="1200"/>
              </a:spcBef>
              <a:spcAft>
                <a:spcPts val="0"/>
              </a:spcAft>
              <a:buClr>
                <a:schemeClr val="dk1"/>
              </a:buClr>
              <a:buSzPts val="1100"/>
              <a:buFont typeface="Arial"/>
              <a:buNone/>
            </a:pPr>
            <a:endParaRPr sz="2500" dirty="0">
              <a:solidFill>
                <a:srgbClr val="595959"/>
              </a:solidFill>
            </a:endParaRPr>
          </a:p>
          <a:p>
            <a:pPr marL="457200" lvl="0" indent="-387350" algn="l" rtl="0">
              <a:lnSpc>
                <a:spcPct val="115000"/>
              </a:lnSpc>
              <a:spcBef>
                <a:spcPts val="1200"/>
              </a:spcBef>
              <a:spcAft>
                <a:spcPts val="0"/>
              </a:spcAft>
              <a:buClr>
                <a:srgbClr val="595959"/>
              </a:buClr>
              <a:buSzPts val="2500"/>
              <a:buChar char="-"/>
            </a:pPr>
            <a:r>
              <a:rPr lang="en-US" sz="2500" dirty="0">
                <a:solidFill>
                  <a:srgbClr val="595959"/>
                </a:solidFill>
              </a:rPr>
              <a:t>Demonstrates limitations of current tools in handling </a:t>
            </a:r>
            <a:r>
              <a:rPr lang="en-US" sz="2500" b="1" dirty="0">
                <a:solidFill>
                  <a:srgbClr val="595959"/>
                </a:solidFill>
              </a:rPr>
              <a:t>complex or extensive C/C++ </a:t>
            </a:r>
            <a:r>
              <a:rPr lang="en-US" sz="2500" dirty="0">
                <a:solidFill>
                  <a:srgbClr val="595959"/>
                </a:solidFill>
              </a:rPr>
              <a:t>codebases.</a:t>
            </a:r>
            <a:endParaRPr sz="2500" dirty="0">
              <a:solidFill>
                <a:srgbClr val="595959"/>
              </a:solidFill>
            </a:endParaRPr>
          </a:p>
          <a:p>
            <a:pPr marL="0" lvl="0" indent="0" algn="l" rtl="0">
              <a:lnSpc>
                <a:spcPct val="115000"/>
              </a:lnSpc>
              <a:spcBef>
                <a:spcPts val="1200"/>
              </a:spcBef>
              <a:spcAft>
                <a:spcPts val="0"/>
              </a:spcAft>
              <a:buNone/>
            </a:pPr>
            <a:endParaRPr sz="2700" b="1" dirty="0">
              <a:solidFill>
                <a:srgbClr val="595959"/>
              </a:solidFill>
            </a:endParaRPr>
          </a:p>
        </p:txBody>
      </p:sp>
      <p:sp>
        <p:nvSpPr>
          <p:cNvPr id="98" name="Google Shape;98;p17"/>
          <p:cNvSpPr txBox="1"/>
          <p:nvPr/>
        </p:nvSpPr>
        <p:spPr>
          <a:xfrm>
            <a:off x="6340639" y="2246126"/>
            <a:ext cx="5717700" cy="224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000">
              <a:solidFill>
                <a:srgbClr val="595959"/>
              </a:solidFill>
              <a:latin typeface="Roboto Mono"/>
              <a:ea typeface="Roboto Mono"/>
              <a:cs typeface="Roboto Mono"/>
              <a:sym typeface="Roboto Mon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txBox="1">
            <a:spLocks noGrp="1"/>
          </p:cNvSpPr>
          <p:nvPr>
            <p:ph type="ctrTitle"/>
          </p:nvPr>
        </p:nvSpPr>
        <p:spPr>
          <a:xfrm>
            <a:off x="466175" y="417250"/>
            <a:ext cx="11486400" cy="864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274C"/>
              </a:buClr>
              <a:buSzPts val="4800"/>
              <a:buFont typeface="Calibri"/>
              <a:buNone/>
            </a:pPr>
            <a:r>
              <a:rPr lang="en-US"/>
              <a:t>Methodology</a:t>
            </a:r>
            <a:endParaRPr/>
          </a:p>
        </p:txBody>
      </p:sp>
      <p:sp>
        <p:nvSpPr>
          <p:cNvPr id="104" name="Google Shape;104;p18"/>
          <p:cNvSpPr txBox="1"/>
          <p:nvPr/>
        </p:nvSpPr>
        <p:spPr>
          <a:xfrm>
            <a:off x="992209" y="1390850"/>
            <a:ext cx="10158300" cy="893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None/>
            </a:pPr>
            <a:r>
              <a:rPr lang="en-US" sz="2500">
                <a:solidFill>
                  <a:srgbClr val="595959"/>
                </a:solidFill>
              </a:rPr>
              <a:t>A lot of C/C++ to Rust transpilation is simply replacing syntax…</a:t>
            </a:r>
            <a:endParaRPr sz="2500">
              <a:solidFill>
                <a:srgbClr val="595959"/>
              </a:solidFill>
            </a:endParaRPr>
          </a:p>
        </p:txBody>
      </p:sp>
      <p:pic>
        <p:nvPicPr>
          <p:cNvPr id="105" name="Google Shape;105;p18"/>
          <p:cNvPicPr preferRelativeResize="0"/>
          <p:nvPr/>
        </p:nvPicPr>
        <p:blipFill>
          <a:blip r:embed="rId3">
            <a:alphaModFix/>
          </a:blip>
          <a:stretch>
            <a:fillRect/>
          </a:stretch>
        </p:blipFill>
        <p:spPr>
          <a:xfrm>
            <a:off x="844625" y="2627500"/>
            <a:ext cx="4758117" cy="2126850"/>
          </a:xfrm>
          <a:prstGeom prst="rect">
            <a:avLst/>
          </a:prstGeom>
          <a:noFill/>
          <a:ln>
            <a:noFill/>
          </a:ln>
        </p:spPr>
      </p:pic>
      <p:pic>
        <p:nvPicPr>
          <p:cNvPr id="106" name="Google Shape;106;p18"/>
          <p:cNvPicPr preferRelativeResize="0"/>
          <p:nvPr/>
        </p:nvPicPr>
        <p:blipFill>
          <a:blip r:embed="rId4">
            <a:alphaModFix/>
          </a:blip>
          <a:stretch>
            <a:fillRect/>
          </a:stretch>
        </p:blipFill>
        <p:spPr>
          <a:xfrm>
            <a:off x="6577902" y="2646283"/>
            <a:ext cx="4769473" cy="2089317"/>
          </a:xfrm>
          <a:prstGeom prst="rect">
            <a:avLst/>
          </a:prstGeom>
          <a:noFill/>
          <a:ln>
            <a:noFill/>
          </a:ln>
        </p:spPr>
      </p:pic>
      <p:sp>
        <p:nvSpPr>
          <p:cNvPr id="107" name="Google Shape;107;p18"/>
          <p:cNvSpPr txBox="1"/>
          <p:nvPr/>
        </p:nvSpPr>
        <p:spPr>
          <a:xfrm>
            <a:off x="992209" y="5121032"/>
            <a:ext cx="10158300" cy="893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US" sz="2500">
                <a:solidFill>
                  <a:srgbClr val="595959"/>
                </a:solidFill>
              </a:rPr>
              <a:t>We will look further into cases where transpilation is not as straightforward.</a:t>
            </a:r>
            <a:endParaRPr sz="2500">
              <a:solidFill>
                <a:srgbClr val="595959"/>
              </a:solidFill>
            </a:endParaRPr>
          </a:p>
        </p:txBody>
      </p:sp>
      <p:cxnSp>
        <p:nvCxnSpPr>
          <p:cNvPr id="108" name="Google Shape;108;p18"/>
          <p:cNvCxnSpPr>
            <a:stCxn id="105" idx="3"/>
            <a:endCxn id="106" idx="1"/>
          </p:cNvCxnSpPr>
          <p:nvPr/>
        </p:nvCxnSpPr>
        <p:spPr>
          <a:xfrm>
            <a:off x="5602742" y="3690925"/>
            <a:ext cx="975300" cy="0"/>
          </a:xfrm>
          <a:prstGeom prst="straightConnector1">
            <a:avLst/>
          </a:prstGeom>
          <a:noFill/>
          <a:ln w="76200" cap="flat" cmpd="sng">
            <a:solidFill>
              <a:srgbClr val="595959"/>
            </a:solidFill>
            <a:prstDash val="solid"/>
            <a:round/>
            <a:headEnd type="none" w="med" len="med"/>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txBox="1">
            <a:spLocks noGrp="1"/>
          </p:cNvSpPr>
          <p:nvPr>
            <p:ph type="ctrTitle"/>
          </p:nvPr>
        </p:nvSpPr>
        <p:spPr>
          <a:xfrm>
            <a:off x="466175" y="417250"/>
            <a:ext cx="11486400" cy="864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274C"/>
              </a:buClr>
              <a:buSzPts val="4800"/>
              <a:buFont typeface="Calibri"/>
              <a:buNone/>
            </a:pPr>
            <a:r>
              <a:rPr lang="en-US"/>
              <a:t>Methodology</a:t>
            </a:r>
            <a:endParaRPr/>
          </a:p>
        </p:txBody>
      </p:sp>
      <p:sp>
        <p:nvSpPr>
          <p:cNvPr id="114" name="Google Shape;114;p19"/>
          <p:cNvSpPr txBox="1"/>
          <p:nvPr/>
        </p:nvSpPr>
        <p:spPr>
          <a:xfrm>
            <a:off x="1090475" y="1281250"/>
            <a:ext cx="10011000" cy="15609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1200"/>
              </a:spcAft>
              <a:buNone/>
            </a:pPr>
            <a:r>
              <a:rPr lang="en-US" sz="2500">
                <a:solidFill>
                  <a:srgbClr val="595959"/>
                </a:solidFill>
              </a:rPr>
              <a:t>Current transpilation tools struggle with enforcing borrow checking. As a result, unsafe Rust is used for sections that cannot easily be translated to safe rust.</a:t>
            </a:r>
            <a:endParaRPr sz="2500">
              <a:solidFill>
                <a:srgbClr val="595959"/>
              </a:solidFill>
            </a:endParaRPr>
          </a:p>
        </p:txBody>
      </p:sp>
      <p:pic>
        <p:nvPicPr>
          <p:cNvPr id="115" name="Google Shape;115;p19"/>
          <p:cNvPicPr preferRelativeResize="0"/>
          <p:nvPr/>
        </p:nvPicPr>
        <p:blipFill>
          <a:blip r:embed="rId3">
            <a:alphaModFix/>
          </a:blip>
          <a:stretch>
            <a:fillRect/>
          </a:stretch>
        </p:blipFill>
        <p:spPr>
          <a:xfrm>
            <a:off x="2475819" y="4803478"/>
            <a:ext cx="7240316" cy="1303147"/>
          </a:xfrm>
          <a:prstGeom prst="rect">
            <a:avLst/>
          </a:prstGeom>
          <a:noFill/>
          <a:ln>
            <a:noFill/>
          </a:ln>
        </p:spPr>
      </p:pic>
      <p:pic>
        <p:nvPicPr>
          <p:cNvPr id="116" name="Google Shape;116;p19"/>
          <p:cNvPicPr preferRelativeResize="0"/>
          <p:nvPr/>
        </p:nvPicPr>
        <p:blipFill>
          <a:blip r:embed="rId4">
            <a:alphaModFix/>
          </a:blip>
          <a:stretch>
            <a:fillRect/>
          </a:stretch>
        </p:blipFill>
        <p:spPr>
          <a:xfrm>
            <a:off x="4268611" y="2645442"/>
            <a:ext cx="3654730" cy="1714258"/>
          </a:xfrm>
          <a:prstGeom prst="rect">
            <a:avLst/>
          </a:prstGeom>
          <a:noFill/>
          <a:ln>
            <a:noFill/>
          </a:ln>
        </p:spPr>
      </p:pic>
      <p:cxnSp>
        <p:nvCxnSpPr>
          <p:cNvPr id="117" name="Google Shape;117;p19"/>
          <p:cNvCxnSpPr>
            <a:endCxn id="115" idx="0"/>
          </p:cNvCxnSpPr>
          <p:nvPr/>
        </p:nvCxnSpPr>
        <p:spPr>
          <a:xfrm flipH="1">
            <a:off x="6095977" y="3922978"/>
            <a:ext cx="9000" cy="880500"/>
          </a:xfrm>
          <a:prstGeom prst="straightConnector1">
            <a:avLst/>
          </a:prstGeom>
          <a:noFill/>
          <a:ln w="76200" cap="flat" cmpd="sng">
            <a:solidFill>
              <a:srgbClr val="FF0000"/>
            </a:solidFill>
            <a:prstDash val="solid"/>
            <a:round/>
            <a:headEnd type="none" w="med" len="med"/>
            <a:tailEnd type="triangle" w="med" len="med"/>
          </a:ln>
        </p:spPr>
      </p:cxnSp>
    </p:spTree>
  </p:cSld>
  <p:clrMapOvr>
    <a:masterClrMapping/>
  </p:clrMapOvr>
</p:sld>
</file>

<file path=ppt/theme/theme1.xml><?xml version="1.0" encoding="utf-8"?>
<a:theme xmlns:a="http://schemas.openxmlformats.org/drawingml/2006/main" name="Title Slide 1">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 3">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Slide 1">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tent Slide 3">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1531</Words>
  <Application>Microsoft Macintosh PowerPoint</Application>
  <PresentationFormat>Widescreen</PresentationFormat>
  <Paragraphs>270</Paragraphs>
  <Slides>25</Slides>
  <Notes>25</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25</vt:i4>
      </vt:variant>
    </vt:vector>
  </HeadingPairs>
  <TitlesOfParts>
    <vt:vector size="33" baseType="lpstr">
      <vt:lpstr>Calibri</vt:lpstr>
      <vt:lpstr>Roboto Mono</vt:lpstr>
      <vt:lpstr>Courier New</vt:lpstr>
      <vt:lpstr>Arial</vt:lpstr>
      <vt:lpstr>Title Slide 1</vt:lpstr>
      <vt:lpstr>Title Slide 3</vt:lpstr>
      <vt:lpstr>Content Slide 1</vt:lpstr>
      <vt:lpstr>Content Slide 3</vt:lpstr>
      <vt:lpstr>Towards a Transpiler for C/C++ to Safer Rust</vt:lpstr>
      <vt:lpstr>Authors</vt:lpstr>
      <vt:lpstr>The Rust Language</vt:lpstr>
      <vt:lpstr>Transpilation</vt:lpstr>
      <vt:lpstr>Related Work</vt:lpstr>
      <vt:lpstr>Related Work - Transpilation Tools Explored</vt:lpstr>
      <vt:lpstr>Related Work - Case Study: gperf Module Transpilation Using CRust</vt:lpstr>
      <vt:lpstr>Methodology</vt:lpstr>
      <vt:lpstr>Methodology</vt:lpstr>
      <vt:lpstr>Methodology</vt:lpstr>
      <vt:lpstr>Methodology</vt:lpstr>
      <vt:lpstr>Methodology</vt:lpstr>
      <vt:lpstr>Methodology</vt:lpstr>
      <vt:lpstr>Methodology - Non-trivial Constructs</vt:lpstr>
      <vt:lpstr>Methodology - Non-trivial Constructs</vt:lpstr>
      <vt:lpstr>Methodology - Non-trivial Constructs</vt:lpstr>
      <vt:lpstr>Methodology - Non-trivial Constructs</vt:lpstr>
      <vt:lpstr>Methodology - Non-trivial Constructs</vt:lpstr>
      <vt:lpstr>Methodology - Non-trivial Constructs</vt:lpstr>
      <vt:lpstr>Methodology - Non-trivial Constructs</vt:lpstr>
      <vt:lpstr>Methodology - Non-trivial Constructs</vt:lpstr>
      <vt:lpstr>Results</vt:lpstr>
      <vt:lpstr>Current State of Auto-Transpilation</vt:lpstr>
      <vt:lpstr>Future Work</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a Transpiler for C/C++ to Safer Rust</dc:title>
  <cp:lastModifiedBy>Patel, Arjav</cp:lastModifiedBy>
  <cp:revision>4</cp:revision>
  <dcterms:modified xsi:type="dcterms:W3CDTF">2024-04-16T22:45:43Z</dcterms:modified>
</cp:coreProperties>
</file>