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</p:sldIdLst>
  <p:sldSz cy="5143500" cx="9144000"/>
  <p:notesSz cx="6858000" cy="9144000"/>
  <p:embeddedFontLst>
    <p:embeddedFont>
      <p:font typeface="Average"/>
      <p:regular r:id="rId27"/>
    </p:embeddedFont>
    <p:embeddedFont>
      <p:font typeface="Oswald"/>
      <p:regular r:id="rId28"/>
      <p:bold r:id="rId2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font" Target="fonts/Oswald-regular.fntdata"/><Relationship Id="rId27" Type="http://schemas.openxmlformats.org/officeDocument/2006/relationships/font" Target="fonts/Average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Oswald-bold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Presenter: Eshan Jain, Benjamin Miller, Reinardus Joseph, Max Tennant, Haoran Jin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g2c99012b8e0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1" name="Google Shape;121;g2c99012b8e0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g2cc59b85d91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8" name="Google Shape;128;g2cc59b85d91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g2cc59b85d91_1_1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5" name="Google Shape;135;g2cc59b85d91_1_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g2c99012b8e0_0_1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2" name="Google Shape;142;g2c99012b8e0_0_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g2cba85d0cbd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" name="Google Shape;151;g2cba85d0cbd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6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g2cba85d0cbd_1_2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8" name="Google Shape;158;g2cba85d0cbd_1_2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3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g2cba85d0cbd_1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5" name="Google Shape;165;g2cba85d0cbd_1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2cba85d0cbd_1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2cba85d0cbd_1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2c99012b8e0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2c99012b8e0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Haoran</a:t>
            </a:r>
            <a:br>
              <a:rPr lang="en"/>
            </a:br>
            <a:r>
              <a:rPr lang="en"/>
              <a:t>With the novel rf partitioning technique, power can be reduced by</a:t>
            </a:r>
            <a:br>
              <a:rPr lang="en"/>
            </a:br>
            <a:r>
              <a:rPr lang="en"/>
              <a:t>Area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Execution time </a:t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g2cba85d0cbd_2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4" name="Google Shape;184;g2cba85d0cbd_2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the early stage of CMOS, 20 years ago. Many exploration of CMOS RF.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Content: upper bits 0 and 1 2s’ complement</a:t>
            </a:r>
            <a:endParaRPr/>
          </a:p>
          <a:p>
            <a:pPr indent="-298450" lvl="0" marL="457200" rtl="0" algn="l"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"/>
              <a:t>Cache: different from memory</a:t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g2c99012b8e0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Google Shape;63;g2c99012b8e0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g2cba85d0cbd_2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0" name="Google Shape;190;g2cba85d0cbd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g2c979fad5be_2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6" name="Google Shape;196;g2c979fad5be_2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g2cbb3151514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" name="Google Shape;69;g2cbb3151514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cba85d0cbd_3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cba85d0cbd_3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2cba85d0cbd_3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2cba85d0cbd_3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cba85d0cbd_3_1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cba85d0cbd_3_1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g2cc26562637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Google Shape;97;g2cc26562637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g2cc26562637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6" name="Google Shape;106;g2cc26562637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2cc59b85d91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2cc59b85d91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oogle Shape;10;p2"/>
          <p:cNvGrpSpPr/>
          <p:nvPr/>
        </p:nvGrpSpPr>
        <p:grpSpPr>
          <a:xfrm>
            <a:off x="4350279" y="2855377"/>
            <a:ext cx="443589" cy="105632"/>
            <a:chOff x="4137525" y="2915950"/>
            <a:chExt cx="869100" cy="207000"/>
          </a:xfrm>
        </p:grpSpPr>
        <p:sp>
          <p:nvSpPr>
            <p:cNvPr id="11" name="Google Shape;11;p2"/>
            <p:cNvSpPr/>
            <p:nvPr/>
          </p:nvSpPr>
          <p:spPr>
            <a:xfrm>
              <a:off x="446857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47996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4137525" y="2915950"/>
              <a:ext cx="207000" cy="2070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4" name="Google Shape;14;p2"/>
          <p:cNvSpPr txBox="1"/>
          <p:nvPr>
            <p:ph type="ctrTitle"/>
          </p:nvPr>
        </p:nvSpPr>
        <p:spPr>
          <a:xfrm>
            <a:off x="671258" y="990800"/>
            <a:ext cx="7801500" cy="1730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15" name="Google Shape;15;p2"/>
          <p:cNvSpPr txBox="1"/>
          <p:nvPr>
            <p:ph idx="1" type="subTitle"/>
          </p:nvPr>
        </p:nvSpPr>
        <p:spPr>
          <a:xfrm>
            <a:off x="671250" y="3174876"/>
            <a:ext cx="78015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16" name="Google Shape;16;p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11"/>
          <p:cNvSpPr txBox="1"/>
          <p:nvPr>
            <p:ph hasCustomPrompt="1" type="title"/>
          </p:nvPr>
        </p:nvSpPr>
        <p:spPr>
          <a:xfrm>
            <a:off x="311700" y="1255275"/>
            <a:ext cx="8520600" cy="1890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51" name="Google Shape;51;p11"/>
          <p:cNvSpPr txBox="1"/>
          <p:nvPr>
            <p:ph idx="1" type="body"/>
          </p:nvPr>
        </p:nvSpPr>
        <p:spPr>
          <a:xfrm>
            <a:off x="311700" y="32284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52" name="Google Shape;52;p1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671250" y="2141250"/>
            <a:ext cx="7852200" cy="8610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9pPr>
          </a:lstStyle>
          <a:p/>
        </p:txBody>
      </p:sp>
      <p:sp>
        <p:nvSpPr>
          <p:cNvPr id="31" name="Google Shape;31;p6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4" name="Google Shape;34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lt2"/>
        </a:solidFill>
      </p:bgPr>
    </p:bg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8"/>
          <p:cNvSpPr txBox="1"/>
          <p:nvPr>
            <p:ph type="title"/>
          </p:nvPr>
        </p:nvSpPr>
        <p:spPr>
          <a:xfrm>
            <a:off x="490250" y="526350"/>
            <a:ext cx="62271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None/>
              <a:defRPr sz="48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38" name="Google Shape;38;p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9"/>
          <p:cNvSpPr/>
          <p:nvPr/>
        </p:nvSpPr>
        <p:spPr>
          <a:xfrm>
            <a:off x="4572000" y="0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41" name="Google Shape;41;p9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sm" w="sm" type="none"/>
            <a:tailEnd len="sm" w="sm" type="none"/>
          </a:ln>
        </p:spPr>
      </p:cxnSp>
      <p:sp>
        <p:nvSpPr>
          <p:cNvPr id="42" name="Google Shape;42;p9"/>
          <p:cNvSpPr txBox="1"/>
          <p:nvPr>
            <p:ph type="title"/>
          </p:nvPr>
        </p:nvSpPr>
        <p:spPr>
          <a:xfrm>
            <a:off x="265500" y="1081400"/>
            <a:ext cx="4045200" cy="1710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43" name="Google Shape;43;p9"/>
          <p:cNvSpPr txBox="1"/>
          <p:nvPr>
            <p:ph idx="1" type="subTitle"/>
          </p:nvPr>
        </p:nvSpPr>
        <p:spPr>
          <a:xfrm>
            <a:off x="265500" y="2845201"/>
            <a:ext cx="4045200" cy="1345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None/>
              <a:defRPr sz="21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44" name="Google Shape;44;p9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Char char="●"/>
              <a:defRPr>
                <a:solidFill>
                  <a:schemeClr val="lt1"/>
                </a:solidFill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●"/>
              <a:defRPr>
                <a:solidFill>
                  <a:schemeClr val="lt1"/>
                </a:solidFill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○"/>
              <a:defRPr>
                <a:solidFill>
                  <a:schemeClr val="lt1"/>
                </a:solidFill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Char char="■"/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5" name="Google Shape;45;p9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>
                <a:solidFill>
                  <a:schemeClr val="lt1"/>
                </a:solidFill>
              </a:defRPr>
            </a:lvl1pPr>
            <a:lvl2pPr lvl="1">
              <a:buNone/>
              <a:defRPr>
                <a:solidFill>
                  <a:schemeClr val="lt1"/>
                </a:solidFill>
              </a:defRPr>
            </a:lvl2pPr>
            <a:lvl3pPr lvl="2">
              <a:buNone/>
              <a:defRPr>
                <a:solidFill>
                  <a:schemeClr val="lt1"/>
                </a:solidFill>
              </a:defRPr>
            </a:lvl3pPr>
            <a:lvl4pPr lvl="3">
              <a:buNone/>
              <a:defRPr>
                <a:solidFill>
                  <a:schemeClr val="lt1"/>
                </a:solidFill>
              </a:defRPr>
            </a:lvl4pPr>
            <a:lvl5pPr lvl="4">
              <a:buNone/>
              <a:defRPr>
                <a:solidFill>
                  <a:schemeClr val="lt1"/>
                </a:solidFill>
              </a:defRPr>
            </a:lvl5pPr>
            <a:lvl6pPr lvl="5">
              <a:buNone/>
              <a:defRPr>
                <a:solidFill>
                  <a:schemeClr val="lt1"/>
                </a:solidFill>
              </a:defRPr>
            </a:lvl6pPr>
            <a:lvl7pPr lvl="6">
              <a:buNone/>
              <a:defRPr>
                <a:solidFill>
                  <a:schemeClr val="lt1"/>
                </a:solidFill>
              </a:defRPr>
            </a:lvl7pPr>
            <a:lvl8pPr lvl="7">
              <a:buNone/>
              <a:defRPr>
                <a:solidFill>
                  <a:schemeClr val="lt1"/>
                </a:solidFill>
              </a:defRPr>
            </a:lvl8pPr>
            <a:lvl9pPr lvl="8">
              <a:buNone/>
              <a:defRPr>
                <a:solidFill>
                  <a:schemeClr val="lt1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Oswald"/>
              <a:buNone/>
              <a:defRPr sz="21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</a:lstStyle>
          <a:p/>
        </p:txBody>
      </p:sp>
      <p:sp>
        <p:nvSpPr>
          <p:cNvPr id="48" name="Google Shape;48;p1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late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Oswald"/>
              <a:buNone/>
              <a:defRPr sz="3000">
                <a:solidFill>
                  <a:schemeClr val="dk1"/>
                </a:solidFill>
                <a:latin typeface="Oswald"/>
                <a:ea typeface="Oswald"/>
                <a:cs typeface="Oswald"/>
                <a:sym typeface="Oswald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●"/>
              <a:defRPr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●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○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Average"/>
              <a:buChar char="■"/>
              <a:defRPr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1pPr>
            <a:lvl2pPr lvl="1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2pPr>
            <a:lvl3pPr lvl="2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3pPr>
            <a:lvl4pPr lvl="3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4pPr>
            <a:lvl5pPr lvl="4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5pPr>
            <a:lvl6pPr lvl="5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6pPr>
            <a:lvl7pPr lvl="6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7pPr>
            <a:lvl8pPr lvl="7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8pPr>
            <a:lvl9pPr lvl="8" algn="r">
              <a:buNone/>
              <a:defRPr sz="10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1.png"/><Relationship Id="rId4" Type="http://schemas.openxmlformats.org/officeDocument/2006/relationships/image" Target="../media/image10.png"/><Relationship Id="rId5" Type="http://schemas.openxmlformats.org/officeDocument/2006/relationships/hyperlink" Target="https://vhosts.eecs.umich.edu/mibench/" TargetMode="External"/><Relationship Id="rId6" Type="http://schemas.openxmlformats.org/officeDocument/2006/relationships/hyperlink" Target="http://www.spec.org/" TargetMode="Externa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15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2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3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8.xml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21.xml"/><Relationship Id="rId3" Type="http://schemas.openxmlformats.org/officeDocument/2006/relationships/hyperlink" Target="https://ieeexplore.ieee.org/stamp/stamp.jsp?tp=&amp;arnumber=5238570" TargetMode="Externa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9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4.png"/><Relationship Id="rId4" Type="http://schemas.openxmlformats.org/officeDocument/2006/relationships/image" Target="../media/image2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4.png"/><Relationship Id="rId4" Type="http://schemas.openxmlformats.org/officeDocument/2006/relationships/image" Target="../media/image14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8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13"/>
          <p:cNvSpPr txBox="1"/>
          <p:nvPr>
            <p:ph type="ctrTitle"/>
          </p:nvPr>
        </p:nvSpPr>
        <p:spPr>
          <a:xfrm>
            <a:off x="1680300" y="1188925"/>
            <a:ext cx="5782800" cy="14574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990"/>
              <a:buFont typeface="Arial"/>
              <a:buNone/>
            </a:pPr>
            <a:r>
              <a:rPr lang="en" sz="3180"/>
              <a:t>Register File Partitioning and Compiler Support for</a:t>
            </a:r>
            <a:endParaRPr sz="3180"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n" sz="3180"/>
              <a:t>Reducing Embedded Processor Power Consumption</a:t>
            </a:r>
            <a:endParaRPr sz="3180"/>
          </a:p>
        </p:txBody>
      </p:sp>
      <p:sp>
        <p:nvSpPr>
          <p:cNvPr id="60" name="Google Shape;60;p13"/>
          <p:cNvSpPr txBox="1"/>
          <p:nvPr>
            <p:ph idx="1" type="subTitle"/>
          </p:nvPr>
        </p:nvSpPr>
        <p:spPr>
          <a:xfrm>
            <a:off x="2161700" y="3232525"/>
            <a:ext cx="4787400" cy="437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2400"/>
              <a:t>Author: Xuan Guan and Yunsi Fei</a:t>
            </a:r>
            <a:endParaRPr sz="240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t/>
            </a:r>
            <a:endParaRPr sz="2400"/>
          </a:p>
          <a:p>
            <a:pPr indent="0" lvl="0" marL="0" rt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935"/>
              <a:buNone/>
            </a:pPr>
            <a:r>
              <a:rPr lang="en" sz="2400"/>
              <a:t>Group 18</a:t>
            </a:r>
            <a:endParaRPr sz="240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2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Graph Partitioning Algorithm </a:t>
            </a:r>
            <a:endParaRPr/>
          </a:p>
        </p:txBody>
      </p:sp>
      <p:sp>
        <p:nvSpPr>
          <p:cNvPr id="124" name="Google Shape;124;p22"/>
          <p:cNvSpPr txBox="1"/>
          <p:nvPr>
            <p:ph idx="1" type="body"/>
          </p:nvPr>
        </p:nvSpPr>
        <p:spPr>
          <a:xfrm>
            <a:off x="311700" y="2414300"/>
            <a:ext cx="8520600" cy="226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81000" lvl="0" marL="457200" rtl="0" algn="l">
              <a:spcBef>
                <a:spcPts val="0"/>
              </a:spcBef>
              <a:spcAft>
                <a:spcPts val="0"/>
              </a:spcAft>
              <a:buSzPts val="2400"/>
              <a:buChar char="-"/>
            </a:pPr>
            <a:r>
              <a:rPr lang="en" sz="2400"/>
              <a:t>𝞪, 𝞫, and 𝞬 are distributed in a way that the average power consumption is minimized; value of 𝞭 is determined by the program itself → will not be affected by the partitioning algorithm</a:t>
            </a:r>
            <a:endParaRPr sz="2400"/>
          </a:p>
        </p:txBody>
      </p:sp>
      <p:pic>
        <p:nvPicPr>
          <p:cNvPr id="125" name="Google Shape;12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02826" y="1306551"/>
            <a:ext cx="6366250" cy="9969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2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Graph Partitioning Algorithm: </a:t>
            </a:r>
            <a:r>
              <a:rPr lang="en" sz="2700">
                <a:solidFill>
                  <a:srgbClr val="FFFFFF"/>
                </a:solidFill>
              </a:rPr>
              <a:t>Kernighan-Lin Algorithm </a:t>
            </a:r>
            <a:endParaRPr/>
          </a:p>
        </p:txBody>
      </p:sp>
      <p:sp>
        <p:nvSpPr>
          <p:cNvPr id="131" name="Google Shape;131;p23"/>
          <p:cNvSpPr txBox="1"/>
          <p:nvPr>
            <p:ph idx="1" type="body"/>
          </p:nvPr>
        </p:nvSpPr>
        <p:spPr>
          <a:xfrm>
            <a:off x="311700" y="967800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36550" lvl="0" marL="4572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Why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Widely used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Much lower computation complexity </a:t>
            </a:r>
            <a:endParaRPr sz="1700"/>
          </a:p>
          <a:p>
            <a:pPr indent="-336550" lvl="1" marL="914400" rtl="0" algn="l">
              <a:spcBef>
                <a:spcPts val="0"/>
              </a:spcBef>
              <a:spcAft>
                <a:spcPts val="0"/>
              </a:spcAft>
              <a:buSzPts val="1700"/>
              <a:buChar char="-"/>
            </a:pPr>
            <a:r>
              <a:rPr lang="en" sz="1700"/>
              <a:t>Reasonable optimization result</a:t>
            </a:r>
            <a:endParaRPr sz="1700">
              <a:solidFill>
                <a:srgbClr val="CACACA"/>
              </a:solidFill>
            </a:endParaRPr>
          </a:p>
          <a:p>
            <a:pPr indent="-33655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1700"/>
              <a:buChar char="-"/>
            </a:pPr>
            <a:r>
              <a:rPr lang="en" sz="1700">
                <a:solidFill>
                  <a:srgbClr val="CACACA"/>
                </a:solidFill>
              </a:rPr>
              <a:t>What </a:t>
            </a:r>
            <a:endParaRPr sz="1700">
              <a:solidFill>
                <a:srgbClr val="CACACA"/>
              </a:solidFill>
            </a:endParaRPr>
          </a:p>
          <a:p>
            <a:pPr indent="-336550" lvl="1" marL="9144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1700"/>
              <a:buChar char="-"/>
            </a:pPr>
            <a:r>
              <a:rPr lang="en" sz="1700">
                <a:solidFill>
                  <a:srgbClr val="CACACA"/>
                </a:solidFill>
              </a:rPr>
              <a:t>Improve an initial partition by </a:t>
            </a:r>
            <a:r>
              <a:rPr lang="en" sz="1700" u="sng">
                <a:solidFill>
                  <a:srgbClr val="CACACA"/>
                </a:solidFill>
              </a:rPr>
              <a:t>iteratively swapping registers</a:t>
            </a:r>
            <a:r>
              <a:rPr lang="en" sz="1700">
                <a:solidFill>
                  <a:srgbClr val="CACACA"/>
                </a:solidFill>
              </a:rPr>
              <a:t> between regions to maximize power reduction.</a:t>
            </a:r>
            <a:endParaRPr sz="1700">
              <a:solidFill>
                <a:srgbClr val="CACACA"/>
              </a:solidFill>
            </a:endParaRPr>
          </a:p>
          <a:p>
            <a:pPr indent="0" lvl="0" marL="457200" rtl="0" algn="l">
              <a:lnSpc>
                <a:spcPct val="10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700"/>
          </a:p>
        </p:txBody>
      </p:sp>
      <p:sp>
        <p:nvSpPr>
          <p:cNvPr id="132" name="Google Shape;132;p23"/>
          <p:cNvSpPr txBox="1"/>
          <p:nvPr/>
        </p:nvSpPr>
        <p:spPr>
          <a:xfrm>
            <a:off x="4485275" y="2378675"/>
            <a:ext cx="61500" cy="19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Graph Partitioning Algorithm: </a:t>
            </a:r>
            <a:r>
              <a:rPr lang="en" sz="2700">
                <a:solidFill>
                  <a:srgbClr val="FFFFFF"/>
                </a:solidFill>
              </a:rPr>
              <a:t>Optimization </a:t>
            </a:r>
            <a:endParaRPr/>
          </a:p>
        </p:txBody>
      </p:sp>
      <p:sp>
        <p:nvSpPr>
          <p:cNvPr id="138" name="Google Shape;138;p2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127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CACACA"/>
                </a:solidFill>
              </a:rPr>
              <a:t>● Applying our partitioning algorithm to the whole program may be very time-consuming, so we choose most important blocks to optimise.</a:t>
            </a:r>
            <a:endParaRPr sz="2200">
              <a:solidFill>
                <a:srgbClr val="CACACA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2200">
                <a:solidFill>
                  <a:srgbClr val="CACACA"/>
                </a:solidFill>
              </a:rPr>
              <a:t>Steps:</a:t>
            </a:r>
            <a:endParaRPr sz="2200">
              <a:solidFill>
                <a:srgbClr val="CACACA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2200"/>
              <a:buAutoNum type="arabicPeriod"/>
            </a:pPr>
            <a:r>
              <a:rPr lang="en" sz="2200">
                <a:solidFill>
                  <a:srgbClr val="CACACA"/>
                </a:solidFill>
              </a:rPr>
              <a:t>Rank all basic blocks in decreasing execution frequency and size.</a:t>
            </a:r>
            <a:endParaRPr sz="2200">
              <a:solidFill>
                <a:srgbClr val="CACACA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2200"/>
              <a:buAutoNum type="arabicPeriod"/>
            </a:pPr>
            <a:r>
              <a:rPr lang="en" sz="2200">
                <a:solidFill>
                  <a:srgbClr val="CACACA"/>
                </a:solidFill>
              </a:rPr>
              <a:t>RF partitioning starts with highest ranked block.</a:t>
            </a:r>
            <a:endParaRPr sz="2200">
              <a:solidFill>
                <a:srgbClr val="CACACA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2200"/>
              <a:buAutoNum type="arabicPeriod"/>
            </a:pPr>
            <a:r>
              <a:rPr lang="en" sz="2200">
                <a:solidFill>
                  <a:srgbClr val="CACACA"/>
                </a:solidFill>
              </a:rPr>
              <a:t>Incremental consideration of subsequent blocks with K-L algorithm.</a:t>
            </a:r>
            <a:endParaRPr sz="2200">
              <a:solidFill>
                <a:srgbClr val="CACACA"/>
              </a:solidFill>
            </a:endParaRPr>
          </a:p>
          <a:p>
            <a:pPr indent="-3683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CACACA"/>
              </a:buClr>
              <a:buSzPts val="2200"/>
              <a:buAutoNum type="arabicPeriod"/>
            </a:pPr>
            <a:r>
              <a:rPr lang="en" sz="2200">
                <a:solidFill>
                  <a:srgbClr val="CACACA"/>
                </a:solidFill>
              </a:rPr>
              <a:t>Termination after power saving value plateaus for five steps.</a:t>
            </a:r>
            <a:endParaRPr sz="2200"/>
          </a:p>
        </p:txBody>
      </p:sp>
      <p:sp>
        <p:nvSpPr>
          <p:cNvPr id="139" name="Google Shape;139;p24"/>
          <p:cNvSpPr txBox="1"/>
          <p:nvPr/>
        </p:nvSpPr>
        <p:spPr>
          <a:xfrm>
            <a:off x="4485275" y="2378675"/>
            <a:ext cx="61500" cy="19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5"/>
          <p:cNvSpPr txBox="1"/>
          <p:nvPr>
            <p:ph type="title"/>
          </p:nvPr>
        </p:nvSpPr>
        <p:spPr>
          <a:xfrm>
            <a:off x="311700" y="5797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Experimental Setup</a:t>
            </a:r>
            <a:endParaRPr/>
          </a:p>
        </p:txBody>
      </p:sp>
      <p:sp>
        <p:nvSpPr>
          <p:cNvPr id="145" name="Google Shape;145;p25"/>
          <p:cNvSpPr txBox="1"/>
          <p:nvPr>
            <p:ph idx="1" type="body"/>
          </p:nvPr>
        </p:nvSpPr>
        <p:spPr>
          <a:xfrm>
            <a:off x="342450" y="1262775"/>
            <a:ext cx="8459100" cy="274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Different benchmarks: SPEC2000 and MiBench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3 operating systems: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PISA (RISC, 32 registers), only OS running SPEC2000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Alpha (</a:t>
            </a:r>
            <a:r>
              <a:rPr lang="en" sz="1800"/>
              <a:t>RISC, 32 registers)</a:t>
            </a:r>
            <a:endParaRPr sz="1800"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x86 (CISC, 16 registers)</a:t>
            </a:r>
            <a:endParaRPr sz="1800"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Examining power saving and performance degradation</a:t>
            </a:r>
            <a:endParaRPr/>
          </a:p>
        </p:txBody>
      </p:sp>
      <p:pic>
        <p:nvPicPr>
          <p:cNvPr id="146" name="Google Shape;146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5887" y="150700"/>
            <a:ext cx="3429963" cy="1001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060650" y="3771024"/>
            <a:ext cx="4945199" cy="1204150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5"/>
          <p:cNvSpPr txBox="1"/>
          <p:nvPr/>
        </p:nvSpPr>
        <p:spPr>
          <a:xfrm>
            <a:off x="138150" y="4402475"/>
            <a:ext cx="88677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Average"/>
                <a:ea typeface="Average"/>
                <a:cs typeface="Average"/>
                <a:sym typeface="Average"/>
                <a:hlinkClick r:id="rId5"/>
              </a:rPr>
              <a:t>https://vhosts.eecs.umich.edu/mibench/</a:t>
            </a:r>
            <a:endParaRPr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latin typeface="Average"/>
                <a:ea typeface="Average"/>
                <a:cs typeface="Average"/>
                <a:sym typeface="Average"/>
                <a:hlinkClick r:id="rId6"/>
              </a:rPr>
              <a:t>http://www.spec.org/</a:t>
            </a:r>
            <a:r>
              <a:rPr lang="en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		</a:t>
            </a:r>
            <a:endParaRPr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42097" y="211850"/>
            <a:ext cx="4600377" cy="341640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26"/>
          <p:cNvSpPr txBox="1"/>
          <p:nvPr>
            <p:ph type="title"/>
          </p:nvPr>
        </p:nvSpPr>
        <p:spPr>
          <a:xfrm>
            <a:off x="932450" y="1443125"/>
            <a:ext cx="26070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Power Saving –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Spec2000 on PISA</a:t>
            </a:r>
            <a:endParaRPr/>
          </a:p>
        </p:txBody>
      </p:sp>
      <p:sp>
        <p:nvSpPr>
          <p:cNvPr id="155" name="Google Shape;155;p26"/>
          <p:cNvSpPr txBox="1"/>
          <p:nvPr>
            <p:ph idx="1" type="body"/>
          </p:nvPr>
        </p:nvSpPr>
        <p:spPr>
          <a:xfrm>
            <a:off x="311700" y="3768625"/>
            <a:ext cx="8688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(16, 16) typically best with some variation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All configurations better than original register allocation</a:t>
            </a:r>
            <a:endParaRPr/>
          </a:p>
          <a:p>
            <a:pPr indent="-342900" lvl="1" marL="9144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 sz="1800"/>
              <a:t>Additional 20% power reduction on average</a:t>
            </a:r>
            <a:endParaRPr sz="18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0" name="Google Shape;160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86750" y="567187"/>
            <a:ext cx="4813251" cy="2785375"/>
          </a:xfrm>
          <a:prstGeom prst="rect">
            <a:avLst/>
          </a:prstGeom>
          <a:noFill/>
          <a:ln>
            <a:noFill/>
          </a:ln>
        </p:spPr>
      </p:pic>
      <p:sp>
        <p:nvSpPr>
          <p:cNvPr id="161" name="Google Shape;161;p27"/>
          <p:cNvSpPr txBox="1"/>
          <p:nvPr>
            <p:ph type="title"/>
          </p:nvPr>
        </p:nvSpPr>
        <p:spPr>
          <a:xfrm>
            <a:off x="932450" y="1443125"/>
            <a:ext cx="2607000" cy="1033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Power Saving –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MiBench on PISA</a:t>
            </a:r>
            <a:endParaRPr/>
          </a:p>
        </p:txBody>
      </p:sp>
      <p:sp>
        <p:nvSpPr>
          <p:cNvPr id="162" name="Google Shape;162;p27"/>
          <p:cNvSpPr txBox="1"/>
          <p:nvPr>
            <p:ph idx="1" type="body"/>
          </p:nvPr>
        </p:nvSpPr>
        <p:spPr>
          <a:xfrm>
            <a:off x="311700" y="3768625"/>
            <a:ext cx="8688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(8, 24) typically best, less variation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Also recorded </a:t>
            </a:r>
            <a:r>
              <a:rPr lang="en" sz="1800"/>
              <a:t>20% average power reduction </a:t>
            </a:r>
            <a:r>
              <a:rPr lang="en"/>
              <a:t>increase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Difference between general-purpose and embedded applications</a:t>
            </a:r>
            <a:endParaRPr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7" name="Google Shape;167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311325" y="588600"/>
            <a:ext cx="4614224" cy="2945800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8"/>
          <p:cNvSpPr txBox="1"/>
          <p:nvPr>
            <p:ph idx="1" type="body"/>
          </p:nvPr>
        </p:nvSpPr>
        <p:spPr>
          <a:xfrm>
            <a:off x="311700" y="3768625"/>
            <a:ext cx="86883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Relatively small, more severe for (8, 24) configuration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(16, 16) clear choice for SPEC2000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MiBench has tradeoff between power saving and performance degradation</a:t>
            </a:r>
            <a:endParaRPr/>
          </a:p>
        </p:txBody>
      </p:sp>
      <p:sp>
        <p:nvSpPr>
          <p:cNvPr id="169" name="Google Shape;169;p28"/>
          <p:cNvSpPr txBox="1"/>
          <p:nvPr>
            <p:ph type="title"/>
          </p:nvPr>
        </p:nvSpPr>
        <p:spPr>
          <a:xfrm>
            <a:off x="932450" y="1443125"/>
            <a:ext cx="2607000" cy="371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Performance </a:t>
            </a:r>
            <a:endParaRPr/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Degradation</a:t>
            </a:r>
            <a:endParaRPr sz="6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Alpha and x86 Results</a:t>
            </a:r>
            <a:endParaRPr/>
          </a:p>
        </p:txBody>
      </p:sp>
      <p:sp>
        <p:nvSpPr>
          <p:cNvPr id="175" name="Google Shape;175;p29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Solely MiBench analysis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(8, 24) and (4, 12)  partitions best for </a:t>
            </a:r>
            <a:r>
              <a:rPr lang="en"/>
              <a:t>Alpha and</a:t>
            </a:r>
            <a:r>
              <a:rPr lang="en"/>
              <a:t> x86, respectively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Both systems produce ~55% average power savings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Verified 80/20 rule on MiBench for all three operating systems</a:t>
            </a:r>
            <a:endParaRPr sz="18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3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Conclusions</a:t>
            </a:r>
            <a:endParaRPr/>
          </a:p>
        </p:txBody>
      </p:sp>
      <p:sp>
        <p:nvSpPr>
          <p:cNvPr id="181" name="Google Shape;181;p30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MiBench and SPEC2000 applications: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Power 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Average saving of 5</a:t>
            </a:r>
            <a:r>
              <a:rPr lang="en"/>
              <a:t>8.3</a:t>
            </a:r>
            <a:r>
              <a:rPr lang="en"/>
              <a:t>% and 54.4% over the non-partitioned RF accessing power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area overhead is negligible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Less than 3%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The execution time overhead is acceptable.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Average 2.4% and 5.5%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3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"/>
              <a:t>Related works</a:t>
            </a:r>
            <a:endParaRPr/>
          </a:p>
        </p:txBody>
      </p:sp>
      <p:sp>
        <p:nvSpPr>
          <p:cNvPr id="187" name="Google Shape;187;p3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Content-aware register file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Share common patterns in the higher bits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Cache based register file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Replacement strategy</a:t>
            </a:r>
            <a:endParaRPr/>
          </a:p>
          <a:p>
            <a:pPr indent="-317500" lvl="2" marL="1371600" rtl="0" algn="l">
              <a:spcBef>
                <a:spcPts val="0"/>
              </a:spcBef>
              <a:spcAft>
                <a:spcPts val="0"/>
              </a:spcAft>
              <a:buSzPts val="1400"/>
              <a:buChar char="■"/>
            </a:pPr>
            <a:r>
              <a:rPr lang="en"/>
              <a:t>Register value is mostly used only once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Introduction/Motivation</a:t>
            </a:r>
            <a:endParaRPr/>
          </a:p>
        </p:txBody>
      </p:sp>
      <p:sp>
        <p:nvSpPr>
          <p:cNvPr id="66" name="Google Shape;66;p1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Register file (RF) in modern embedded processors contribute</a:t>
            </a:r>
            <a:r>
              <a:rPr lang="en"/>
              <a:t>s </a:t>
            </a:r>
            <a:r>
              <a:rPr lang="en"/>
              <a:t>a substantial budget in the energy consumption due to its large switching capacitance and long working time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For embedded processors, on average 25% of registers count for 83% of RF accessing time (80/20 rule)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Want to partition the RF into hot and cold regions, with the most frequently used registers placed in the hot region, and the rarely accessed ones in the cold region. </a:t>
            </a:r>
            <a:endParaRPr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p3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36666"/>
              <a:buFont typeface="Arial"/>
              <a:buNone/>
            </a:pPr>
            <a:r>
              <a:rPr lang="en"/>
              <a:t>Our work</a:t>
            </a:r>
            <a:endParaRPr/>
          </a:p>
        </p:txBody>
      </p:sp>
      <p:sp>
        <p:nvSpPr>
          <p:cNvPr id="193" name="Google Shape;193;p32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Single-cycle RF is taken for grant in CMOS nowadays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Not the case for Superconducting electronics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rPr lang="en"/>
              <a:t>CPU frequency can run up to 10-100 GHz for Superconducting </a:t>
            </a:r>
            <a:r>
              <a:rPr lang="en"/>
              <a:t>electronics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Existing NDRO(DFF) based RF design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read/write latency takes up to 200-250ps (2-20 CPU cycles)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Occupies a large percentage of area/power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/>
              <a:t>We propose to use Delay line memory to build RF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Area efficient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○"/>
            </a:pPr>
            <a:r>
              <a:rPr lang="en"/>
              <a:t>Apply strategy in CMOS RF to reduce average read/write latency</a:t>
            </a:r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p3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Paper link</a:t>
            </a:r>
            <a:endParaRPr/>
          </a:p>
        </p:txBody>
      </p:sp>
      <p:sp>
        <p:nvSpPr>
          <p:cNvPr id="199" name="Google Shape;199;p33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1100" u="sng">
                <a:solidFill>
                  <a:schemeClr val="hlink"/>
                </a:solidFill>
                <a:hlinkClick r:id="rId3"/>
              </a:rPr>
              <a:t>https://ieeexplore.ieee.org/stamp/stamp.jsp?tp=&amp;arnumber=5238570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Introduction/Motivation</a:t>
            </a:r>
            <a:endParaRPr/>
          </a:p>
        </p:txBody>
      </p:sp>
      <p:sp>
        <p:nvSpPr>
          <p:cNvPr id="72" name="Google Shape;72;p15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</a:t>
            </a:r>
            <a:r>
              <a:rPr lang="en"/>
              <a:t>ivide RF into two regions that share same address space, where one has smaller number of registers but used more frequently and the other larger region but used less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Employ bit-line splitting and drowsy register cell to reduce overall accessing power of RF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Formulate the RF partitioning process into a graph partitioning problem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apply effective algorithm to obtain optimal </a:t>
            </a:r>
            <a:r>
              <a:rPr lang="en"/>
              <a:t>result</a:t>
            </a:r>
            <a:endParaRPr/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Not as simple as picking most used registers, need to consider other factors such as instructions using registers from different regions and switching time overhead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Register File Energy Consumption</a:t>
            </a:r>
            <a:endParaRPr/>
          </a:p>
        </p:txBody>
      </p:sp>
      <p:sp>
        <p:nvSpPr>
          <p:cNvPr id="78" name="Google Shape;78;p16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SzPts val="1800"/>
              <a:buChar char="-"/>
            </a:pPr>
            <a:r>
              <a:rPr b="1" lang="en">
                <a:solidFill>
                  <a:schemeClr val="dk1"/>
                </a:solidFill>
              </a:rPr>
              <a:t>Four</a:t>
            </a:r>
            <a:r>
              <a:rPr lang="en"/>
              <a:t> main dynamic energy types: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Word-line, </a:t>
            </a:r>
            <a:r>
              <a:rPr lang="en">
                <a:solidFill>
                  <a:schemeClr val="dk1"/>
                </a:solidFill>
              </a:rPr>
              <a:t>bit-line</a:t>
            </a:r>
            <a:r>
              <a:rPr lang="en"/>
              <a:t>, sense amplifier, and for driving control signals</a:t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1200"/>
              </a:spcBef>
              <a:spcAft>
                <a:spcPts val="1200"/>
              </a:spcAft>
              <a:buNone/>
            </a:pPr>
            <a:r>
              <a:rPr lang="en" sz="2800"/>
              <a:t>Bit-line is </a:t>
            </a:r>
            <a:r>
              <a:rPr b="1" lang="en" sz="2800">
                <a:solidFill>
                  <a:schemeClr val="dk1"/>
                </a:solidFill>
              </a:rPr>
              <a:t>70%</a:t>
            </a:r>
            <a:r>
              <a:rPr lang="en" sz="2800"/>
              <a:t> of the dynamic energy consumption </a:t>
            </a:r>
            <a:endParaRPr sz="280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Register File Energy Reduction </a:t>
            </a:r>
            <a:endParaRPr/>
          </a:p>
        </p:txBody>
      </p:sp>
      <p:sp>
        <p:nvSpPr>
          <p:cNvPr id="84" name="Google Shape;84;p1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How to </a:t>
            </a:r>
            <a:r>
              <a:rPr lang="en">
                <a:solidFill>
                  <a:schemeClr val="dk1"/>
                </a:solidFill>
              </a:rPr>
              <a:t>reduce</a:t>
            </a:r>
            <a:r>
              <a:rPr lang="en"/>
              <a:t> the power consumption?</a:t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Bit-line Splitting</a:t>
            </a:r>
            <a:endParaRPr/>
          </a:p>
          <a:p>
            <a:pPr indent="-317500" lvl="0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 sz="1400">
                <a:solidFill>
                  <a:schemeClr val="dk1"/>
                </a:solidFill>
              </a:rPr>
              <a:t>Smaller groupings</a:t>
            </a:r>
            <a:r>
              <a:rPr lang="en" sz="1400"/>
              <a:t>, memory access is quicker</a:t>
            </a:r>
            <a:endParaRPr sz="1400"/>
          </a:p>
          <a:p>
            <a:pPr indent="0" lvl="0" marL="0" rtl="0" algn="l">
              <a:spcBef>
                <a:spcPts val="12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-342900" lvl="0" marL="457200" rtl="0" algn="l">
              <a:spcBef>
                <a:spcPts val="1200"/>
              </a:spcBef>
              <a:spcAft>
                <a:spcPts val="0"/>
              </a:spcAft>
              <a:buSzPts val="1800"/>
              <a:buChar char="-"/>
            </a:pPr>
            <a:r>
              <a:rPr lang="en"/>
              <a:t>Drowsy Technique</a:t>
            </a:r>
            <a:endParaRPr/>
          </a:p>
          <a:p>
            <a:pPr indent="-317500" lvl="1" marL="914400" rtl="0" algn="l">
              <a:spcBef>
                <a:spcPts val="0"/>
              </a:spcBef>
              <a:spcAft>
                <a:spcPts val="0"/>
              </a:spcAft>
              <a:buSzPts val="1400"/>
              <a:buChar char="-"/>
            </a:pPr>
            <a:r>
              <a:rPr lang="en"/>
              <a:t>Enter </a:t>
            </a:r>
            <a:r>
              <a:rPr lang="en">
                <a:solidFill>
                  <a:schemeClr val="dk1"/>
                </a:solidFill>
              </a:rPr>
              <a:t>“sleep” mode</a:t>
            </a:r>
            <a:r>
              <a:rPr lang="en"/>
              <a:t> when memory is not being used</a:t>
            </a:r>
            <a:endParaRPr/>
          </a:p>
        </p:txBody>
      </p:sp>
      <p:pic>
        <p:nvPicPr>
          <p:cNvPr id="85" name="Google Shape;85;p17"/>
          <p:cNvPicPr preferRelativeResize="0"/>
          <p:nvPr/>
        </p:nvPicPr>
        <p:blipFill rotWithShape="1">
          <a:blip r:embed="rId3">
            <a:alphaModFix/>
          </a:blip>
          <a:srcRect b="7458" l="0" r="0" t="0"/>
          <a:stretch/>
        </p:blipFill>
        <p:spPr>
          <a:xfrm>
            <a:off x="6840200" y="2571750"/>
            <a:ext cx="2133650" cy="233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6" name="Google Shape;86;p17"/>
          <p:cNvPicPr preferRelativeResize="0"/>
          <p:nvPr/>
        </p:nvPicPr>
        <p:blipFill rotWithShape="1">
          <a:blip r:embed="rId4">
            <a:alphaModFix/>
          </a:blip>
          <a:srcRect b="7407" l="0" r="0" t="0"/>
          <a:stretch/>
        </p:blipFill>
        <p:spPr>
          <a:xfrm>
            <a:off x="5275387" y="102300"/>
            <a:ext cx="3698464" cy="2333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8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Register File Energy Equation</a:t>
            </a:r>
            <a:endParaRPr/>
          </a:p>
        </p:txBody>
      </p:sp>
      <p:sp>
        <p:nvSpPr>
          <p:cNvPr id="92" name="Google Shape;92;p18"/>
          <p:cNvSpPr txBox="1"/>
          <p:nvPr>
            <p:ph idx="1" type="body"/>
          </p:nvPr>
        </p:nvSpPr>
        <p:spPr>
          <a:xfrm>
            <a:off x="311700" y="1587125"/>
            <a:ext cx="1436700" cy="1269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1200"/>
              </a:spcAft>
              <a:buNone/>
            </a:pPr>
            <a:r>
              <a:rPr lang="en" sz="5500">
                <a:solidFill>
                  <a:schemeClr val="dk1"/>
                </a:solidFill>
              </a:rPr>
              <a:t>P =</a:t>
            </a:r>
            <a:r>
              <a:rPr lang="en" sz="5500"/>
              <a:t> </a:t>
            </a:r>
            <a:endParaRPr sz="5500"/>
          </a:p>
        </p:txBody>
      </p:sp>
      <p:pic>
        <p:nvPicPr>
          <p:cNvPr id="93" name="Google Shape;93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02050" y="1413975"/>
            <a:ext cx="6016250" cy="1615600"/>
          </a:xfrm>
          <a:prstGeom prst="rect">
            <a:avLst/>
          </a:prstGeom>
          <a:noFill/>
          <a:ln>
            <a:noFill/>
          </a:ln>
        </p:spPr>
      </p:pic>
      <p:sp>
        <p:nvSpPr>
          <p:cNvPr id="94" name="Google Shape;94;p18"/>
          <p:cNvSpPr txBox="1"/>
          <p:nvPr/>
        </p:nvSpPr>
        <p:spPr>
          <a:xfrm>
            <a:off x="496175" y="3307900"/>
            <a:ext cx="8470500" cy="1488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-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P1-P4 represents working modes power (region 1 or 2 accessed, both, none)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-342900" lvl="0" marL="457200" rtl="0" algn="l"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800"/>
              <a:buFont typeface="Average"/>
              <a:buChar char="-"/>
            </a:pPr>
            <a:r>
              <a:rPr lang="en" sz="1800">
                <a:solidFill>
                  <a:schemeClr val="accent3"/>
                </a:solidFill>
                <a:latin typeface="Average"/>
                <a:ea typeface="Average"/>
                <a:cs typeface="Average"/>
                <a:sym typeface="Average"/>
              </a:rPr>
              <a:t>Coefficients represent each modes instruction count</a:t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2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8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19"/>
          <p:cNvSpPr txBox="1"/>
          <p:nvPr/>
        </p:nvSpPr>
        <p:spPr>
          <a:xfrm>
            <a:off x="4485275" y="2378675"/>
            <a:ext cx="61500" cy="1914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accent3"/>
              </a:solidFill>
              <a:latin typeface="Average"/>
              <a:ea typeface="Average"/>
              <a:cs typeface="Average"/>
              <a:sym typeface="Average"/>
            </a:endParaRPr>
          </a:p>
        </p:txBody>
      </p:sp>
      <p:pic>
        <p:nvPicPr>
          <p:cNvPr id="100" name="Google Shape;100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04850" y="1123400"/>
            <a:ext cx="5076925" cy="2672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1" name="Google Shape;101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52400" y="1170125"/>
            <a:ext cx="3491050" cy="2578619"/>
          </a:xfrm>
          <a:prstGeom prst="rect">
            <a:avLst/>
          </a:prstGeom>
          <a:noFill/>
          <a:ln>
            <a:noFill/>
          </a:ln>
        </p:spPr>
      </p:pic>
      <p:sp>
        <p:nvSpPr>
          <p:cNvPr id="102" name="Google Shape;102;p19"/>
          <p:cNvSpPr txBox="1"/>
          <p:nvPr/>
        </p:nvSpPr>
        <p:spPr>
          <a:xfrm>
            <a:off x="0" y="0"/>
            <a:ext cx="69684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9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Register File Partitioning Problem Formulation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7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" name="Google Shape;108;p20"/>
          <p:cNvPicPr preferRelativeResize="0"/>
          <p:nvPr/>
        </p:nvPicPr>
        <p:blipFill rotWithShape="1">
          <a:blip r:embed="rId3">
            <a:alphaModFix/>
          </a:blip>
          <a:srcRect b="3984" l="3712" r="8928" t="0"/>
          <a:stretch/>
        </p:blipFill>
        <p:spPr>
          <a:xfrm>
            <a:off x="4543000" y="1937975"/>
            <a:ext cx="4312725" cy="1809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31975" y="1755750"/>
            <a:ext cx="4063726" cy="2138800"/>
          </a:xfrm>
          <a:prstGeom prst="rect">
            <a:avLst/>
          </a:prstGeom>
          <a:noFill/>
          <a:ln>
            <a:noFill/>
          </a:ln>
        </p:spPr>
      </p:pic>
      <p:sp>
        <p:nvSpPr>
          <p:cNvPr id="110" name="Google Shape;110;p2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Register File Partitioning Problem Formulation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5" name="Google Shape;115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70850" y="1050325"/>
            <a:ext cx="3958449" cy="1820425"/>
          </a:xfrm>
          <a:prstGeom prst="rect">
            <a:avLst/>
          </a:prstGeom>
          <a:noFill/>
          <a:ln>
            <a:noFill/>
          </a:ln>
        </p:spPr>
      </p:pic>
      <p:sp>
        <p:nvSpPr>
          <p:cNvPr id="116" name="Google Shape;116;p21"/>
          <p:cNvSpPr txBox="1"/>
          <p:nvPr>
            <p:ph type="title"/>
          </p:nvPr>
        </p:nvSpPr>
        <p:spPr>
          <a:xfrm>
            <a:off x="311700" y="44157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fontScale="90000"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Register File Partitioning Problem Formulation</a:t>
            </a:r>
            <a:endParaRPr/>
          </a:p>
        </p:txBody>
      </p:sp>
      <p:pic>
        <p:nvPicPr>
          <p:cNvPr id="117" name="Google Shape;11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992033" y="3230267"/>
            <a:ext cx="5059459" cy="1777842"/>
          </a:xfrm>
          <a:prstGeom prst="rect">
            <a:avLst/>
          </a:prstGeom>
          <a:noFill/>
          <a:ln>
            <a:noFill/>
          </a:ln>
        </p:spPr>
      </p:pic>
      <p:pic>
        <p:nvPicPr>
          <p:cNvPr id="118" name="Google Shape;118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226650" y="1014279"/>
            <a:ext cx="4690699" cy="21571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late">
  <a:themeElements>
    <a:clrScheme name="Slate">
      <a:dk1>
        <a:srgbClr val="FFFFFF"/>
      </a:dk1>
      <a:lt1>
        <a:srgbClr val="37474F"/>
      </a:lt1>
      <a:dk2>
        <a:srgbClr val="9E9E9E"/>
      </a:dk2>
      <a:lt2>
        <a:srgbClr val="E0E0E0"/>
      </a:lt2>
      <a:accent1>
        <a:srgbClr val="616161"/>
      </a:accent1>
      <a:accent2>
        <a:srgbClr val="78909C"/>
      </a:accent2>
      <a:accent3>
        <a:srgbClr val="CACACA"/>
      </a:accent3>
      <a:accent4>
        <a:srgbClr val="64FFDA"/>
      </a:accent4>
      <a:accent5>
        <a:srgbClr val="FFD966"/>
      </a:accent5>
      <a:accent6>
        <a:srgbClr val="F5F5F5"/>
      </a:accent6>
      <a:hlink>
        <a:srgbClr val="FFD966"/>
      </a:hlink>
      <a:folHlink>
        <a:srgbClr val="FFD966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