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 id="2147483650" r:id="rId4"/>
    <p:sldMasterId id="2147483652" r:id="rId5"/>
    <p:sldMasterId id="2147483654"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Lst>
  <p:sldSz cy="6858000" cx="12192000"/>
  <p:notesSz cx="6858000" cy="9144000"/>
  <p:embeddedFontLst>
    <p:embeddedFont>
      <p:font typeface="Fira Code"/>
      <p:regular r:id="rId26"/>
      <p:bold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8" roundtripDataSignature="AMtx7mhp40yMs7MFjTwNS4fBpCWzxaVd7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2.xml"/><Relationship Id="rId26" Type="http://schemas.openxmlformats.org/officeDocument/2006/relationships/font" Target="fonts/FiraCode-regular.fntdata"/><Relationship Id="rId25" Type="http://schemas.openxmlformats.org/officeDocument/2006/relationships/slide" Target="slides/slide18.xml"/><Relationship Id="rId28" Type="http://customschemas.google.com/relationships/presentationmetadata" Target="metadata"/><Relationship Id="rId27" Type="http://schemas.openxmlformats.org/officeDocument/2006/relationships/font" Target="fonts/FiraCode-bold.fntdata"/><Relationship Id="rId5" Type="http://schemas.openxmlformats.org/officeDocument/2006/relationships/slideMaster" Target="slideMasters/slideMaster3.xml"/><Relationship Id="rId6" Type="http://schemas.openxmlformats.org/officeDocument/2006/relationships/slideMaster" Target="slideMasters/slideMaster4.xml"/><Relationship Id="rId7" Type="http://schemas.openxmlformats.org/officeDocument/2006/relationships/notesMaster" Target="notesMasters/notesMaster1.xml"/><Relationship Id="rId8" Type="http://schemas.openxmlformats.org/officeDocument/2006/relationships/slide" Target="slides/slide1.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 name="Shape 34"/>
        <p:cNvGrpSpPr/>
        <p:nvPr/>
      </p:nvGrpSpPr>
      <p:grpSpPr>
        <a:xfrm>
          <a:off x="0" y="0"/>
          <a:ext cx="0" cy="0"/>
          <a:chOff x="0" y="0"/>
          <a:chExt cx="0" cy="0"/>
        </a:xfrm>
      </p:grpSpPr>
      <p:sp>
        <p:nvSpPr>
          <p:cNvPr id="35" name="Google Shape;3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cbce317d39_0_8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cbce317d39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2c9a6c7a19e_0_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2c9a6c7a19e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90000"/>
              </a:lnSpc>
              <a:spcBef>
                <a:spcPts val="1000"/>
              </a:spcBef>
              <a:spcAft>
                <a:spcPts val="0"/>
              </a:spcAft>
              <a:buNone/>
            </a:pPr>
            <a:r>
              <a:rPr lang="en-US" sz="1000">
                <a:solidFill>
                  <a:schemeClr val="dk1"/>
                </a:solidFill>
                <a:latin typeface="Calibri"/>
                <a:ea typeface="Calibri"/>
                <a:cs typeface="Calibri"/>
                <a:sym typeface="Calibri"/>
              </a:rPr>
              <a:t>hy</a:t>
            </a:r>
            <a:endParaRPr sz="1000">
              <a:solidFill>
                <a:schemeClr val="dk1"/>
              </a:solidFill>
              <a:latin typeface="Calibri"/>
              <a:ea typeface="Calibri"/>
              <a:cs typeface="Calibri"/>
              <a:sym typeface="Calibri"/>
            </a:endParaRPr>
          </a:p>
          <a:p>
            <a:pPr indent="0" lvl="0" marL="0" rtl="0" algn="l">
              <a:lnSpc>
                <a:spcPct val="90000"/>
              </a:lnSpc>
              <a:spcBef>
                <a:spcPts val="1000"/>
              </a:spcBef>
              <a:spcAft>
                <a:spcPts val="0"/>
              </a:spcAft>
              <a:buClr>
                <a:schemeClr val="dk1"/>
              </a:buClr>
              <a:buSzPts val="1100"/>
              <a:buFont typeface="Arial"/>
              <a:buNone/>
            </a:pPr>
            <a:r>
              <a:rPr lang="en-US" sz="1000">
                <a:solidFill>
                  <a:schemeClr val="dk1"/>
                </a:solidFill>
                <a:latin typeface="Calibri"/>
                <a:ea typeface="Calibri"/>
                <a:cs typeface="Calibri"/>
                <a:sym typeface="Calibri"/>
              </a:rPr>
              <a:t>How the technique works, examples are super helpful </a:t>
            </a:r>
            <a:endParaRPr sz="1000">
              <a:solidFill>
                <a:schemeClr val="dk1"/>
              </a:solidFill>
              <a:latin typeface="Calibri"/>
              <a:ea typeface="Calibri"/>
              <a:cs typeface="Calibri"/>
              <a:sym typeface="Calibri"/>
            </a:endParaRPr>
          </a:p>
          <a:p>
            <a:pPr indent="0" lvl="0" marL="0" rtl="0" algn="l">
              <a:spcBef>
                <a:spcPts val="0"/>
              </a:spcBef>
              <a:spcAft>
                <a:spcPts val="0"/>
              </a:spcAft>
              <a:buNone/>
            </a:pPr>
            <a:r>
              <a:t/>
            </a:r>
            <a:endParaRPr sz="100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2cbce317ec7_0_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2cbce317ec7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90000"/>
              </a:lnSpc>
              <a:spcBef>
                <a:spcPts val="1000"/>
              </a:spcBef>
              <a:spcAft>
                <a:spcPts val="0"/>
              </a:spcAft>
              <a:buNone/>
            </a:pPr>
            <a:r>
              <a:rPr lang="en-US" sz="1000">
                <a:solidFill>
                  <a:schemeClr val="dk1"/>
                </a:solidFill>
                <a:latin typeface="Calibri"/>
                <a:ea typeface="Calibri"/>
                <a:cs typeface="Calibri"/>
                <a:sym typeface="Calibri"/>
              </a:rPr>
              <a:t>hy</a:t>
            </a:r>
            <a:endParaRPr sz="1000">
              <a:solidFill>
                <a:schemeClr val="dk1"/>
              </a:solidFill>
              <a:latin typeface="Calibri"/>
              <a:ea typeface="Calibri"/>
              <a:cs typeface="Calibri"/>
              <a:sym typeface="Calibri"/>
            </a:endParaRPr>
          </a:p>
          <a:p>
            <a:pPr indent="0" lvl="0" marL="0" rtl="0" algn="l">
              <a:lnSpc>
                <a:spcPct val="90000"/>
              </a:lnSpc>
              <a:spcBef>
                <a:spcPts val="1000"/>
              </a:spcBef>
              <a:spcAft>
                <a:spcPts val="0"/>
              </a:spcAft>
              <a:buClr>
                <a:schemeClr val="dk1"/>
              </a:buClr>
              <a:buSzPts val="1100"/>
              <a:buFont typeface="Arial"/>
              <a:buNone/>
            </a:pPr>
            <a:r>
              <a:rPr lang="en-US" sz="1000">
                <a:solidFill>
                  <a:schemeClr val="dk1"/>
                </a:solidFill>
                <a:latin typeface="Calibri"/>
                <a:ea typeface="Calibri"/>
                <a:cs typeface="Calibri"/>
                <a:sym typeface="Calibri"/>
              </a:rPr>
              <a:t>How the technique works, examples are super helpful </a:t>
            </a:r>
            <a:endParaRPr sz="1000">
              <a:solidFill>
                <a:schemeClr val="dk1"/>
              </a:solidFill>
              <a:latin typeface="Calibri"/>
              <a:ea typeface="Calibri"/>
              <a:cs typeface="Calibri"/>
              <a:sym typeface="Calibri"/>
            </a:endParaRPr>
          </a:p>
          <a:p>
            <a:pPr indent="0" lvl="0" marL="0" rtl="0" algn="l">
              <a:spcBef>
                <a:spcPts val="0"/>
              </a:spcBef>
              <a:spcAft>
                <a:spcPts val="0"/>
              </a:spcAft>
              <a:buNone/>
            </a:pPr>
            <a:r>
              <a:t/>
            </a:r>
            <a:endParaRPr sz="100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g2c9a6c7a19e_0_4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37" name="Google Shape;237;g2c9a6c7a19e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ly</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g2c9a6c7a19e_2_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51" name="Google Shape;251;g2c9a6c7a19e_2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ly</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g2cbc9b39765_0_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69" name="Google Shape;269;g2cbc9b39765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xym</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g2cbc9b39765_0_1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92" name="Google Shape;292;g2cbc9b39765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xym</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dk1"/>
              </a:buClr>
              <a:buSzPts val="2400"/>
              <a:buFont typeface="Arial"/>
              <a:buNone/>
            </a:pPr>
            <a:r>
              <a:rPr lang="en-US" sz="1500">
                <a:solidFill>
                  <a:schemeClr val="dk1"/>
                </a:solidFill>
                <a:latin typeface="Calibri"/>
                <a:ea typeface="Calibri"/>
                <a:cs typeface="Calibri"/>
                <a:sym typeface="Calibri"/>
              </a:rPr>
              <a:t>What is best about the paper? Why is the idea so awesome? Don’t focus on results  What are limitations/weaknesses of the approach (be critical!)</a:t>
            </a:r>
            <a:endParaRPr sz="200"/>
          </a:p>
        </p:txBody>
      </p:sp>
      <p:sp>
        <p:nvSpPr>
          <p:cNvPr id="299" name="Google Shape;299;p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g2c9a6c7a19e_4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05" name="Google Shape;305;g2c9a6c7a19e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 name="Shape 40"/>
        <p:cNvGrpSpPr/>
        <p:nvPr/>
      </p:nvGrpSpPr>
      <p:grpSpPr>
        <a:xfrm>
          <a:off x="0" y="0"/>
          <a:ext cx="0" cy="0"/>
          <a:chOff x="0" y="0"/>
          <a:chExt cx="0" cy="0"/>
        </a:xfrm>
      </p:grpSpPr>
      <p:sp>
        <p:nvSpPr>
          <p:cNvPr id="41" name="Google Shape;41;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2400"/>
              <a:buFont typeface="Arial"/>
              <a:buNone/>
            </a:pPr>
            <a:r>
              <a:rPr lang="en-US" sz="1700">
                <a:solidFill>
                  <a:schemeClr val="dk1"/>
                </a:solidFill>
                <a:latin typeface="Calibri"/>
                <a:ea typeface="Calibri"/>
                <a:cs typeface="Calibri"/>
                <a:sym typeface="Calibri"/>
              </a:rPr>
              <a:t>– _area + problem + why is it important to solve this problem_</a:t>
            </a:r>
            <a:endParaRPr sz="100"/>
          </a:p>
        </p:txBody>
      </p:sp>
      <p:sp>
        <p:nvSpPr>
          <p:cNvPr id="42" name="Google Shape;42;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 name="Shape 46"/>
        <p:cNvGrpSpPr/>
        <p:nvPr/>
      </p:nvGrpSpPr>
      <p:grpSpPr>
        <a:xfrm>
          <a:off x="0" y="0"/>
          <a:ext cx="0" cy="0"/>
          <a:chOff x="0" y="0"/>
          <a:chExt cx="0" cy="0"/>
        </a:xfrm>
      </p:grpSpPr>
      <p:sp>
        <p:nvSpPr>
          <p:cNvPr id="47" name="Google Shape;47;g2c9a6c7a19e_0_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8" name="Google Shape;48;g2c9a6c7a19e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dk1"/>
              </a:buClr>
              <a:buSzPts val="1100"/>
              <a:buFont typeface="Arial"/>
              <a:buNone/>
            </a:pPr>
            <a:r>
              <a:rPr lang="en-US" sz="1500">
                <a:solidFill>
                  <a:schemeClr val="dk1"/>
                </a:solidFill>
                <a:latin typeface="Calibri"/>
                <a:ea typeface="Calibri"/>
                <a:cs typeface="Calibri"/>
                <a:sym typeface="Calibri"/>
              </a:rPr>
              <a:t>(approaches to vectorization</a:t>
            </a:r>
            <a:endParaRPr sz="1500">
              <a:solidFill>
                <a:schemeClr val="dk1"/>
              </a:solidFill>
              <a:latin typeface="Calibri"/>
              <a:ea typeface="Calibri"/>
              <a:cs typeface="Calibri"/>
              <a:sym typeface="Calibri"/>
            </a:endParaRPr>
          </a:p>
          <a:p>
            <a:pPr indent="0" lvl="0" marL="0" rtl="0" algn="l">
              <a:lnSpc>
                <a:spcPct val="90000"/>
              </a:lnSpc>
              <a:spcBef>
                <a:spcPts val="1000"/>
              </a:spcBef>
              <a:spcAft>
                <a:spcPts val="0"/>
              </a:spcAft>
              <a:buClr>
                <a:schemeClr val="dk1"/>
              </a:buClr>
              <a:buSzPts val="1100"/>
              <a:buFont typeface="Arial"/>
              <a:buNone/>
            </a:pPr>
            <a:r>
              <a:rPr lang="en-US" sz="1500">
                <a:solidFill>
                  <a:schemeClr val="dk1"/>
                </a:solidFill>
                <a:latin typeface="Calibri"/>
                <a:ea typeface="Calibri"/>
                <a:cs typeface="Calibri"/>
                <a:sym typeface="Calibri"/>
              </a:rPr>
              <a:t>(1) loop vectorization</a:t>
            </a:r>
            <a:endParaRPr sz="1500">
              <a:solidFill>
                <a:schemeClr val="dk1"/>
              </a:solidFill>
              <a:latin typeface="Calibri"/>
              <a:ea typeface="Calibri"/>
              <a:cs typeface="Calibri"/>
              <a:sym typeface="Calibri"/>
            </a:endParaRPr>
          </a:p>
          <a:p>
            <a:pPr indent="0" lvl="0" marL="0" rtl="0" algn="l">
              <a:lnSpc>
                <a:spcPct val="90000"/>
              </a:lnSpc>
              <a:spcBef>
                <a:spcPts val="1000"/>
              </a:spcBef>
              <a:spcAft>
                <a:spcPts val="0"/>
              </a:spcAft>
              <a:buNone/>
            </a:pPr>
            <a:r>
              <a:rPr lang="en-US" sz="1500">
                <a:solidFill>
                  <a:schemeClr val="dk1"/>
                </a:solidFill>
                <a:latin typeface="Calibri"/>
                <a:ea typeface="Calibri"/>
                <a:cs typeface="Calibri"/>
                <a:sym typeface="Calibri"/>
              </a:rPr>
              <a:t>(2) basic block or superword-level parallelism (SLP) vectorization</a:t>
            </a:r>
            <a:endParaRPr sz="20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c9a6c7a19e_4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c9a6c7a19e_4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c9a6c7a19e_4_2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2c9a6c7a19e_4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90000"/>
              </a:lnSpc>
              <a:spcBef>
                <a:spcPts val="0"/>
              </a:spcBef>
              <a:spcAft>
                <a:spcPts val="0"/>
              </a:spcAft>
              <a:buNone/>
            </a:pPr>
            <a:r>
              <a:rPr b="1" lang="en-US" sz="1400">
                <a:solidFill>
                  <a:srgbClr val="00274C"/>
                </a:solidFill>
                <a:latin typeface="Calibri"/>
                <a:ea typeface="Calibri"/>
                <a:cs typeface="Calibri"/>
                <a:sym typeface="Calibri"/>
              </a:rPr>
              <a:t>_IF-statements are bad for vectorization_</a:t>
            </a:r>
            <a:endParaRPr b="1" sz="1400">
              <a:solidFill>
                <a:srgbClr val="00274C"/>
              </a:solidFill>
              <a:latin typeface="Calibri"/>
              <a:ea typeface="Calibri"/>
              <a:cs typeface="Calibri"/>
              <a:sym typeface="Calibri"/>
            </a:endParaRPr>
          </a:p>
          <a:p>
            <a:pPr indent="0" lvl="0" marL="0" rtl="0" algn="l">
              <a:lnSpc>
                <a:spcPct val="90000"/>
              </a:lnSpc>
              <a:spcBef>
                <a:spcPts val="1000"/>
              </a:spcBef>
              <a:spcAft>
                <a:spcPts val="0"/>
              </a:spcAft>
              <a:buNone/>
            </a:pPr>
            <a:r>
              <a:rPr lang="en-US" sz="1400">
                <a:solidFill>
                  <a:schemeClr val="dk1"/>
                </a:solidFill>
                <a:latin typeface="Calibri"/>
                <a:ea typeface="Calibri"/>
                <a:cs typeface="Calibri"/>
                <a:sym typeface="Calibri"/>
              </a:rPr>
              <a:t>_程序中的IF语句引入了控制流分歧，这妨碍了向量化。_</a:t>
            </a:r>
            <a:endParaRPr sz="1400">
              <a:solidFill>
                <a:schemeClr val="dk1"/>
              </a:solidFill>
              <a:latin typeface="Calibri"/>
              <a:ea typeface="Calibri"/>
              <a:cs typeface="Calibri"/>
              <a:sym typeface="Calibri"/>
            </a:endParaRPr>
          </a:p>
          <a:p>
            <a:pPr indent="0" lvl="0" marL="0" rtl="0" algn="l">
              <a:lnSpc>
                <a:spcPct val="90000"/>
              </a:lnSpc>
              <a:spcBef>
                <a:spcPts val="0"/>
              </a:spcBef>
              <a:spcAft>
                <a:spcPts val="0"/>
              </a:spcAft>
              <a:buClr>
                <a:schemeClr val="dk1"/>
              </a:buClr>
              <a:buSzPts val="1100"/>
              <a:buFont typeface="Arial"/>
              <a:buNone/>
            </a:pPr>
            <a:r>
              <a:t/>
            </a:r>
            <a:endParaRPr b="1" sz="1400">
              <a:solidFill>
                <a:srgbClr val="00274C"/>
              </a:solidFill>
              <a:latin typeface="Calibri"/>
              <a:ea typeface="Calibri"/>
              <a:cs typeface="Calibri"/>
              <a:sym typeface="Calibri"/>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c9a6c7a19e_4_4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c9a6c7a19e_4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select(p, a, b) means (if p then a else b)</a:t>
            </a:r>
            <a:endParaRPr/>
          </a:p>
          <a:p>
            <a:pPr indent="0" lvl="0" marL="0" rtl="0" algn="l">
              <a:spcBef>
                <a:spcPts val="0"/>
              </a:spcBef>
              <a:spcAft>
                <a:spcPts val="0"/>
              </a:spcAft>
              <a:buNone/>
            </a:pPr>
            <a:r>
              <a:rPr lang="en-US"/>
              <a:t>If exception might happen (compiler cannot decide), compiler will then check masked instruction, finally fail back to generate scalar code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c9a6c7a19e_0_3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c9a6c7a19e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sz="1400">
                <a:solidFill>
                  <a:schemeClr val="dk1"/>
                </a:solidFill>
                <a:latin typeface="Calibri"/>
                <a:ea typeface="Calibri"/>
                <a:cs typeface="Calibri"/>
                <a:sym typeface="Calibri"/>
              </a:rPr>
              <a:t>intro to select and mask, compare</a:t>
            </a:r>
            <a:endParaRPr sz="14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a:t>_大多数SIMD指令集通过提供掩码指令和/或选择指令来支持谓词执行。</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US"/>
              <a:t>掩码指令使IF语句的每个分支依次执行，根据相应的掩码位条件地操作元素。</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US"/>
              <a:t>而当使用选择（也称为“混合”，但我们在本文中使用“选择”）指令时，两个分支以未掩码的方式执行，并且选择指令在存储到内存之前使用掩码来混合来自两个分支的变量。</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US"/>
              <a:t>根据Intel手册 [11]，选择指令比掩码指令更快，但当IF语句中的操作具有异常时，不能总是安全地使用选择指令。这是因为当使用选择时，两个分支以未掩码的方式执行；因此，它不会屏蔽异常，这可能发生在未屏蔽的数据上。</a:t>
            </a:r>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cbce317d39_0_1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2cbce317d39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sz="1400">
                <a:solidFill>
                  <a:schemeClr val="dk1"/>
                </a:solidFill>
              </a:rPr>
              <a:t>Subject: modern compilers</a:t>
            </a:r>
            <a:endParaRPr sz="1400">
              <a:solidFill>
                <a:schemeClr val="dk1"/>
              </a:solidFill>
            </a:endParaRPr>
          </a:p>
          <a:p>
            <a:pPr indent="0" lvl="0" marL="0" rtl="0" algn="l">
              <a:spcBef>
                <a:spcPts val="0"/>
              </a:spcBef>
              <a:spcAft>
                <a:spcPts val="0"/>
              </a:spcAft>
              <a:buClr>
                <a:schemeClr val="dk1"/>
              </a:buClr>
              <a:buSzPts val="1100"/>
              <a:buFont typeface="Arial"/>
              <a:buNone/>
            </a:pPr>
            <a:r>
              <a:rPr lang="en-US" sz="1400">
                <a:solidFill>
                  <a:schemeClr val="dk1"/>
                </a:solidFill>
              </a:rPr>
              <a:t>Program analysis: check for exceptions</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2c9a6c7a19e_0_3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2c9a6c7a19e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yjz</a:t>
            </a:r>
            <a:endParaRPr/>
          </a:p>
          <a:p>
            <a:pPr indent="0" lvl="0" marL="0" rtl="0" algn="l">
              <a:spcBef>
                <a:spcPts val="0"/>
              </a:spcBef>
              <a:spcAft>
                <a:spcPts val="0"/>
              </a:spcAft>
              <a:buNone/>
            </a:pPr>
            <a:r>
              <a:rPr lang="en-US"/>
              <a:t>_the target processor relies on some SIMD instruction sets_</a:t>
            </a:r>
            <a:endParaRPr/>
          </a:p>
          <a:p>
            <a:pPr indent="0" lvl="0" marL="0" rtl="0" algn="l">
              <a:spcBef>
                <a:spcPts val="0"/>
              </a:spcBef>
              <a:spcAft>
                <a:spcPts val="0"/>
              </a:spcAft>
              <a:buNone/>
            </a:pPr>
            <a:r>
              <a:rPr lang="en-US"/>
              <a:t>_As a result: no SIMD!_</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1">
  <p:cSld name="Title Slide 1">
    <p:spTree>
      <p:nvGrpSpPr>
        <p:cNvPr id="8" name="Shape 8"/>
        <p:cNvGrpSpPr/>
        <p:nvPr/>
      </p:nvGrpSpPr>
      <p:grpSpPr>
        <a:xfrm>
          <a:off x="0" y="0"/>
          <a:ext cx="0" cy="0"/>
          <a:chOff x="0" y="0"/>
          <a:chExt cx="0" cy="0"/>
        </a:xfrm>
      </p:grpSpPr>
      <p:sp>
        <p:nvSpPr>
          <p:cNvPr id="9" name="Google Shape;9;p13"/>
          <p:cNvSpPr txBox="1"/>
          <p:nvPr>
            <p:ph idx="1" type="subTitle"/>
          </p:nvPr>
        </p:nvSpPr>
        <p:spPr>
          <a:xfrm>
            <a:off x="0" y="4989403"/>
            <a:ext cx="12192000" cy="990983"/>
          </a:xfrm>
          <a:prstGeom prst="rect">
            <a:avLst/>
          </a:prstGeom>
          <a:noFill/>
          <a:ln>
            <a:noFill/>
          </a:ln>
        </p:spPr>
        <p:txBody>
          <a:bodyPr anchorCtr="0" anchor="t" bIns="45700" lIns="91425" spcFirstLastPara="1" rIns="91425" wrap="square" tIns="45700">
            <a:noAutofit/>
          </a:bodyPr>
          <a:lstStyle>
            <a:lvl1pPr lvl="0" marR="0" rtl="0" algn="ctr">
              <a:lnSpc>
                <a:spcPct val="90000"/>
              </a:lnSpc>
              <a:spcBef>
                <a:spcPts val="10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1pPr>
            <a:lvl2pPr lvl="1" marR="0" rtl="0" algn="ct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2pPr>
            <a:lvl3pPr lvl="2" marR="0" rtl="0" algn="ctr">
              <a:lnSpc>
                <a:spcPct val="90000"/>
              </a:lnSpc>
              <a:spcBef>
                <a:spcPts val="500"/>
              </a:spcBef>
              <a:spcAft>
                <a:spcPts val="0"/>
              </a:spcAft>
              <a:buClr>
                <a:schemeClr val="dk1"/>
              </a:buClr>
              <a:buSzPts val="1800"/>
              <a:buFont typeface="Arial"/>
              <a:buNone/>
              <a:defRPr b="0" i="0" sz="1800" u="none" cap="none" strike="noStrike">
                <a:solidFill>
                  <a:schemeClr val="dk1"/>
                </a:solidFill>
                <a:latin typeface="Calibri"/>
                <a:ea typeface="Calibri"/>
                <a:cs typeface="Calibri"/>
                <a:sym typeface="Calibri"/>
              </a:defRPr>
            </a:lvl3pPr>
            <a:lvl4pPr lvl="3"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4pPr>
            <a:lvl5pPr lvl="4"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5pPr>
            <a:lvl6pPr lvl="5"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6pPr>
            <a:lvl7pPr lvl="6"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7pPr>
            <a:lvl8pPr lvl="7"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8pPr>
            <a:lvl9pPr lvl="8"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9pPr>
          </a:lstStyle>
          <a:p/>
        </p:txBody>
      </p:sp>
      <p:sp>
        <p:nvSpPr>
          <p:cNvPr id="10" name="Google Shape;10;p13"/>
          <p:cNvSpPr txBox="1"/>
          <p:nvPr>
            <p:ph type="title"/>
          </p:nvPr>
        </p:nvSpPr>
        <p:spPr>
          <a:xfrm>
            <a:off x="0" y="3468413"/>
            <a:ext cx="12192000" cy="977461"/>
          </a:xfrm>
          <a:prstGeom prst="rect">
            <a:avLst/>
          </a:prstGeom>
          <a:noFill/>
          <a:ln>
            <a:noFill/>
          </a:ln>
        </p:spPr>
        <p:txBody>
          <a:bodyPr anchorCtr="0" anchor="b" bIns="45700" lIns="91425" spcFirstLastPara="1" rIns="91425" wrap="square" tIns="45700">
            <a:noAutofit/>
          </a:bodyPr>
          <a:lstStyle>
            <a:lvl1pPr lvl="0" marR="0" rtl="0" algn="ctr">
              <a:lnSpc>
                <a:spcPct val="90000"/>
              </a:lnSpc>
              <a:spcBef>
                <a:spcPts val="0"/>
              </a:spcBef>
              <a:spcAft>
                <a:spcPts val="0"/>
              </a:spcAft>
              <a:buClr>
                <a:schemeClr val="lt1"/>
              </a:buClr>
              <a:buSzPts val="4800"/>
              <a:buFont typeface="Calibri"/>
              <a:buNone/>
              <a:defRPr b="1" i="0" sz="48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4">
  <p:cSld name="Title Slide 4">
    <p:spTree>
      <p:nvGrpSpPr>
        <p:cNvPr id="15" name="Shape 15"/>
        <p:cNvGrpSpPr/>
        <p:nvPr/>
      </p:nvGrpSpPr>
      <p:grpSpPr>
        <a:xfrm>
          <a:off x="0" y="0"/>
          <a:ext cx="0" cy="0"/>
          <a:chOff x="0" y="0"/>
          <a:chExt cx="0" cy="0"/>
        </a:xfrm>
      </p:grpSpPr>
      <p:sp>
        <p:nvSpPr>
          <p:cNvPr id="16" name="Google Shape;16;p19"/>
          <p:cNvSpPr txBox="1"/>
          <p:nvPr>
            <p:ph type="title"/>
          </p:nvPr>
        </p:nvSpPr>
        <p:spPr>
          <a:xfrm>
            <a:off x="0" y="2665522"/>
            <a:ext cx="12191999" cy="1736944"/>
          </a:xfrm>
          <a:prstGeom prst="rect">
            <a:avLst/>
          </a:prstGeom>
          <a:noFill/>
          <a:ln>
            <a:noFill/>
          </a:ln>
        </p:spPr>
        <p:txBody>
          <a:bodyPr anchorCtr="0" anchor="b" bIns="45700" lIns="91425" spcFirstLastPara="1" rIns="91425" wrap="square" tIns="45700">
            <a:noAutofit/>
          </a:bodyPr>
          <a:lstStyle>
            <a:lvl1pPr lvl="0" marR="0" rtl="0" algn="ctr">
              <a:lnSpc>
                <a:spcPct val="90000"/>
              </a:lnSpc>
              <a:spcBef>
                <a:spcPts val="0"/>
              </a:spcBef>
              <a:spcAft>
                <a:spcPts val="0"/>
              </a:spcAft>
              <a:buClr>
                <a:srgbClr val="00274C"/>
              </a:buClr>
              <a:buSzPts val="4800"/>
              <a:buFont typeface="Calibri"/>
              <a:buNone/>
              <a:defRPr b="1" i="0" sz="4800" u="none" cap="none" strike="noStrike">
                <a:solidFill>
                  <a:srgbClr val="00274C"/>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7" name="Google Shape;17;p19"/>
          <p:cNvSpPr txBox="1"/>
          <p:nvPr>
            <p:ph idx="1" type="subTitle"/>
          </p:nvPr>
        </p:nvSpPr>
        <p:spPr>
          <a:xfrm>
            <a:off x="0" y="4989403"/>
            <a:ext cx="12192000" cy="990983"/>
          </a:xfrm>
          <a:prstGeom prst="rect">
            <a:avLst/>
          </a:prstGeom>
          <a:noFill/>
          <a:ln>
            <a:noFill/>
          </a:ln>
        </p:spPr>
        <p:txBody>
          <a:bodyPr anchorCtr="0" anchor="t" bIns="45700" lIns="91425" spcFirstLastPara="1" rIns="91425" wrap="square" tIns="45700">
            <a:noAutofit/>
          </a:bodyPr>
          <a:lstStyle>
            <a:lvl1pPr lvl="0" marR="0" rtl="0" algn="ctr">
              <a:lnSpc>
                <a:spcPct val="90000"/>
              </a:lnSpc>
              <a:spcBef>
                <a:spcPts val="10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1pPr>
            <a:lvl2pPr lvl="1" marR="0" rtl="0" algn="ct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2pPr>
            <a:lvl3pPr lvl="2" marR="0" rtl="0" algn="ctr">
              <a:lnSpc>
                <a:spcPct val="90000"/>
              </a:lnSpc>
              <a:spcBef>
                <a:spcPts val="500"/>
              </a:spcBef>
              <a:spcAft>
                <a:spcPts val="0"/>
              </a:spcAft>
              <a:buClr>
                <a:schemeClr val="dk1"/>
              </a:buClr>
              <a:buSzPts val="1800"/>
              <a:buFont typeface="Arial"/>
              <a:buNone/>
              <a:defRPr b="0" i="0" sz="1800" u="none" cap="none" strike="noStrike">
                <a:solidFill>
                  <a:schemeClr val="dk1"/>
                </a:solidFill>
                <a:latin typeface="Calibri"/>
                <a:ea typeface="Calibri"/>
                <a:cs typeface="Calibri"/>
                <a:sym typeface="Calibri"/>
              </a:defRPr>
            </a:lvl3pPr>
            <a:lvl4pPr lvl="3"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4pPr>
            <a:lvl5pPr lvl="4"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5pPr>
            <a:lvl6pPr lvl="5"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6pPr>
            <a:lvl7pPr lvl="6"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7pPr>
            <a:lvl8pPr lvl="7"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8pPr>
            <a:lvl9pPr lvl="8"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Slide 2">
  <p:cSld name="Content Slide 2">
    <p:spTree>
      <p:nvGrpSpPr>
        <p:cNvPr id="20" name="Shape 20"/>
        <p:cNvGrpSpPr/>
        <p:nvPr/>
      </p:nvGrpSpPr>
      <p:grpSpPr>
        <a:xfrm>
          <a:off x="0" y="0"/>
          <a:ext cx="0" cy="0"/>
          <a:chOff x="0" y="0"/>
          <a:chExt cx="0" cy="0"/>
        </a:xfrm>
      </p:grpSpPr>
      <p:sp>
        <p:nvSpPr>
          <p:cNvPr id="21" name="Google Shape;21;p25"/>
          <p:cNvSpPr txBox="1"/>
          <p:nvPr>
            <p:ph type="ctrTitle"/>
          </p:nvPr>
        </p:nvSpPr>
        <p:spPr>
          <a:xfrm>
            <a:off x="1524000" y="355108"/>
            <a:ext cx="9144000" cy="864092"/>
          </a:xfrm>
          <a:prstGeom prst="rect">
            <a:avLst/>
          </a:prstGeom>
          <a:noFill/>
          <a:ln>
            <a:noFill/>
          </a:ln>
        </p:spPr>
        <p:txBody>
          <a:bodyPr anchorCtr="0" anchor="b" bIns="45700" lIns="91425" spcFirstLastPara="1" rIns="91425" wrap="square" tIns="45700">
            <a:noAutofit/>
          </a:bodyPr>
          <a:lstStyle>
            <a:lvl1pPr lvl="0" marR="0" rtl="0" algn="l">
              <a:lnSpc>
                <a:spcPct val="90000"/>
              </a:lnSpc>
              <a:spcBef>
                <a:spcPts val="0"/>
              </a:spcBef>
              <a:spcAft>
                <a:spcPts val="0"/>
              </a:spcAft>
              <a:buClr>
                <a:srgbClr val="00274C"/>
              </a:buClr>
              <a:buSzPts val="4800"/>
              <a:buFont typeface="Calibri"/>
              <a:buNone/>
              <a:defRPr b="1" i="0" sz="4800" u="none" cap="none" strike="noStrike">
                <a:solidFill>
                  <a:srgbClr val="00274C"/>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2" name="Google Shape;22;p25"/>
          <p:cNvSpPr txBox="1"/>
          <p:nvPr>
            <p:ph idx="1" type="subTitle"/>
          </p:nvPr>
        </p:nvSpPr>
        <p:spPr>
          <a:xfrm>
            <a:off x="1524000" y="1542009"/>
            <a:ext cx="9144000" cy="4596031"/>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1pPr>
            <a:lvl2pPr lvl="1" marR="0" rtl="0" algn="ct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2pPr>
            <a:lvl3pPr lvl="2" marR="0" rtl="0" algn="ctr">
              <a:lnSpc>
                <a:spcPct val="90000"/>
              </a:lnSpc>
              <a:spcBef>
                <a:spcPts val="500"/>
              </a:spcBef>
              <a:spcAft>
                <a:spcPts val="0"/>
              </a:spcAft>
              <a:buClr>
                <a:schemeClr val="dk1"/>
              </a:buClr>
              <a:buSzPts val="1800"/>
              <a:buFont typeface="Arial"/>
              <a:buNone/>
              <a:defRPr b="0" i="0" sz="1800" u="none" cap="none" strike="noStrike">
                <a:solidFill>
                  <a:schemeClr val="dk1"/>
                </a:solidFill>
                <a:latin typeface="Calibri"/>
                <a:ea typeface="Calibri"/>
                <a:cs typeface="Calibri"/>
                <a:sym typeface="Calibri"/>
              </a:defRPr>
            </a:lvl3pPr>
            <a:lvl4pPr lvl="3"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4pPr>
            <a:lvl5pPr lvl="4"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5pPr>
            <a:lvl6pPr lvl="5"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6pPr>
            <a:lvl7pPr lvl="6"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7pPr>
            <a:lvl8pPr lvl="7"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8pPr>
            <a:lvl9pPr lvl="8"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9pPr>
          </a:lstStyle>
          <a:p/>
        </p:txBody>
      </p:sp>
      <p:sp>
        <p:nvSpPr>
          <p:cNvPr id="23" name="Google Shape;23;p25"/>
          <p:cNvSpPr txBox="1"/>
          <p:nvPr>
            <p:ph idx="10" type="dt"/>
          </p:nvPr>
        </p:nvSpPr>
        <p:spPr>
          <a:xfrm>
            <a:off x="9693166" y="6474372"/>
            <a:ext cx="974834" cy="247103"/>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4" name="Google Shape;24;p25"/>
          <p:cNvSpPr txBox="1"/>
          <p:nvPr>
            <p:ph idx="11" type="ftr"/>
          </p:nvPr>
        </p:nvSpPr>
        <p:spPr>
          <a:xfrm>
            <a:off x="1524000" y="6474372"/>
            <a:ext cx="7819697" cy="247103"/>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5" name="Google Shape;25;p25"/>
          <p:cNvSpPr txBox="1"/>
          <p:nvPr>
            <p:ph idx="12" type="sldNum"/>
          </p:nvPr>
        </p:nvSpPr>
        <p:spPr>
          <a:xfrm>
            <a:off x="10668000" y="6474372"/>
            <a:ext cx="1135117" cy="247103"/>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buNone/>
              <a:defRPr b="0" i="0" sz="1200" u="none" cap="none" strike="noStrike">
                <a:solidFill>
                  <a:schemeClr val="lt1"/>
                </a:solidFill>
                <a:latin typeface="Calibri"/>
                <a:ea typeface="Calibri"/>
                <a:cs typeface="Calibri"/>
                <a:sym typeface="Calibri"/>
              </a:defRPr>
            </a:lvl1pPr>
            <a:lvl2pPr indent="0" lvl="1" marL="0" marR="0" rtl="0" algn="r">
              <a:spcBef>
                <a:spcPts val="0"/>
              </a:spcBef>
              <a:buNone/>
              <a:defRPr b="0" i="0" sz="1200" u="none" cap="none" strike="noStrike">
                <a:solidFill>
                  <a:schemeClr val="lt1"/>
                </a:solidFill>
                <a:latin typeface="Calibri"/>
                <a:ea typeface="Calibri"/>
                <a:cs typeface="Calibri"/>
                <a:sym typeface="Calibri"/>
              </a:defRPr>
            </a:lvl2pPr>
            <a:lvl3pPr indent="0" lvl="2" marL="0" marR="0" rtl="0" algn="r">
              <a:spcBef>
                <a:spcPts val="0"/>
              </a:spcBef>
              <a:buNone/>
              <a:defRPr b="0" i="0" sz="1200" u="none" cap="none" strike="noStrike">
                <a:solidFill>
                  <a:schemeClr val="lt1"/>
                </a:solidFill>
                <a:latin typeface="Calibri"/>
                <a:ea typeface="Calibri"/>
                <a:cs typeface="Calibri"/>
                <a:sym typeface="Calibri"/>
              </a:defRPr>
            </a:lvl3pPr>
            <a:lvl4pPr indent="0" lvl="3" marL="0" marR="0" rtl="0" algn="r">
              <a:spcBef>
                <a:spcPts val="0"/>
              </a:spcBef>
              <a:buNone/>
              <a:defRPr b="0" i="0" sz="1200" u="none" cap="none" strike="noStrike">
                <a:solidFill>
                  <a:schemeClr val="lt1"/>
                </a:solidFill>
                <a:latin typeface="Calibri"/>
                <a:ea typeface="Calibri"/>
                <a:cs typeface="Calibri"/>
                <a:sym typeface="Calibri"/>
              </a:defRPr>
            </a:lvl4pPr>
            <a:lvl5pPr indent="0" lvl="4" marL="0" marR="0" rtl="0" algn="r">
              <a:spcBef>
                <a:spcPts val="0"/>
              </a:spcBef>
              <a:buNone/>
              <a:defRPr b="0" i="0" sz="1200" u="none" cap="none" strike="noStrike">
                <a:solidFill>
                  <a:schemeClr val="lt1"/>
                </a:solidFill>
                <a:latin typeface="Calibri"/>
                <a:ea typeface="Calibri"/>
                <a:cs typeface="Calibri"/>
                <a:sym typeface="Calibri"/>
              </a:defRPr>
            </a:lvl5pPr>
            <a:lvl6pPr indent="0" lvl="5" marL="0" marR="0" rtl="0" algn="r">
              <a:spcBef>
                <a:spcPts val="0"/>
              </a:spcBef>
              <a:buNone/>
              <a:defRPr b="0" i="0" sz="1200" u="none" cap="none" strike="noStrike">
                <a:solidFill>
                  <a:schemeClr val="lt1"/>
                </a:solidFill>
                <a:latin typeface="Calibri"/>
                <a:ea typeface="Calibri"/>
                <a:cs typeface="Calibri"/>
                <a:sym typeface="Calibri"/>
              </a:defRPr>
            </a:lvl6pPr>
            <a:lvl7pPr indent="0" lvl="6" marL="0" marR="0" rtl="0" algn="r">
              <a:spcBef>
                <a:spcPts val="0"/>
              </a:spcBef>
              <a:buNone/>
              <a:defRPr b="0" i="0" sz="1200" u="none" cap="none" strike="noStrike">
                <a:solidFill>
                  <a:schemeClr val="lt1"/>
                </a:solidFill>
                <a:latin typeface="Calibri"/>
                <a:ea typeface="Calibri"/>
                <a:cs typeface="Calibri"/>
                <a:sym typeface="Calibri"/>
              </a:defRPr>
            </a:lvl7pPr>
            <a:lvl8pPr indent="0" lvl="7" marL="0" marR="0" rtl="0" algn="r">
              <a:spcBef>
                <a:spcPts val="0"/>
              </a:spcBef>
              <a:buNone/>
              <a:defRPr b="0" i="0" sz="1200" u="none" cap="none" strike="noStrike">
                <a:solidFill>
                  <a:schemeClr val="lt1"/>
                </a:solidFill>
                <a:latin typeface="Calibri"/>
                <a:ea typeface="Calibri"/>
                <a:cs typeface="Calibri"/>
                <a:sym typeface="Calibri"/>
              </a:defRPr>
            </a:lvl8pPr>
            <a:lvl9pPr indent="0" lvl="8" marL="0" marR="0" rtl="0" algn="r">
              <a:spcBef>
                <a:spcPts val="0"/>
              </a:spcBef>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Slide 6">
  <p:cSld name="Content Slide 6">
    <p:spTree>
      <p:nvGrpSpPr>
        <p:cNvPr id="28" name="Shape 28"/>
        <p:cNvGrpSpPr/>
        <p:nvPr/>
      </p:nvGrpSpPr>
      <p:grpSpPr>
        <a:xfrm>
          <a:off x="0" y="0"/>
          <a:ext cx="0" cy="0"/>
          <a:chOff x="0" y="0"/>
          <a:chExt cx="0" cy="0"/>
        </a:xfrm>
      </p:grpSpPr>
      <p:sp>
        <p:nvSpPr>
          <p:cNvPr id="29" name="Google Shape;29;p33"/>
          <p:cNvSpPr txBox="1"/>
          <p:nvPr>
            <p:ph type="ctrTitle"/>
          </p:nvPr>
        </p:nvSpPr>
        <p:spPr>
          <a:xfrm>
            <a:off x="1524000" y="355108"/>
            <a:ext cx="9144000" cy="864000"/>
          </a:xfrm>
          <a:prstGeom prst="rect">
            <a:avLst/>
          </a:prstGeom>
          <a:noFill/>
          <a:ln>
            <a:noFill/>
          </a:ln>
        </p:spPr>
        <p:txBody>
          <a:bodyPr anchorCtr="0" anchor="b" bIns="45700" lIns="91425" spcFirstLastPara="1" rIns="91425" wrap="square" tIns="45700">
            <a:noAutofit/>
          </a:bodyPr>
          <a:lstStyle>
            <a:lvl1pPr lvl="0" marR="0" rtl="0" algn="l">
              <a:lnSpc>
                <a:spcPct val="90000"/>
              </a:lnSpc>
              <a:spcBef>
                <a:spcPts val="0"/>
              </a:spcBef>
              <a:spcAft>
                <a:spcPts val="0"/>
              </a:spcAft>
              <a:buClr>
                <a:srgbClr val="00274C"/>
              </a:buClr>
              <a:buSzPts val="4800"/>
              <a:buFont typeface="Calibri"/>
              <a:buNone/>
              <a:defRPr b="1" i="0" sz="4800" u="none" cap="none" strike="noStrike">
                <a:solidFill>
                  <a:srgbClr val="00274C"/>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p:txBody>
      </p:sp>
      <p:sp>
        <p:nvSpPr>
          <p:cNvPr id="30" name="Google Shape;30;p33"/>
          <p:cNvSpPr txBox="1"/>
          <p:nvPr>
            <p:ph idx="1" type="subTitle"/>
          </p:nvPr>
        </p:nvSpPr>
        <p:spPr>
          <a:xfrm>
            <a:off x="1524000" y="1542009"/>
            <a:ext cx="9144000" cy="4596000"/>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1pPr>
            <a:lvl2pPr lvl="1" marR="0" rtl="0" algn="ct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2pPr>
            <a:lvl3pPr lvl="2" marR="0" rtl="0" algn="ctr">
              <a:lnSpc>
                <a:spcPct val="90000"/>
              </a:lnSpc>
              <a:spcBef>
                <a:spcPts val="500"/>
              </a:spcBef>
              <a:spcAft>
                <a:spcPts val="0"/>
              </a:spcAft>
              <a:buClr>
                <a:schemeClr val="dk1"/>
              </a:buClr>
              <a:buSzPts val="1800"/>
              <a:buFont typeface="Arial"/>
              <a:buNone/>
              <a:defRPr b="0" i="0" sz="1800" u="none" cap="none" strike="noStrike">
                <a:solidFill>
                  <a:schemeClr val="dk1"/>
                </a:solidFill>
                <a:latin typeface="Calibri"/>
                <a:ea typeface="Calibri"/>
                <a:cs typeface="Calibri"/>
                <a:sym typeface="Calibri"/>
              </a:defRPr>
            </a:lvl3pPr>
            <a:lvl4pPr lvl="3"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4pPr>
            <a:lvl5pPr lvl="4"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5pPr>
            <a:lvl6pPr lvl="5"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6pPr>
            <a:lvl7pPr lvl="6"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7pPr>
            <a:lvl8pPr lvl="7"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8pPr>
            <a:lvl9pPr lvl="8"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9pPr>
          </a:lstStyle>
          <a:p/>
        </p:txBody>
      </p:sp>
      <p:sp>
        <p:nvSpPr>
          <p:cNvPr id="31" name="Google Shape;31;p33"/>
          <p:cNvSpPr txBox="1"/>
          <p:nvPr>
            <p:ph idx="10" type="dt"/>
          </p:nvPr>
        </p:nvSpPr>
        <p:spPr>
          <a:xfrm>
            <a:off x="9693166" y="6474372"/>
            <a:ext cx="974700" cy="24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rgbClr val="00274C"/>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2" name="Google Shape;32;p33"/>
          <p:cNvSpPr txBox="1"/>
          <p:nvPr>
            <p:ph idx="11" type="ftr"/>
          </p:nvPr>
        </p:nvSpPr>
        <p:spPr>
          <a:xfrm>
            <a:off x="1524000" y="6474372"/>
            <a:ext cx="7819800" cy="24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3" name="Google Shape;33;p33"/>
          <p:cNvSpPr txBox="1"/>
          <p:nvPr>
            <p:ph idx="12" type="sldNum"/>
          </p:nvPr>
        </p:nvSpPr>
        <p:spPr>
          <a:xfrm>
            <a:off x="10668000" y="6474372"/>
            <a:ext cx="1135200" cy="24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buNone/>
              <a:defRPr b="0" i="0" sz="1200" u="none" cap="none" strike="noStrike">
                <a:solidFill>
                  <a:srgbClr val="00274C"/>
                </a:solidFill>
                <a:latin typeface="Calibri"/>
                <a:ea typeface="Calibri"/>
                <a:cs typeface="Calibri"/>
                <a:sym typeface="Calibri"/>
              </a:defRPr>
            </a:lvl1pPr>
            <a:lvl2pPr indent="0" lvl="1" marL="0" marR="0" rtl="0" algn="r">
              <a:spcBef>
                <a:spcPts val="0"/>
              </a:spcBef>
              <a:buNone/>
              <a:defRPr b="0" i="0" sz="1200" u="none" cap="none" strike="noStrike">
                <a:solidFill>
                  <a:srgbClr val="00274C"/>
                </a:solidFill>
                <a:latin typeface="Calibri"/>
                <a:ea typeface="Calibri"/>
                <a:cs typeface="Calibri"/>
                <a:sym typeface="Calibri"/>
              </a:defRPr>
            </a:lvl2pPr>
            <a:lvl3pPr indent="0" lvl="2" marL="0" marR="0" rtl="0" algn="r">
              <a:spcBef>
                <a:spcPts val="0"/>
              </a:spcBef>
              <a:buNone/>
              <a:defRPr b="0" i="0" sz="1200" u="none" cap="none" strike="noStrike">
                <a:solidFill>
                  <a:srgbClr val="00274C"/>
                </a:solidFill>
                <a:latin typeface="Calibri"/>
                <a:ea typeface="Calibri"/>
                <a:cs typeface="Calibri"/>
                <a:sym typeface="Calibri"/>
              </a:defRPr>
            </a:lvl3pPr>
            <a:lvl4pPr indent="0" lvl="3" marL="0" marR="0" rtl="0" algn="r">
              <a:spcBef>
                <a:spcPts val="0"/>
              </a:spcBef>
              <a:buNone/>
              <a:defRPr b="0" i="0" sz="1200" u="none" cap="none" strike="noStrike">
                <a:solidFill>
                  <a:srgbClr val="00274C"/>
                </a:solidFill>
                <a:latin typeface="Calibri"/>
                <a:ea typeface="Calibri"/>
                <a:cs typeface="Calibri"/>
                <a:sym typeface="Calibri"/>
              </a:defRPr>
            </a:lvl4pPr>
            <a:lvl5pPr indent="0" lvl="4" marL="0" marR="0" rtl="0" algn="r">
              <a:spcBef>
                <a:spcPts val="0"/>
              </a:spcBef>
              <a:buNone/>
              <a:defRPr b="0" i="0" sz="1200" u="none" cap="none" strike="noStrike">
                <a:solidFill>
                  <a:srgbClr val="00274C"/>
                </a:solidFill>
                <a:latin typeface="Calibri"/>
                <a:ea typeface="Calibri"/>
                <a:cs typeface="Calibri"/>
                <a:sym typeface="Calibri"/>
              </a:defRPr>
            </a:lvl5pPr>
            <a:lvl6pPr indent="0" lvl="5" marL="0" marR="0" rtl="0" algn="r">
              <a:spcBef>
                <a:spcPts val="0"/>
              </a:spcBef>
              <a:buNone/>
              <a:defRPr b="0" i="0" sz="1200" u="none" cap="none" strike="noStrike">
                <a:solidFill>
                  <a:srgbClr val="00274C"/>
                </a:solidFill>
                <a:latin typeface="Calibri"/>
                <a:ea typeface="Calibri"/>
                <a:cs typeface="Calibri"/>
                <a:sym typeface="Calibri"/>
              </a:defRPr>
            </a:lvl6pPr>
            <a:lvl7pPr indent="0" lvl="6" marL="0" marR="0" rtl="0" algn="r">
              <a:spcBef>
                <a:spcPts val="0"/>
              </a:spcBef>
              <a:buNone/>
              <a:defRPr b="0" i="0" sz="1200" u="none" cap="none" strike="noStrike">
                <a:solidFill>
                  <a:srgbClr val="00274C"/>
                </a:solidFill>
                <a:latin typeface="Calibri"/>
                <a:ea typeface="Calibri"/>
                <a:cs typeface="Calibri"/>
                <a:sym typeface="Calibri"/>
              </a:defRPr>
            </a:lvl7pPr>
            <a:lvl8pPr indent="0" lvl="7" marL="0" marR="0" rtl="0" algn="r">
              <a:spcBef>
                <a:spcPts val="0"/>
              </a:spcBef>
              <a:buNone/>
              <a:defRPr b="0" i="0" sz="1200" u="none" cap="none" strike="noStrike">
                <a:solidFill>
                  <a:srgbClr val="00274C"/>
                </a:solidFill>
                <a:latin typeface="Calibri"/>
                <a:ea typeface="Calibri"/>
                <a:cs typeface="Calibri"/>
                <a:sym typeface="Calibri"/>
              </a:defRPr>
            </a:lvl8pPr>
            <a:lvl9pPr indent="0" lvl="8" marL="0" marR="0" rtl="0" algn="r">
              <a:spcBef>
                <a:spcPts val="0"/>
              </a:spcBef>
              <a:buNone/>
              <a:defRPr b="0" i="0" sz="1200" u="none" cap="none" strike="noStrike">
                <a:solidFill>
                  <a:srgbClr val="00274C"/>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1.jpg"/><Relationship Id="rId2" Type="http://schemas.openxmlformats.org/officeDocument/2006/relationships/image" Target="../media/image9.png"/><Relationship Id="rId3" Type="http://schemas.openxmlformats.org/officeDocument/2006/relationships/slideLayout" Target="../slideLayouts/slideLayout1.xml"/><Relationship Id="rId4"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2.xml"/><Relationship Id="rId3" Type="http://schemas.openxmlformats.org/officeDocument/2006/relationships/theme" Target="../theme/theme4.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slideLayout" Target="../slideLayouts/slideLayout3.xml"/><Relationship Id="rId3" Type="http://schemas.openxmlformats.org/officeDocument/2006/relationships/theme" Target="../theme/theme5.xml"/></Relationships>
</file>

<file path=ppt/slideMasters/_rels/slideMaster4.xml.rels><?xml version="1.0" encoding="UTF-8" standalone="yes"?><Relationships xmlns="http://schemas.openxmlformats.org/package/2006/relationships"><Relationship Id="rId1" Type="http://schemas.openxmlformats.org/officeDocument/2006/relationships/image" Target="../media/image5.jpg"/><Relationship Id="rId2" Type="http://schemas.openxmlformats.org/officeDocument/2006/relationships/slideLayout" Target="../slideLayouts/slideLayout4.xml"/><Relationship Id="rId3"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pic>
        <p:nvPicPr>
          <p:cNvPr id="6" name="Google Shape;6;p12"/>
          <p:cNvPicPr preferRelativeResize="0"/>
          <p:nvPr/>
        </p:nvPicPr>
        <p:blipFill rotWithShape="1">
          <a:blip r:embed="rId1">
            <a:alphaModFix/>
          </a:blip>
          <a:srcRect b="0" l="0" r="0" t="0"/>
          <a:stretch/>
        </p:blipFill>
        <p:spPr>
          <a:xfrm>
            <a:off x="0" y="0"/>
            <a:ext cx="12192000" cy="6858000"/>
          </a:xfrm>
          <a:prstGeom prst="rect">
            <a:avLst/>
          </a:prstGeom>
          <a:noFill/>
          <a:ln>
            <a:noFill/>
          </a:ln>
        </p:spPr>
      </p:pic>
      <p:pic>
        <p:nvPicPr>
          <p:cNvPr id="7" name="Google Shape;7;p12"/>
          <p:cNvPicPr preferRelativeResize="0"/>
          <p:nvPr/>
        </p:nvPicPr>
        <p:blipFill rotWithShape="1">
          <a:blip r:embed="rId2">
            <a:alphaModFix/>
          </a:blip>
          <a:srcRect b="0" l="0" r="0" t="0"/>
          <a:stretch/>
        </p:blipFill>
        <p:spPr>
          <a:xfrm>
            <a:off x="5130800" y="720890"/>
            <a:ext cx="1930400" cy="20574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 name="Shape 11"/>
        <p:cNvGrpSpPr/>
        <p:nvPr/>
      </p:nvGrpSpPr>
      <p:grpSpPr>
        <a:xfrm>
          <a:off x="0" y="0"/>
          <a:ext cx="0" cy="0"/>
          <a:chOff x="0" y="0"/>
          <a:chExt cx="0" cy="0"/>
        </a:xfrm>
      </p:grpSpPr>
      <p:sp>
        <p:nvSpPr>
          <p:cNvPr id="12" name="Google Shape;12;p18"/>
          <p:cNvSpPr/>
          <p:nvPr/>
        </p:nvSpPr>
        <p:spPr>
          <a:xfrm>
            <a:off x="0" y="4445876"/>
            <a:ext cx="12192000" cy="2412124"/>
          </a:xfrm>
          <a:prstGeom prst="rect">
            <a:avLst/>
          </a:prstGeom>
          <a:solidFill>
            <a:srgbClr val="00274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id="13" name="Google Shape;13;p18"/>
          <p:cNvPicPr preferRelativeResize="0"/>
          <p:nvPr/>
        </p:nvPicPr>
        <p:blipFill rotWithShape="1">
          <a:blip r:embed="rId1">
            <a:alphaModFix/>
          </a:blip>
          <a:srcRect b="0" l="0" r="0" t="0"/>
          <a:stretch/>
        </p:blipFill>
        <p:spPr>
          <a:xfrm>
            <a:off x="5130800" y="720890"/>
            <a:ext cx="1930400" cy="2057400"/>
          </a:xfrm>
          <a:prstGeom prst="rect">
            <a:avLst/>
          </a:prstGeom>
          <a:noFill/>
          <a:ln>
            <a:noFill/>
          </a:ln>
        </p:spPr>
      </p:pic>
      <p:cxnSp>
        <p:nvCxnSpPr>
          <p:cNvPr id="14" name="Google Shape;14;p18"/>
          <p:cNvCxnSpPr/>
          <p:nvPr/>
        </p:nvCxnSpPr>
        <p:spPr>
          <a:xfrm>
            <a:off x="0" y="4445876"/>
            <a:ext cx="12192000" cy="0"/>
          </a:xfrm>
          <a:prstGeom prst="straightConnector1">
            <a:avLst/>
          </a:prstGeom>
          <a:noFill/>
          <a:ln cap="flat" cmpd="sng" w="76200">
            <a:solidFill>
              <a:schemeClr val="accent4"/>
            </a:solidFill>
            <a:prstDash val="solid"/>
            <a:miter lim="800000"/>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51"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 name="Shape 18"/>
        <p:cNvGrpSpPr/>
        <p:nvPr/>
      </p:nvGrpSpPr>
      <p:grpSpPr>
        <a:xfrm>
          <a:off x="0" y="0"/>
          <a:ext cx="0" cy="0"/>
          <a:chOff x="0" y="0"/>
          <a:chExt cx="0" cy="0"/>
        </a:xfrm>
      </p:grpSpPr>
      <p:pic>
        <p:nvPicPr>
          <p:cNvPr id="19" name="Google Shape;19;p24"/>
          <p:cNvPicPr preferRelativeResize="0"/>
          <p:nvPr/>
        </p:nvPicPr>
        <p:blipFill rotWithShape="1">
          <a:blip r:embed="rId1">
            <a:alphaModFix/>
          </a:blip>
          <a:srcRect b="0" l="0" r="0" t="0"/>
          <a:stretch/>
        </p:blipFill>
        <p:spPr>
          <a:xfrm>
            <a:off x="0" y="0"/>
            <a:ext cx="12192000" cy="68580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53"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6" name="Shape 26"/>
        <p:cNvGrpSpPr/>
        <p:nvPr/>
      </p:nvGrpSpPr>
      <p:grpSpPr>
        <a:xfrm>
          <a:off x="0" y="0"/>
          <a:ext cx="0" cy="0"/>
          <a:chOff x="0" y="0"/>
          <a:chExt cx="0" cy="0"/>
        </a:xfrm>
      </p:grpSpPr>
      <p:pic>
        <p:nvPicPr>
          <p:cNvPr id="27" name="Google Shape;27;p32"/>
          <p:cNvPicPr preferRelativeResize="0"/>
          <p:nvPr/>
        </p:nvPicPr>
        <p:blipFill rotWithShape="1">
          <a:blip r:embed="rId1">
            <a:alphaModFix/>
          </a:blip>
          <a:srcRect b="0" l="0" r="0" t="0"/>
          <a:stretch/>
        </p:blipFill>
        <p:spPr>
          <a:xfrm>
            <a:off x="0" y="0"/>
            <a:ext cx="12192000" cy="68580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55"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1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7.png"/><Relationship Id="rId4" Type="http://schemas.openxmlformats.org/officeDocument/2006/relationships/hyperlink" Target="http://ftp.cvut.cz/kernel/people/geoff/cell/ps3-linux-docs/CellProgrammingTutorial/BasicsOfSIMDProgramming.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 name="Shape 37"/>
        <p:cNvGrpSpPr/>
        <p:nvPr/>
      </p:nvGrpSpPr>
      <p:grpSpPr>
        <a:xfrm>
          <a:off x="0" y="0"/>
          <a:ext cx="0" cy="0"/>
          <a:chOff x="0" y="0"/>
          <a:chExt cx="0" cy="0"/>
        </a:xfrm>
      </p:grpSpPr>
      <p:sp>
        <p:nvSpPr>
          <p:cNvPr id="38" name="Google Shape;38;p4"/>
          <p:cNvSpPr txBox="1"/>
          <p:nvPr>
            <p:ph type="title"/>
          </p:nvPr>
        </p:nvSpPr>
        <p:spPr>
          <a:xfrm>
            <a:off x="0" y="2665522"/>
            <a:ext cx="12191999" cy="1736944"/>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1"/>
              </a:buClr>
              <a:buSzPts val="1100"/>
              <a:buFont typeface="Arial"/>
              <a:buNone/>
            </a:pPr>
            <a:r>
              <a:rPr lang="en-US"/>
              <a:t>Vectorizing programs with IF‑statements for processors with SIMD extensions</a:t>
            </a:r>
            <a:endParaRPr/>
          </a:p>
        </p:txBody>
      </p:sp>
      <p:sp>
        <p:nvSpPr>
          <p:cNvPr id="39" name="Google Shape;39;p4"/>
          <p:cNvSpPr txBox="1"/>
          <p:nvPr>
            <p:ph idx="1" type="subTitle"/>
          </p:nvPr>
        </p:nvSpPr>
        <p:spPr>
          <a:xfrm>
            <a:off x="0" y="4989403"/>
            <a:ext cx="12192000" cy="990983"/>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lt1"/>
              </a:buClr>
              <a:buSzPts val="2000"/>
              <a:buNone/>
            </a:pPr>
            <a:r>
              <a:rPr lang="en-US"/>
              <a:t>Jiezhong Yang, Yi Liang, Yiming Xiang, Yue Huang</a:t>
            </a:r>
            <a:endParaRPr/>
          </a:p>
          <a:p>
            <a:pPr indent="0" lvl="0" marL="0" rtl="0" algn="ctr">
              <a:lnSpc>
                <a:spcPct val="90000"/>
              </a:lnSpc>
              <a:spcBef>
                <a:spcPts val="0"/>
              </a:spcBef>
              <a:spcAft>
                <a:spcPts val="0"/>
              </a:spcAft>
              <a:buClr>
                <a:schemeClr val="lt1"/>
              </a:buClr>
              <a:buSzPts val="2000"/>
              <a:buNone/>
            </a:pPr>
            <a:r>
              <a:rPr lang="en-US"/>
              <a:t>Group 9</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g2cbce317d39_0_81"/>
          <p:cNvSpPr txBox="1"/>
          <p:nvPr>
            <p:ph type="ctrTitle"/>
          </p:nvPr>
        </p:nvSpPr>
        <p:spPr>
          <a:xfrm>
            <a:off x="1524000" y="355108"/>
            <a:ext cx="9144000" cy="8640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rPr lang="en-US"/>
              <a:t>Our goal</a:t>
            </a:r>
            <a:endParaRPr/>
          </a:p>
        </p:txBody>
      </p:sp>
      <p:sp>
        <p:nvSpPr>
          <p:cNvPr id="164" name="Google Shape;164;g2cbce317d39_0_81"/>
          <p:cNvSpPr txBox="1"/>
          <p:nvPr>
            <p:ph idx="1" type="subTitle"/>
          </p:nvPr>
        </p:nvSpPr>
        <p:spPr>
          <a:xfrm>
            <a:off x="1524000" y="1542009"/>
            <a:ext cx="9144000" cy="4596000"/>
          </a:xfrm>
          <a:prstGeom prst="rect">
            <a:avLst/>
          </a:prstGeom>
        </p:spPr>
        <p:txBody>
          <a:bodyPr anchorCtr="0" anchor="t" bIns="45700" lIns="91425" spcFirstLastPara="1" rIns="91425" wrap="square" tIns="45700">
            <a:noAutofit/>
          </a:bodyPr>
          <a:lstStyle/>
          <a:p>
            <a:pPr indent="-381000" lvl="0" marL="457200" rtl="0" algn="l">
              <a:lnSpc>
                <a:spcPct val="115000"/>
              </a:lnSpc>
              <a:spcBef>
                <a:spcPts val="1000"/>
              </a:spcBef>
              <a:spcAft>
                <a:spcPts val="0"/>
              </a:spcAft>
              <a:buSzPts val="2400"/>
              <a:buChar char="●"/>
            </a:pPr>
            <a:r>
              <a:rPr lang="en-US"/>
              <a:t>Two reasons why compilers don’t generate </a:t>
            </a:r>
            <a:r>
              <a:rPr lang="en-US" u="sng"/>
              <a:t>select instructions</a:t>
            </a:r>
            <a:r>
              <a:rPr lang="en-US"/>
              <a:t> when </a:t>
            </a:r>
            <a:r>
              <a:rPr lang="en-US"/>
              <a:t>no </a:t>
            </a:r>
            <a:r>
              <a:rPr lang="en-US" u="sng"/>
              <a:t>masked instructions</a:t>
            </a:r>
            <a:endParaRPr/>
          </a:p>
          <a:p>
            <a:pPr indent="-355600" lvl="1" marL="914400" rtl="0" algn="l">
              <a:lnSpc>
                <a:spcPct val="115000"/>
              </a:lnSpc>
              <a:spcBef>
                <a:spcPts val="0"/>
              </a:spcBef>
              <a:spcAft>
                <a:spcPts val="0"/>
              </a:spcAft>
              <a:buSzPts val="2000"/>
              <a:buChar char="○"/>
            </a:pPr>
            <a:r>
              <a:rPr lang="en-US"/>
              <a:t>Exception</a:t>
            </a:r>
            <a:endParaRPr/>
          </a:p>
          <a:p>
            <a:pPr indent="-342900" lvl="2" marL="1371600" rtl="0" algn="l">
              <a:lnSpc>
                <a:spcPct val="115000"/>
              </a:lnSpc>
              <a:spcBef>
                <a:spcPts val="0"/>
              </a:spcBef>
              <a:spcAft>
                <a:spcPts val="0"/>
              </a:spcAft>
              <a:buSzPts val="1800"/>
              <a:buChar char="■"/>
            </a:pPr>
            <a:r>
              <a:rPr lang="en-US"/>
              <a:t>Our solution: optimized LLVM code generation for vectorizing IFs</a:t>
            </a:r>
            <a:endParaRPr/>
          </a:p>
          <a:p>
            <a:pPr indent="-355600" lvl="1" marL="914400" rtl="0" algn="l">
              <a:lnSpc>
                <a:spcPct val="115000"/>
              </a:lnSpc>
              <a:spcBef>
                <a:spcPts val="0"/>
              </a:spcBef>
              <a:spcAft>
                <a:spcPts val="0"/>
              </a:spcAft>
              <a:buSzPts val="2000"/>
              <a:buChar char="○"/>
            </a:pPr>
            <a:r>
              <a:rPr lang="en-US"/>
              <a:t>The current capability of transforming IF-statements into select instructions is limited for </a:t>
            </a:r>
            <a:r>
              <a:rPr lang="en-US" u="sng"/>
              <a:t>nested IFs</a:t>
            </a:r>
            <a:endParaRPr/>
          </a:p>
          <a:p>
            <a:pPr indent="-342900" lvl="2" marL="1371600" rtl="0" algn="l">
              <a:lnSpc>
                <a:spcPct val="115000"/>
              </a:lnSpc>
              <a:spcBef>
                <a:spcPts val="0"/>
              </a:spcBef>
              <a:spcAft>
                <a:spcPts val="0"/>
              </a:spcAft>
              <a:buSzPts val="1800"/>
              <a:buChar char="■"/>
            </a:pPr>
            <a:r>
              <a:rPr lang="en-US"/>
              <a:t>Our solution: IF-select based on </a:t>
            </a:r>
            <a:r>
              <a:rPr lang="en-US" u="sng"/>
              <a:t>statement matching</a:t>
            </a:r>
            <a:r>
              <a:rPr lang="en-US"/>
              <a:t> on the IR level</a:t>
            </a:r>
            <a:endParaRPr/>
          </a:p>
          <a:p>
            <a:pPr indent="-355600" lvl="1" marL="914400" rtl="0" algn="l">
              <a:lnSpc>
                <a:spcPct val="115000"/>
              </a:lnSpc>
              <a:spcBef>
                <a:spcPts val="0"/>
              </a:spcBef>
              <a:spcAft>
                <a:spcPts val="0"/>
              </a:spcAft>
              <a:buSzPts val="2000"/>
              <a:buChar char="○"/>
            </a:pPr>
            <a:r>
              <a:rPr lang="en-US"/>
              <a:t>As a result, </a:t>
            </a:r>
            <a:r>
              <a:rPr b="1" lang="en-US"/>
              <a:t>scalar code</a:t>
            </a:r>
            <a:r>
              <a:rPr lang="en-US"/>
              <a:t> guarded by IF-cascades</a:t>
            </a:r>
            <a:endParaRPr/>
          </a:p>
        </p:txBody>
      </p:sp>
      <p:sp>
        <p:nvSpPr>
          <p:cNvPr id="165" name="Google Shape;165;g2cbce317d39_0_81"/>
          <p:cNvSpPr txBox="1"/>
          <p:nvPr/>
        </p:nvSpPr>
        <p:spPr>
          <a:xfrm>
            <a:off x="8000325" y="4226425"/>
            <a:ext cx="3734400" cy="2160000"/>
          </a:xfrm>
          <a:prstGeom prst="rect">
            <a:avLst/>
          </a:prstGeom>
          <a:noFill/>
          <a:ln>
            <a:noFill/>
          </a:ln>
        </p:spPr>
        <p:txBody>
          <a:bodyPr anchorCtr="0" anchor="ctr" bIns="91425" lIns="91425" spcFirstLastPara="1" rIns="91425" wrap="square" tIns="91425">
            <a:spAutoFit/>
          </a:bodyPr>
          <a:lstStyle/>
          <a:p>
            <a:pPr indent="0" lvl="0" marL="0" marR="0" rtl="0" algn="l">
              <a:lnSpc>
                <a:spcPct val="50000"/>
              </a:lnSpc>
              <a:spcBef>
                <a:spcPts val="1000"/>
              </a:spcBef>
              <a:spcAft>
                <a:spcPts val="0"/>
              </a:spcAft>
              <a:buNone/>
            </a:pPr>
            <a:r>
              <a:rPr b="1" lang="en-US">
                <a:latin typeface="Fira Code"/>
                <a:ea typeface="Fira Code"/>
                <a:cs typeface="Fira Code"/>
                <a:sym typeface="Fira Code"/>
              </a:rPr>
              <a:t>for (i = 0; i &lt; 1024; i++) {</a:t>
            </a:r>
            <a:endParaRPr b="1">
              <a:latin typeface="Fira Code"/>
              <a:ea typeface="Fira Code"/>
              <a:cs typeface="Fira Code"/>
              <a:sym typeface="Fira Code"/>
            </a:endParaRPr>
          </a:p>
          <a:p>
            <a:pPr indent="0" lvl="0" marL="0" marR="0" rtl="0" algn="l">
              <a:lnSpc>
                <a:spcPct val="50000"/>
              </a:lnSpc>
              <a:spcBef>
                <a:spcPts val="1000"/>
              </a:spcBef>
              <a:spcAft>
                <a:spcPts val="0"/>
              </a:spcAft>
              <a:buNone/>
            </a:pPr>
            <a:r>
              <a:rPr b="1" lang="en-US">
                <a:latin typeface="Fira Code"/>
                <a:ea typeface="Fira Code"/>
                <a:cs typeface="Fira Code"/>
                <a:sym typeface="Fira Code"/>
              </a:rPr>
              <a:t>    if (a[i] &lt; b[i]) {</a:t>
            </a:r>
            <a:endParaRPr b="1">
              <a:latin typeface="Fira Code"/>
              <a:ea typeface="Fira Code"/>
              <a:cs typeface="Fira Code"/>
              <a:sym typeface="Fira Code"/>
            </a:endParaRPr>
          </a:p>
          <a:p>
            <a:pPr indent="0" lvl="0" marL="0" marR="0" rtl="0" algn="l">
              <a:lnSpc>
                <a:spcPct val="50000"/>
              </a:lnSpc>
              <a:spcBef>
                <a:spcPts val="1000"/>
              </a:spcBef>
              <a:spcAft>
                <a:spcPts val="0"/>
              </a:spcAft>
              <a:buNone/>
            </a:pPr>
            <a:r>
              <a:rPr b="1" lang="en-US">
                <a:latin typeface="Fira Code"/>
                <a:ea typeface="Fira Code"/>
                <a:cs typeface="Fira Code"/>
                <a:sym typeface="Fira Code"/>
              </a:rPr>
              <a:t>        if (a[i] &lt; 10)</a:t>
            </a:r>
            <a:endParaRPr b="1">
              <a:latin typeface="Fira Code"/>
              <a:ea typeface="Fira Code"/>
              <a:cs typeface="Fira Code"/>
              <a:sym typeface="Fira Code"/>
            </a:endParaRPr>
          </a:p>
          <a:p>
            <a:pPr indent="0" lvl="0" marL="0" marR="0" rtl="0" algn="l">
              <a:lnSpc>
                <a:spcPct val="50000"/>
              </a:lnSpc>
              <a:spcBef>
                <a:spcPts val="1000"/>
              </a:spcBef>
              <a:spcAft>
                <a:spcPts val="0"/>
              </a:spcAft>
              <a:buNone/>
            </a:pPr>
            <a:r>
              <a:rPr b="1" lang="en-US">
                <a:latin typeface="Fira Code"/>
                <a:ea typeface="Fira Code"/>
                <a:cs typeface="Fira Code"/>
                <a:sym typeface="Fira Code"/>
              </a:rPr>
              <a:t>            c[i] = a[i] + b[i];</a:t>
            </a:r>
            <a:endParaRPr b="1">
              <a:latin typeface="Fira Code"/>
              <a:ea typeface="Fira Code"/>
              <a:cs typeface="Fira Code"/>
              <a:sym typeface="Fira Code"/>
            </a:endParaRPr>
          </a:p>
          <a:p>
            <a:pPr indent="0" lvl="0" marL="0" marR="0" rtl="0" algn="l">
              <a:lnSpc>
                <a:spcPct val="50000"/>
              </a:lnSpc>
              <a:spcBef>
                <a:spcPts val="1000"/>
              </a:spcBef>
              <a:spcAft>
                <a:spcPts val="0"/>
              </a:spcAft>
              <a:buNone/>
            </a:pPr>
            <a:r>
              <a:rPr b="1" lang="en-US">
                <a:latin typeface="Fira Code"/>
                <a:ea typeface="Fira Code"/>
                <a:cs typeface="Fira Code"/>
                <a:sym typeface="Fira Code"/>
              </a:rPr>
              <a:t>        else</a:t>
            </a:r>
            <a:endParaRPr b="1">
              <a:latin typeface="Fira Code"/>
              <a:ea typeface="Fira Code"/>
              <a:cs typeface="Fira Code"/>
              <a:sym typeface="Fira Code"/>
            </a:endParaRPr>
          </a:p>
          <a:p>
            <a:pPr indent="0" lvl="0" marL="0" marR="0" rtl="0" algn="l">
              <a:lnSpc>
                <a:spcPct val="50000"/>
              </a:lnSpc>
              <a:spcBef>
                <a:spcPts val="1000"/>
              </a:spcBef>
              <a:spcAft>
                <a:spcPts val="0"/>
              </a:spcAft>
              <a:buNone/>
            </a:pPr>
            <a:r>
              <a:rPr b="1" lang="en-US">
                <a:latin typeface="Fira Code"/>
                <a:ea typeface="Fira Code"/>
                <a:cs typeface="Fira Code"/>
                <a:sym typeface="Fira Code"/>
              </a:rPr>
              <a:t>            c[i] = a[i] - b[i];</a:t>
            </a:r>
            <a:endParaRPr b="1">
              <a:latin typeface="Fira Code"/>
              <a:ea typeface="Fira Code"/>
              <a:cs typeface="Fira Code"/>
              <a:sym typeface="Fira Code"/>
            </a:endParaRPr>
          </a:p>
          <a:p>
            <a:pPr indent="0" lvl="0" marL="0" marR="0" rtl="0" algn="l">
              <a:lnSpc>
                <a:spcPct val="50000"/>
              </a:lnSpc>
              <a:spcBef>
                <a:spcPts val="1000"/>
              </a:spcBef>
              <a:spcAft>
                <a:spcPts val="0"/>
              </a:spcAft>
              <a:buNone/>
            </a:pPr>
            <a:r>
              <a:rPr b="1" lang="en-US">
                <a:latin typeface="Fira Code"/>
                <a:ea typeface="Fira Code"/>
                <a:cs typeface="Fira Code"/>
                <a:sym typeface="Fira Code"/>
              </a:rPr>
              <a:t>    }</a:t>
            </a:r>
            <a:endParaRPr b="1">
              <a:latin typeface="Fira Code"/>
              <a:ea typeface="Fira Code"/>
              <a:cs typeface="Fira Code"/>
              <a:sym typeface="Fira Code"/>
            </a:endParaRPr>
          </a:p>
          <a:p>
            <a:pPr indent="0" lvl="0" marL="0" marR="0" rtl="0" algn="l">
              <a:lnSpc>
                <a:spcPct val="50000"/>
              </a:lnSpc>
              <a:spcBef>
                <a:spcPts val="1000"/>
              </a:spcBef>
              <a:spcAft>
                <a:spcPts val="0"/>
              </a:spcAft>
              <a:buNone/>
            </a:pPr>
            <a:r>
              <a:rPr b="1" lang="en-US">
                <a:latin typeface="Fira Code"/>
                <a:ea typeface="Fira Code"/>
                <a:cs typeface="Fira Code"/>
                <a:sym typeface="Fira Code"/>
              </a:rPr>
              <a:t>}</a:t>
            </a:r>
            <a:endParaRPr/>
          </a:p>
          <a:p>
            <a:pPr indent="0" lvl="0" marL="0" rtl="0" algn="l">
              <a:spcBef>
                <a:spcPts val="0"/>
              </a:spcBef>
              <a:spcAft>
                <a:spcPts val="0"/>
              </a:spcAft>
              <a:buNone/>
            </a:pPr>
            <a:r>
              <a:t/>
            </a:r>
            <a:endParaRPr/>
          </a:p>
        </p:txBody>
      </p:sp>
      <p:sp>
        <p:nvSpPr>
          <p:cNvPr id="166" name="Google Shape;166;g2cbce317d39_0_81"/>
          <p:cNvSpPr txBox="1"/>
          <p:nvPr>
            <p:ph idx="1" type="subTitle"/>
          </p:nvPr>
        </p:nvSpPr>
        <p:spPr>
          <a:xfrm>
            <a:off x="1524000" y="1542009"/>
            <a:ext cx="9144000" cy="4596000"/>
          </a:xfrm>
          <a:prstGeom prst="rect">
            <a:avLst/>
          </a:prstGeom>
        </p:spPr>
        <p:txBody>
          <a:bodyPr anchorCtr="0" anchor="t" bIns="45700" lIns="91425" spcFirstLastPara="1" rIns="91425" wrap="square" tIns="45700">
            <a:noAutofit/>
          </a:bodyPr>
          <a:lstStyle/>
          <a:p>
            <a:pPr indent="-381000" lvl="0" marL="457200" rtl="0" algn="l">
              <a:lnSpc>
                <a:spcPct val="115000"/>
              </a:lnSpc>
              <a:spcBef>
                <a:spcPts val="1000"/>
              </a:spcBef>
              <a:spcAft>
                <a:spcPts val="0"/>
              </a:spcAft>
              <a:buSzPts val="2400"/>
              <a:buChar char="●"/>
            </a:pPr>
            <a:r>
              <a:rPr lang="en-US"/>
              <a:t>Two reasons why compilers don’t generate </a:t>
            </a:r>
            <a:r>
              <a:rPr lang="en-US" u="sng"/>
              <a:t>select instructions</a:t>
            </a:r>
            <a:r>
              <a:rPr lang="en-US"/>
              <a:t> when no </a:t>
            </a:r>
            <a:r>
              <a:rPr lang="en-US" u="sng"/>
              <a:t>masked instructions</a:t>
            </a:r>
            <a:endParaRPr/>
          </a:p>
          <a:p>
            <a:pPr indent="-355600" lvl="1" marL="914400" rtl="0" algn="l">
              <a:lnSpc>
                <a:spcPct val="115000"/>
              </a:lnSpc>
              <a:spcBef>
                <a:spcPts val="0"/>
              </a:spcBef>
              <a:spcAft>
                <a:spcPts val="0"/>
              </a:spcAft>
              <a:buSzPts val="2000"/>
              <a:buChar char="○"/>
            </a:pPr>
            <a:r>
              <a:rPr lang="en-US"/>
              <a:t>Exception</a:t>
            </a:r>
            <a:endParaRPr>
              <a:solidFill>
                <a:srgbClr val="FFFFFF"/>
              </a:solidFill>
            </a:endParaRPr>
          </a:p>
          <a:p>
            <a:pPr indent="-342900" lvl="2" marL="1371600" rtl="0" algn="l">
              <a:lnSpc>
                <a:spcPct val="115000"/>
              </a:lnSpc>
              <a:spcBef>
                <a:spcPts val="0"/>
              </a:spcBef>
              <a:spcAft>
                <a:spcPts val="0"/>
              </a:spcAft>
              <a:buClr>
                <a:srgbClr val="FFFFFF"/>
              </a:buClr>
              <a:buSzPts val="1800"/>
              <a:buChar char="■"/>
            </a:pPr>
            <a:r>
              <a:t/>
            </a:r>
            <a:endParaRPr>
              <a:solidFill>
                <a:srgbClr val="FFFFFF"/>
              </a:solidFill>
            </a:endParaRPr>
          </a:p>
          <a:p>
            <a:pPr indent="-355600" lvl="1" marL="914400" rtl="0" algn="l">
              <a:lnSpc>
                <a:spcPct val="115000"/>
              </a:lnSpc>
              <a:spcBef>
                <a:spcPts val="0"/>
              </a:spcBef>
              <a:spcAft>
                <a:spcPts val="0"/>
              </a:spcAft>
              <a:buSzPts val="2000"/>
              <a:buChar char="○"/>
            </a:pPr>
            <a:r>
              <a:rPr lang="en-US"/>
              <a:t>The current capability of transforming IF-statements into select instructions is limited for </a:t>
            </a:r>
            <a:r>
              <a:rPr lang="en-US" u="sng"/>
              <a:t>nested IFs</a:t>
            </a:r>
            <a:endParaRPr>
              <a:solidFill>
                <a:srgbClr val="FFFFFF"/>
              </a:solidFill>
            </a:endParaRPr>
          </a:p>
          <a:p>
            <a:pPr indent="-342900" lvl="2" marL="1371600" rtl="0" algn="l">
              <a:lnSpc>
                <a:spcPct val="115000"/>
              </a:lnSpc>
              <a:spcBef>
                <a:spcPts val="0"/>
              </a:spcBef>
              <a:spcAft>
                <a:spcPts val="0"/>
              </a:spcAft>
              <a:buClr>
                <a:srgbClr val="FFFFFF"/>
              </a:buClr>
              <a:buSzPts val="1800"/>
              <a:buChar char="■"/>
            </a:pPr>
            <a:r>
              <a:t/>
            </a:r>
            <a:endParaRPr>
              <a:solidFill>
                <a:srgbClr val="FFFFFF"/>
              </a:solidFill>
            </a:endParaRPr>
          </a:p>
          <a:p>
            <a:pPr indent="-355600" lvl="1" marL="914400" rtl="0" algn="l">
              <a:lnSpc>
                <a:spcPct val="115000"/>
              </a:lnSpc>
              <a:spcBef>
                <a:spcPts val="0"/>
              </a:spcBef>
              <a:spcAft>
                <a:spcPts val="0"/>
              </a:spcAft>
              <a:buSzPts val="2000"/>
              <a:buChar char="○"/>
            </a:pPr>
            <a:r>
              <a:rPr lang="en-US"/>
              <a:t>As a result, </a:t>
            </a:r>
            <a:r>
              <a:rPr b="1" lang="en-US"/>
              <a:t>scalar code</a:t>
            </a:r>
            <a:r>
              <a:rPr lang="en-US"/>
              <a:t> guarded by IF-cascades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4"/>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0"/>
                                          </p:stCondLst>
                                        </p:cTn>
                                        <p:tgtEl>
                                          <p:spTgt spid="166"/>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g2c9a6c7a19e_0_7"/>
          <p:cNvSpPr txBox="1"/>
          <p:nvPr>
            <p:ph type="ctrTitle"/>
          </p:nvPr>
        </p:nvSpPr>
        <p:spPr>
          <a:xfrm>
            <a:off x="1524000" y="355100"/>
            <a:ext cx="10376400" cy="8640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rPr lang="en-US"/>
              <a:t>IF-select Transformation: Algorithm</a:t>
            </a:r>
            <a:endParaRPr/>
          </a:p>
        </p:txBody>
      </p:sp>
      <p:pic>
        <p:nvPicPr>
          <p:cNvPr id="172" name="Google Shape;172;g2c9a6c7a19e_0_7"/>
          <p:cNvPicPr preferRelativeResize="0"/>
          <p:nvPr/>
        </p:nvPicPr>
        <p:blipFill>
          <a:blip r:embed="rId3">
            <a:alphaModFix/>
          </a:blip>
          <a:stretch>
            <a:fillRect/>
          </a:stretch>
        </p:blipFill>
        <p:spPr>
          <a:xfrm>
            <a:off x="12620525" y="0"/>
            <a:ext cx="4423951" cy="6602624"/>
          </a:xfrm>
          <a:prstGeom prst="rect">
            <a:avLst/>
          </a:prstGeom>
          <a:noFill/>
          <a:ln>
            <a:noFill/>
          </a:ln>
        </p:spPr>
      </p:pic>
      <p:sp>
        <p:nvSpPr>
          <p:cNvPr id="173" name="Google Shape;173;g2c9a6c7a19e_0_7"/>
          <p:cNvSpPr txBox="1"/>
          <p:nvPr/>
        </p:nvSpPr>
        <p:spPr>
          <a:xfrm>
            <a:off x="1152300" y="1881250"/>
            <a:ext cx="3675900" cy="1899300"/>
          </a:xfrm>
          <a:prstGeom prst="rect">
            <a:avLst/>
          </a:prstGeom>
          <a:noFill/>
          <a:ln>
            <a:noFill/>
          </a:ln>
        </p:spPr>
        <p:txBody>
          <a:bodyPr anchorCtr="0" anchor="ctr" bIns="91425" lIns="91425" spcFirstLastPara="1" rIns="91425" wrap="square" tIns="91425">
            <a:spAutoFit/>
          </a:bodyPr>
          <a:lstStyle/>
          <a:p>
            <a:pPr indent="0" lvl="0" marL="0" marR="0" rtl="0" algn="l">
              <a:lnSpc>
                <a:spcPct val="90000"/>
              </a:lnSpc>
              <a:spcBef>
                <a:spcPts val="1000"/>
              </a:spcBef>
              <a:spcAft>
                <a:spcPts val="0"/>
              </a:spcAft>
              <a:buNone/>
            </a:pPr>
            <a:r>
              <a:rPr b="1" lang="en-US" sz="2400">
                <a:solidFill>
                  <a:srgbClr val="FF0000"/>
                </a:solidFill>
                <a:latin typeface="Fira Code"/>
                <a:ea typeface="Fira Code"/>
                <a:cs typeface="Fira Code"/>
                <a:sym typeface="Fira Code"/>
              </a:rPr>
              <a:t>if (cond)</a:t>
            </a:r>
            <a:endParaRPr b="1" sz="2400">
              <a:solidFill>
                <a:srgbClr val="FF0000"/>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2400">
                <a:solidFill>
                  <a:schemeClr val="dk1"/>
                </a:solidFill>
                <a:latin typeface="Fira Code"/>
                <a:ea typeface="Fira Code"/>
                <a:cs typeface="Fira Code"/>
                <a:sym typeface="Fira Code"/>
              </a:rPr>
              <a:t>    dest = val1;</a:t>
            </a:r>
            <a:endParaRPr b="1" sz="2400">
              <a:solidFill>
                <a:schemeClr val="dk1"/>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2400">
                <a:solidFill>
                  <a:srgbClr val="FF0000"/>
                </a:solidFill>
                <a:latin typeface="Fira Code"/>
                <a:ea typeface="Fira Code"/>
                <a:cs typeface="Fira Code"/>
                <a:sym typeface="Fira Code"/>
              </a:rPr>
              <a:t>else</a:t>
            </a:r>
            <a:endParaRPr b="1" sz="2400">
              <a:solidFill>
                <a:srgbClr val="FF0000"/>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2400">
                <a:solidFill>
                  <a:schemeClr val="dk1"/>
                </a:solidFill>
                <a:latin typeface="Fira Code"/>
                <a:ea typeface="Fira Code"/>
                <a:cs typeface="Fira Code"/>
                <a:sym typeface="Fira Code"/>
              </a:rPr>
              <a:t>    dest = val2;</a:t>
            </a:r>
            <a:endParaRPr b="1">
              <a:latin typeface="Fira Code"/>
              <a:ea typeface="Fira Code"/>
              <a:cs typeface="Fira Code"/>
              <a:sym typeface="Fira Code"/>
            </a:endParaRPr>
          </a:p>
        </p:txBody>
      </p:sp>
      <p:sp>
        <p:nvSpPr>
          <p:cNvPr id="174" name="Google Shape;174;g2c9a6c7a19e_0_7"/>
          <p:cNvSpPr txBox="1"/>
          <p:nvPr/>
        </p:nvSpPr>
        <p:spPr>
          <a:xfrm>
            <a:off x="5497775" y="2572300"/>
            <a:ext cx="5901300" cy="517200"/>
          </a:xfrm>
          <a:prstGeom prst="rect">
            <a:avLst/>
          </a:prstGeom>
          <a:noFill/>
          <a:ln>
            <a:noFill/>
          </a:ln>
        </p:spPr>
        <p:txBody>
          <a:bodyPr anchorCtr="0" anchor="ctr" bIns="91425" lIns="91425" spcFirstLastPara="1" rIns="91425" wrap="square" tIns="91425">
            <a:spAutoFit/>
          </a:bodyPr>
          <a:lstStyle/>
          <a:p>
            <a:pPr indent="0" lvl="0" marL="0" marR="0" rtl="0" algn="l">
              <a:lnSpc>
                <a:spcPct val="90000"/>
              </a:lnSpc>
              <a:spcBef>
                <a:spcPts val="1000"/>
              </a:spcBef>
              <a:spcAft>
                <a:spcPts val="0"/>
              </a:spcAft>
              <a:buNone/>
            </a:pPr>
            <a:r>
              <a:rPr b="1" lang="en-US" sz="2400">
                <a:solidFill>
                  <a:srgbClr val="FF0000"/>
                </a:solidFill>
                <a:latin typeface="Fira Code"/>
                <a:ea typeface="Fira Code"/>
                <a:cs typeface="Fira Code"/>
                <a:sym typeface="Fira Code"/>
              </a:rPr>
              <a:t>dest = select(cond, val1, val2)</a:t>
            </a:r>
            <a:endParaRPr b="1">
              <a:latin typeface="Fira Code"/>
              <a:ea typeface="Fira Code"/>
              <a:cs typeface="Fira Code"/>
              <a:sym typeface="Fira Code"/>
            </a:endParaRPr>
          </a:p>
        </p:txBody>
      </p:sp>
      <p:sp>
        <p:nvSpPr>
          <p:cNvPr id="175" name="Google Shape;175;g2c9a6c7a19e_0_7"/>
          <p:cNvSpPr/>
          <p:nvPr/>
        </p:nvSpPr>
        <p:spPr>
          <a:xfrm>
            <a:off x="1069375" y="1803850"/>
            <a:ext cx="3417900" cy="20541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176" name="Google Shape;176;g2c9a6c7a19e_0_7"/>
          <p:cNvCxnSpPr/>
          <p:nvPr/>
        </p:nvCxnSpPr>
        <p:spPr>
          <a:xfrm flipH="1" rot="10800000">
            <a:off x="4684575" y="2829100"/>
            <a:ext cx="615900" cy="3600"/>
          </a:xfrm>
          <a:prstGeom prst="straightConnector1">
            <a:avLst/>
          </a:prstGeom>
          <a:noFill/>
          <a:ln cap="flat" cmpd="sng" w="38100">
            <a:solidFill>
              <a:srgbClr val="999999"/>
            </a:solidFill>
            <a:prstDash val="solid"/>
            <a:round/>
            <a:headEnd len="med" w="med" type="none"/>
            <a:tailEnd len="med" w="med" type="triangle"/>
          </a:ln>
        </p:spPr>
      </p:cxnSp>
      <p:grpSp>
        <p:nvGrpSpPr>
          <p:cNvPr id="177" name="Google Shape;177;g2c9a6c7a19e_0_7"/>
          <p:cNvGrpSpPr/>
          <p:nvPr/>
        </p:nvGrpSpPr>
        <p:grpSpPr>
          <a:xfrm>
            <a:off x="1069375" y="4009200"/>
            <a:ext cx="10329700" cy="1148100"/>
            <a:chOff x="1069375" y="4009200"/>
            <a:chExt cx="10329700" cy="1148100"/>
          </a:xfrm>
        </p:grpSpPr>
        <p:sp>
          <p:nvSpPr>
            <p:cNvPr id="178" name="Google Shape;178;g2c9a6c7a19e_0_7"/>
            <p:cNvSpPr txBox="1"/>
            <p:nvPr/>
          </p:nvSpPr>
          <p:spPr>
            <a:xfrm>
              <a:off x="1152300" y="4094250"/>
              <a:ext cx="3675900" cy="978000"/>
            </a:xfrm>
            <a:prstGeom prst="rect">
              <a:avLst/>
            </a:prstGeom>
            <a:noFill/>
            <a:ln>
              <a:noFill/>
            </a:ln>
          </p:spPr>
          <p:txBody>
            <a:bodyPr anchorCtr="0" anchor="ctr" bIns="91425" lIns="91425" spcFirstLastPara="1" rIns="91425" wrap="square" tIns="91425">
              <a:spAutoFit/>
            </a:bodyPr>
            <a:lstStyle/>
            <a:p>
              <a:pPr indent="0" lvl="0" marL="0" marR="0" rtl="0" algn="l">
                <a:lnSpc>
                  <a:spcPct val="90000"/>
                </a:lnSpc>
                <a:spcBef>
                  <a:spcPts val="1000"/>
                </a:spcBef>
                <a:spcAft>
                  <a:spcPts val="0"/>
                </a:spcAft>
                <a:buNone/>
              </a:pPr>
              <a:r>
                <a:rPr b="1" lang="en-US" sz="2400">
                  <a:solidFill>
                    <a:srgbClr val="FF0000"/>
                  </a:solidFill>
                  <a:latin typeface="Fira Code"/>
                  <a:ea typeface="Fira Code"/>
                  <a:cs typeface="Fira Code"/>
                  <a:sym typeface="Fira Code"/>
                </a:rPr>
                <a:t>if (cond)</a:t>
              </a:r>
              <a:endParaRPr b="1" sz="2400">
                <a:solidFill>
                  <a:srgbClr val="FF0000"/>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2400">
                  <a:solidFill>
                    <a:schemeClr val="dk1"/>
                  </a:solidFill>
                  <a:latin typeface="Fira Code"/>
                  <a:ea typeface="Fira Code"/>
                  <a:cs typeface="Fira Code"/>
                  <a:sym typeface="Fira Code"/>
                </a:rPr>
                <a:t>    dest = val1;</a:t>
              </a:r>
              <a:endParaRPr b="1">
                <a:latin typeface="Fira Code"/>
                <a:ea typeface="Fira Code"/>
                <a:cs typeface="Fira Code"/>
                <a:sym typeface="Fira Code"/>
              </a:endParaRPr>
            </a:p>
          </p:txBody>
        </p:sp>
        <p:sp>
          <p:nvSpPr>
            <p:cNvPr id="179" name="Google Shape;179;g2c9a6c7a19e_0_7"/>
            <p:cNvSpPr txBox="1"/>
            <p:nvPr/>
          </p:nvSpPr>
          <p:spPr>
            <a:xfrm>
              <a:off x="5497775" y="4324650"/>
              <a:ext cx="5901300" cy="517200"/>
            </a:xfrm>
            <a:prstGeom prst="rect">
              <a:avLst/>
            </a:prstGeom>
            <a:noFill/>
            <a:ln>
              <a:noFill/>
            </a:ln>
          </p:spPr>
          <p:txBody>
            <a:bodyPr anchorCtr="0" anchor="ctr" bIns="91425" lIns="91425" spcFirstLastPara="1" rIns="91425" wrap="square" tIns="91425">
              <a:spAutoFit/>
            </a:bodyPr>
            <a:lstStyle/>
            <a:p>
              <a:pPr indent="0" lvl="0" marL="0" marR="0" rtl="0" algn="l">
                <a:lnSpc>
                  <a:spcPct val="90000"/>
                </a:lnSpc>
                <a:spcBef>
                  <a:spcPts val="1000"/>
                </a:spcBef>
                <a:spcAft>
                  <a:spcPts val="0"/>
                </a:spcAft>
                <a:buNone/>
              </a:pPr>
              <a:r>
                <a:rPr b="1" lang="en-US" sz="2400">
                  <a:solidFill>
                    <a:srgbClr val="FF0000"/>
                  </a:solidFill>
                  <a:latin typeface="Fira Code"/>
                  <a:ea typeface="Fira Code"/>
                  <a:cs typeface="Fira Code"/>
                  <a:sym typeface="Fira Code"/>
                </a:rPr>
                <a:t>dest = select(cond, val1, dest)</a:t>
              </a:r>
              <a:endParaRPr b="1">
                <a:latin typeface="Fira Code"/>
                <a:ea typeface="Fira Code"/>
                <a:cs typeface="Fira Code"/>
                <a:sym typeface="Fira Code"/>
              </a:endParaRPr>
            </a:p>
          </p:txBody>
        </p:sp>
        <p:sp>
          <p:nvSpPr>
            <p:cNvPr id="180" name="Google Shape;180;g2c9a6c7a19e_0_7"/>
            <p:cNvSpPr/>
            <p:nvPr/>
          </p:nvSpPr>
          <p:spPr>
            <a:xfrm>
              <a:off x="1069375" y="4009200"/>
              <a:ext cx="3417900" cy="11481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181" name="Google Shape;181;g2c9a6c7a19e_0_7"/>
            <p:cNvCxnSpPr/>
            <p:nvPr/>
          </p:nvCxnSpPr>
          <p:spPr>
            <a:xfrm flipH="1" rot="10800000">
              <a:off x="4684575" y="4581450"/>
              <a:ext cx="615900" cy="3600"/>
            </a:xfrm>
            <a:prstGeom prst="straightConnector1">
              <a:avLst/>
            </a:prstGeom>
            <a:noFill/>
            <a:ln cap="flat" cmpd="sng" w="38100">
              <a:solidFill>
                <a:srgbClr val="999999"/>
              </a:solidFill>
              <a:prstDash val="solid"/>
              <a:round/>
              <a:headEnd len="med" w="med" type="none"/>
              <a:tailEnd len="med" w="med" type="triangle"/>
            </a:ln>
          </p:spPr>
        </p:cxn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pic>
        <p:nvPicPr>
          <p:cNvPr id="186" name="Google Shape;186;g2cbce317ec7_0_9"/>
          <p:cNvPicPr preferRelativeResize="0"/>
          <p:nvPr/>
        </p:nvPicPr>
        <p:blipFill>
          <a:blip r:embed="rId3">
            <a:alphaModFix/>
          </a:blip>
          <a:stretch>
            <a:fillRect/>
          </a:stretch>
        </p:blipFill>
        <p:spPr>
          <a:xfrm>
            <a:off x="13284400" y="3470900"/>
            <a:ext cx="4423951" cy="6602624"/>
          </a:xfrm>
          <a:prstGeom prst="rect">
            <a:avLst/>
          </a:prstGeom>
          <a:noFill/>
          <a:ln>
            <a:noFill/>
          </a:ln>
        </p:spPr>
      </p:pic>
      <p:sp>
        <p:nvSpPr>
          <p:cNvPr id="187" name="Google Shape;187;g2cbce317ec7_0_9"/>
          <p:cNvSpPr/>
          <p:nvPr/>
        </p:nvSpPr>
        <p:spPr>
          <a:xfrm>
            <a:off x="4253275" y="1580123"/>
            <a:ext cx="1621200" cy="813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rgbClr val="666666"/>
              </a:solidFill>
            </a:endParaRPr>
          </a:p>
          <a:p>
            <a:pPr indent="0" lvl="0" marL="0" rtl="0" algn="ctr">
              <a:spcBef>
                <a:spcPts val="0"/>
              </a:spcBef>
              <a:spcAft>
                <a:spcPts val="0"/>
              </a:spcAft>
              <a:buNone/>
            </a:pPr>
            <a:r>
              <a:t/>
            </a:r>
            <a:endParaRPr b="1">
              <a:solidFill>
                <a:srgbClr val="666666"/>
              </a:solidFill>
            </a:endParaRPr>
          </a:p>
          <a:p>
            <a:pPr indent="0" lvl="0" marL="0" rtl="0" algn="ctr">
              <a:spcBef>
                <a:spcPts val="0"/>
              </a:spcBef>
              <a:spcAft>
                <a:spcPts val="0"/>
              </a:spcAft>
              <a:buNone/>
            </a:pPr>
            <a:r>
              <a:t/>
            </a:r>
            <a:endParaRPr b="1">
              <a:solidFill>
                <a:srgbClr val="666666"/>
              </a:solidFill>
            </a:endParaRPr>
          </a:p>
        </p:txBody>
      </p:sp>
      <p:sp>
        <p:nvSpPr>
          <p:cNvPr id="188" name="Google Shape;188;g2cbce317ec7_0_9"/>
          <p:cNvSpPr/>
          <p:nvPr/>
        </p:nvSpPr>
        <p:spPr>
          <a:xfrm>
            <a:off x="6472200" y="1580125"/>
            <a:ext cx="1621200" cy="813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rgbClr val="666666"/>
              </a:solidFill>
            </a:endParaRPr>
          </a:p>
          <a:p>
            <a:pPr indent="0" lvl="0" marL="0" rtl="0" algn="ctr">
              <a:spcBef>
                <a:spcPts val="0"/>
              </a:spcBef>
              <a:spcAft>
                <a:spcPts val="0"/>
              </a:spcAft>
              <a:buNone/>
            </a:pPr>
            <a:r>
              <a:t/>
            </a:r>
            <a:endParaRPr b="1">
              <a:solidFill>
                <a:srgbClr val="666666"/>
              </a:solidFill>
            </a:endParaRPr>
          </a:p>
          <a:p>
            <a:pPr indent="0" lvl="0" marL="0" rtl="0" algn="l">
              <a:spcBef>
                <a:spcPts val="0"/>
              </a:spcBef>
              <a:spcAft>
                <a:spcPts val="0"/>
              </a:spcAft>
              <a:buNone/>
            </a:pPr>
            <a:r>
              <a:t/>
            </a:r>
            <a:endParaRPr b="1">
              <a:solidFill>
                <a:srgbClr val="666666"/>
              </a:solidFill>
            </a:endParaRPr>
          </a:p>
        </p:txBody>
      </p:sp>
      <p:sp>
        <p:nvSpPr>
          <p:cNvPr id="189" name="Google Shape;189;g2cbce317ec7_0_9"/>
          <p:cNvSpPr txBox="1"/>
          <p:nvPr/>
        </p:nvSpPr>
        <p:spPr>
          <a:xfrm>
            <a:off x="4351263" y="1622275"/>
            <a:ext cx="1521600" cy="333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dest1 = val1</a:t>
            </a:r>
            <a:endParaRPr/>
          </a:p>
        </p:txBody>
      </p:sp>
      <p:sp>
        <p:nvSpPr>
          <p:cNvPr id="190" name="Google Shape;190;g2cbce317ec7_0_9"/>
          <p:cNvSpPr txBox="1"/>
          <p:nvPr/>
        </p:nvSpPr>
        <p:spPr>
          <a:xfrm>
            <a:off x="6636148" y="1622275"/>
            <a:ext cx="1293300" cy="333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dest2 = val2</a:t>
            </a:r>
            <a:endParaRPr/>
          </a:p>
        </p:txBody>
      </p:sp>
      <p:sp>
        <p:nvSpPr>
          <p:cNvPr id="191" name="Google Shape;191;g2cbce317ec7_0_9"/>
          <p:cNvSpPr txBox="1"/>
          <p:nvPr/>
        </p:nvSpPr>
        <p:spPr>
          <a:xfrm>
            <a:off x="131898" y="517250"/>
            <a:ext cx="3444900" cy="617700"/>
          </a:xfrm>
          <a:prstGeom prst="rect">
            <a:avLst/>
          </a:prstGeom>
          <a:noFill/>
          <a:ln>
            <a:noFill/>
          </a:ln>
        </p:spPr>
        <p:txBody>
          <a:bodyPr anchorCtr="0" anchor="ctr" bIns="91425" lIns="91425" spcFirstLastPara="1" rIns="91425" wrap="square" tIns="91425">
            <a:spAutoFit/>
          </a:bodyPr>
          <a:lstStyle/>
          <a:p>
            <a:pPr indent="0" lvl="0" marL="0" marR="0" rtl="0" algn="l">
              <a:lnSpc>
                <a:spcPct val="90000"/>
              </a:lnSpc>
              <a:spcBef>
                <a:spcPts val="1000"/>
              </a:spcBef>
              <a:spcAft>
                <a:spcPts val="0"/>
              </a:spcAft>
              <a:buNone/>
            </a:pPr>
            <a:r>
              <a:rPr b="1" lang="en-US" sz="1100">
                <a:solidFill>
                  <a:schemeClr val="dk1"/>
                </a:solidFill>
                <a:latin typeface="Fira Code"/>
                <a:ea typeface="Fira Code"/>
                <a:cs typeface="Fira Code"/>
                <a:sym typeface="Fira Code"/>
              </a:rPr>
              <a:t>case1: </a:t>
            </a:r>
            <a:r>
              <a:rPr b="1" lang="en-US" sz="1100">
                <a:solidFill>
                  <a:schemeClr val="dk1"/>
                </a:solidFill>
                <a:latin typeface="Fira Code"/>
                <a:ea typeface="Fira Code"/>
                <a:cs typeface="Fira Code"/>
                <a:sym typeface="Fira Code"/>
              </a:rPr>
              <a:t>dest = select(cond, val1, val2)</a:t>
            </a:r>
            <a:endParaRPr b="1" sz="1100">
              <a:solidFill>
                <a:schemeClr val="dk1"/>
              </a:solidFill>
              <a:latin typeface="Fira Code"/>
              <a:ea typeface="Fira Code"/>
              <a:cs typeface="Fira Code"/>
              <a:sym typeface="Fira Code"/>
            </a:endParaRPr>
          </a:p>
          <a:p>
            <a:pPr indent="0" lvl="0" marL="0" rtl="0" algn="l">
              <a:lnSpc>
                <a:spcPct val="90000"/>
              </a:lnSpc>
              <a:spcBef>
                <a:spcPts val="1000"/>
              </a:spcBef>
              <a:spcAft>
                <a:spcPts val="0"/>
              </a:spcAft>
              <a:buNone/>
            </a:pPr>
            <a:r>
              <a:rPr b="1" lang="en-US" sz="1100">
                <a:solidFill>
                  <a:schemeClr val="dk1"/>
                </a:solidFill>
                <a:latin typeface="Fira Code"/>
                <a:ea typeface="Fira Code"/>
                <a:cs typeface="Fira Code"/>
                <a:sym typeface="Fira Code"/>
              </a:rPr>
              <a:t>case2: </a:t>
            </a:r>
            <a:r>
              <a:rPr b="1" lang="en-US" sz="1100">
                <a:solidFill>
                  <a:schemeClr val="dk1"/>
                </a:solidFill>
                <a:latin typeface="Fira Code"/>
                <a:ea typeface="Fira Code"/>
                <a:cs typeface="Fira Code"/>
                <a:sym typeface="Fira Code"/>
              </a:rPr>
              <a:t>dest = select(cond, val1, dest)</a:t>
            </a:r>
            <a:endParaRPr b="1" sz="1100">
              <a:solidFill>
                <a:schemeClr val="dk1"/>
              </a:solidFill>
              <a:latin typeface="Fira Code"/>
              <a:ea typeface="Fira Code"/>
              <a:cs typeface="Fira Code"/>
              <a:sym typeface="Fira Code"/>
            </a:endParaRPr>
          </a:p>
        </p:txBody>
      </p:sp>
      <p:sp>
        <p:nvSpPr>
          <p:cNvPr id="192" name="Google Shape;192;g2cbce317ec7_0_9"/>
          <p:cNvSpPr/>
          <p:nvPr/>
        </p:nvSpPr>
        <p:spPr>
          <a:xfrm>
            <a:off x="145400" y="445550"/>
            <a:ext cx="3417900" cy="7089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93" name="Google Shape;193;g2cbce317ec7_0_9"/>
          <p:cNvSpPr txBox="1"/>
          <p:nvPr/>
        </p:nvSpPr>
        <p:spPr>
          <a:xfrm>
            <a:off x="3719900" y="1113125"/>
            <a:ext cx="1249800" cy="411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US">
                <a:solidFill>
                  <a:srgbClr val="666666"/>
                </a:solidFill>
              </a:rPr>
              <a:t>IF_then </a:t>
            </a:r>
            <a:endParaRPr/>
          </a:p>
        </p:txBody>
      </p:sp>
      <p:sp>
        <p:nvSpPr>
          <p:cNvPr id="194" name="Google Shape;194;g2cbce317ec7_0_9"/>
          <p:cNvSpPr txBox="1"/>
          <p:nvPr/>
        </p:nvSpPr>
        <p:spPr>
          <a:xfrm>
            <a:off x="7168725" y="1113125"/>
            <a:ext cx="1095600" cy="411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a:solidFill>
                  <a:srgbClr val="666666"/>
                </a:solidFill>
              </a:rPr>
              <a:t>IF_else</a:t>
            </a:r>
            <a:endParaRPr/>
          </a:p>
        </p:txBody>
      </p:sp>
      <p:sp>
        <p:nvSpPr>
          <p:cNvPr id="195" name="Google Shape;195;g2cbce317ec7_0_9"/>
          <p:cNvSpPr/>
          <p:nvPr/>
        </p:nvSpPr>
        <p:spPr>
          <a:xfrm>
            <a:off x="5596075" y="621375"/>
            <a:ext cx="1158000" cy="4113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t>condition</a:t>
            </a:r>
            <a:endParaRPr/>
          </a:p>
        </p:txBody>
      </p:sp>
      <p:cxnSp>
        <p:nvCxnSpPr>
          <p:cNvPr id="196" name="Google Shape;196;g2cbce317ec7_0_9"/>
          <p:cNvCxnSpPr>
            <a:stCxn id="195" idx="2"/>
          </p:cNvCxnSpPr>
          <p:nvPr/>
        </p:nvCxnSpPr>
        <p:spPr>
          <a:xfrm>
            <a:off x="6175075" y="1032675"/>
            <a:ext cx="1200" cy="298800"/>
          </a:xfrm>
          <a:prstGeom prst="straightConnector1">
            <a:avLst/>
          </a:prstGeom>
          <a:noFill/>
          <a:ln cap="flat" cmpd="sng" w="9525">
            <a:solidFill>
              <a:schemeClr val="dk2"/>
            </a:solidFill>
            <a:prstDash val="solid"/>
            <a:round/>
            <a:headEnd len="med" w="med" type="none"/>
            <a:tailEnd len="med" w="med" type="none"/>
          </a:ln>
        </p:spPr>
      </p:cxnSp>
      <p:cxnSp>
        <p:nvCxnSpPr>
          <p:cNvPr id="197" name="Google Shape;197;g2cbce317ec7_0_9"/>
          <p:cNvCxnSpPr>
            <a:stCxn id="193" idx="3"/>
            <a:endCxn id="194" idx="1"/>
          </p:cNvCxnSpPr>
          <p:nvPr/>
        </p:nvCxnSpPr>
        <p:spPr>
          <a:xfrm>
            <a:off x="4969700" y="1318775"/>
            <a:ext cx="2199000" cy="0"/>
          </a:xfrm>
          <a:prstGeom prst="straightConnector1">
            <a:avLst/>
          </a:prstGeom>
          <a:noFill/>
          <a:ln cap="flat" cmpd="sng" w="9525">
            <a:solidFill>
              <a:schemeClr val="dk2"/>
            </a:solidFill>
            <a:prstDash val="solid"/>
            <a:round/>
            <a:headEnd len="med" w="med" type="none"/>
            <a:tailEnd len="med" w="med" type="none"/>
          </a:ln>
        </p:spPr>
      </p:cxnSp>
      <p:cxnSp>
        <p:nvCxnSpPr>
          <p:cNvPr id="198" name="Google Shape;198;g2cbce317ec7_0_9"/>
          <p:cNvCxnSpPr>
            <a:stCxn id="193" idx="3"/>
          </p:cNvCxnSpPr>
          <p:nvPr/>
        </p:nvCxnSpPr>
        <p:spPr>
          <a:xfrm>
            <a:off x="4969700" y="1318775"/>
            <a:ext cx="11700" cy="255000"/>
          </a:xfrm>
          <a:prstGeom prst="straightConnector1">
            <a:avLst/>
          </a:prstGeom>
          <a:noFill/>
          <a:ln cap="flat" cmpd="sng" w="9525">
            <a:solidFill>
              <a:schemeClr val="dk2"/>
            </a:solidFill>
            <a:prstDash val="solid"/>
            <a:round/>
            <a:headEnd len="med" w="med" type="none"/>
            <a:tailEnd len="med" w="med" type="triangle"/>
          </a:ln>
        </p:spPr>
      </p:cxnSp>
      <p:cxnSp>
        <p:nvCxnSpPr>
          <p:cNvPr id="199" name="Google Shape;199;g2cbce317ec7_0_9"/>
          <p:cNvCxnSpPr>
            <a:stCxn id="194" idx="1"/>
          </p:cNvCxnSpPr>
          <p:nvPr/>
        </p:nvCxnSpPr>
        <p:spPr>
          <a:xfrm>
            <a:off x="7168725" y="1318775"/>
            <a:ext cx="20700" cy="246600"/>
          </a:xfrm>
          <a:prstGeom prst="straightConnector1">
            <a:avLst/>
          </a:prstGeom>
          <a:noFill/>
          <a:ln cap="flat" cmpd="sng" w="9525">
            <a:solidFill>
              <a:schemeClr val="dk2"/>
            </a:solidFill>
            <a:prstDash val="solid"/>
            <a:round/>
            <a:headEnd len="med" w="med" type="none"/>
            <a:tailEnd len="med" w="med" type="triangle"/>
          </a:ln>
        </p:spPr>
      </p:cxnSp>
      <p:grpSp>
        <p:nvGrpSpPr>
          <p:cNvPr id="200" name="Google Shape;200;g2cbce317ec7_0_9"/>
          <p:cNvGrpSpPr/>
          <p:nvPr/>
        </p:nvGrpSpPr>
        <p:grpSpPr>
          <a:xfrm>
            <a:off x="395675" y="2699250"/>
            <a:ext cx="5370600" cy="3210000"/>
            <a:chOff x="395675" y="2699250"/>
            <a:chExt cx="5370600" cy="3210000"/>
          </a:xfrm>
        </p:grpSpPr>
        <p:sp>
          <p:nvSpPr>
            <p:cNvPr id="201" name="Google Shape;201;g2cbce317ec7_0_9"/>
            <p:cNvSpPr/>
            <p:nvPr/>
          </p:nvSpPr>
          <p:spPr>
            <a:xfrm>
              <a:off x="395675" y="2699250"/>
              <a:ext cx="5370600" cy="32100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02" name="Google Shape;202;g2cbce317ec7_0_9"/>
            <p:cNvSpPr/>
            <p:nvPr/>
          </p:nvSpPr>
          <p:spPr>
            <a:xfrm>
              <a:off x="787925" y="3308400"/>
              <a:ext cx="1781400" cy="939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rgbClr val="666666"/>
                </a:solidFill>
              </a:endParaRPr>
            </a:p>
            <a:p>
              <a:pPr indent="0" lvl="0" marL="0" rtl="0" algn="ctr">
                <a:spcBef>
                  <a:spcPts val="0"/>
                </a:spcBef>
                <a:spcAft>
                  <a:spcPts val="0"/>
                </a:spcAft>
                <a:buNone/>
              </a:pPr>
              <a:r>
                <a:t/>
              </a:r>
              <a:endParaRPr b="1">
                <a:solidFill>
                  <a:srgbClr val="666666"/>
                </a:solidFill>
              </a:endParaRPr>
            </a:p>
            <a:p>
              <a:pPr indent="0" lvl="0" marL="0" rtl="0" algn="ctr">
                <a:spcBef>
                  <a:spcPts val="0"/>
                </a:spcBef>
                <a:spcAft>
                  <a:spcPts val="0"/>
                </a:spcAft>
                <a:buNone/>
              </a:pPr>
              <a:r>
                <a:t/>
              </a:r>
              <a:endParaRPr b="1">
                <a:solidFill>
                  <a:srgbClr val="666666"/>
                </a:solidFill>
              </a:endParaRPr>
            </a:p>
          </p:txBody>
        </p:sp>
        <p:sp>
          <p:nvSpPr>
            <p:cNvPr id="203" name="Google Shape;203;g2cbce317ec7_0_9"/>
            <p:cNvSpPr/>
            <p:nvPr/>
          </p:nvSpPr>
          <p:spPr>
            <a:xfrm>
              <a:off x="3277225" y="3308400"/>
              <a:ext cx="1781400" cy="939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rgbClr val="666666"/>
                </a:solidFill>
              </a:endParaRPr>
            </a:p>
          </p:txBody>
        </p:sp>
        <p:sp>
          <p:nvSpPr>
            <p:cNvPr id="204" name="Google Shape;204;g2cbce317ec7_0_9"/>
            <p:cNvSpPr txBox="1"/>
            <p:nvPr/>
          </p:nvSpPr>
          <p:spPr>
            <a:xfrm>
              <a:off x="882738" y="3374100"/>
              <a:ext cx="1521600" cy="333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dest1 = val1</a:t>
              </a:r>
              <a:endParaRPr/>
            </a:p>
          </p:txBody>
        </p:sp>
        <p:sp>
          <p:nvSpPr>
            <p:cNvPr id="205" name="Google Shape;205;g2cbce317ec7_0_9"/>
            <p:cNvSpPr/>
            <p:nvPr/>
          </p:nvSpPr>
          <p:spPr>
            <a:xfrm>
              <a:off x="1983800" y="3333025"/>
              <a:ext cx="1293254" cy="914933"/>
            </a:xfrm>
            <a:custGeom>
              <a:rect b="b" l="l" r="r" t="t"/>
              <a:pathLst>
                <a:path extrusionOk="0" h="46017" w="49976">
                  <a:moveTo>
                    <a:pt x="0" y="8412"/>
                  </a:moveTo>
                  <a:lnTo>
                    <a:pt x="49976" y="0"/>
                  </a:lnTo>
                  <a:lnTo>
                    <a:pt x="49976" y="46017"/>
                  </a:lnTo>
                  <a:close/>
                </a:path>
              </a:pathLst>
            </a:custGeom>
            <a:gradFill>
              <a:gsLst>
                <a:gs pos="0">
                  <a:srgbClr val="FFF6DB"/>
                </a:gs>
                <a:gs pos="100000">
                  <a:srgbClr val="FAD15C"/>
                </a:gs>
              </a:gsLst>
              <a:lin ang="13500032" scaled="0"/>
            </a:gradFill>
            <a:ln>
              <a:noFill/>
            </a:ln>
          </p:spPr>
        </p:sp>
        <p:sp>
          <p:nvSpPr>
            <p:cNvPr id="206" name="Google Shape;206;g2cbce317ec7_0_9"/>
            <p:cNvSpPr txBox="1"/>
            <p:nvPr/>
          </p:nvSpPr>
          <p:spPr>
            <a:xfrm>
              <a:off x="2392888" y="3382625"/>
              <a:ext cx="903000" cy="517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a:solidFill>
                    <a:srgbClr val="980000"/>
                  </a:solidFill>
                </a:rPr>
                <a:t>nothing</a:t>
              </a:r>
              <a:endParaRPr b="1">
                <a:solidFill>
                  <a:srgbClr val="980000"/>
                </a:solidFill>
              </a:endParaRPr>
            </a:p>
            <a:p>
              <a:pPr indent="0" lvl="0" marL="0" rtl="0" algn="ctr">
                <a:spcBef>
                  <a:spcPts val="0"/>
                </a:spcBef>
                <a:spcAft>
                  <a:spcPts val="0"/>
                </a:spcAft>
                <a:buNone/>
              </a:pPr>
              <a:r>
                <a:rPr b="1" lang="en-US">
                  <a:solidFill>
                    <a:srgbClr val="980000"/>
                  </a:solidFill>
                </a:rPr>
                <a:t>match!</a:t>
              </a:r>
              <a:endParaRPr b="1">
                <a:solidFill>
                  <a:srgbClr val="980000"/>
                </a:solidFill>
              </a:endParaRPr>
            </a:p>
          </p:txBody>
        </p:sp>
        <p:sp>
          <p:nvSpPr>
            <p:cNvPr id="207" name="Google Shape;207;g2cbce317ec7_0_9"/>
            <p:cNvSpPr txBox="1"/>
            <p:nvPr/>
          </p:nvSpPr>
          <p:spPr>
            <a:xfrm>
              <a:off x="1674475" y="4764000"/>
              <a:ext cx="2969700" cy="617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dest1 = select(cond, val1, dest1)</a:t>
              </a:r>
              <a:endParaRPr/>
            </a:p>
            <a:p>
              <a:pPr indent="0" lvl="0" marL="0" rtl="0" algn="l">
                <a:spcBef>
                  <a:spcPts val="0"/>
                </a:spcBef>
                <a:spcAft>
                  <a:spcPts val="0"/>
                </a:spcAft>
                <a:buNone/>
              </a:pPr>
              <a:r>
                <a:rPr lang="en-US"/>
                <a:t>then_stmt = get_next(then_stmt)</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similar if dest2 have nothing match</a:t>
              </a:r>
              <a:endParaRPr/>
            </a:p>
          </p:txBody>
        </p:sp>
        <p:sp>
          <p:nvSpPr>
            <p:cNvPr id="208" name="Google Shape;208;g2cbce317ec7_0_9"/>
            <p:cNvSpPr/>
            <p:nvPr/>
          </p:nvSpPr>
          <p:spPr>
            <a:xfrm rot="5397702">
              <a:off x="2736194" y="4354510"/>
              <a:ext cx="448800" cy="3702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09" name="Google Shape;209;g2cbce317ec7_0_9"/>
            <p:cNvSpPr txBox="1"/>
            <p:nvPr/>
          </p:nvSpPr>
          <p:spPr>
            <a:xfrm>
              <a:off x="735150" y="4745250"/>
              <a:ext cx="798900" cy="44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a:t>case2</a:t>
              </a:r>
              <a:endParaRPr b="1"/>
            </a:p>
          </p:txBody>
        </p:sp>
        <p:sp>
          <p:nvSpPr>
            <p:cNvPr id="210" name="Google Shape;210;g2cbce317ec7_0_9"/>
            <p:cNvSpPr txBox="1"/>
            <p:nvPr/>
          </p:nvSpPr>
          <p:spPr>
            <a:xfrm>
              <a:off x="577700" y="2855300"/>
              <a:ext cx="1140900" cy="411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a:solidFill>
                    <a:srgbClr val="666666"/>
                  </a:solidFill>
                </a:rPr>
                <a:t>IF_then </a:t>
              </a:r>
              <a:endParaRPr/>
            </a:p>
          </p:txBody>
        </p:sp>
        <p:sp>
          <p:nvSpPr>
            <p:cNvPr id="211" name="Google Shape;211;g2cbce317ec7_0_9"/>
            <p:cNvSpPr txBox="1"/>
            <p:nvPr/>
          </p:nvSpPr>
          <p:spPr>
            <a:xfrm>
              <a:off x="3191325" y="2855300"/>
              <a:ext cx="1095600" cy="411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a:solidFill>
                    <a:srgbClr val="666666"/>
                  </a:solidFill>
                </a:rPr>
                <a:t>IF_else</a:t>
              </a:r>
              <a:endParaRPr/>
            </a:p>
          </p:txBody>
        </p:sp>
      </p:grpSp>
      <p:grpSp>
        <p:nvGrpSpPr>
          <p:cNvPr id="212" name="Google Shape;212;g2cbce317ec7_0_9"/>
          <p:cNvGrpSpPr/>
          <p:nvPr/>
        </p:nvGrpSpPr>
        <p:grpSpPr>
          <a:xfrm>
            <a:off x="5961950" y="2699250"/>
            <a:ext cx="6478700" cy="3210000"/>
            <a:chOff x="5961950" y="2699250"/>
            <a:chExt cx="6478700" cy="3210000"/>
          </a:xfrm>
        </p:grpSpPr>
        <p:sp>
          <p:nvSpPr>
            <p:cNvPr id="213" name="Google Shape;213;g2cbce317ec7_0_9"/>
            <p:cNvSpPr/>
            <p:nvPr/>
          </p:nvSpPr>
          <p:spPr>
            <a:xfrm>
              <a:off x="8396763" y="3100975"/>
              <a:ext cx="1781400" cy="1179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rgbClr val="666666"/>
                </a:solidFill>
              </a:endParaRPr>
            </a:p>
          </p:txBody>
        </p:sp>
        <p:sp>
          <p:nvSpPr>
            <p:cNvPr id="214" name="Google Shape;214;g2cbce317ec7_0_9"/>
            <p:cNvSpPr/>
            <p:nvPr/>
          </p:nvSpPr>
          <p:spPr>
            <a:xfrm>
              <a:off x="6248263" y="3100975"/>
              <a:ext cx="1781400" cy="1179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b="1">
                <a:solidFill>
                  <a:srgbClr val="666666"/>
                </a:solidFill>
              </a:endParaRPr>
            </a:p>
          </p:txBody>
        </p:sp>
        <p:sp>
          <p:nvSpPr>
            <p:cNvPr id="215" name="Google Shape;215;g2cbce317ec7_0_9"/>
            <p:cNvSpPr/>
            <p:nvPr/>
          </p:nvSpPr>
          <p:spPr>
            <a:xfrm>
              <a:off x="5961950" y="2699250"/>
              <a:ext cx="6010800" cy="32100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16" name="Google Shape;216;g2cbce317ec7_0_9"/>
            <p:cNvSpPr txBox="1"/>
            <p:nvPr/>
          </p:nvSpPr>
          <p:spPr>
            <a:xfrm>
              <a:off x="8761900" y="3835700"/>
              <a:ext cx="1165800" cy="27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dest1 = val3</a:t>
              </a:r>
              <a:endParaRPr/>
            </a:p>
          </p:txBody>
        </p:sp>
        <p:sp>
          <p:nvSpPr>
            <p:cNvPr id="217" name="Google Shape;217;g2cbce317ec7_0_9"/>
            <p:cNvSpPr txBox="1"/>
            <p:nvPr/>
          </p:nvSpPr>
          <p:spPr>
            <a:xfrm>
              <a:off x="8698138" y="3148825"/>
              <a:ext cx="1293300" cy="36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dest2 = val2</a:t>
              </a:r>
              <a:endParaRPr/>
            </a:p>
          </p:txBody>
        </p:sp>
        <p:sp>
          <p:nvSpPr>
            <p:cNvPr id="218" name="Google Shape;218;g2cbce317ec7_0_9"/>
            <p:cNvSpPr txBox="1"/>
            <p:nvPr/>
          </p:nvSpPr>
          <p:spPr>
            <a:xfrm>
              <a:off x="6519522" y="3803750"/>
              <a:ext cx="1165800" cy="333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dest2 = val4</a:t>
              </a:r>
              <a:endParaRPr/>
            </a:p>
          </p:txBody>
        </p:sp>
        <p:sp>
          <p:nvSpPr>
            <p:cNvPr id="219" name="Google Shape;219;g2cbce317ec7_0_9"/>
            <p:cNvSpPr txBox="1"/>
            <p:nvPr/>
          </p:nvSpPr>
          <p:spPr>
            <a:xfrm>
              <a:off x="10289650" y="3377413"/>
              <a:ext cx="2151000" cy="411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1600"/>
                <a:t>Check </a:t>
              </a:r>
              <a:endParaRPr b="1" sz="1600"/>
            </a:p>
            <a:p>
              <a:pPr indent="0" lvl="0" marL="0" rtl="0" algn="l">
                <a:spcBef>
                  <a:spcPts val="0"/>
                </a:spcBef>
                <a:spcAft>
                  <a:spcPts val="0"/>
                </a:spcAft>
                <a:buNone/>
              </a:pPr>
              <a:r>
                <a:rPr b="1" lang="en-US" sz="1600"/>
                <a:t>dependency!</a:t>
              </a:r>
              <a:endParaRPr b="1" sz="1600"/>
            </a:p>
          </p:txBody>
        </p:sp>
        <p:sp>
          <p:nvSpPr>
            <p:cNvPr id="220" name="Google Shape;220;g2cbce317ec7_0_9"/>
            <p:cNvSpPr/>
            <p:nvPr/>
          </p:nvSpPr>
          <p:spPr>
            <a:xfrm>
              <a:off x="8739025" y="3197675"/>
              <a:ext cx="1140900" cy="270000"/>
            </a:xfrm>
            <a:prstGeom prst="rect">
              <a:avLst/>
            </a:prstGeom>
            <a:noFill/>
            <a:ln cap="flat" cmpd="sng" w="28575">
              <a:solidFill>
                <a:srgbClr val="6D9EEB"/>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21" name="Google Shape;221;g2cbce317ec7_0_9"/>
            <p:cNvSpPr/>
            <p:nvPr/>
          </p:nvSpPr>
          <p:spPr>
            <a:xfrm>
              <a:off x="8774350" y="3904950"/>
              <a:ext cx="1140900" cy="270000"/>
            </a:xfrm>
            <a:prstGeom prst="rect">
              <a:avLst/>
            </a:prstGeom>
            <a:noFill/>
            <a:ln cap="flat" cmpd="sng" w="28575">
              <a:solidFill>
                <a:srgbClr val="6D9EEB"/>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222" name="Google Shape;222;g2cbce317ec7_0_9"/>
            <p:cNvCxnSpPr>
              <a:stCxn id="220" idx="3"/>
              <a:endCxn id="221" idx="3"/>
            </p:cNvCxnSpPr>
            <p:nvPr/>
          </p:nvCxnSpPr>
          <p:spPr>
            <a:xfrm>
              <a:off x="9879925" y="3332675"/>
              <a:ext cx="35400" cy="707400"/>
            </a:xfrm>
            <a:prstGeom prst="bentConnector3">
              <a:avLst>
                <a:gd fmla="val 482486" name="adj1"/>
              </a:avLst>
            </a:prstGeom>
            <a:noFill/>
            <a:ln cap="flat" cmpd="sng" w="19050">
              <a:solidFill>
                <a:schemeClr val="accent5"/>
              </a:solidFill>
              <a:prstDash val="solid"/>
              <a:round/>
              <a:headEnd len="med" w="med" type="none"/>
              <a:tailEnd len="med" w="med" type="none"/>
            </a:ln>
          </p:spPr>
        </p:cxnSp>
        <p:sp>
          <p:nvSpPr>
            <p:cNvPr id="223" name="Google Shape;223;g2cbce317ec7_0_9"/>
            <p:cNvSpPr txBox="1"/>
            <p:nvPr/>
          </p:nvSpPr>
          <p:spPr>
            <a:xfrm>
              <a:off x="6126850" y="4567863"/>
              <a:ext cx="2005200" cy="557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a:t>no dependency</a:t>
              </a:r>
              <a:endParaRPr/>
            </a:p>
            <a:p>
              <a:pPr indent="0" lvl="0" marL="0" rtl="0" algn="ctr">
                <a:spcBef>
                  <a:spcPts val="0"/>
                </a:spcBef>
                <a:spcAft>
                  <a:spcPts val="0"/>
                </a:spcAft>
                <a:buNone/>
              </a:pPr>
              <a:r>
                <a:rPr lang="en-US"/>
                <a:t>in at least one block</a:t>
              </a:r>
              <a:endParaRPr/>
            </a:p>
          </p:txBody>
        </p:sp>
        <p:sp>
          <p:nvSpPr>
            <p:cNvPr id="224" name="Google Shape;224;g2cbce317ec7_0_9"/>
            <p:cNvSpPr txBox="1"/>
            <p:nvPr/>
          </p:nvSpPr>
          <p:spPr>
            <a:xfrm>
              <a:off x="6529311" y="5195825"/>
              <a:ext cx="1405800" cy="557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dependency</a:t>
              </a:r>
              <a:endParaRPr/>
            </a:p>
            <a:p>
              <a:pPr indent="0" lvl="0" marL="0" rtl="0" algn="l">
                <a:spcBef>
                  <a:spcPts val="0"/>
                </a:spcBef>
                <a:spcAft>
                  <a:spcPts val="0"/>
                </a:spcAft>
                <a:buNone/>
              </a:pPr>
              <a:r>
                <a:rPr lang="en-US"/>
                <a:t> in both block</a:t>
              </a:r>
              <a:r>
                <a:rPr lang="en-US"/>
                <a:t> </a:t>
              </a:r>
              <a:endParaRPr/>
            </a:p>
          </p:txBody>
        </p:sp>
        <p:sp>
          <p:nvSpPr>
            <p:cNvPr id="225" name="Google Shape;225;g2cbce317ec7_0_9"/>
            <p:cNvSpPr txBox="1"/>
            <p:nvPr/>
          </p:nvSpPr>
          <p:spPr>
            <a:xfrm>
              <a:off x="8698150" y="4552138"/>
              <a:ext cx="2908800" cy="557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dest1 = select(cond, val1, val3)</a:t>
              </a:r>
              <a:endParaRPr>
                <a:solidFill>
                  <a:schemeClr val="dk1"/>
                </a:solidFill>
              </a:endParaRPr>
            </a:p>
            <a:p>
              <a:pPr indent="0" lvl="0" marL="0" rtl="0" algn="l">
                <a:spcBef>
                  <a:spcPts val="0"/>
                </a:spcBef>
                <a:spcAft>
                  <a:spcPts val="0"/>
                </a:spcAft>
                <a:buNone/>
              </a:pPr>
              <a:r>
                <a:rPr lang="en-US">
                  <a:solidFill>
                    <a:schemeClr val="dk1"/>
                  </a:solidFill>
                </a:rPr>
                <a:t>dest2 = select(cond, val2, val4) </a:t>
              </a:r>
              <a:endParaRPr/>
            </a:p>
          </p:txBody>
        </p:sp>
        <p:sp>
          <p:nvSpPr>
            <p:cNvPr id="226" name="Google Shape;226;g2cbce317ec7_0_9"/>
            <p:cNvSpPr txBox="1"/>
            <p:nvPr/>
          </p:nvSpPr>
          <p:spPr>
            <a:xfrm>
              <a:off x="9631275" y="5381700"/>
              <a:ext cx="546900" cy="66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g2cbce317ec7_0_9"/>
            <p:cNvSpPr/>
            <p:nvPr/>
          </p:nvSpPr>
          <p:spPr>
            <a:xfrm>
              <a:off x="8229850" y="4754913"/>
              <a:ext cx="370500" cy="1833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28" name="Google Shape;228;g2cbce317ec7_0_9"/>
            <p:cNvSpPr txBox="1"/>
            <p:nvPr/>
          </p:nvSpPr>
          <p:spPr>
            <a:xfrm>
              <a:off x="8698150" y="5218475"/>
              <a:ext cx="3208800" cy="617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can’t transformation, the corresponding order can’t be changed</a:t>
              </a:r>
              <a:endParaRPr/>
            </a:p>
          </p:txBody>
        </p:sp>
        <p:sp>
          <p:nvSpPr>
            <p:cNvPr id="229" name="Google Shape;229;g2cbce317ec7_0_9"/>
            <p:cNvSpPr/>
            <p:nvPr/>
          </p:nvSpPr>
          <p:spPr>
            <a:xfrm>
              <a:off x="8253375" y="5413150"/>
              <a:ext cx="370500" cy="1833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30" name="Google Shape;230;g2cbce317ec7_0_9"/>
            <p:cNvSpPr txBox="1"/>
            <p:nvPr/>
          </p:nvSpPr>
          <p:spPr>
            <a:xfrm>
              <a:off x="6491850" y="3133825"/>
              <a:ext cx="1521600" cy="333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dest1 = val1</a:t>
              </a:r>
              <a:endParaRPr/>
            </a:p>
          </p:txBody>
        </p:sp>
        <p:sp>
          <p:nvSpPr>
            <p:cNvPr id="231" name="Google Shape;231;g2cbce317ec7_0_9"/>
            <p:cNvSpPr/>
            <p:nvPr/>
          </p:nvSpPr>
          <p:spPr>
            <a:xfrm rot="2219948">
              <a:off x="7616034" y="3512860"/>
              <a:ext cx="1170483" cy="368881"/>
            </a:xfrm>
            <a:prstGeom prst="leftRightArrow">
              <a:avLst>
                <a:gd fmla="val 50000" name="adj1"/>
                <a:gd fmla="val 50000" name="adj2"/>
              </a:avLst>
            </a:prstGeom>
            <a:solidFill>
              <a:srgbClr val="E1C6C1"/>
            </a:solidFill>
            <a:ln cap="flat" cmpd="sng" w="19050">
              <a:solidFill>
                <a:srgbClr val="D99C9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a:solidFill>
                    <a:srgbClr val="980000"/>
                  </a:solidFill>
                </a:rPr>
                <a:t>match!</a:t>
              </a:r>
              <a:endParaRPr b="1">
                <a:solidFill>
                  <a:srgbClr val="980000"/>
                </a:solidFill>
              </a:endParaRPr>
            </a:p>
          </p:txBody>
        </p:sp>
        <p:sp>
          <p:nvSpPr>
            <p:cNvPr id="232" name="Google Shape;232;g2cbce317ec7_0_9"/>
            <p:cNvSpPr/>
            <p:nvPr/>
          </p:nvSpPr>
          <p:spPr>
            <a:xfrm rot="-2444433">
              <a:off x="7667153" y="3496204"/>
              <a:ext cx="1071043" cy="404598"/>
            </a:xfrm>
            <a:prstGeom prst="leftRightArrow">
              <a:avLst>
                <a:gd fmla="val 50000" name="adj1"/>
                <a:gd fmla="val 50000" name="adj2"/>
              </a:avLst>
            </a:prstGeom>
            <a:solidFill>
              <a:srgbClr val="E6B8AF"/>
            </a:solidFill>
            <a:ln cap="flat" cmpd="sng" w="19050">
              <a:solidFill>
                <a:srgbClr val="DD7E6B"/>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a:solidFill>
                    <a:srgbClr val="980000"/>
                  </a:solidFill>
                </a:rPr>
                <a:t>match!</a:t>
              </a:r>
              <a:endParaRPr b="1">
                <a:solidFill>
                  <a:srgbClr val="980000"/>
                </a:solidFill>
              </a:endParaRPr>
            </a:p>
          </p:txBody>
        </p:sp>
        <p:sp>
          <p:nvSpPr>
            <p:cNvPr id="233" name="Google Shape;233;g2cbce317ec7_0_9"/>
            <p:cNvSpPr txBox="1"/>
            <p:nvPr/>
          </p:nvSpPr>
          <p:spPr>
            <a:xfrm>
              <a:off x="6083050" y="2744025"/>
              <a:ext cx="1249800" cy="411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a:solidFill>
                    <a:srgbClr val="666666"/>
                  </a:solidFill>
                </a:rPr>
                <a:t>IF_then </a:t>
              </a:r>
              <a:endParaRPr/>
            </a:p>
          </p:txBody>
        </p:sp>
        <p:sp>
          <p:nvSpPr>
            <p:cNvPr id="234" name="Google Shape;234;g2cbce317ec7_0_9"/>
            <p:cNvSpPr txBox="1"/>
            <p:nvPr/>
          </p:nvSpPr>
          <p:spPr>
            <a:xfrm>
              <a:off x="8132050" y="2744025"/>
              <a:ext cx="1095600" cy="411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a:solidFill>
                    <a:srgbClr val="666666"/>
                  </a:solidFill>
                </a:rPr>
                <a:t>IF_else</a:t>
              </a:r>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g2c9a6c7a19e_0_45"/>
          <p:cNvSpPr txBox="1"/>
          <p:nvPr>
            <p:ph type="ctrTitle"/>
          </p:nvPr>
        </p:nvSpPr>
        <p:spPr>
          <a:xfrm>
            <a:off x="1524000" y="355108"/>
            <a:ext cx="9144000" cy="8640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rPr lang="en-US"/>
              <a:t>If-select Transformation: Example</a:t>
            </a:r>
            <a:endParaRPr/>
          </a:p>
        </p:txBody>
      </p:sp>
      <p:sp>
        <p:nvSpPr>
          <p:cNvPr id="240" name="Google Shape;240;g2c9a6c7a19e_0_45"/>
          <p:cNvSpPr txBox="1"/>
          <p:nvPr/>
        </p:nvSpPr>
        <p:spPr>
          <a:xfrm>
            <a:off x="899950" y="1741600"/>
            <a:ext cx="3734400" cy="2396100"/>
          </a:xfrm>
          <a:prstGeom prst="rect">
            <a:avLst/>
          </a:prstGeom>
          <a:noFill/>
          <a:ln>
            <a:noFill/>
          </a:ln>
        </p:spPr>
        <p:txBody>
          <a:bodyPr anchorCtr="0" anchor="ctr" bIns="91425" lIns="91425" spcFirstLastPara="1" rIns="91425" wrap="square" tIns="91425">
            <a:spAutoFit/>
          </a:bodyPr>
          <a:lstStyle/>
          <a:p>
            <a:pPr indent="0" lvl="0" marL="0" marR="0" rtl="0" algn="l">
              <a:lnSpc>
                <a:spcPct val="50000"/>
              </a:lnSpc>
              <a:spcBef>
                <a:spcPts val="1000"/>
              </a:spcBef>
              <a:spcAft>
                <a:spcPts val="0"/>
              </a:spcAft>
              <a:buNone/>
            </a:pPr>
            <a:r>
              <a:rPr b="1" lang="en-US">
                <a:latin typeface="Fira Code"/>
                <a:ea typeface="Fira Code"/>
                <a:cs typeface="Fira Code"/>
                <a:sym typeface="Fira Code"/>
              </a:rPr>
              <a:t>for (i = 0; i &lt; 1024; i++) {</a:t>
            </a:r>
            <a:endParaRPr b="1">
              <a:latin typeface="Fira Code"/>
              <a:ea typeface="Fira Code"/>
              <a:cs typeface="Fira Code"/>
              <a:sym typeface="Fira Code"/>
            </a:endParaRPr>
          </a:p>
          <a:p>
            <a:pPr indent="0" lvl="0" marL="0" marR="0" rtl="0" algn="l">
              <a:lnSpc>
                <a:spcPct val="50000"/>
              </a:lnSpc>
              <a:spcBef>
                <a:spcPts val="1000"/>
              </a:spcBef>
              <a:spcAft>
                <a:spcPts val="0"/>
              </a:spcAft>
              <a:buNone/>
            </a:pPr>
            <a:r>
              <a:rPr b="1" lang="en-US">
                <a:latin typeface="Fira Code"/>
                <a:ea typeface="Fira Code"/>
                <a:cs typeface="Fira Code"/>
                <a:sym typeface="Fira Code"/>
              </a:rPr>
              <a:t>    if (a[i] &lt; b[i]) {</a:t>
            </a:r>
            <a:endParaRPr b="1">
              <a:latin typeface="Fira Code"/>
              <a:ea typeface="Fira Code"/>
              <a:cs typeface="Fira Code"/>
              <a:sym typeface="Fira Code"/>
            </a:endParaRPr>
          </a:p>
          <a:p>
            <a:pPr indent="0" lvl="0" marL="0" marR="0" rtl="0" algn="l">
              <a:lnSpc>
                <a:spcPct val="50000"/>
              </a:lnSpc>
              <a:spcBef>
                <a:spcPts val="1000"/>
              </a:spcBef>
              <a:spcAft>
                <a:spcPts val="0"/>
              </a:spcAft>
              <a:buNone/>
            </a:pPr>
            <a:r>
              <a:rPr b="1" lang="en-US">
                <a:latin typeface="Fira Code"/>
                <a:ea typeface="Fira Code"/>
                <a:cs typeface="Fira Code"/>
                <a:sym typeface="Fira Code"/>
              </a:rPr>
              <a:t>        if (a[i] &lt; 10) {</a:t>
            </a:r>
            <a:endParaRPr b="1">
              <a:latin typeface="Fira Code"/>
              <a:ea typeface="Fira Code"/>
              <a:cs typeface="Fira Code"/>
              <a:sym typeface="Fira Code"/>
            </a:endParaRPr>
          </a:p>
          <a:p>
            <a:pPr indent="0" lvl="0" marL="0" marR="0" rtl="0" algn="l">
              <a:lnSpc>
                <a:spcPct val="50000"/>
              </a:lnSpc>
              <a:spcBef>
                <a:spcPts val="1000"/>
              </a:spcBef>
              <a:spcAft>
                <a:spcPts val="0"/>
              </a:spcAft>
              <a:buNone/>
            </a:pPr>
            <a:r>
              <a:rPr b="1" lang="en-US">
                <a:latin typeface="Fira Code"/>
                <a:ea typeface="Fira Code"/>
                <a:cs typeface="Fira Code"/>
                <a:sym typeface="Fira Code"/>
              </a:rPr>
              <a:t>            c[i] = a[i] + b[i];</a:t>
            </a:r>
            <a:endParaRPr b="1">
              <a:latin typeface="Fira Code"/>
              <a:ea typeface="Fira Code"/>
              <a:cs typeface="Fira Code"/>
              <a:sym typeface="Fira Code"/>
            </a:endParaRPr>
          </a:p>
          <a:p>
            <a:pPr indent="0" lvl="0" marL="0" marR="0" rtl="0" algn="l">
              <a:lnSpc>
                <a:spcPct val="50000"/>
              </a:lnSpc>
              <a:spcBef>
                <a:spcPts val="1000"/>
              </a:spcBef>
              <a:spcAft>
                <a:spcPts val="0"/>
              </a:spcAft>
              <a:buNone/>
            </a:pPr>
            <a:r>
              <a:rPr b="1" lang="en-US">
                <a:latin typeface="Fira Code"/>
                <a:ea typeface="Fira Code"/>
                <a:cs typeface="Fira Code"/>
                <a:sym typeface="Fira Code"/>
              </a:rPr>
              <a:t>        } else {</a:t>
            </a:r>
            <a:endParaRPr b="1">
              <a:latin typeface="Fira Code"/>
              <a:ea typeface="Fira Code"/>
              <a:cs typeface="Fira Code"/>
              <a:sym typeface="Fira Code"/>
            </a:endParaRPr>
          </a:p>
          <a:p>
            <a:pPr indent="0" lvl="0" marL="0" marR="0" rtl="0" algn="l">
              <a:lnSpc>
                <a:spcPct val="50000"/>
              </a:lnSpc>
              <a:spcBef>
                <a:spcPts val="1000"/>
              </a:spcBef>
              <a:spcAft>
                <a:spcPts val="0"/>
              </a:spcAft>
              <a:buNone/>
            </a:pPr>
            <a:r>
              <a:rPr b="1" lang="en-US">
                <a:latin typeface="Fira Code"/>
                <a:ea typeface="Fira Code"/>
                <a:cs typeface="Fira Code"/>
                <a:sym typeface="Fira Code"/>
              </a:rPr>
              <a:t>            c[i] = a[i] - b[i];</a:t>
            </a:r>
            <a:endParaRPr b="1">
              <a:latin typeface="Fira Code"/>
              <a:ea typeface="Fira Code"/>
              <a:cs typeface="Fira Code"/>
              <a:sym typeface="Fira Code"/>
            </a:endParaRPr>
          </a:p>
          <a:p>
            <a:pPr indent="0" lvl="0" marL="0" marR="0" rtl="0" algn="l">
              <a:lnSpc>
                <a:spcPct val="50000"/>
              </a:lnSpc>
              <a:spcBef>
                <a:spcPts val="1000"/>
              </a:spcBef>
              <a:spcAft>
                <a:spcPts val="0"/>
              </a:spcAft>
              <a:buNone/>
            </a:pPr>
            <a:r>
              <a:rPr b="1" lang="en-US">
                <a:latin typeface="Fira Code"/>
                <a:ea typeface="Fira Code"/>
                <a:cs typeface="Fira Code"/>
                <a:sym typeface="Fira Code"/>
              </a:rPr>
              <a:t>        }</a:t>
            </a:r>
            <a:endParaRPr b="1">
              <a:latin typeface="Fira Code"/>
              <a:ea typeface="Fira Code"/>
              <a:cs typeface="Fira Code"/>
              <a:sym typeface="Fira Code"/>
            </a:endParaRPr>
          </a:p>
          <a:p>
            <a:pPr indent="0" lvl="0" marL="0" marR="0" rtl="0" algn="l">
              <a:lnSpc>
                <a:spcPct val="50000"/>
              </a:lnSpc>
              <a:spcBef>
                <a:spcPts val="1000"/>
              </a:spcBef>
              <a:spcAft>
                <a:spcPts val="0"/>
              </a:spcAft>
              <a:buNone/>
            </a:pPr>
            <a:r>
              <a:rPr b="1" lang="en-US">
                <a:latin typeface="Fira Code"/>
                <a:ea typeface="Fira Code"/>
                <a:cs typeface="Fira Code"/>
                <a:sym typeface="Fira Code"/>
              </a:rPr>
              <a:t>    }</a:t>
            </a:r>
            <a:endParaRPr b="1">
              <a:latin typeface="Fira Code"/>
              <a:ea typeface="Fira Code"/>
              <a:cs typeface="Fira Code"/>
              <a:sym typeface="Fira Code"/>
            </a:endParaRPr>
          </a:p>
          <a:p>
            <a:pPr indent="0" lvl="0" marL="0" marR="0" rtl="0" algn="l">
              <a:lnSpc>
                <a:spcPct val="50000"/>
              </a:lnSpc>
              <a:spcBef>
                <a:spcPts val="1000"/>
              </a:spcBef>
              <a:spcAft>
                <a:spcPts val="0"/>
              </a:spcAft>
              <a:buNone/>
            </a:pPr>
            <a:r>
              <a:rPr b="1" lang="en-US">
                <a:latin typeface="Fira Code"/>
                <a:ea typeface="Fira Code"/>
                <a:cs typeface="Fira Code"/>
                <a:sym typeface="Fira Code"/>
              </a:rPr>
              <a:t>}</a:t>
            </a:r>
            <a:endParaRPr/>
          </a:p>
          <a:p>
            <a:pPr indent="0" lvl="0" marL="0" rtl="0" algn="l">
              <a:spcBef>
                <a:spcPts val="0"/>
              </a:spcBef>
              <a:spcAft>
                <a:spcPts val="0"/>
              </a:spcAft>
              <a:buNone/>
            </a:pPr>
            <a:r>
              <a:t/>
            </a:r>
            <a:endParaRPr/>
          </a:p>
        </p:txBody>
      </p:sp>
      <p:sp>
        <p:nvSpPr>
          <p:cNvPr id="241" name="Google Shape;241;g2c9a6c7a19e_0_45"/>
          <p:cNvSpPr txBox="1"/>
          <p:nvPr/>
        </p:nvSpPr>
        <p:spPr>
          <a:xfrm>
            <a:off x="5651825" y="1543225"/>
            <a:ext cx="5370000" cy="2770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a:latin typeface="Fira Code"/>
                <a:ea typeface="Fira Code"/>
                <a:cs typeface="Fira Code"/>
                <a:sym typeface="Fira Code"/>
              </a:rPr>
              <a:t>for (i = 0; i &lt; 1024; i += 4) {</a:t>
            </a:r>
            <a:endParaRPr b="1">
              <a:latin typeface="Fira Code"/>
              <a:ea typeface="Fira Code"/>
              <a:cs typeface="Fira Code"/>
              <a:sym typeface="Fira Code"/>
            </a:endParaRPr>
          </a:p>
          <a:p>
            <a:pPr indent="0" lvl="0" marL="0" rtl="0" algn="l">
              <a:spcBef>
                <a:spcPts val="0"/>
              </a:spcBef>
              <a:spcAft>
                <a:spcPts val="0"/>
              </a:spcAft>
              <a:buNone/>
            </a:pPr>
            <a:r>
              <a:rPr b="1" lang="en-US">
                <a:latin typeface="Fira Code"/>
                <a:ea typeface="Fira Code"/>
                <a:cs typeface="Fira Code"/>
                <a:sym typeface="Fira Code"/>
              </a:rPr>
              <a:t>    simd_load(v_a, &amp;a[i]);</a:t>
            </a:r>
            <a:endParaRPr b="1">
              <a:latin typeface="Fira Code"/>
              <a:ea typeface="Fira Code"/>
              <a:cs typeface="Fira Code"/>
              <a:sym typeface="Fira Code"/>
            </a:endParaRPr>
          </a:p>
          <a:p>
            <a:pPr indent="0" lvl="0" marL="0" rtl="0" algn="l">
              <a:spcBef>
                <a:spcPts val="0"/>
              </a:spcBef>
              <a:spcAft>
                <a:spcPts val="0"/>
              </a:spcAft>
              <a:buNone/>
            </a:pPr>
            <a:r>
              <a:rPr b="1" lang="en-US">
                <a:latin typeface="Fira Code"/>
                <a:ea typeface="Fira Code"/>
                <a:cs typeface="Fira Code"/>
                <a:sym typeface="Fira Code"/>
              </a:rPr>
              <a:t>    simd_load(v_b, &amp;b[i]);</a:t>
            </a:r>
            <a:endParaRPr b="1">
              <a:latin typeface="Fira Code"/>
              <a:ea typeface="Fira Code"/>
              <a:cs typeface="Fira Code"/>
              <a:sym typeface="Fira Code"/>
            </a:endParaRPr>
          </a:p>
          <a:p>
            <a:pPr indent="0" lvl="0" marL="0" rtl="0" algn="l">
              <a:spcBef>
                <a:spcPts val="0"/>
              </a:spcBef>
              <a:spcAft>
                <a:spcPts val="0"/>
              </a:spcAft>
              <a:buNone/>
            </a:pPr>
            <a:r>
              <a:rPr b="1" lang="en-US">
                <a:latin typeface="Fira Code"/>
                <a:ea typeface="Fira Code"/>
                <a:cs typeface="Fira Code"/>
                <a:sym typeface="Fira Code"/>
              </a:rPr>
              <a:t>    v_add = simd_vaddd(v_a, v_b);</a:t>
            </a:r>
            <a:endParaRPr b="1">
              <a:latin typeface="Fira Code"/>
              <a:ea typeface="Fira Code"/>
              <a:cs typeface="Fira Code"/>
              <a:sym typeface="Fira Code"/>
            </a:endParaRPr>
          </a:p>
          <a:p>
            <a:pPr indent="0" lvl="0" marL="0" rtl="0" algn="l">
              <a:spcBef>
                <a:spcPts val="0"/>
              </a:spcBef>
              <a:spcAft>
                <a:spcPts val="0"/>
              </a:spcAft>
              <a:buNone/>
            </a:pPr>
            <a:r>
              <a:rPr b="1" lang="en-US">
                <a:latin typeface="Fira Code"/>
                <a:ea typeface="Fira Code"/>
                <a:cs typeface="Fira Code"/>
                <a:sym typeface="Fira Code"/>
              </a:rPr>
              <a:t>    v_sub = simd_vsubd(v_a, v_b);</a:t>
            </a:r>
            <a:endParaRPr b="1">
              <a:latin typeface="Fira Code"/>
              <a:ea typeface="Fira Code"/>
              <a:cs typeface="Fira Code"/>
              <a:sym typeface="Fira Code"/>
            </a:endParaRPr>
          </a:p>
          <a:p>
            <a:pPr indent="0" lvl="0" marL="0" rtl="0" algn="l">
              <a:spcBef>
                <a:spcPts val="0"/>
              </a:spcBef>
              <a:spcAft>
                <a:spcPts val="0"/>
              </a:spcAft>
              <a:buNone/>
            </a:pPr>
            <a:r>
              <a:rPr b="1" lang="en-US">
                <a:latin typeface="Fira Code"/>
                <a:ea typeface="Fira Code"/>
                <a:cs typeface="Fira Code"/>
                <a:sym typeface="Fira Code"/>
              </a:rPr>
              <a:t>    v_cond1 = simd_vfcmplt(v_a, v_10);</a:t>
            </a:r>
            <a:endParaRPr b="1">
              <a:latin typeface="Fira Code"/>
              <a:ea typeface="Fira Code"/>
              <a:cs typeface="Fira Code"/>
              <a:sym typeface="Fira Code"/>
            </a:endParaRPr>
          </a:p>
          <a:p>
            <a:pPr indent="0" lvl="0" marL="0" rtl="0" algn="l">
              <a:spcBef>
                <a:spcPts val="0"/>
              </a:spcBef>
              <a:spcAft>
                <a:spcPts val="0"/>
              </a:spcAft>
              <a:buNone/>
            </a:pPr>
            <a:r>
              <a:rPr b="1" lang="en-US">
                <a:latin typeface="Fira Code"/>
                <a:ea typeface="Fira Code"/>
                <a:cs typeface="Fira Code"/>
                <a:sym typeface="Fira Code"/>
              </a:rPr>
              <a:t>    v1 = simd_vselect(v_cond1, v_sub, v_add);</a:t>
            </a:r>
            <a:endParaRPr b="1">
              <a:latin typeface="Fira Code"/>
              <a:ea typeface="Fira Code"/>
              <a:cs typeface="Fira Code"/>
              <a:sym typeface="Fira Code"/>
            </a:endParaRPr>
          </a:p>
          <a:p>
            <a:pPr indent="0" lvl="0" marL="0" rtl="0" algn="l">
              <a:spcBef>
                <a:spcPts val="0"/>
              </a:spcBef>
              <a:spcAft>
                <a:spcPts val="0"/>
              </a:spcAft>
              <a:buNone/>
            </a:pPr>
            <a:r>
              <a:rPr b="1" lang="en-US">
                <a:latin typeface="Fira Code"/>
                <a:ea typeface="Fira Code"/>
                <a:cs typeface="Fira Code"/>
                <a:sym typeface="Fira Code"/>
              </a:rPr>
              <a:t>    simd_load(v_c, &amp;c[i]);</a:t>
            </a:r>
            <a:endParaRPr b="1">
              <a:latin typeface="Fira Code"/>
              <a:ea typeface="Fira Code"/>
              <a:cs typeface="Fira Code"/>
              <a:sym typeface="Fira Code"/>
            </a:endParaRPr>
          </a:p>
          <a:p>
            <a:pPr indent="0" lvl="0" marL="0" rtl="0" algn="l">
              <a:spcBef>
                <a:spcPts val="0"/>
              </a:spcBef>
              <a:spcAft>
                <a:spcPts val="0"/>
              </a:spcAft>
              <a:buNone/>
            </a:pPr>
            <a:r>
              <a:rPr b="1" lang="en-US">
                <a:latin typeface="Fira Code"/>
                <a:ea typeface="Fira Code"/>
                <a:cs typeface="Fira Code"/>
                <a:sym typeface="Fira Code"/>
              </a:rPr>
              <a:t>    v_cond2 = simd_vfcmplt(v_a, v_b);</a:t>
            </a:r>
            <a:endParaRPr b="1">
              <a:latin typeface="Fira Code"/>
              <a:ea typeface="Fira Code"/>
              <a:cs typeface="Fira Code"/>
              <a:sym typeface="Fira Code"/>
            </a:endParaRPr>
          </a:p>
          <a:p>
            <a:pPr indent="0" lvl="0" marL="0" rtl="0" algn="l">
              <a:spcBef>
                <a:spcPts val="0"/>
              </a:spcBef>
              <a:spcAft>
                <a:spcPts val="0"/>
              </a:spcAft>
              <a:buNone/>
            </a:pPr>
            <a:r>
              <a:rPr b="1" lang="en-US">
                <a:latin typeface="Fira Code"/>
                <a:ea typeface="Fira Code"/>
                <a:cs typeface="Fira Code"/>
                <a:sym typeface="Fira Code"/>
              </a:rPr>
              <a:t>    v2 = simd_vselect(v_cond2, v_c, v1);</a:t>
            </a:r>
            <a:endParaRPr b="1">
              <a:latin typeface="Fira Code"/>
              <a:ea typeface="Fira Code"/>
              <a:cs typeface="Fira Code"/>
              <a:sym typeface="Fira Code"/>
            </a:endParaRPr>
          </a:p>
          <a:p>
            <a:pPr indent="0" lvl="0" marL="0" rtl="0" algn="l">
              <a:spcBef>
                <a:spcPts val="0"/>
              </a:spcBef>
              <a:spcAft>
                <a:spcPts val="0"/>
              </a:spcAft>
              <a:buNone/>
            </a:pPr>
            <a:r>
              <a:rPr b="1" lang="en-US">
                <a:latin typeface="Fira Code"/>
                <a:ea typeface="Fira Code"/>
                <a:cs typeface="Fira Code"/>
                <a:sym typeface="Fira Code"/>
              </a:rPr>
              <a:t>    simd_store(v2, &amp;c[i]);</a:t>
            </a:r>
            <a:endParaRPr b="1">
              <a:latin typeface="Fira Code"/>
              <a:ea typeface="Fira Code"/>
              <a:cs typeface="Fira Code"/>
              <a:sym typeface="Fira Code"/>
            </a:endParaRPr>
          </a:p>
          <a:p>
            <a:pPr indent="0" lvl="0" marL="0" rtl="0" algn="l">
              <a:spcBef>
                <a:spcPts val="0"/>
              </a:spcBef>
              <a:spcAft>
                <a:spcPts val="0"/>
              </a:spcAft>
              <a:buNone/>
            </a:pPr>
            <a:r>
              <a:rPr b="1" lang="en-US">
                <a:latin typeface="Fira Code"/>
                <a:ea typeface="Fira Code"/>
                <a:cs typeface="Fira Code"/>
                <a:sym typeface="Fira Code"/>
              </a:rPr>
              <a:t>}</a:t>
            </a:r>
            <a:endParaRPr/>
          </a:p>
        </p:txBody>
      </p:sp>
      <p:pic>
        <p:nvPicPr>
          <p:cNvPr id="242" name="Google Shape;242;g2c9a6c7a19e_0_45"/>
          <p:cNvPicPr preferRelativeResize="0"/>
          <p:nvPr/>
        </p:nvPicPr>
        <p:blipFill>
          <a:blip r:embed="rId3">
            <a:alphaModFix/>
          </a:blip>
          <a:stretch>
            <a:fillRect/>
          </a:stretch>
        </p:blipFill>
        <p:spPr>
          <a:xfrm>
            <a:off x="-4032312" y="4137700"/>
            <a:ext cx="3914775" cy="2609850"/>
          </a:xfrm>
          <a:prstGeom prst="rect">
            <a:avLst/>
          </a:prstGeom>
          <a:noFill/>
          <a:ln>
            <a:noFill/>
          </a:ln>
        </p:spPr>
      </p:pic>
      <p:sp>
        <p:nvSpPr>
          <p:cNvPr id="243" name="Google Shape;243;g2c9a6c7a19e_0_45"/>
          <p:cNvSpPr txBox="1"/>
          <p:nvPr/>
        </p:nvSpPr>
        <p:spPr>
          <a:xfrm>
            <a:off x="542700" y="4488325"/>
            <a:ext cx="4128900" cy="1693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None/>
            </a:pPr>
            <a:r>
              <a:rPr b="1" lang="en-US">
                <a:latin typeface="Fira Code"/>
                <a:ea typeface="Fira Code"/>
                <a:cs typeface="Fira Code"/>
                <a:sym typeface="Fira Code"/>
              </a:rPr>
              <a:t>for (i = 0; i &lt; 1024; i++) {</a:t>
            </a:r>
            <a:endParaRPr b="1">
              <a:latin typeface="Fira Code"/>
              <a:ea typeface="Fira Code"/>
              <a:cs typeface="Fira Code"/>
              <a:sym typeface="Fira Code"/>
            </a:endParaRPr>
          </a:p>
          <a:p>
            <a:pPr indent="0" lvl="0" marL="0" marR="0" rtl="0" algn="l">
              <a:lnSpc>
                <a:spcPct val="100000"/>
              </a:lnSpc>
              <a:spcBef>
                <a:spcPts val="0"/>
              </a:spcBef>
              <a:spcAft>
                <a:spcPts val="0"/>
              </a:spcAft>
              <a:buNone/>
            </a:pPr>
            <a:r>
              <a:rPr b="1" lang="en-US">
                <a:latin typeface="Fira Code"/>
                <a:ea typeface="Fira Code"/>
                <a:cs typeface="Fira Code"/>
                <a:sym typeface="Fira Code"/>
              </a:rPr>
              <a:t>    if (a[i] &lt; b[i]) {</a:t>
            </a:r>
            <a:endParaRPr b="1">
              <a:latin typeface="Fira Code"/>
              <a:ea typeface="Fira Code"/>
              <a:cs typeface="Fira Code"/>
              <a:sym typeface="Fira Code"/>
            </a:endParaRPr>
          </a:p>
          <a:p>
            <a:pPr indent="0" lvl="0" marL="0" marR="0" rtl="0" algn="l">
              <a:lnSpc>
                <a:spcPct val="100000"/>
              </a:lnSpc>
              <a:spcBef>
                <a:spcPts val="0"/>
              </a:spcBef>
              <a:spcAft>
                <a:spcPts val="0"/>
              </a:spcAft>
              <a:buNone/>
            </a:pPr>
            <a:r>
              <a:rPr b="1" lang="en-US">
                <a:latin typeface="Fira Code"/>
                <a:ea typeface="Fira Code"/>
                <a:cs typeface="Fira Code"/>
                <a:sym typeface="Fira Code"/>
              </a:rPr>
              <a:t>        c[i] = select(a[i] &lt; 10, </a:t>
            </a:r>
            <a:endParaRPr b="1">
              <a:latin typeface="Fira Code"/>
              <a:ea typeface="Fira Code"/>
              <a:cs typeface="Fira Code"/>
              <a:sym typeface="Fira Code"/>
            </a:endParaRPr>
          </a:p>
          <a:p>
            <a:pPr indent="457200" lvl="0" marL="457200" marR="0" rtl="0" algn="l">
              <a:lnSpc>
                <a:spcPct val="100000"/>
              </a:lnSpc>
              <a:spcBef>
                <a:spcPts val="0"/>
              </a:spcBef>
              <a:spcAft>
                <a:spcPts val="0"/>
              </a:spcAft>
              <a:buNone/>
            </a:pPr>
            <a:r>
              <a:rPr b="1" lang="en-US">
                <a:latin typeface="Fira Code"/>
                <a:ea typeface="Fira Code"/>
                <a:cs typeface="Fira Code"/>
                <a:sym typeface="Fira Code"/>
              </a:rPr>
              <a:t>a[i] + b[i], a[i] - b[i]);</a:t>
            </a:r>
            <a:endParaRPr b="1">
              <a:latin typeface="Fira Code"/>
              <a:ea typeface="Fira Code"/>
              <a:cs typeface="Fira Code"/>
              <a:sym typeface="Fira Code"/>
            </a:endParaRPr>
          </a:p>
          <a:p>
            <a:pPr indent="0" lvl="0" marL="0" marR="0" rtl="0" algn="l">
              <a:lnSpc>
                <a:spcPct val="100000"/>
              </a:lnSpc>
              <a:spcBef>
                <a:spcPts val="0"/>
              </a:spcBef>
              <a:spcAft>
                <a:spcPts val="0"/>
              </a:spcAft>
              <a:buNone/>
            </a:pPr>
            <a:r>
              <a:rPr b="1" lang="en-US">
                <a:latin typeface="Fira Code"/>
                <a:ea typeface="Fira Code"/>
                <a:cs typeface="Fira Code"/>
                <a:sym typeface="Fira Code"/>
              </a:rPr>
              <a:t>    }</a:t>
            </a:r>
            <a:endParaRPr b="1">
              <a:latin typeface="Fira Code"/>
              <a:ea typeface="Fira Code"/>
              <a:cs typeface="Fira Code"/>
              <a:sym typeface="Fira Code"/>
            </a:endParaRPr>
          </a:p>
          <a:p>
            <a:pPr indent="0" lvl="0" marL="0" marR="0" rtl="0" algn="l">
              <a:lnSpc>
                <a:spcPct val="100000"/>
              </a:lnSpc>
              <a:spcBef>
                <a:spcPts val="0"/>
              </a:spcBef>
              <a:spcAft>
                <a:spcPts val="0"/>
              </a:spcAft>
              <a:buNone/>
            </a:pPr>
            <a:r>
              <a:rPr b="1" lang="en-US">
                <a:latin typeface="Fira Code"/>
                <a:ea typeface="Fira Code"/>
                <a:cs typeface="Fira Code"/>
                <a:sym typeface="Fira Code"/>
              </a:rPr>
              <a:t>}</a:t>
            </a:r>
            <a:endParaRPr/>
          </a:p>
          <a:p>
            <a:pPr indent="0" lvl="0" marL="0" rtl="0" algn="l">
              <a:spcBef>
                <a:spcPts val="0"/>
              </a:spcBef>
              <a:spcAft>
                <a:spcPts val="0"/>
              </a:spcAft>
              <a:buNone/>
            </a:pPr>
            <a:r>
              <a:t/>
            </a:r>
            <a:endParaRPr/>
          </a:p>
        </p:txBody>
      </p:sp>
      <p:pic>
        <p:nvPicPr>
          <p:cNvPr id="244" name="Google Shape;244;g2c9a6c7a19e_0_45"/>
          <p:cNvPicPr preferRelativeResize="0"/>
          <p:nvPr/>
        </p:nvPicPr>
        <p:blipFill>
          <a:blip r:embed="rId4">
            <a:alphaModFix/>
          </a:blip>
          <a:stretch>
            <a:fillRect/>
          </a:stretch>
        </p:blipFill>
        <p:spPr>
          <a:xfrm>
            <a:off x="402888" y="7293138"/>
            <a:ext cx="3609975" cy="2152650"/>
          </a:xfrm>
          <a:prstGeom prst="rect">
            <a:avLst/>
          </a:prstGeom>
          <a:noFill/>
          <a:ln>
            <a:noFill/>
          </a:ln>
        </p:spPr>
      </p:pic>
      <p:sp>
        <p:nvSpPr>
          <p:cNvPr id="245" name="Google Shape;245;g2c9a6c7a19e_0_45"/>
          <p:cNvSpPr txBox="1"/>
          <p:nvPr/>
        </p:nvSpPr>
        <p:spPr>
          <a:xfrm>
            <a:off x="5651825" y="4842975"/>
            <a:ext cx="58221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a:solidFill>
                  <a:schemeClr val="dk1"/>
                </a:solidFill>
                <a:latin typeface="Fira Code"/>
                <a:ea typeface="Fira Code"/>
                <a:cs typeface="Fira Code"/>
                <a:sym typeface="Fira Code"/>
              </a:rPr>
              <a:t>for (i = 0; i &lt; 1024; i++) {</a:t>
            </a:r>
            <a:endParaRPr b="1">
              <a:solidFill>
                <a:schemeClr val="dk1"/>
              </a:solidFill>
              <a:latin typeface="Fira Code"/>
              <a:ea typeface="Fira Code"/>
              <a:cs typeface="Fira Code"/>
              <a:sym typeface="Fira Code"/>
            </a:endParaRPr>
          </a:p>
          <a:p>
            <a:pPr indent="0" lvl="0" marL="0" rtl="0" algn="l">
              <a:spcBef>
                <a:spcPts val="0"/>
              </a:spcBef>
              <a:spcAft>
                <a:spcPts val="0"/>
              </a:spcAft>
              <a:buNone/>
            </a:pPr>
            <a:r>
              <a:rPr b="1" lang="en-US">
                <a:solidFill>
                  <a:schemeClr val="dk1"/>
                </a:solidFill>
                <a:latin typeface="Fira Code"/>
                <a:ea typeface="Fira Code"/>
                <a:cs typeface="Fira Code"/>
                <a:sym typeface="Fira Code"/>
              </a:rPr>
              <a:t>    c[i] = select(a[i]&lt;b[i], select(a[i] &lt; 10, </a:t>
            </a:r>
            <a:endParaRPr b="1">
              <a:solidFill>
                <a:schemeClr val="dk1"/>
              </a:solidFill>
              <a:latin typeface="Fira Code"/>
              <a:ea typeface="Fira Code"/>
              <a:cs typeface="Fira Code"/>
              <a:sym typeface="Fira Code"/>
            </a:endParaRPr>
          </a:p>
          <a:p>
            <a:pPr indent="457200" lvl="0" marL="1371600" rtl="0" algn="l">
              <a:spcBef>
                <a:spcPts val="0"/>
              </a:spcBef>
              <a:spcAft>
                <a:spcPts val="0"/>
              </a:spcAft>
              <a:buNone/>
            </a:pPr>
            <a:r>
              <a:rPr b="1" lang="en-US">
                <a:solidFill>
                  <a:schemeClr val="dk1"/>
                </a:solidFill>
                <a:latin typeface="Fira Code"/>
                <a:ea typeface="Fira Code"/>
                <a:cs typeface="Fira Code"/>
                <a:sym typeface="Fira Code"/>
              </a:rPr>
              <a:t> a[i] + b[i], a[i] - b[i]), c[i]);</a:t>
            </a:r>
            <a:endParaRPr b="1">
              <a:solidFill>
                <a:schemeClr val="dk1"/>
              </a:solidFill>
              <a:latin typeface="Fira Code"/>
              <a:ea typeface="Fira Code"/>
              <a:cs typeface="Fira Code"/>
              <a:sym typeface="Fira Code"/>
            </a:endParaRPr>
          </a:p>
          <a:p>
            <a:pPr indent="0" lvl="0" marL="0" rtl="0" algn="l">
              <a:spcBef>
                <a:spcPts val="0"/>
              </a:spcBef>
              <a:spcAft>
                <a:spcPts val="0"/>
              </a:spcAft>
              <a:buNone/>
            </a:pPr>
            <a:r>
              <a:rPr b="1" lang="en-US">
                <a:solidFill>
                  <a:schemeClr val="dk1"/>
                </a:solidFill>
                <a:latin typeface="Fira Code"/>
                <a:ea typeface="Fira Code"/>
                <a:cs typeface="Fira Code"/>
                <a:sym typeface="Fira Code"/>
              </a:rPr>
              <a:t>}</a:t>
            </a:r>
            <a:endParaRPr/>
          </a:p>
        </p:txBody>
      </p:sp>
      <p:sp>
        <p:nvSpPr>
          <p:cNvPr id="246" name="Google Shape;246;g2c9a6c7a19e_0_45"/>
          <p:cNvSpPr/>
          <p:nvPr/>
        </p:nvSpPr>
        <p:spPr>
          <a:xfrm rot="5397702">
            <a:off x="2542744" y="3904235"/>
            <a:ext cx="448800" cy="3702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47" name="Google Shape;247;g2c9a6c7a19e_0_45"/>
          <p:cNvSpPr/>
          <p:nvPr/>
        </p:nvSpPr>
        <p:spPr>
          <a:xfrm rot="-2298">
            <a:off x="4937319" y="5054310"/>
            <a:ext cx="448800" cy="3702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48" name="Google Shape;248;g2c9a6c7a19e_0_45"/>
          <p:cNvSpPr/>
          <p:nvPr/>
        </p:nvSpPr>
        <p:spPr>
          <a:xfrm rot="-5402298">
            <a:off x="7869211" y="4308979"/>
            <a:ext cx="448800" cy="3702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g2c9a6c7a19e_2_1"/>
          <p:cNvSpPr txBox="1"/>
          <p:nvPr>
            <p:ph type="ctrTitle"/>
          </p:nvPr>
        </p:nvSpPr>
        <p:spPr>
          <a:xfrm>
            <a:off x="1524000" y="431300"/>
            <a:ext cx="9540300" cy="8640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rPr lang="en-US"/>
              <a:t>The optimized LLVM code generation</a:t>
            </a:r>
            <a:endParaRPr/>
          </a:p>
        </p:txBody>
      </p:sp>
      <p:sp>
        <p:nvSpPr>
          <p:cNvPr id="254" name="Google Shape;254;g2c9a6c7a19e_2_1"/>
          <p:cNvSpPr txBox="1"/>
          <p:nvPr/>
        </p:nvSpPr>
        <p:spPr>
          <a:xfrm>
            <a:off x="-9860450" y="535200"/>
            <a:ext cx="9540300" cy="6218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t>The given text is discussing an approach for handling conditional memory operations in LLVM, a compiler infrastructure that optimizes code before it's executed on a processor. Let's translate this technical text into Chinese and then explain it:</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翻译成中文：</a:t>
            </a:r>
            <a:endParaRPr/>
          </a:p>
          <a:p>
            <a:pPr indent="0" lvl="0" marL="0" rtl="0" algn="l">
              <a:spcBef>
                <a:spcPts val="0"/>
              </a:spcBef>
              <a:spcAft>
                <a:spcPts val="0"/>
              </a:spcAft>
              <a:buNone/>
            </a:pPr>
            <a:r>
              <a:rPr lang="en-US"/>
              <a:t>在LLVM中处理IF语句时，编译器会以一种悲观的方式分析是否可能出现异常。当证明没有异常时，编译器会在评估IF语句的条件之前提升（hoist）加载（load）操作，并在IF语句之后下沉（sink）存储（store）操作。通过将加载和存储操作从IF语句中提升/下沉，内存访问操作就不再是基于条件的，编译器发出选择指令来混合IF语句两个分支的值。</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否则，内存访问操作将是</a:t>
            </a:r>
            <a:r>
              <a:rPr b="1" lang="en-US"/>
              <a:t>基于条件</a:t>
            </a:r>
            <a:r>
              <a:rPr lang="en-US"/>
              <a:t>的，且在IR级别为其生成掩码指令。在后端，LLVM的Scalarize Masked Mem Intrin（SMMI）通道会查询Target Transform Information（TTI）分析结果，以评估掩码指令是否适用于选定的目标。如果结果是负面的，该通道会将掩码指令转换为在IF级联保护下的标量加载和存储操作。因此，这种方法显著降低了整体性能。</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为了解决这个问题，我们利用选择指令减少没有掩码指令目标的掩码内存访问LLVM-IR指令。</a:t>
            </a:r>
            <a:r>
              <a:rPr lang="en-US"/>
              <a:t>为了</a:t>
            </a:r>
            <a:r>
              <a:rPr b="1" lang="en-US">
                <a:solidFill>
                  <a:srgbClr val="FF0000"/>
                </a:solidFill>
              </a:rPr>
              <a:t>防止异常</a:t>
            </a:r>
            <a:r>
              <a:rPr lang="en-US"/>
              <a:t>，我们通过</a:t>
            </a:r>
            <a:r>
              <a:rPr b="1" lang="en-US"/>
              <a:t>填充</a:t>
            </a:r>
            <a:r>
              <a:rPr lang="en-US"/>
              <a:t>来避免</a:t>
            </a:r>
            <a:r>
              <a:rPr lang="en-US" u="sng"/>
              <a:t>越界内存访问</a:t>
            </a:r>
            <a:r>
              <a:rPr lang="en-US"/>
              <a:t>。每个内存分配都填充到硬件的向量化因数的下一个倍数，例如，在一个具有256位SIMD扩展的处理器上，分配会被填充到下一个32字节。这种填充对内存分配的效率影响可以忽略不计。在我们防止了越界内存访问之后，我们可以在后端优化掩码内存访问IR为选择指令。我们的优化执行以下步骤：(1) 基于掩码加载创建一个未掩码的向量化加载。(2) 将原始掩码转换为整数类型并与0比较。使用分支来保护向量化加载，确保掩码不等于0。当掩码为0时，访问可能导致访问违规。(3) 创建一个选择指令，根据原始掩码在加载的值和原始值之间进行选择。(4) 移除掩码加载指令。对于掩码存储指令，优化执行类似的步骤。(1) 在将要执行存储的内存区域创建一个向量化加载。(2) 创建一个选择指令，在原本打算存储的原始值和先前加载的值之间根据掩码进行选择。(3) 用选定值的未掩码向量化存储替换掩码存储指令。(4) 与掩码加载一样，通过检查掩码是否不等于0来确保操作安全。这种优化比现有的SMMI通道生成的IF级联具有更高的性能。</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解释：</a:t>
            </a:r>
            <a:endParaRPr/>
          </a:p>
          <a:p>
            <a:pPr indent="0" lvl="0" marL="0" rtl="0" algn="l">
              <a:spcBef>
                <a:spcPts val="0"/>
              </a:spcBef>
              <a:spcAft>
                <a:spcPts val="0"/>
              </a:spcAft>
              <a:buNone/>
            </a:pPr>
            <a:r>
              <a:rPr lang="en-US"/>
              <a:t>文本描述了LLVM编译器如何处理可能抛出异常的条件性代码，特别是涉及内存访问操作。编译器会尝试通过移动代码块的位置（提升和下沉）来优化这些操作，并在可能的情况下使用`select`指令代替掩码指令，以提高性能。当处理器不支持掩码指令时，它会通过IF语句的级联结构来保护这些操作，这种做法可能会降低程序的运行</a:t>
            </a:r>
            <a:endParaRPr/>
          </a:p>
        </p:txBody>
      </p:sp>
      <p:grpSp>
        <p:nvGrpSpPr>
          <p:cNvPr id="255" name="Google Shape;255;g2c9a6c7a19e_2_1"/>
          <p:cNvGrpSpPr/>
          <p:nvPr/>
        </p:nvGrpSpPr>
        <p:grpSpPr>
          <a:xfrm>
            <a:off x="774750" y="2790575"/>
            <a:ext cx="10594350" cy="1964100"/>
            <a:chOff x="469950" y="2638175"/>
            <a:chExt cx="10594350" cy="1964100"/>
          </a:xfrm>
        </p:grpSpPr>
        <p:sp>
          <p:nvSpPr>
            <p:cNvPr id="256" name="Google Shape;256;g2c9a6c7a19e_2_1"/>
            <p:cNvSpPr txBox="1"/>
            <p:nvPr/>
          </p:nvSpPr>
          <p:spPr>
            <a:xfrm>
              <a:off x="469950" y="3190575"/>
              <a:ext cx="4325100" cy="6975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1000"/>
                </a:spcBef>
                <a:spcAft>
                  <a:spcPts val="0"/>
                </a:spcAft>
                <a:buNone/>
              </a:pPr>
              <a:r>
                <a:rPr b="1" lang="en-US" sz="2200">
                  <a:solidFill>
                    <a:schemeClr val="dk1"/>
                  </a:solidFill>
                  <a:latin typeface="Fira Code"/>
                  <a:ea typeface="Fira Code"/>
                  <a:cs typeface="Fira Code"/>
                  <a:sym typeface="Fira Code"/>
                </a:rPr>
                <a:t>v_a = load addr if v_p</a:t>
              </a:r>
              <a:endParaRPr b="1" sz="1200">
                <a:latin typeface="Fira Code"/>
                <a:ea typeface="Fira Code"/>
                <a:cs typeface="Fira Code"/>
                <a:sym typeface="Fira Code"/>
              </a:endParaRPr>
            </a:p>
          </p:txBody>
        </p:sp>
        <p:sp>
          <p:nvSpPr>
            <p:cNvPr id="257" name="Google Shape;257;g2c9a6c7a19e_2_1"/>
            <p:cNvSpPr txBox="1"/>
            <p:nvPr/>
          </p:nvSpPr>
          <p:spPr>
            <a:xfrm>
              <a:off x="6251100" y="2638175"/>
              <a:ext cx="4813200" cy="19641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1000"/>
                </a:spcBef>
                <a:spcAft>
                  <a:spcPts val="0"/>
                </a:spcAft>
                <a:buClr>
                  <a:schemeClr val="dk1"/>
                </a:buClr>
                <a:buSzPts val="1100"/>
                <a:buFont typeface="Arial"/>
                <a:buNone/>
              </a:pPr>
              <a:r>
                <a:rPr b="1" lang="en-US" sz="2200">
                  <a:solidFill>
                    <a:schemeClr val="dk1"/>
                  </a:solidFill>
                  <a:latin typeface="Fira Code"/>
                  <a:ea typeface="Fira Code"/>
                  <a:cs typeface="Fira Code"/>
                  <a:sym typeface="Fira Code"/>
                </a:rPr>
                <a:t>if (v_p != 0) {</a:t>
              </a:r>
              <a:endParaRPr b="1" sz="2200">
                <a:solidFill>
                  <a:schemeClr val="dk1"/>
                </a:solidFill>
                <a:latin typeface="Fira Code"/>
                <a:ea typeface="Fira Code"/>
                <a:cs typeface="Fira Code"/>
                <a:sym typeface="Fira Code"/>
              </a:endParaRPr>
            </a:p>
            <a:p>
              <a:pPr indent="0" lvl="0" marL="0" rtl="0" algn="l">
                <a:lnSpc>
                  <a:spcPct val="90000"/>
                </a:lnSpc>
                <a:spcBef>
                  <a:spcPts val="1000"/>
                </a:spcBef>
                <a:spcAft>
                  <a:spcPts val="0"/>
                </a:spcAft>
                <a:buClr>
                  <a:schemeClr val="dk1"/>
                </a:buClr>
                <a:buSzPts val="1100"/>
                <a:buFont typeface="Arial"/>
                <a:buNone/>
              </a:pPr>
              <a:r>
                <a:rPr b="1" lang="en-US" sz="2200">
                  <a:solidFill>
                    <a:schemeClr val="dk1"/>
                  </a:solidFill>
                  <a:latin typeface="Fira Code"/>
                  <a:ea typeface="Fira Code"/>
                  <a:cs typeface="Fira Code"/>
                  <a:sym typeface="Fira Code"/>
                </a:rPr>
                <a:t>    v_1 = load addr</a:t>
              </a:r>
              <a:endParaRPr b="1" sz="2200">
                <a:solidFill>
                  <a:schemeClr val="dk1"/>
                </a:solidFill>
                <a:latin typeface="Fira Code"/>
                <a:ea typeface="Fira Code"/>
                <a:cs typeface="Fira Code"/>
                <a:sym typeface="Fira Code"/>
              </a:endParaRPr>
            </a:p>
            <a:p>
              <a:pPr indent="0" lvl="0" marL="0" rtl="0" algn="l">
                <a:lnSpc>
                  <a:spcPct val="90000"/>
                </a:lnSpc>
                <a:spcBef>
                  <a:spcPts val="1000"/>
                </a:spcBef>
                <a:spcAft>
                  <a:spcPts val="0"/>
                </a:spcAft>
                <a:buClr>
                  <a:schemeClr val="dk1"/>
                </a:buClr>
                <a:buSzPts val="1100"/>
                <a:buFont typeface="Arial"/>
                <a:buNone/>
              </a:pPr>
              <a:r>
                <a:rPr b="1" lang="en-US" sz="2200">
                  <a:solidFill>
                    <a:schemeClr val="dk1"/>
                  </a:solidFill>
                  <a:latin typeface="Fira Code"/>
                  <a:ea typeface="Fira Code"/>
                  <a:cs typeface="Fira Code"/>
                  <a:sym typeface="Fira Code"/>
                </a:rPr>
                <a:t>}</a:t>
              </a:r>
              <a:endParaRPr b="1" sz="2200">
                <a:solidFill>
                  <a:schemeClr val="dk1"/>
                </a:solidFill>
                <a:latin typeface="Fira Code"/>
                <a:ea typeface="Fira Code"/>
                <a:cs typeface="Fira Code"/>
                <a:sym typeface="Fira Code"/>
              </a:endParaRPr>
            </a:p>
            <a:p>
              <a:pPr indent="0" lvl="0" marL="0" rtl="0" algn="l">
                <a:lnSpc>
                  <a:spcPct val="90000"/>
                </a:lnSpc>
                <a:spcBef>
                  <a:spcPts val="1000"/>
                </a:spcBef>
                <a:spcAft>
                  <a:spcPts val="0"/>
                </a:spcAft>
                <a:buClr>
                  <a:schemeClr val="dk1"/>
                </a:buClr>
                <a:buSzPts val="1100"/>
                <a:buFont typeface="Arial"/>
                <a:buNone/>
              </a:pPr>
              <a:r>
                <a:rPr b="1" lang="en-US" sz="2200">
                  <a:solidFill>
                    <a:schemeClr val="dk1"/>
                  </a:solidFill>
                  <a:latin typeface="Fira Code"/>
                  <a:ea typeface="Fira Code"/>
                  <a:cs typeface="Fira Code"/>
                  <a:sym typeface="Fira Code"/>
                </a:rPr>
                <a:t>v_a = select(v_p, v_1, v_a)</a:t>
              </a:r>
              <a:endParaRPr b="1" sz="1200">
                <a:latin typeface="Fira Code"/>
                <a:ea typeface="Fira Code"/>
                <a:cs typeface="Fira Code"/>
                <a:sym typeface="Fira Code"/>
              </a:endParaRPr>
            </a:p>
          </p:txBody>
        </p:sp>
        <p:sp>
          <p:nvSpPr>
            <p:cNvPr id="258" name="Google Shape;258;g2c9a6c7a19e_2_1"/>
            <p:cNvSpPr/>
            <p:nvPr/>
          </p:nvSpPr>
          <p:spPr>
            <a:xfrm>
              <a:off x="4795050" y="3281850"/>
              <a:ext cx="1303800" cy="363900"/>
            </a:xfrm>
            <a:prstGeom prst="rightArrow">
              <a:avLst>
                <a:gd fmla="val 50000" name="adj1"/>
                <a:gd fmla="val 50000" name="adj2"/>
              </a:avLst>
            </a:prstGeom>
            <a:solidFill>
              <a:srgbClr val="C92525"/>
            </a:solidFill>
            <a:ln cap="flat" cmpd="sng" w="9525">
              <a:solidFill>
                <a:srgbClr val="C9252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sp>
        <p:nvSpPr>
          <p:cNvPr id="259" name="Google Shape;259;g2c9a6c7a19e_2_1"/>
          <p:cNvSpPr txBox="1"/>
          <p:nvPr/>
        </p:nvSpPr>
        <p:spPr>
          <a:xfrm>
            <a:off x="651825" y="4590125"/>
            <a:ext cx="10953900" cy="15360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US" sz="2100">
                <a:latin typeface="Calibri"/>
                <a:ea typeface="Calibri"/>
                <a:cs typeface="Calibri"/>
                <a:sym typeface="Calibri"/>
              </a:rPr>
              <a:t>Solution</a:t>
            </a:r>
            <a:endParaRPr sz="2100">
              <a:latin typeface="Calibri"/>
              <a:ea typeface="Calibri"/>
              <a:cs typeface="Calibri"/>
              <a:sym typeface="Calibri"/>
            </a:endParaRPr>
          </a:p>
          <a:p>
            <a:pPr indent="-361950" lvl="0" marL="457200" rtl="0" algn="l">
              <a:lnSpc>
                <a:spcPct val="115000"/>
              </a:lnSpc>
              <a:spcBef>
                <a:spcPts val="0"/>
              </a:spcBef>
              <a:spcAft>
                <a:spcPts val="0"/>
              </a:spcAft>
              <a:buSzPts val="2100"/>
              <a:buFont typeface="Calibri"/>
              <a:buChar char="●"/>
            </a:pPr>
            <a:r>
              <a:rPr lang="en-US" sz="2100">
                <a:latin typeface="Calibri"/>
                <a:ea typeface="Calibri"/>
                <a:cs typeface="Calibri"/>
                <a:sym typeface="Calibri"/>
              </a:rPr>
              <a:t>Add padding when allocation.</a:t>
            </a:r>
            <a:endParaRPr sz="2100">
              <a:latin typeface="Calibri"/>
              <a:ea typeface="Calibri"/>
              <a:cs typeface="Calibri"/>
              <a:sym typeface="Calibri"/>
            </a:endParaRPr>
          </a:p>
          <a:p>
            <a:pPr indent="-361950" lvl="0" marL="457200" rtl="0" algn="l">
              <a:lnSpc>
                <a:spcPct val="115000"/>
              </a:lnSpc>
              <a:spcBef>
                <a:spcPts val="0"/>
              </a:spcBef>
              <a:spcAft>
                <a:spcPts val="0"/>
              </a:spcAft>
              <a:buSzPts val="2100"/>
              <a:buFont typeface="Calibri"/>
              <a:buChar char="●"/>
            </a:pPr>
            <a:r>
              <a:rPr b="1" lang="en-US" sz="2100">
                <a:latin typeface="Calibri"/>
                <a:ea typeface="Calibri"/>
                <a:cs typeface="Calibri"/>
                <a:sym typeface="Calibri"/>
              </a:rPr>
              <a:t>Padded to the next multiple of the hardware’s vectorization factor.</a:t>
            </a:r>
            <a:r>
              <a:rPr lang="en-US" sz="2100">
                <a:latin typeface="Calibri"/>
                <a:ea typeface="Calibri"/>
                <a:cs typeface="Calibri"/>
                <a:sym typeface="Calibri"/>
              </a:rPr>
              <a:t> (In our example with 256-bit SIMD instructions, it is padded to the next 32 bytes)</a:t>
            </a:r>
            <a:endParaRPr sz="2100">
              <a:latin typeface="Calibri"/>
              <a:ea typeface="Calibri"/>
              <a:cs typeface="Calibri"/>
              <a:sym typeface="Calibri"/>
            </a:endParaRPr>
          </a:p>
        </p:txBody>
      </p:sp>
      <p:sp>
        <p:nvSpPr>
          <p:cNvPr id="260" name="Google Shape;260;g2c9a6c7a19e_2_1"/>
          <p:cNvSpPr txBox="1"/>
          <p:nvPr/>
        </p:nvSpPr>
        <p:spPr>
          <a:xfrm>
            <a:off x="961650" y="1219200"/>
            <a:ext cx="10207800" cy="176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400">
                <a:latin typeface="Calibri"/>
                <a:ea typeface="Calibri"/>
                <a:cs typeface="Calibri"/>
                <a:sym typeface="Calibri"/>
              </a:rPr>
              <a:t>When the compiler </a:t>
            </a:r>
            <a:r>
              <a:rPr b="1" lang="en-US" sz="2400">
                <a:latin typeface="Calibri"/>
                <a:ea typeface="Calibri"/>
                <a:cs typeface="Calibri"/>
                <a:sym typeface="Calibri"/>
              </a:rPr>
              <a:t>cannot confirm exception</a:t>
            </a:r>
            <a:r>
              <a:rPr lang="en-US" sz="2400">
                <a:latin typeface="Calibri"/>
                <a:ea typeface="Calibri"/>
                <a:cs typeface="Calibri"/>
                <a:sym typeface="Calibri"/>
              </a:rPr>
              <a:t> &amp; processor </a:t>
            </a:r>
            <a:r>
              <a:rPr b="1" lang="en-US" sz="2400">
                <a:latin typeface="Calibri"/>
                <a:ea typeface="Calibri"/>
                <a:cs typeface="Calibri"/>
                <a:sym typeface="Calibri"/>
              </a:rPr>
              <a:t>does not support masked instructions</a:t>
            </a:r>
            <a:r>
              <a:rPr lang="en-US" sz="2400">
                <a:latin typeface="Calibri"/>
                <a:ea typeface="Calibri"/>
                <a:cs typeface="Calibri"/>
                <a:sym typeface="Calibri"/>
              </a:rPr>
              <a:t>, it will use scalar code.</a:t>
            </a:r>
            <a:endParaRPr sz="2400">
              <a:latin typeface="Calibri"/>
              <a:ea typeface="Calibri"/>
              <a:cs typeface="Calibri"/>
              <a:sym typeface="Calibri"/>
            </a:endParaRPr>
          </a:p>
          <a:p>
            <a:pPr indent="0" lvl="0" marL="0" rtl="0" algn="l">
              <a:spcBef>
                <a:spcPts val="0"/>
              </a:spcBef>
              <a:spcAft>
                <a:spcPts val="0"/>
              </a:spcAft>
              <a:buNone/>
            </a:pPr>
            <a:r>
              <a:rPr lang="en-US" sz="2400">
                <a:latin typeface="Calibri"/>
                <a:ea typeface="Calibri"/>
                <a:cs typeface="Calibri"/>
                <a:sym typeface="Calibri"/>
              </a:rPr>
              <a:t>Can we do better?</a:t>
            </a:r>
            <a:endParaRPr sz="2400">
              <a:latin typeface="Calibri"/>
              <a:ea typeface="Calibri"/>
              <a:cs typeface="Calibri"/>
              <a:sym typeface="Calibri"/>
            </a:endParaRPr>
          </a:p>
          <a:p>
            <a:pPr indent="0" lvl="0" marL="0" rtl="0" algn="l">
              <a:spcBef>
                <a:spcPts val="0"/>
              </a:spcBef>
              <a:spcAft>
                <a:spcPts val="0"/>
              </a:spcAft>
              <a:buNone/>
            </a:pPr>
            <a:r>
              <a:rPr b="1" lang="en-US" sz="2400">
                <a:latin typeface="Calibri"/>
                <a:ea typeface="Calibri"/>
                <a:cs typeface="Calibri"/>
                <a:sym typeface="Calibri"/>
              </a:rPr>
              <a:t>Transform some masked instructions to select instructions!</a:t>
            </a:r>
            <a:endParaRPr b="1" sz="2400">
              <a:latin typeface="Calibri"/>
              <a:ea typeface="Calibri"/>
              <a:cs typeface="Calibri"/>
              <a:sym typeface="Calibri"/>
            </a:endParaRPr>
          </a:p>
        </p:txBody>
      </p:sp>
      <p:grpSp>
        <p:nvGrpSpPr>
          <p:cNvPr id="261" name="Google Shape;261;g2c9a6c7a19e_2_1"/>
          <p:cNvGrpSpPr/>
          <p:nvPr/>
        </p:nvGrpSpPr>
        <p:grpSpPr>
          <a:xfrm>
            <a:off x="3093800" y="1574300"/>
            <a:ext cx="4109728" cy="1768676"/>
            <a:chOff x="2789000" y="355100"/>
            <a:chExt cx="4109728" cy="1768676"/>
          </a:xfrm>
        </p:grpSpPr>
        <p:sp>
          <p:nvSpPr>
            <p:cNvPr id="262" name="Google Shape;262;g2c9a6c7a19e_2_1"/>
            <p:cNvSpPr/>
            <p:nvPr/>
          </p:nvSpPr>
          <p:spPr>
            <a:xfrm>
              <a:off x="2789000" y="355100"/>
              <a:ext cx="2802600" cy="1053900"/>
            </a:xfrm>
            <a:prstGeom prst="rect">
              <a:avLst/>
            </a:prstGeom>
            <a:solidFill>
              <a:srgbClr val="C92525"/>
            </a:solidFill>
            <a:ln cap="flat" cmpd="sng" w="9525">
              <a:solidFill>
                <a:srgbClr val="C92525"/>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90000"/>
                </a:lnSpc>
                <a:spcBef>
                  <a:spcPts val="1000"/>
                </a:spcBef>
                <a:spcAft>
                  <a:spcPts val="0"/>
                </a:spcAft>
                <a:buClr>
                  <a:schemeClr val="dk1"/>
                </a:buClr>
                <a:buSzPts val="1100"/>
                <a:buFont typeface="Arial"/>
                <a:buNone/>
              </a:pPr>
              <a:r>
                <a:rPr b="1" lang="en-US" sz="2400">
                  <a:solidFill>
                    <a:schemeClr val="lt1"/>
                  </a:solidFill>
                </a:rPr>
                <a:t>addr might be invalid when simdload?</a:t>
              </a:r>
              <a:endParaRPr b="1">
                <a:solidFill>
                  <a:schemeClr val="lt1"/>
                </a:solidFill>
              </a:endParaRPr>
            </a:p>
            <a:p>
              <a:pPr indent="0" lvl="0" marL="0" rtl="0" algn="ctr">
                <a:spcBef>
                  <a:spcPts val="0"/>
                </a:spcBef>
                <a:spcAft>
                  <a:spcPts val="0"/>
                </a:spcAft>
                <a:buNone/>
              </a:pPr>
              <a:r>
                <a:t/>
              </a:r>
              <a:endParaRPr b="1">
                <a:solidFill>
                  <a:schemeClr val="lt1"/>
                </a:solidFill>
              </a:endParaRPr>
            </a:p>
          </p:txBody>
        </p:sp>
        <p:sp>
          <p:nvSpPr>
            <p:cNvPr id="263" name="Google Shape;263;g2c9a6c7a19e_2_1"/>
            <p:cNvSpPr/>
            <p:nvPr/>
          </p:nvSpPr>
          <p:spPr>
            <a:xfrm rot="2004540">
              <a:off x="5400455" y="1471928"/>
              <a:ext cx="1560446" cy="242295"/>
            </a:xfrm>
            <a:prstGeom prst="rightArrow">
              <a:avLst>
                <a:gd fmla="val 50000" name="adj1"/>
                <a:gd fmla="val 50000" name="adj2"/>
              </a:avLst>
            </a:prstGeom>
            <a:solidFill>
              <a:srgbClr val="C92525"/>
            </a:solidFill>
            <a:ln cap="flat" cmpd="sng" w="9525">
              <a:solidFill>
                <a:srgbClr val="C9252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p>
          </p:txBody>
        </p:sp>
      </p:grpSp>
      <p:grpSp>
        <p:nvGrpSpPr>
          <p:cNvPr id="264" name="Google Shape;264;g2c9a6c7a19e_2_1"/>
          <p:cNvGrpSpPr/>
          <p:nvPr/>
        </p:nvGrpSpPr>
        <p:grpSpPr>
          <a:xfrm>
            <a:off x="7526856" y="1574288"/>
            <a:ext cx="3382019" cy="1413705"/>
            <a:chOff x="7526856" y="1574288"/>
            <a:chExt cx="3382019" cy="1413705"/>
          </a:xfrm>
        </p:grpSpPr>
        <p:sp>
          <p:nvSpPr>
            <p:cNvPr id="265" name="Google Shape;265;g2c9a6c7a19e_2_1"/>
            <p:cNvSpPr/>
            <p:nvPr/>
          </p:nvSpPr>
          <p:spPr>
            <a:xfrm rot="-2268739">
              <a:off x="7449232" y="2270735"/>
              <a:ext cx="1539448" cy="274116"/>
            </a:xfrm>
            <a:prstGeom prst="leftArrow">
              <a:avLst>
                <a:gd fmla="val 50000" name="adj1"/>
                <a:gd fmla="val 50000" name="adj2"/>
              </a:avLst>
            </a:prstGeom>
            <a:solidFill>
              <a:srgbClr val="C92525"/>
            </a:solidFill>
            <a:ln cap="flat" cmpd="sng" w="9525">
              <a:solidFill>
                <a:srgbClr val="C9252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66" name="Google Shape;266;g2c9a6c7a19e_2_1"/>
            <p:cNvSpPr/>
            <p:nvPr/>
          </p:nvSpPr>
          <p:spPr>
            <a:xfrm>
              <a:off x="8439875" y="1574288"/>
              <a:ext cx="2469000" cy="609600"/>
            </a:xfrm>
            <a:prstGeom prst="rect">
              <a:avLst/>
            </a:prstGeom>
            <a:solidFill>
              <a:srgbClr val="C92525"/>
            </a:solidFill>
            <a:ln cap="flat" cmpd="sng" w="9525">
              <a:solidFill>
                <a:srgbClr val="C9252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900">
                  <a:solidFill>
                    <a:schemeClr val="lt1"/>
                  </a:solidFill>
                </a:rPr>
                <a:t>Vector </a:t>
              </a:r>
              <a:r>
                <a:rPr b="1" lang="en-US" sz="1900">
                  <a:solidFill>
                    <a:schemeClr val="lt1"/>
                  </a:solidFill>
                </a:rPr>
                <a:t>comparison</a:t>
              </a:r>
              <a:endParaRPr b="1" sz="1900">
                <a:solidFill>
                  <a:schemeClr val="lt1"/>
                </a:solidFill>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g2cbc9b39765_0_3"/>
          <p:cNvSpPr txBox="1"/>
          <p:nvPr>
            <p:ph idx="1" type="subTitle"/>
          </p:nvPr>
        </p:nvSpPr>
        <p:spPr>
          <a:xfrm>
            <a:off x="1524000" y="1542000"/>
            <a:ext cx="9144000" cy="4596000"/>
          </a:xfrm>
          <a:prstGeom prst="rect">
            <a:avLst/>
          </a:prstGeom>
        </p:spPr>
        <p:txBody>
          <a:bodyPr anchorCtr="0" anchor="t" bIns="45700" lIns="91425" spcFirstLastPara="1" rIns="91425" wrap="square" tIns="45700">
            <a:noAutofit/>
          </a:bodyPr>
          <a:lstStyle/>
          <a:p>
            <a:pPr indent="-381000" lvl="0" marL="457200" rtl="0" algn="l">
              <a:lnSpc>
                <a:spcPct val="115000"/>
              </a:lnSpc>
              <a:spcBef>
                <a:spcPts val="1000"/>
              </a:spcBef>
              <a:spcAft>
                <a:spcPts val="0"/>
              </a:spcAft>
              <a:buSzPts val="2400"/>
              <a:buChar char="●"/>
            </a:pPr>
            <a:r>
              <a:rPr lang="en-US"/>
              <a:t>Tested on SW26010 processor used in Sunway TaihuLight supercomputer which does not support masked instructions</a:t>
            </a:r>
            <a:endParaRPr/>
          </a:p>
          <a:p>
            <a:pPr indent="-381000" lvl="0" marL="457200" rtl="0" algn="l">
              <a:lnSpc>
                <a:spcPct val="115000"/>
              </a:lnSpc>
              <a:spcBef>
                <a:spcPts val="0"/>
              </a:spcBef>
              <a:spcAft>
                <a:spcPts val="0"/>
              </a:spcAft>
              <a:buSzPts val="2400"/>
              <a:buChar char="●"/>
            </a:pPr>
            <a:r>
              <a:rPr lang="en-US"/>
              <a:t>Using Open64 Compiler</a:t>
            </a:r>
            <a:endParaRPr/>
          </a:p>
          <a:p>
            <a:pPr indent="-381000" lvl="0" marL="457200" rtl="0" algn="l">
              <a:lnSpc>
                <a:spcPct val="115000"/>
              </a:lnSpc>
              <a:spcBef>
                <a:spcPts val="0"/>
              </a:spcBef>
              <a:spcAft>
                <a:spcPts val="0"/>
              </a:spcAft>
              <a:buSzPts val="2400"/>
              <a:buChar char="●"/>
            </a:pPr>
            <a:r>
              <a:rPr lang="en-US"/>
              <a:t>The baseline is Open64 vectorization</a:t>
            </a:r>
            <a:endParaRPr/>
          </a:p>
        </p:txBody>
      </p:sp>
      <p:sp>
        <p:nvSpPr>
          <p:cNvPr id="272" name="Google Shape;272;g2cbc9b39765_0_3"/>
          <p:cNvSpPr txBox="1"/>
          <p:nvPr>
            <p:ph type="ctrTitle"/>
          </p:nvPr>
        </p:nvSpPr>
        <p:spPr>
          <a:xfrm>
            <a:off x="1524000" y="355108"/>
            <a:ext cx="9144000" cy="8640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rPr lang="en-US"/>
              <a:t>Experimental Evaluation</a:t>
            </a:r>
            <a:endParaRPr/>
          </a:p>
        </p:txBody>
      </p:sp>
      <p:pic>
        <p:nvPicPr>
          <p:cNvPr id="273" name="Google Shape;273;g2cbc9b39765_0_3"/>
          <p:cNvPicPr preferRelativeResize="0"/>
          <p:nvPr/>
        </p:nvPicPr>
        <p:blipFill>
          <a:blip r:embed="rId3">
            <a:alphaModFix/>
          </a:blip>
          <a:stretch>
            <a:fillRect/>
          </a:stretch>
        </p:blipFill>
        <p:spPr>
          <a:xfrm>
            <a:off x="2472250" y="1219100"/>
            <a:ext cx="6745124" cy="4874674"/>
          </a:xfrm>
          <a:prstGeom prst="rect">
            <a:avLst/>
          </a:prstGeom>
          <a:noFill/>
          <a:ln>
            <a:noFill/>
          </a:ln>
        </p:spPr>
      </p:pic>
      <p:grpSp>
        <p:nvGrpSpPr>
          <p:cNvPr id="274" name="Google Shape;274;g2cbc9b39765_0_3"/>
          <p:cNvGrpSpPr/>
          <p:nvPr/>
        </p:nvGrpSpPr>
        <p:grpSpPr>
          <a:xfrm>
            <a:off x="3471000" y="1727150"/>
            <a:ext cx="2743619" cy="2310791"/>
            <a:chOff x="3471000" y="1727150"/>
            <a:chExt cx="2743619" cy="2310791"/>
          </a:xfrm>
        </p:grpSpPr>
        <p:sp>
          <p:nvSpPr>
            <p:cNvPr id="275" name="Google Shape;275;g2cbc9b39765_0_3"/>
            <p:cNvSpPr/>
            <p:nvPr/>
          </p:nvSpPr>
          <p:spPr>
            <a:xfrm>
              <a:off x="3471000" y="1727150"/>
              <a:ext cx="1636800" cy="705600"/>
            </a:xfrm>
            <a:prstGeom prst="rect">
              <a:avLst/>
            </a:prstGeom>
            <a:solidFill>
              <a:srgbClr val="A61C00"/>
            </a:solidFill>
            <a:ln cap="flat" cmpd="sng" w="9525">
              <a:solidFill>
                <a:srgbClr val="A61C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sz="1800">
                  <a:solidFill>
                    <a:schemeClr val="lt1"/>
                  </a:solidFill>
                </a:rPr>
                <a:t>Not nested</a:t>
              </a:r>
              <a:endParaRPr sz="1800">
                <a:solidFill>
                  <a:schemeClr val="lt1"/>
                </a:solidFill>
              </a:endParaRPr>
            </a:p>
          </p:txBody>
        </p:sp>
        <p:sp>
          <p:nvSpPr>
            <p:cNvPr id="276" name="Google Shape;276;g2cbc9b39765_0_3"/>
            <p:cNvSpPr/>
            <p:nvPr/>
          </p:nvSpPr>
          <p:spPr>
            <a:xfrm rot="3307716">
              <a:off x="4574672" y="3044745"/>
              <a:ext cx="1961393" cy="240093"/>
            </a:xfrm>
            <a:prstGeom prst="rightArrow">
              <a:avLst>
                <a:gd fmla="val 50000" name="adj1"/>
                <a:gd fmla="val 50000" name="adj2"/>
              </a:avLst>
            </a:prstGeom>
            <a:solidFill>
              <a:srgbClr val="A61C00"/>
            </a:solidFill>
            <a:ln cap="flat" cmpd="sng" w="9525">
              <a:solidFill>
                <a:srgbClr val="A61C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277" name="Google Shape;277;g2cbc9b39765_0_3"/>
          <p:cNvGrpSpPr/>
          <p:nvPr/>
        </p:nvGrpSpPr>
        <p:grpSpPr>
          <a:xfrm>
            <a:off x="8017667" y="2291638"/>
            <a:ext cx="4064433" cy="1246970"/>
            <a:chOff x="8017667" y="2291638"/>
            <a:chExt cx="4064433" cy="1246970"/>
          </a:xfrm>
        </p:grpSpPr>
        <p:sp>
          <p:nvSpPr>
            <p:cNvPr id="278" name="Google Shape;278;g2cbc9b39765_0_3"/>
            <p:cNvSpPr/>
            <p:nvPr/>
          </p:nvSpPr>
          <p:spPr>
            <a:xfrm>
              <a:off x="9951200" y="2291638"/>
              <a:ext cx="2130900" cy="864000"/>
            </a:xfrm>
            <a:prstGeom prst="rect">
              <a:avLst/>
            </a:prstGeom>
            <a:solidFill>
              <a:srgbClr val="A61C00"/>
            </a:solidFill>
            <a:ln cap="flat" cmpd="sng" w="9525">
              <a:solidFill>
                <a:srgbClr val="A61C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sz="1800">
                  <a:solidFill>
                    <a:schemeClr val="lt1"/>
                  </a:solidFill>
                </a:rPr>
                <a:t>Two-level nested IF-statement</a:t>
              </a:r>
              <a:endParaRPr sz="1800">
                <a:solidFill>
                  <a:schemeClr val="lt1"/>
                </a:solidFill>
              </a:endParaRPr>
            </a:p>
          </p:txBody>
        </p:sp>
        <p:sp>
          <p:nvSpPr>
            <p:cNvPr id="279" name="Google Shape;279;g2cbc9b39765_0_3"/>
            <p:cNvSpPr/>
            <p:nvPr/>
          </p:nvSpPr>
          <p:spPr>
            <a:xfrm rot="9990593">
              <a:off x="8017776" y="3037690"/>
              <a:ext cx="2145083" cy="254237"/>
            </a:xfrm>
            <a:prstGeom prst="rightArrow">
              <a:avLst>
                <a:gd fmla="val 50000" name="adj1"/>
                <a:gd fmla="val 50000" name="adj2"/>
              </a:avLst>
            </a:prstGeom>
            <a:solidFill>
              <a:srgbClr val="A61C00"/>
            </a:solidFill>
            <a:ln cap="flat" cmpd="sng" w="9525">
              <a:solidFill>
                <a:srgbClr val="A61C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280" name="Google Shape;280;g2cbc9b39765_0_3"/>
          <p:cNvGrpSpPr/>
          <p:nvPr/>
        </p:nvGrpSpPr>
        <p:grpSpPr>
          <a:xfrm>
            <a:off x="5830600" y="2291650"/>
            <a:ext cx="1778100" cy="1988100"/>
            <a:chOff x="5830600" y="2291650"/>
            <a:chExt cx="1778100" cy="1988100"/>
          </a:xfrm>
        </p:grpSpPr>
        <p:sp>
          <p:nvSpPr>
            <p:cNvPr id="281" name="Google Shape;281;g2cbc9b39765_0_3"/>
            <p:cNvSpPr/>
            <p:nvPr/>
          </p:nvSpPr>
          <p:spPr>
            <a:xfrm>
              <a:off x="5830600" y="2291650"/>
              <a:ext cx="1778100" cy="669600"/>
            </a:xfrm>
            <a:prstGeom prst="rect">
              <a:avLst/>
            </a:prstGeom>
            <a:solidFill>
              <a:srgbClr val="A61C00"/>
            </a:solidFill>
            <a:ln cap="flat" cmpd="sng" w="9525">
              <a:solidFill>
                <a:srgbClr val="A61C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sz="1800">
                  <a:solidFill>
                    <a:schemeClr val="lt1"/>
                  </a:solidFill>
                </a:rPr>
                <a:t>Not vectorized</a:t>
              </a:r>
              <a:endParaRPr sz="1800">
                <a:solidFill>
                  <a:schemeClr val="lt1"/>
                </a:solidFill>
              </a:endParaRPr>
            </a:p>
          </p:txBody>
        </p:sp>
        <p:sp>
          <p:nvSpPr>
            <p:cNvPr id="282" name="Google Shape;282;g2cbc9b39765_0_3"/>
            <p:cNvSpPr/>
            <p:nvPr/>
          </p:nvSpPr>
          <p:spPr>
            <a:xfrm rot="5400000">
              <a:off x="6366925" y="3474100"/>
              <a:ext cx="1318500" cy="292800"/>
            </a:xfrm>
            <a:prstGeom prst="rightArrow">
              <a:avLst>
                <a:gd fmla="val 50000" name="adj1"/>
                <a:gd fmla="val 50000" name="adj2"/>
              </a:avLst>
            </a:prstGeom>
            <a:solidFill>
              <a:srgbClr val="A61C00"/>
            </a:solidFill>
            <a:ln cap="flat" cmpd="sng" w="9525">
              <a:solidFill>
                <a:srgbClr val="A61C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283" name="Google Shape;283;g2cbc9b39765_0_3"/>
          <p:cNvGrpSpPr/>
          <p:nvPr/>
        </p:nvGrpSpPr>
        <p:grpSpPr>
          <a:xfrm>
            <a:off x="1103500" y="2065875"/>
            <a:ext cx="4539017" cy="2304881"/>
            <a:chOff x="1103500" y="2065875"/>
            <a:chExt cx="4539017" cy="2304881"/>
          </a:xfrm>
        </p:grpSpPr>
        <p:sp>
          <p:nvSpPr>
            <p:cNvPr id="284" name="Google Shape;284;g2cbc9b39765_0_3"/>
            <p:cNvSpPr/>
            <p:nvPr/>
          </p:nvSpPr>
          <p:spPr>
            <a:xfrm>
              <a:off x="1103500" y="2065875"/>
              <a:ext cx="1778100" cy="973800"/>
            </a:xfrm>
            <a:prstGeom prst="rect">
              <a:avLst/>
            </a:prstGeom>
            <a:solidFill>
              <a:srgbClr val="A61C00"/>
            </a:solidFill>
            <a:ln cap="flat" cmpd="sng" w="9525">
              <a:solidFill>
                <a:srgbClr val="A61C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sz="1800">
                  <a:solidFill>
                    <a:schemeClr val="lt1"/>
                  </a:solidFill>
                </a:rPr>
                <a:t>I</a:t>
              </a:r>
              <a:r>
                <a:rPr lang="en-US" sz="1800">
                  <a:solidFill>
                    <a:schemeClr val="lt1"/>
                  </a:solidFill>
                </a:rPr>
                <a:t>nnermost loop-dependent IF-statement</a:t>
              </a:r>
              <a:endParaRPr sz="1800">
                <a:solidFill>
                  <a:schemeClr val="lt1"/>
                </a:solidFill>
              </a:endParaRPr>
            </a:p>
          </p:txBody>
        </p:sp>
        <p:sp>
          <p:nvSpPr>
            <p:cNvPr id="285" name="Google Shape;285;g2cbc9b39765_0_3"/>
            <p:cNvSpPr/>
            <p:nvPr/>
          </p:nvSpPr>
          <p:spPr>
            <a:xfrm rot="1718897">
              <a:off x="2231041" y="3327149"/>
              <a:ext cx="2539258" cy="463314"/>
            </a:xfrm>
            <a:prstGeom prst="rightArrow">
              <a:avLst>
                <a:gd fmla="val 26038" name="adj1"/>
                <a:gd fmla="val 50000" name="adj2"/>
              </a:avLst>
            </a:prstGeom>
            <a:solidFill>
              <a:srgbClr val="A61C00"/>
            </a:solidFill>
            <a:ln cap="flat" cmpd="sng" w="9525">
              <a:solidFill>
                <a:srgbClr val="A61C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86" name="Google Shape;286;g2cbc9b39765_0_3"/>
            <p:cNvSpPr/>
            <p:nvPr/>
          </p:nvSpPr>
          <p:spPr>
            <a:xfrm rot="1926716">
              <a:off x="2597318" y="3123997"/>
              <a:ext cx="3214598" cy="287409"/>
            </a:xfrm>
            <a:prstGeom prst="rightArrow">
              <a:avLst>
                <a:gd fmla="val 51071" name="adj1"/>
                <a:gd fmla="val 50000" name="adj2"/>
              </a:avLst>
            </a:prstGeom>
            <a:solidFill>
              <a:srgbClr val="A61C00"/>
            </a:solidFill>
            <a:ln cap="flat" cmpd="sng" w="9525">
              <a:solidFill>
                <a:srgbClr val="A61C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287" name="Google Shape;287;g2cbc9b39765_0_3"/>
          <p:cNvGrpSpPr/>
          <p:nvPr/>
        </p:nvGrpSpPr>
        <p:grpSpPr>
          <a:xfrm>
            <a:off x="424375" y="4437950"/>
            <a:ext cx="3457200" cy="804300"/>
            <a:chOff x="424375" y="4437950"/>
            <a:chExt cx="3457200" cy="804300"/>
          </a:xfrm>
        </p:grpSpPr>
        <p:sp>
          <p:nvSpPr>
            <p:cNvPr id="288" name="Google Shape;288;g2cbc9b39765_0_3"/>
            <p:cNvSpPr/>
            <p:nvPr/>
          </p:nvSpPr>
          <p:spPr>
            <a:xfrm>
              <a:off x="424375" y="4437950"/>
              <a:ext cx="2243700" cy="804300"/>
            </a:xfrm>
            <a:prstGeom prst="rect">
              <a:avLst/>
            </a:prstGeom>
            <a:solidFill>
              <a:srgbClr val="A61C00"/>
            </a:solidFill>
            <a:ln cap="flat" cmpd="sng" w="9525">
              <a:solidFill>
                <a:srgbClr val="A61C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sz="1800">
                  <a:solidFill>
                    <a:schemeClr val="lt1"/>
                  </a:solidFill>
                </a:rPr>
                <a:t>Loop excluded from vectorization</a:t>
              </a:r>
              <a:endParaRPr sz="1800">
                <a:solidFill>
                  <a:schemeClr val="lt1"/>
                </a:solidFill>
              </a:endParaRPr>
            </a:p>
          </p:txBody>
        </p:sp>
        <p:sp>
          <p:nvSpPr>
            <p:cNvPr id="289" name="Google Shape;289;g2cbc9b39765_0_3"/>
            <p:cNvSpPr/>
            <p:nvPr/>
          </p:nvSpPr>
          <p:spPr>
            <a:xfrm>
              <a:off x="2668075" y="4684850"/>
              <a:ext cx="1213500" cy="310500"/>
            </a:xfrm>
            <a:prstGeom prst="rightArrow">
              <a:avLst>
                <a:gd fmla="val 50000" name="adj1"/>
                <a:gd fmla="val 50000" name="adj2"/>
              </a:avLst>
            </a:prstGeom>
            <a:solidFill>
              <a:srgbClr val="A61C00"/>
            </a:solidFill>
            <a:ln cap="flat" cmpd="sng" w="9525">
              <a:solidFill>
                <a:srgbClr val="A61C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g2cbc9b39765_0_16"/>
          <p:cNvSpPr txBox="1"/>
          <p:nvPr>
            <p:ph type="ctrTitle"/>
          </p:nvPr>
        </p:nvSpPr>
        <p:spPr>
          <a:xfrm>
            <a:off x="1524000" y="355108"/>
            <a:ext cx="9144000" cy="8640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rPr lang="en-US"/>
              <a:t>LLVM Optimization</a:t>
            </a:r>
            <a:r>
              <a:rPr lang="en-US"/>
              <a:t> Evaluation</a:t>
            </a:r>
            <a:endParaRPr/>
          </a:p>
        </p:txBody>
      </p:sp>
      <p:sp>
        <p:nvSpPr>
          <p:cNvPr id="295" name="Google Shape;295;g2cbc9b39765_0_16"/>
          <p:cNvSpPr txBox="1"/>
          <p:nvPr>
            <p:ph idx="1" type="subTitle"/>
          </p:nvPr>
        </p:nvSpPr>
        <p:spPr>
          <a:xfrm>
            <a:off x="1524000" y="1542000"/>
            <a:ext cx="9144000" cy="4596000"/>
          </a:xfrm>
          <a:prstGeom prst="rect">
            <a:avLst/>
          </a:prstGeom>
        </p:spPr>
        <p:txBody>
          <a:bodyPr anchorCtr="0" anchor="t" bIns="45700" lIns="91425" spcFirstLastPara="1" rIns="91425" wrap="square" tIns="45700">
            <a:noAutofit/>
          </a:bodyPr>
          <a:lstStyle/>
          <a:p>
            <a:pPr indent="-381000" lvl="0" marL="457200" rtl="0" algn="l">
              <a:lnSpc>
                <a:spcPct val="115000"/>
              </a:lnSpc>
              <a:spcBef>
                <a:spcPts val="1000"/>
              </a:spcBef>
              <a:spcAft>
                <a:spcPts val="0"/>
              </a:spcAft>
              <a:buSzPts val="2400"/>
              <a:buChar char="●"/>
            </a:pPr>
            <a:r>
              <a:rPr lang="en-US"/>
              <a:t>Tested on IBM power processor with IBM AltiVec vector instructions</a:t>
            </a:r>
            <a:endParaRPr/>
          </a:p>
          <a:p>
            <a:pPr indent="-381000" lvl="0" marL="457200" rtl="0" algn="l">
              <a:lnSpc>
                <a:spcPct val="115000"/>
              </a:lnSpc>
              <a:spcBef>
                <a:spcPts val="0"/>
              </a:spcBef>
              <a:spcAft>
                <a:spcPts val="0"/>
              </a:spcAft>
              <a:buSzPts val="2400"/>
              <a:buChar char="●"/>
            </a:pPr>
            <a:r>
              <a:rPr lang="en-US"/>
              <a:t>Using LLVM</a:t>
            </a:r>
            <a:endParaRPr/>
          </a:p>
          <a:p>
            <a:pPr indent="-381000" lvl="0" marL="457200" rtl="0" algn="l">
              <a:lnSpc>
                <a:spcPct val="115000"/>
              </a:lnSpc>
              <a:spcBef>
                <a:spcPts val="0"/>
              </a:spcBef>
              <a:spcAft>
                <a:spcPts val="0"/>
              </a:spcAft>
              <a:buSzPts val="2400"/>
              <a:buChar char="●"/>
            </a:pPr>
            <a:r>
              <a:rPr lang="en-US"/>
              <a:t>The baseline is the </a:t>
            </a:r>
            <a:r>
              <a:rPr lang="en-US"/>
              <a:t>unvectorized kernel optimized only with the</a:t>
            </a:r>
            <a:endParaRPr/>
          </a:p>
          <a:p>
            <a:pPr indent="0" lvl="0" marL="457200" rtl="0" algn="l">
              <a:lnSpc>
                <a:spcPct val="115000"/>
              </a:lnSpc>
              <a:spcBef>
                <a:spcPts val="1000"/>
              </a:spcBef>
              <a:spcAft>
                <a:spcPts val="0"/>
              </a:spcAft>
              <a:buNone/>
            </a:pPr>
            <a:r>
              <a:rPr lang="en-US"/>
              <a:t>standard LLVM optimization pipeline (-O3).</a:t>
            </a:r>
            <a:endParaRPr/>
          </a:p>
        </p:txBody>
      </p:sp>
      <p:pic>
        <p:nvPicPr>
          <p:cNvPr id="296" name="Google Shape;296;g2cbc9b39765_0_16"/>
          <p:cNvPicPr preferRelativeResize="0"/>
          <p:nvPr/>
        </p:nvPicPr>
        <p:blipFill>
          <a:blip r:embed="rId3">
            <a:alphaModFix/>
          </a:blip>
          <a:stretch>
            <a:fillRect/>
          </a:stretch>
        </p:blipFill>
        <p:spPr>
          <a:xfrm>
            <a:off x="2586212" y="1123550"/>
            <a:ext cx="7019574" cy="46109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11"/>
          <p:cNvSpPr txBox="1"/>
          <p:nvPr>
            <p:ph type="ctrTitle"/>
          </p:nvPr>
        </p:nvSpPr>
        <p:spPr>
          <a:xfrm>
            <a:off x="1524000" y="355108"/>
            <a:ext cx="9144000" cy="864000"/>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rgbClr val="00274C"/>
              </a:buClr>
              <a:buSzPts val="4800"/>
              <a:buFont typeface="Calibri"/>
              <a:buNone/>
            </a:pPr>
            <a:r>
              <a:rPr lang="en-US"/>
              <a:t>Group’s Commentary</a:t>
            </a:r>
            <a:endParaRPr/>
          </a:p>
        </p:txBody>
      </p:sp>
      <p:sp>
        <p:nvSpPr>
          <p:cNvPr id="302" name="Google Shape;302;p11"/>
          <p:cNvSpPr txBox="1"/>
          <p:nvPr>
            <p:ph idx="1" type="subTitle"/>
          </p:nvPr>
        </p:nvSpPr>
        <p:spPr>
          <a:xfrm>
            <a:off x="1524000" y="1542009"/>
            <a:ext cx="9144000" cy="45960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400"/>
              <a:buNone/>
            </a:pPr>
            <a:r>
              <a:t/>
            </a:r>
            <a:endParaRPr/>
          </a:p>
          <a:p>
            <a:pPr indent="0" lvl="0" marL="0" marR="0" rtl="0" algn="l">
              <a:lnSpc>
                <a:spcPct val="90000"/>
              </a:lnSpc>
              <a:spcBef>
                <a:spcPts val="0"/>
              </a:spcBef>
              <a:spcAft>
                <a:spcPts val="0"/>
              </a:spcAft>
              <a:buClr>
                <a:schemeClr val="dk1"/>
              </a:buClr>
              <a:buSzPts val="2400"/>
              <a:buNone/>
            </a:pPr>
            <a:r>
              <a:rPr lang="en-US"/>
              <a:t>Advantage:</a:t>
            </a:r>
            <a:endParaRPr/>
          </a:p>
          <a:p>
            <a:pPr indent="-381000" lvl="0" marL="457200" marR="0" rtl="0" algn="l">
              <a:lnSpc>
                <a:spcPct val="90000"/>
              </a:lnSpc>
              <a:spcBef>
                <a:spcPts val="0"/>
              </a:spcBef>
              <a:spcAft>
                <a:spcPts val="0"/>
              </a:spcAft>
              <a:buSzPts val="2400"/>
              <a:buChar char="●"/>
            </a:pPr>
            <a:r>
              <a:rPr lang="en-US"/>
              <a:t>Easy to apply for nested loop</a:t>
            </a:r>
            <a:endParaRPr/>
          </a:p>
          <a:p>
            <a:pPr indent="-381000" lvl="0" marL="457200" marR="0" rtl="0" algn="l">
              <a:lnSpc>
                <a:spcPct val="90000"/>
              </a:lnSpc>
              <a:spcBef>
                <a:spcPts val="0"/>
              </a:spcBef>
              <a:spcAft>
                <a:spcPts val="0"/>
              </a:spcAft>
              <a:buSzPts val="2400"/>
              <a:buChar char="●"/>
            </a:pPr>
            <a:r>
              <a:rPr lang="en-US"/>
              <a:t>Evaluation: test for both overtime as well as kernel time</a:t>
            </a:r>
            <a:endParaRPr/>
          </a:p>
          <a:p>
            <a:pPr indent="0" lvl="0" marL="0" marR="0" rtl="0" algn="l">
              <a:lnSpc>
                <a:spcPct val="90000"/>
              </a:lnSpc>
              <a:spcBef>
                <a:spcPts val="0"/>
              </a:spcBef>
              <a:spcAft>
                <a:spcPts val="0"/>
              </a:spcAft>
              <a:buClr>
                <a:schemeClr val="dk1"/>
              </a:buClr>
              <a:buSzPts val="2400"/>
              <a:buNone/>
            </a:pPr>
            <a:r>
              <a:t/>
            </a:r>
            <a:endParaRPr/>
          </a:p>
          <a:p>
            <a:pPr indent="0" lvl="0" marL="0" marR="0" rtl="0" algn="l">
              <a:lnSpc>
                <a:spcPct val="90000"/>
              </a:lnSpc>
              <a:spcBef>
                <a:spcPts val="0"/>
              </a:spcBef>
              <a:spcAft>
                <a:spcPts val="0"/>
              </a:spcAft>
              <a:buClr>
                <a:schemeClr val="dk1"/>
              </a:buClr>
              <a:buSzPts val="2400"/>
              <a:buNone/>
            </a:pPr>
            <a:r>
              <a:rPr lang="en-US"/>
              <a:t>Limitations:</a:t>
            </a:r>
            <a:endParaRPr/>
          </a:p>
          <a:p>
            <a:pPr indent="-381000" lvl="0" marL="457200" marR="0" rtl="0" algn="l">
              <a:lnSpc>
                <a:spcPct val="90000"/>
              </a:lnSpc>
              <a:spcBef>
                <a:spcPts val="0"/>
              </a:spcBef>
              <a:spcAft>
                <a:spcPts val="0"/>
              </a:spcAft>
              <a:buSzPts val="2400"/>
              <a:buChar char="●"/>
            </a:pPr>
            <a:r>
              <a:rPr lang="en-US"/>
              <a:t>Application scope: Only helpful for </a:t>
            </a:r>
            <a:r>
              <a:rPr lang="en-US"/>
              <a:t>CPUs without masked instructions</a:t>
            </a:r>
            <a:endParaRPr/>
          </a:p>
          <a:p>
            <a:pPr indent="0" lvl="0" marL="0" rtl="0" algn="l">
              <a:lnSpc>
                <a:spcPct val="90000"/>
              </a:lnSpc>
              <a:spcBef>
                <a:spcPts val="0"/>
              </a:spcBef>
              <a:spcAft>
                <a:spcPts val="0"/>
              </a:spcAft>
              <a:buClr>
                <a:schemeClr val="dk1"/>
              </a:buClr>
              <a:buSzPts val="2400"/>
              <a:buNone/>
            </a:pPr>
            <a:r>
              <a:t/>
            </a:r>
            <a:endParaRPr/>
          </a:p>
          <a:p>
            <a:pPr indent="0" lvl="0" marL="0" rtl="0" algn="l">
              <a:lnSpc>
                <a:spcPct val="90000"/>
              </a:lnSpc>
              <a:spcBef>
                <a:spcPts val="0"/>
              </a:spcBef>
              <a:spcAft>
                <a:spcPts val="0"/>
              </a:spcAft>
              <a:buClr>
                <a:schemeClr val="dk1"/>
              </a:buClr>
              <a:buSzPts val="2400"/>
              <a:buNone/>
            </a:pPr>
            <a:r>
              <a:rPr lang="en-US"/>
              <a:t>Weaknesses: </a:t>
            </a:r>
            <a:endParaRPr/>
          </a:p>
          <a:p>
            <a:pPr indent="-381000" lvl="0" marL="457200" rtl="0" algn="l">
              <a:lnSpc>
                <a:spcPct val="90000"/>
              </a:lnSpc>
              <a:spcBef>
                <a:spcPts val="0"/>
              </a:spcBef>
              <a:spcAft>
                <a:spcPts val="0"/>
              </a:spcAft>
              <a:buSzPts val="2400"/>
              <a:buChar char="●"/>
            </a:pPr>
            <a:r>
              <a:rPr lang="en-US"/>
              <a:t>Only description about the LLVM optimization, which is not clear </a:t>
            </a:r>
            <a:endParaRPr/>
          </a:p>
          <a:p>
            <a:pPr indent="0" lvl="0" marL="0" rtl="0" algn="l">
              <a:lnSpc>
                <a:spcPct val="90000"/>
              </a:lnSpc>
              <a:spcBef>
                <a:spcPts val="0"/>
              </a:spcBef>
              <a:spcAft>
                <a:spcPts val="0"/>
              </a:spcAft>
              <a:buClr>
                <a:schemeClr val="dk1"/>
              </a:buClr>
              <a:buSzPts val="2400"/>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g2c9a6c7a19e_4_0"/>
          <p:cNvSpPr txBox="1"/>
          <p:nvPr>
            <p:ph idx="1" type="subTitle"/>
          </p:nvPr>
        </p:nvSpPr>
        <p:spPr>
          <a:xfrm>
            <a:off x="1079100" y="5260575"/>
            <a:ext cx="11112900" cy="13749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b="1" lang="en-US" sz="3500">
                <a:solidFill>
                  <a:srgbClr val="00274C"/>
                </a:solidFill>
              </a:rPr>
              <a:t>References</a:t>
            </a:r>
            <a:endParaRPr>
              <a:solidFill>
                <a:srgbClr val="222222"/>
              </a:solidFill>
              <a:highlight>
                <a:srgbClr val="FFFFFF"/>
              </a:highlight>
            </a:endParaRPr>
          </a:p>
          <a:p>
            <a:pPr indent="-381000" lvl="0" marL="457200" rtl="0" algn="l">
              <a:lnSpc>
                <a:spcPct val="115000"/>
              </a:lnSpc>
              <a:spcBef>
                <a:spcPts val="1000"/>
              </a:spcBef>
              <a:spcAft>
                <a:spcPts val="0"/>
              </a:spcAft>
              <a:buSzPts val="2400"/>
              <a:buChar char="●"/>
            </a:pPr>
            <a:r>
              <a:rPr lang="en-US">
                <a:solidFill>
                  <a:srgbClr val="222222"/>
                </a:solidFill>
                <a:highlight>
                  <a:srgbClr val="FFFFFF"/>
                </a:highlight>
              </a:rPr>
              <a:t>Sun, H., Gorlatch, S. &amp; Zhao, R. Vectorizing programs with IF-statements for processors with SIMD extensions. </a:t>
            </a:r>
            <a:r>
              <a:rPr i="1" lang="en-US">
                <a:solidFill>
                  <a:srgbClr val="222222"/>
                </a:solidFill>
                <a:highlight>
                  <a:srgbClr val="FFFFFF"/>
                </a:highlight>
              </a:rPr>
              <a:t>J Supercomput</a:t>
            </a:r>
            <a:r>
              <a:rPr lang="en-US">
                <a:solidFill>
                  <a:srgbClr val="222222"/>
                </a:solidFill>
                <a:highlight>
                  <a:srgbClr val="FFFFFF"/>
                </a:highlight>
              </a:rPr>
              <a:t> </a:t>
            </a:r>
            <a:r>
              <a:rPr b="1" lang="en-US">
                <a:solidFill>
                  <a:srgbClr val="222222"/>
                </a:solidFill>
                <a:highlight>
                  <a:srgbClr val="FFFFFF"/>
                </a:highlight>
              </a:rPr>
              <a:t>76</a:t>
            </a:r>
            <a:r>
              <a:rPr lang="en-US">
                <a:solidFill>
                  <a:srgbClr val="222222"/>
                </a:solidFill>
                <a:highlight>
                  <a:srgbClr val="FFFFFF"/>
                </a:highlight>
              </a:rPr>
              <a:t>, 4731–4746 (2020).</a:t>
            </a:r>
            <a:endParaRPr/>
          </a:p>
        </p:txBody>
      </p:sp>
      <p:sp>
        <p:nvSpPr>
          <p:cNvPr id="308" name="Google Shape;308;g2c9a6c7a19e_4_0"/>
          <p:cNvSpPr txBox="1"/>
          <p:nvPr>
            <p:ph type="ctrTitle"/>
          </p:nvPr>
        </p:nvSpPr>
        <p:spPr>
          <a:xfrm>
            <a:off x="1524000" y="1686113"/>
            <a:ext cx="9144000" cy="2124300"/>
          </a:xfrm>
          <a:prstGeom prst="rect">
            <a:avLst/>
          </a:prstGeom>
        </p:spPr>
        <p:txBody>
          <a:bodyPr anchorCtr="0" anchor="b" bIns="45700" lIns="91425" spcFirstLastPara="1" rIns="91425" wrap="square" tIns="45700">
            <a:noAutofit/>
          </a:bodyPr>
          <a:lstStyle/>
          <a:p>
            <a:pPr indent="0" lvl="0" marL="0" rtl="0" algn="ctr">
              <a:spcBef>
                <a:spcPts val="0"/>
              </a:spcBef>
              <a:spcAft>
                <a:spcPts val="0"/>
              </a:spcAft>
              <a:buNone/>
            </a:pPr>
            <a:r>
              <a:rPr lang="en-US"/>
              <a:t>Thank you for listening!</a:t>
            </a:r>
            <a:endParaRPr/>
          </a:p>
          <a:p>
            <a:pPr indent="0" lvl="0" marL="0" rtl="0" algn="ctr">
              <a:spcBef>
                <a:spcPts val="0"/>
              </a:spcBef>
              <a:spcAft>
                <a:spcPts val="0"/>
              </a:spcAft>
              <a:buNone/>
            </a:pPr>
            <a:r>
              <a:t/>
            </a:r>
            <a:endParaRPr/>
          </a:p>
          <a:p>
            <a:pPr indent="0" lvl="0" marL="0" rtl="0" algn="ctr">
              <a:spcBef>
                <a:spcPts val="0"/>
              </a:spcBef>
              <a:spcAft>
                <a:spcPts val="0"/>
              </a:spcAft>
              <a:buNone/>
            </a:pPr>
            <a:r>
              <a:rPr lang="en-US"/>
              <a:t>Any Questions?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 name="Shape 43"/>
        <p:cNvGrpSpPr/>
        <p:nvPr/>
      </p:nvGrpSpPr>
      <p:grpSpPr>
        <a:xfrm>
          <a:off x="0" y="0"/>
          <a:ext cx="0" cy="0"/>
          <a:chOff x="0" y="0"/>
          <a:chExt cx="0" cy="0"/>
        </a:xfrm>
      </p:grpSpPr>
      <p:sp>
        <p:nvSpPr>
          <p:cNvPr id="44" name="Google Shape;44;p7"/>
          <p:cNvSpPr txBox="1"/>
          <p:nvPr>
            <p:ph type="ctrTitle"/>
          </p:nvPr>
        </p:nvSpPr>
        <p:spPr>
          <a:xfrm>
            <a:off x="1524000" y="355108"/>
            <a:ext cx="9144000" cy="864092"/>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rgbClr val="00274C"/>
              </a:buClr>
              <a:buSzPts val="4800"/>
              <a:buFont typeface="Calibri"/>
              <a:buNone/>
            </a:pPr>
            <a:r>
              <a:rPr lang="en-US"/>
              <a:t>Motivation (high-level overview)</a:t>
            </a:r>
            <a:endParaRPr/>
          </a:p>
        </p:txBody>
      </p:sp>
      <p:sp>
        <p:nvSpPr>
          <p:cNvPr id="45" name="Google Shape;45;p7"/>
          <p:cNvSpPr txBox="1"/>
          <p:nvPr>
            <p:ph idx="1" type="subTitle"/>
          </p:nvPr>
        </p:nvSpPr>
        <p:spPr>
          <a:xfrm>
            <a:off x="1524000" y="1542009"/>
            <a:ext cx="9144000" cy="4596000"/>
          </a:xfrm>
          <a:prstGeom prst="rect">
            <a:avLst/>
          </a:prstGeom>
          <a:noFill/>
          <a:ln>
            <a:noFill/>
          </a:ln>
        </p:spPr>
        <p:txBody>
          <a:bodyPr anchorCtr="0" anchor="t" bIns="45700" lIns="91425" spcFirstLastPara="1" rIns="91425" wrap="square" tIns="45700">
            <a:noAutofit/>
          </a:bodyPr>
          <a:lstStyle/>
          <a:p>
            <a:pPr indent="-406400" lvl="0" marL="457200" rtl="0" algn="l">
              <a:lnSpc>
                <a:spcPct val="115000"/>
              </a:lnSpc>
              <a:spcBef>
                <a:spcPts val="0"/>
              </a:spcBef>
              <a:spcAft>
                <a:spcPts val="0"/>
              </a:spcAft>
              <a:buSzPts val="2800"/>
              <a:buFont typeface="Calibri"/>
              <a:buChar char="●"/>
            </a:pPr>
            <a:r>
              <a:rPr lang="en-US" sz="2800"/>
              <a:t>Vectorization is crucial for performance</a:t>
            </a:r>
            <a:endParaRPr sz="2800"/>
          </a:p>
          <a:p>
            <a:pPr indent="-406400" lvl="0" marL="457200" rtl="0" algn="l">
              <a:lnSpc>
                <a:spcPct val="115000"/>
              </a:lnSpc>
              <a:spcBef>
                <a:spcPts val="0"/>
              </a:spcBef>
              <a:spcAft>
                <a:spcPts val="0"/>
              </a:spcAft>
              <a:buSzPts val="2800"/>
              <a:buFont typeface="Calibri"/>
              <a:buChar char="●"/>
            </a:pPr>
            <a:r>
              <a:rPr lang="en-US" sz="2800"/>
              <a:t>IF-statements are bad for vectorization</a:t>
            </a:r>
            <a:endParaRPr sz="2800"/>
          </a:p>
          <a:p>
            <a:pPr indent="-406400" lvl="0" marL="457200" rtl="0" algn="l">
              <a:lnSpc>
                <a:spcPct val="115000"/>
              </a:lnSpc>
              <a:spcBef>
                <a:spcPts val="0"/>
              </a:spcBef>
              <a:spcAft>
                <a:spcPts val="0"/>
              </a:spcAft>
              <a:buSzPts val="2800"/>
              <a:buFont typeface="Calibri"/>
              <a:buChar char="●"/>
            </a:pPr>
            <a:r>
              <a:rPr lang="en-US" sz="2800"/>
              <a:t>IF-conversion is used for CPUs that support masked instructions</a:t>
            </a:r>
            <a:endParaRPr sz="2800"/>
          </a:p>
          <a:p>
            <a:pPr indent="-406400" lvl="0" marL="457200" rtl="0" algn="l">
              <a:lnSpc>
                <a:spcPct val="115000"/>
              </a:lnSpc>
              <a:spcBef>
                <a:spcPts val="0"/>
              </a:spcBef>
              <a:spcAft>
                <a:spcPts val="0"/>
              </a:spcAft>
              <a:buSzPts val="2800"/>
              <a:buFont typeface="Calibri"/>
              <a:buChar char="●"/>
            </a:pPr>
            <a:r>
              <a:rPr lang="en-US" sz="2800"/>
              <a:t>What about CPUs without masked instructions?</a:t>
            </a:r>
            <a:endParaRPr sz="2800"/>
          </a:p>
          <a:p>
            <a:pPr indent="0" lvl="0" marL="0" rtl="0" algn="l">
              <a:lnSpc>
                <a:spcPct val="115000"/>
              </a:lnSpc>
              <a:spcBef>
                <a:spcPts val="0"/>
              </a:spcBef>
              <a:spcAft>
                <a:spcPts val="0"/>
              </a:spcAft>
              <a:buClr>
                <a:schemeClr val="dk1"/>
              </a:buClr>
              <a:buSzPts val="2400"/>
              <a:buNone/>
            </a:pPr>
            <a:r>
              <a:t/>
            </a:r>
            <a:endParaRPr sz="28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 name="Shape 49"/>
        <p:cNvGrpSpPr/>
        <p:nvPr/>
      </p:nvGrpSpPr>
      <p:grpSpPr>
        <a:xfrm>
          <a:off x="0" y="0"/>
          <a:ext cx="0" cy="0"/>
          <a:chOff x="0" y="0"/>
          <a:chExt cx="0" cy="0"/>
        </a:xfrm>
      </p:grpSpPr>
      <p:sp>
        <p:nvSpPr>
          <p:cNvPr id="50" name="Google Shape;50;g2c9a6c7a19e_0_2"/>
          <p:cNvSpPr txBox="1"/>
          <p:nvPr>
            <p:ph type="ctrTitle"/>
          </p:nvPr>
        </p:nvSpPr>
        <p:spPr>
          <a:xfrm>
            <a:off x="1524000" y="355108"/>
            <a:ext cx="9144000" cy="8640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rPr lang="en-US"/>
              <a:t>SIMD</a:t>
            </a:r>
            <a:endParaRPr/>
          </a:p>
        </p:txBody>
      </p:sp>
      <p:sp>
        <p:nvSpPr>
          <p:cNvPr id="51" name="Google Shape;51;g2c9a6c7a19e_0_2"/>
          <p:cNvSpPr txBox="1"/>
          <p:nvPr>
            <p:ph idx="1" type="subTitle"/>
          </p:nvPr>
        </p:nvSpPr>
        <p:spPr>
          <a:xfrm>
            <a:off x="1524000" y="1542000"/>
            <a:ext cx="9816300" cy="1456800"/>
          </a:xfrm>
          <a:prstGeom prst="rect">
            <a:avLst/>
          </a:prstGeom>
        </p:spPr>
        <p:txBody>
          <a:bodyPr anchorCtr="0" anchor="t" bIns="45700" lIns="91425" spcFirstLastPara="1" rIns="91425" wrap="square" tIns="45700">
            <a:noAutofit/>
          </a:bodyPr>
          <a:lstStyle/>
          <a:p>
            <a:pPr indent="-381000" lvl="0" marL="457200" rtl="0" algn="l">
              <a:lnSpc>
                <a:spcPct val="115000"/>
              </a:lnSpc>
              <a:spcBef>
                <a:spcPts val="1000"/>
              </a:spcBef>
              <a:spcAft>
                <a:spcPts val="0"/>
              </a:spcAft>
              <a:buSzPts val="2400"/>
              <a:buChar char="●"/>
            </a:pPr>
            <a:r>
              <a:rPr lang="en-US" sz="2800"/>
              <a:t>SIMD: </a:t>
            </a:r>
            <a:r>
              <a:rPr b="1" lang="en-US" sz="2800"/>
              <a:t>S</a:t>
            </a:r>
            <a:r>
              <a:rPr lang="en-US" sz="2800"/>
              <a:t>ingle </a:t>
            </a:r>
            <a:r>
              <a:rPr b="1" lang="en-US" sz="2800"/>
              <a:t>I</a:t>
            </a:r>
            <a:r>
              <a:rPr lang="en-US" sz="2800"/>
              <a:t>nstruction, </a:t>
            </a:r>
            <a:r>
              <a:rPr b="1" lang="en-US" sz="2800"/>
              <a:t>M</a:t>
            </a:r>
            <a:r>
              <a:rPr lang="en-US" sz="2800"/>
              <a:t>ultiple </a:t>
            </a:r>
            <a:r>
              <a:rPr b="1" lang="en-US" sz="2800"/>
              <a:t>D</a:t>
            </a:r>
            <a:r>
              <a:rPr lang="en-US" sz="2800"/>
              <a:t>ata</a:t>
            </a:r>
            <a:endParaRPr sz="2800"/>
          </a:p>
          <a:p>
            <a:pPr indent="-381000" lvl="0" marL="457200" rtl="0" algn="l">
              <a:lnSpc>
                <a:spcPct val="115000"/>
              </a:lnSpc>
              <a:spcBef>
                <a:spcPts val="0"/>
              </a:spcBef>
              <a:spcAft>
                <a:spcPts val="0"/>
              </a:spcAft>
              <a:buSzPts val="2400"/>
              <a:buFont typeface="Calibri"/>
              <a:buChar char="●"/>
            </a:pPr>
            <a:r>
              <a:rPr lang="en-US" sz="2800"/>
              <a:t>Data-level parallel </a:t>
            </a:r>
            <a:endParaRPr sz="2800"/>
          </a:p>
          <a:p>
            <a:pPr indent="-381000" lvl="0" marL="457200" rtl="0" algn="l">
              <a:lnSpc>
                <a:spcPct val="115000"/>
              </a:lnSpc>
              <a:spcBef>
                <a:spcPts val="0"/>
              </a:spcBef>
              <a:spcAft>
                <a:spcPts val="0"/>
              </a:spcAft>
              <a:buSzPts val="2400"/>
              <a:buFont typeface="Calibri"/>
              <a:buChar char="●"/>
            </a:pPr>
            <a:r>
              <a:rPr lang="en-US" sz="2800"/>
              <a:t>Each unit performs the same instruction with different data</a:t>
            </a:r>
            <a:endParaRPr/>
          </a:p>
          <a:p>
            <a:pPr indent="0" lvl="0" marL="0" rtl="0" algn="l">
              <a:lnSpc>
                <a:spcPct val="115000"/>
              </a:lnSpc>
              <a:spcBef>
                <a:spcPts val="1000"/>
              </a:spcBef>
              <a:spcAft>
                <a:spcPts val="0"/>
              </a:spcAft>
              <a:buNone/>
            </a:pPr>
            <a:r>
              <a:t/>
            </a:r>
            <a:endParaRPr/>
          </a:p>
        </p:txBody>
      </p:sp>
      <p:sp>
        <p:nvSpPr>
          <p:cNvPr id="52" name="Google Shape;52;g2c9a6c7a19e_0_2"/>
          <p:cNvSpPr/>
          <p:nvPr/>
        </p:nvSpPr>
        <p:spPr>
          <a:xfrm>
            <a:off x="2069125" y="3719475"/>
            <a:ext cx="986400" cy="2408400"/>
          </a:xfrm>
          <a:prstGeom prst="roundRect">
            <a:avLst>
              <a:gd fmla="val 16667" name="adj"/>
            </a:avLst>
          </a:prstGeom>
          <a:solidFill>
            <a:schemeClr val="lt2"/>
          </a:solidFill>
          <a:ln cap="flat" cmpd="sng" w="19050">
            <a:solidFill>
              <a:srgbClr val="43434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t>Data Pool</a:t>
            </a:r>
            <a:endParaRPr b="1" sz="1800"/>
          </a:p>
        </p:txBody>
      </p:sp>
      <p:sp>
        <p:nvSpPr>
          <p:cNvPr id="53" name="Google Shape;53;g2c9a6c7a19e_0_2"/>
          <p:cNvSpPr/>
          <p:nvPr/>
        </p:nvSpPr>
        <p:spPr>
          <a:xfrm>
            <a:off x="3985550" y="3794346"/>
            <a:ext cx="2054400" cy="421800"/>
          </a:xfrm>
          <a:prstGeom prst="roundRect">
            <a:avLst>
              <a:gd fmla="val 16667" name="adj"/>
            </a:avLst>
          </a:prstGeom>
          <a:solidFill>
            <a:schemeClr val="lt2"/>
          </a:solidFill>
          <a:ln cap="flat" cmpd="sng" w="19050">
            <a:solidFill>
              <a:srgbClr val="666666"/>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t>Processor</a:t>
            </a:r>
            <a:endParaRPr b="1" sz="1800"/>
          </a:p>
        </p:txBody>
      </p:sp>
      <p:sp>
        <p:nvSpPr>
          <p:cNvPr id="54" name="Google Shape;54;g2c9a6c7a19e_0_2"/>
          <p:cNvSpPr/>
          <p:nvPr/>
        </p:nvSpPr>
        <p:spPr>
          <a:xfrm>
            <a:off x="3985550" y="3162450"/>
            <a:ext cx="2793900" cy="421800"/>
          </a:xfrm>
          <a:prstGeom prst="roundRect">
            <a:avLst>
              <a:gd fmla="val 16667" name="adj"/>
            </a:avLst>
          </a:prstGeom>
          <a:solidFill>
            <a:schemeClr val="lt2"/>
          </a:solidFill>
          <a:ln cap="flat" cmpd="sng" w="19050">
            <a:solidFill>
              <a:srgbClr val="43434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t>Instruction Pool</a:t>
            </a:r>
            <a:endParaRPr b="1" sz="1800"/>
          </a:p>
        </p:txBody>
      </p:sp>
      <p:sp>
        <p:nvSpPr>
          <p:cNvPr id="55" name="Google Shape;55;g2c9a6c7a19e_0_2"/>
          <p:cNvSpPr/>
          <p:nvPr/>
        </p:nvSpPr>
        <p:spPr>
          <a:xfrm>
            <a:off x="3985550" y="4426246"/>
            <a:ext cx="2054400" cy="421800"/>
          </a:xfrm>
          <a:prstGeom prst="roundRect">
            <a:avLst>
              <a:gd fmla="val 16667" name="adj"/>
            </a:avLst>
          </a:prstGeom>
          <a:solidFill>
            <a:schemeClr val="lt2"/>
          </a:solidFill>
          <a:ln cap="flat" cmpd="sng" w="19050">
            <a:solidFill>
              <a:srgbClr val="666666"/>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t>Processor</a:t>
            </a:r>
            <a:endParaRPr b="1" sz="1800"/>
          </a:p>
        </p:txBody>
      </p:sp>
      <p:sp>
        <p:nvSpPr>
          <p:cNvPr id="56" name="Google Shape;56;g2c9a6c7a19e_0_2"/>
          <p:cNvSpPr/>
          <p:nvPr/>
        </p:nvSpPr>
        <p:spPr>
          <a:xfrm>
            <a:off x="3985550" y="5028509"/>
            <a:ext cx="2054400" cy="421800"/>
          </a:xfrm>
          <a:prstGeom prst="roundRect">
            <a:avLst>
              <a:gd fmla="val 16667" name="adj"/>
            </a:avLst>
          </a:prstGeom>
          <a:solidFill>
            <a:schemeClr val="lt2"/>
          </a:solidFill>
          <a:ln cap="flat" cmpd="sng" w="19050">
            <a:solidFill>
              <a:srgbClr val="666666"/>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t>Processor</a:t>
            </a:r>
            <a:endParaRPr b="1" sz="1800"/>
          </a:p>
        </p:txBody>
      </p:sp>
      <p:sp>
        <p:nvSpPr>
          <p:cNvPr id="57" name="Google Shape;57;g2c9a6c7a19e_0_2"/>
          <p:cNvSpPr/>
          <p:nvPr/>
        </p:nvSpPr>
        <p:spPr>
          <a:xfrm>
            <a:off x="3985550" y="5630746"/>
            <a:ext cx="2054400" cy="421800"/>
          </a:xfrm>
          <a:prstGeom prst="roundRect">
            <a:avLst>
              <a:gd fmla="val 16667" name="adj"/>
            </a:avLst>
          </a:prstGeom>
          <a:solidFill>
            <a:schemeClr val="lt2"/>
          </a:solidFill>
          <a:ln cap="flat" cmpd="sng" w="19050">
            <a:solidFill>
              <a:srgbClr val="666666"/>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t>Processor</a:t>
            </a:r>
            <a:endParaRPr b="1" sz="1800"/>
          </a:p>
        </p:txBody>
      </p:sp>
      <p:cxnSp>
        <p:nvCxnSpPr>
          <p:cNvPr id="58" name="Google Shape;58;g2c9a6c7a19e_0_2"/>
          <p:cNvCxnSpPr>
            <a:endCxn id="53" idx="1"/>
          </p:cNvCxnSpPr>
          <p:nvPr/>
        </p:nvCxnSpPr>
        <p:spPr>
          <a:xfrm flipH="1" rot="10800000">
            <a:off x="3075650" y="4005246"/>
            <a:ext cx="909900" cy="8100"/>
          </a:xfrm>
          <a:prstGeom prst="straightConnector1">
            <a:avLst/>
          </a:prstGeom>
          <a:noFill/>
          <a:ln cap="flat" cmpd="sng" w="38100">
            <a:solidFill>
              <a:srgbClr val="999999"/>
            </a:solidFill>
            <a:prstDash val="solid"/>
            <a:round/>
            <a:headEnd len="med" w="med" type="none"/>
            <a:tailEnd len="med" w="med" type="triangle"/>
          </a:ln>
        </p:spPr>
      </p:cxnSp>
      <p:cxnSp>
        <p:nvCxnSpPr>
          <p:cNvPr id="59" name="Google Shape;59;g2c9a6c7a19e_0_2"/>
          <p:cNvCxnSpPr/>
          <p:nvPr/>
        </p:nvCxnSpPr>
        <p:spPr>
          <a:xfrm flipH="1" rot="10800000">
            <a:off x="3065525" y="4633100"/>
            <a:ext cx="909900" cy="8100"/>
          </a:xfrm>
          <a:prstGeom prst="straightConnector1">
            <a:avLst/>
          </a:prstGeom>
          <a:noFill/>
          <a:ln cap="flat" cmpd="sng" w="38100">
            <a:solidFill>
              <a:srgbClr val="999999"/>
            </a:solidFill>
            <a:prstDash val="solid"/>
            <a:round/>
            <a:headEnd len="med" w="med" type="none"/>
            <a:tailEnd len="med" w="med" type="triangle"/>
          </a:ln>
        </p:spPr>
      </p:cxnSp>
      <p:cxnSp>
        <p:nvCxnSpPr>
          <p:cNvPr id="60" name="Google Shape;60;g2c9a6c7a19e_0_2"/>
          <p:cNvCxnSpPr/>
          <p:nvPr/>
        </p:nvCxnSpPr>
        <p:spPr>
          <a:xfrm flipH="1" rot="10800000">
            <a:off x="3055400" y="5261025"/>
            <a:ext cx="909900" cy="8100"/>
          </a:xfrm>
          <a:prstGeom prst="straightConnector1">
            <a:avLst/>
          </a:prstGeom>
          <a:noFill/>
          <a:ln cap="flat" cmpd="sng" w="38100">
            <a:solidFill>
              <a:srgbClr val="999999"/>
            </a:solidFill>
            <a:prstDash val="solid"/>
            <a:round/>
            <a:headEnd len="med" w="med" type="none"/>
            <a:tailEnd len="med" w="med" type="triangle"/>
          </a:ln>
        </p:spPr>
      </p:cxnSp>
      <p:cxnSp>
        <p:nvCxnSpPr>
          <p:cNvPr id="61" name="Google Shape;61;g2c9a6c7a19e_0_2"/>
          <p:cNvCxnSpPr/>
          <p:nvPr/>
        </p:nvCxnSpPr>
        <p:spPr>
          <a:xfrm flipH="1" rot="10800000">
            <a:off x="3055400" y="5837600"/>
            <a:ext cx="909900" cy="8100"/>
          </a:xfrm>
          <a:prstGeom prst="straightConnector1">
            <a:avLst/>
          </a:prstGeom>
          <a:noFill/>
          <a:ln cap="flat" cmpd="sng" w="38100">
            <a:solidFill>
              <a:srgbClr val="999999"/>
            </a:solidFill>
            <a:prstDash val="solid"/>
            <a:round/>
            <a:headEnd len="med" w="med" type="none"/>
            <a:tailEnd len="med" w="med" type="triangle"/>
          </a:ln>
        </p:spPr>
      </p:cxnSp>
      <p:cxnSp>
        <p:nvCxnSpPr>
          <p:cNvPr id="62" name="Google Shape;62;g2c9a6c7a19e_0_2"/>
          <p:cNvCxnSpPr/>
          <p:nvPr/>
        </p:nvCxnSpPr>
        <p:spPr>
          <a:xfrm>
            <a:off x="6530675" y="3580325"/>
            <a:ext cx="8700" cy="2265300"/>
          </a:xfrm>
          <a:prstGeom prst="straightConnector1">
            <a:avLst/>
          </a:prstGeom>
          <a:noFill/>
          <a:ln cap="flat" cmpd="sng" w="38100">
            <a:solidFill>
              <a:srgbClr val="999999"/>
            </a:solidFill>
            <a:prstDash val="solid"/>
            <a:round/>
            <a:headEnd len="med" w="med" type="none"/>
            <a:tailEnd len="med" w="med" type="none"/>
          </a:ln>
        </p:spPr>
      </p:cxnSp>
      <p:cxnSp>
        <p:nvCxnSpPr>
          <p:cNvPr id="63" name="Google Shape;63;g2c9a6c7a19e_0_2"/>
          <p:cNvCxnSpPr/>
          <p:nvPr/>
        </p:nvCxnSpPr>
        <p:spPr>
          <a:xfrm rot="10800000">
            <a:off x="6039950" y="5816550"/>
            <a:ext cx="499500" cy="10500"/>
          </a:xfrm>
          <a:prstGeom prst="straightConnector1">
            <a:avLst/>
          </a:prstGeom>
          <a:noFill/>
          <a:ln cap="flat" cmpd="sng" w="38100">
            <a:solidFill>
              <a:srgbClr val="999999"/>
            </a:solidFill>
            <a:prstDash val="solid"/>
            <a:round/>
            <a:headEnd len="med" w="med" type="none"/>
            <a:tailEnd len="med" w="med" type="triangle"/>
          </a:ln>
        </p:spPr>
      </p:cxnSp>
      <p:cxnSp>
        <p:nvCxnSpPr>
          <p:cNvPr id="64" name="Google Shape;64;g2c9a6c7a19e_0_2"/>
          <p:cNvCxnSpPr/>
          <p:nvPr/>
        </p:nvCxnSpPr>
        <p:spPr>
          <a:xfrm rot="10800000">
            <a:off x="6039950" y="5234150"/>
            <a:ext cx="499500" cy="10500"/>
          </a:xfrm>
          <a:prstGeom prst="straightConnector1">
            <a:avLst/>
          </a:prstGeom>
          <a:noFill/>
          <a:ln cap="flat" cmpd="sng" w="38100">
            <a:solidFill>
              <a:srgbClr val="999999"/>
            </a:solidFill>
            <a:prstDash val="solid"/>
            <a:round/>
            <a:headEnd len="med" w="med" type="none"/>
            <a:tailEnd len="med" w="med" type="triangle"/>
          </a:ln>
        </p:spPr>
      </p:cxnSp>
      <p:cxnSp>
        <p:nvCxnSpPr>
          <p:cNvPr id="65" name="Google Shape;65;g2c9a6c7a19e_0_2"/>
          <p:cNvCxnSpPr/>
          <p:nvPr/>
        </p:nvCxnSpPr>
        <p:spPr>
          <a:xfrm rot="10800000">
            <a:off x="6039950" y="4631900"/>
            <a:ext cx="499500" cy="10500"/>
          </a:xfrm>
          <a:prstGeom prst="straightConnector1">
            <a:avLst/>
          </a:prstGeom>
          <a:noFill/>
          <a:ln cap="flat" cmpd="sng" w="38100">
            <a:solidFill>
              <a:srgbClr val="999999"/>
            </a:solidFill>
            <a:prstDash val="solid"/>
            <a:round/>
            <a:headEnd len="med" w="med" type="none"/>
            <a:tailEnd len="med" w="med" type="triangle"/>
          </a:ln>
        </p:spPr>
      </p:cxnSp>
      <p:cxnSp>
        <p:nvCxnSpPr>
          <p:cNvPr id="66" name="Google Shape;66;g2c9a6c7a19e_0_2"/>
          <p:cNvCxnSpPr/>
          <p:nvPr/>
        </p:nvCxnSpPr>
        <p:spPr>
          <a:xfrm rot="10800000">
            <a:off x="6039975" y="4029650"/>
            <a:ext cx="499500" cy="10500"/>
          </a:xfrm>
          <a:prstGeom prst="straightConnector1">
            <a:avLst/>
          </a:prstGeom>
          <a:noFill/>
          <a:ln cap="flat" cmpd="sng" w="38100">
            <a:solidFill>
              <a:srgbClr val="999999"/>
            </a:solidFill>
            <a:prstDash val="solid"/>
            <a:round/>
            <a:headEnd len="med" w="med" type="none"/>
            <a:tailEnd len="med" w="med" type="triangle"/>
          </a:ln>
        </p:spPr>
      </p:cxnSp>
      <p:sp>
        <p:nvSpPr>
          <p:cNvPr id="67" name="Google Shape;67;g2c9a6c7a19e_0_2"/>
          <p:cNvSpPr txBox="1"/>
          <p:nvPr/>
        </p:nvSpPr>
        <p:spPr>
          <a:xfrm>
            <a:off x="7224375" y="2998800"/>
            <a:ext cx="4588200" cy="296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a:p>
          <a:p>
            <a:pPr indent="-381000" lvl="0" marL="457200" rtl="0" algn="l">
              <a:lnSpc>
                <a:spcPct val="115000"/>
              </a:lnSpc>
              <a:spcBef>
                <a:spcPts val="0"/>
              </a:spcBef>
              <a:spcAft>
                <a:spcPts val="0"/>
              </a:spcAft>
              <a:buSzPts val="2400"/>
              <a:buFont typeface="Calibri"/>
              <a:buChar char="●"/>
            </a:pPr>
            <a:r>
              <a:rPr lang="en-US" sz="2400">
                <a:latin typeface="Calibri"/>
                <a:ea typeface="Calibri"/>
                <a:cs typeface="Calibri"/>
                <a:sym typeface="Calibri"/>
              </a:rPr>
              <a:t>Efficient</a:t>
            </a:r>
            <a:endParaRPr sz="2400">
              <a:latin typeface="Calibri"/>
              <a:ea typeface="Calibri"/>
              <a:cs typeface="Calibri"/>
              <a:sym typeface="Calibri"/>
            </a:endParaRPr>
          </a:p>
          <a:p>
            <a:pPr indent="-393700" lvl="1" marL="914400" rtl="0" algn="l">
              <a:lnSpc>
                <a:spcPct val="115000"/>
              </a:lnSpc>
              <a:spcBef>
                <a:spcPts val="0"/>
              </a:spcBef>
              <a:spcAft>
                <a:spcPts val="0"/>
              </a:spcAft>
              <a:buSzPts val="2600"/>
              <a:buFont typeface="Calibri"/>
              <a:buChar char="○"/>
            </a:pPr>
            <a:r>
              <a:rPr lang="en-US" sz="2000">
                <a:latin typeface="Calibri"/>
                <a:ea typeface="Calibri"/>
                <a:cs typeface="Calibri"/>
                <a:sym typeface="Calibri"/>
              </a:rPr>
              <a:t>L</a:t>
            </a:r>
            <a:r>
              <a:rPr lang="en-US" sz="2000">
                <a:latin typeface="Calibri"/>
                <a:ea typeface="Calibri"/>
                <a:cs typeface="Calibri"/>
                <a:sym typeface="Calibri"/>
              </a:rPr>
              <a:t>oads several data at once</a:t>
            </a:r>
            <a:endParaRPr sz="2000">
              <a:latin typeface="Calibri"/>
              <a:ea typeface="Calibri"/>
              <a:cs typeface="Calibri"/>
              <a:sym typeface="Calibri"/>
            </a:endParaRPr>
          </a:p>
          <a:p>
            <a:pPr indent="-393700" lvl="1" marL="914400" rtl="0" algn="l">
              <a:lnSpc>
                <a:spcPct val="100000"/>
              </a:lnSpc>
              <a:spcBef>
                <a:spcPts val="0"/>
              </a:spcBef>
              <a:spcAft>
                <a:spcPts val="0"/>
              </a:spcAft>
              <a:buSzPts val="2600"/>
              <a:buFont typeface="Calibri"/>
              <a:buChar char="○"/>
            </a:pPr>
            <a:r>
              <a:rPr lang="en-US" sz="2000">
                <a:solidFill>
                  <a:srgbClr val="202122"/>
                </a:solidFill>
                <a:highlight>
                  <a:srgbClr val="FFFFFF"/>
                </a:highlight>
                <a:latin typeface="Calibri"/>
                <a:ea typeface="Calibri"/>
                <a:cs typeface="Calibri"/>
                <a:sym typeface="Calibri"/>
              </a:rPr>
              <a:t>Values are processed in parallel even on a non-superscalar processor</a:t>
            </a:r>
            <a:endParaRPr sz="200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g2c9a6c7a19e_4_6"/>
          <p:cNvSpPr txBox="1"/>
          <p:nvPr/>
        </p:nvSpPr>
        <p:spPr>
          <a:xfrm>
            <a:off x="306575" y="2975975"/>
            <a:ext cx="8476500" cy="3036300"/>
          </a:xfrm>
          <a:prstGeom prst="rect">
            <a:avLst/>
          </a:prstGeom>
          <a:noFill/>
          <a:ln>
            <a:noFill/>
          </a:ln>
        </p:spPr>
        <p:txBody>
          <a:bodyPr anchorCtr="0" anchor="ctr" bIns="91425" lIns="91425" spcFirstLastPara="1" rIns="91425" wrap="square" tIns="91425">
            <a:spAutoFit/>
          </a:bodyPr>
          <a:lstStyle/>
          <a:p>
            <a:pPr indent="0" lvl="0" marL="0" marR="0" rtl="0" algn="l">
              <a:lnSpc>
                <a:spcPct val="90000"/>
              </a:lnSpc>
              <a:spcBef>
                <a:spcPts val="1000"/>
              </a:spcBef>
              <a:spcAft>
                <a:spcPts val="0"/>
              </a:spcAft>
              <a:buNone/>
            </a:pPr>
            <a:r>
              <a:rPr b="1" lang="en-US" sz="2400">
                <a:solidFill>
                  <a:schemeClr val="dk1"/>
                </a:solidFill>
                <a:latin typeface="Fira Code"/>
                <a:ea typeface="Fira Code"/>
                <a:cs typeface="Fira Code"/>
                <a:sym typeface="Fira Code"/>
              </a:rPr>
              <a:t>for (int i = 0; i &lt; 1024; </a:t>
            </a:r>
            <a:r>
              <a:rPr b="1" lang="en-US" sz="2400">
                <a:solidFill>
                  <a:srgbClr val="FF0000"/>
                </a:solidFill>
                <a:latin typeface="Fira Code"/>
                <a:ea typeface="Fira Code"/>
                <a:cs typeface="Fira Code"/>
                <a:sym typeface="Fira Code"/>
              </a:rPr>
              <a:t>i += 4</a:t>
            </a:r>
            <a:r>
              <a:rPr b="1" lang="en-US" sz="2400">
                <a:solidFill>
                  <a:schemeClr val="dk1"/>
                </a:solidFill>
                <a:latin typeface="Fira Code"/>
                <a:ea typeface="Fira Code"/>
                <a:cs typeface="Fira Code"/>
                <a:sym typeface="Fira Code"/>
              </a:rPr>
              <a:t>) {</a:t>
            </a:r>
            <a:endParaRPr b="1" sz="2400">
              <a:solidFill>
                <a:schemeClr val="dk1"/>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2400">
                <a:solidFill>
                  <a:schemeClr val="dk1"/>
                </a:solidFill>
                <a:latin typeface="Fira Code"/>
                <a:ea typeface="Fira Code"/>
                <a:cs typeface="Fira Code"/>
                <a:sym typeface="Fira Code"/>
              </a:rPr>
              <a:t>    </a:t>
            </a:r>
            <a:r>
              <a:rPr b="1" lang="en-US" sz="2400">
                <a:solidFill>
                  <a:srgbClr val="FF0000"/>
                </a:solidFill>
                <a:latin typeface="Fira Code"/>
                <a:ea typeface="Fira Code"/>
                <a:cs typeface="Fira Code"/>
                <a:sym typeface="Fira Code"/>
              </a:rPr>
              <a:t>simd_load</a:t>
            </a:r>
            <a:r>
              <a:rPr b="1" lang="en-US" sz="2400">
                <a:solidFill>
                  <a:schemeClr val="dk1"/>
                </a:solidFill>
                <a:latin typeface="Fira Code"/>
                <a:ea typeface="Fira Code"/>
                <a:cs typeface="Fira Code"/>
                <a:sym typeface="Fira Code"/>
              </a:rPr>
              <a:t>(v_a, &amp;a[i]);</a:t>
            </a:r>
            <a:endParaRPr b="1" sz="2400">
              <a:solidFill>
                <a:schemeClr val="dk1"/>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2400">
                <a:solidFill>
                  <a:schemeClr val="dk1"/>
                </a:solidFill>
                <a:latin typeface="Fira Code"/>
                <a:ea typeface="Fira Code"/>
                <a:cs typeface="Fira Code"/>
                <a:sym typeface="Fira Code"/>
              </a:rPr>
              <a:t>    </a:t>
            </a:r>
            <a:r>
              <a:rPr b="1" lang="en-US" sz="2400">
                <a:solidFill>
                  <a:srgbClr val="FF0000"/>
                </a:solidFill>
                <a:latin typeface="Fira Code"/>
                <a:ea typeface="Fira Code"/>
                <a:cs typeface="Fira Code"/>
                <a:sym typeface="Fira Code"/>
              </a:rPr>
              <a:t>simd_load</a:t>
            </a:r>
            <a:r>
              <a:rPr b="1" lang="en-US" sz="2400">
                <a:solidFill>
                  <a:schemeClr val="dk1"/>
                </a:solidFill>
                <a:latin typeface="Fira Code"/>
                <a:ea typeface="Fira Code"/>
                <a:cs typeface="Fira Code"/>
                <a:sym typeface="Fira Code"/>
              </a:rPr>
              <a:t>(v_b, &amp;b[i]);</a:t>
            </a:r>
            <a:endParaRPr b="1" sz="2400">
              <a:solidFill>
                <a:schemeClr val="dk1"/>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2400">
                <a:solidFill>
                  <a:schemeClr val="dk1"/>
                </a:solidFill>
                <a:latin typeface="Fira Code"/>
                <a:ea typeface="Fira Code"/>
                <a:cs typeface="Fira Code"/>
                <a:sym typeface="Fira Code"/>
              </a:rPr>
              <a:t>    v_c = </a:t>
            </a:r>
            <a:r>
              <a:rPr b="1" lang="en-US" sz="2400">
                <a:solidFill>
                  <a:srgbClr val="FF0000"/>
                </a:solidFill>
                <a:latin typeface="Fira Code"/>
                <a:ea typeface="Fira Code"/>
                <a:cs typeface="Fira Code"/>
                <a:sym typeface="Fira Code"/>
              </a:rPr>
              <a:t>simd_vaddd</a:t>
            </a:r>
            <a:r>
              <a:rPr b="1" lang="en-US" sz="2400">
                <a:solidFill>
                  <a:schemeClr val="dk1"/>
                </a:solidFill>
                <a:latin typeface="Fira Code"/>
                <a:ea typeface="Fira Code"/>
                <a:cs typeface="Fira Code"/>
                <a:sym typeface="Fira Code"/>
              </a:rPr>
              <a:t>(v_a, v_b);</a:t>
            </a:r>
            <a:endParaRPr b="1" sz="2400">
              <a:solidFill>
                <a:schemeClr val="dk1"/>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2400">
                <a:solidFill>
                  <a:schemeClr val="dk1"/>
                </a:solidFill>
                <a:latin typeface="Fira Code"/>
                <a:ea typeface="Fira Code"/>
                <a:cs typeface="Fira Code"/>
                <a:sym typeface="Fira Code"/>
              </a:rPr>
              <a:t>    </a:t>
            </a:r>
            <a:r>
              <a:rPr b="1" lang="en-US" sz="2400">
                <a:solidFill>
                  <a:srgbClr val="FF0000"/>
                </a:solidFill>
                <a:latin typeface="Fira Code"/>
                <a:ea typeface="Fira Code"/>
                <a:cs typeface="Fira Code"/>
                <a:sym typeface="Fira Code"/>
              </a:rPr>
              <a:t>simd_store</a:t>
            </a:r>
            <a:r>
              <a:rPr b="1" lang="en-US" sz="2400">
                <a:solidFill>
                  <a:schemeClr val="dk1"/>
                </a:solidFill>
                <a:latin typeface="Fira Code"/>
                <a:ea typeface="Fira Code"/>
                <a:cs typeface="Fira Code"/>
                <a:sym typeface="Fira Code"/>
              </a:rPr>
              <a:t>(v_c, &amp;c[i]);</a:t>
            </a:r>
            <a:endParaRPr b="1" sz="2400">
              <a:solidFill>
                <a:schemeClr val="dk1"/>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2400">
                <a:solidFill>
                  <a:schemeClr val="dk1"/>
                </a:solidFill>
                <a:latin typeface="Fira Code"/>
                <a:ea typeface="Fira Code"/>
                <a:cs typeface="Fira Code"/>
                <a:sym typeface="Fira Code"/>
              </a:rPr>
              <a:t>}</a:t>
            </a:r>
            <a:endParaRPr b="1" sz="2400">
              <a:solidFill>
                <a:schemeClr val="dk1"/>
              </a:solidFill>
              <a:latin typeface="Fira Code"/>
              <a:ea typeface="Fira Code"/>
              <a:cs typeface="Fira Code"/>
              <a:sym typeface="Fira Code"/>
            </a:endParaRPr>
          </a:p>
          <a:p>
            <a:pPr indent="0" lvl="0" marL="0" rtl="0" algn="l">
              <a:spcBef>
                <a:spcPts val="0"/>
              </a:spcBef>
              <a:spcAft>
                <a:spcPts val="0"/>
              </a:spcAft>
              <a:buNone/>
            </a:pPr>
            <a:r>
              <a:t/>
            </a:r>
            <a:endParaRPr b="1">
              <a:latin typeface="Fira Code"/>
              <a:ea typeface="Fira Code"/>
              <a:cs typeface="Fira Code"/>
              <a:sym typeface="Fira Code"/>
            </a:endParaRPr>
          </a:p>
        </p:txBody>
      </p:sp>
      <p:sp>
        <p:nvSpPr>
          <p:cNvPr id="73" name="Google Shape;73;g2c9a6c7a19e_4_6"/>
          <p:cNvSpPr txBox="1"/>
          <p:nvPr/>
        </p:nvSpPr>
        <p:spPr>
          <a:xfrm>
            <a:off x="306575" y="578750"/>
            <a:ext cx="6128700" cy="1654200"/>
          </a:xfrm>
          <a:prstGeom prst="rect">
            <a:avLst/>
          </a:prstGeom>
          <a:noFill/>
          <a:ln>
            <a:noFill/>
          </a:ln>
        </p:spPr>
        <p:txBody>
          <a:bodyPr anchorCtr="0" anchor="ctr" bIns="91425" lIns="91425" spcFirstLastPara="1" rIns="91425" wrap="square" tIns="91425">
            <a:spAutoFit/>
          </a:bodyPr>
          <a:lstStyle/>
          <a:p>
            <a:pPr indent="0" lvl="0" marL="0" marR="0" rtl="0" algn="l">
              <a:lnSpc>
                <a:spcPct val="90000"/>
              </a:lnSpc>
              <a:spcBef>
                <a:spcPts val="1000"/>
              </a:spcBef>
              <a:spcAft>
                <a:spcPts val="0"/>
              </a:spcAft>
              <a:buNone/>
            </a:pPr>
            <a:r>
              <a:rPr b="1" lang="en-US" sz="2400">
                <a:solidFill>
                  <a:schemeClr val="dk1"/>
                </a:solidFill>
                <a:latin typeface="Fira Code"/>
                <a:ea typeface="Fira Code"/>
                <a:cs typeface="Fira Code"/>
                <a:sym typeface="Fira Code"/>
              </a:rPr>
              <a:t>for (int i = 0; i &lt; 1024; i++) {</a:t>
            </a:r>
            <a:endParaRPr b="1" sz="2400">
              <a:solidFill>
                <a:schemeClr val="dk1"/>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2400">
                <a:solidFill>
                  <a:schemeClr val="dk1"/>
                </a:solidFill>
                <a:latin typeface="Fira Code"/>
                <a:ea typeface="Fira Code"/>
                <a:cs typeface="Fira Code"/>
                <a:sym typeface="Fira Code"/>
              </a:rPr>
              <a:t>    c[i] = a[i] + b[i];</a:t>
            </a:r>
            <a:endParaRPr b="1" sz="2400">
              <a:solidFill>
                <a:schemeClr val="dk1"/>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2400">
                <a:solidFill>
                  <a:schemeClr val="dk1"/>
                </a:solidFill>
                <a:latin typeface="Fira Code"/>
                <a:ea typeface="Fira Code"/>
                <a:cs typeface="Fira Code"/>
                <a:sym typeface="Fira Code"/>
              </a:rPr>
              <a:t>}</a:t>
            </a:r>
            <a:endParaRPr b="1" sz="2400">
              <a:solidFill>
                <a:schemeClr val="dk1"/>
              </a:solidFill>
              <a:latin typeface="Fira Code"/>
              <a:ea typeface="Fira Code"/>
              <a:cs typeface="Fira Code"/>
              <a:sym typeface="Fira Code"/>
            </a:endParaRPr>
          </a:p>
          <a:p>
            <a:pPr indent="0" lvl="0" marL="0" rtl="0" algn="l">
              <a:spcBef>
                <a:spcPts val="0"/>
              </a:spcBef>
              <a:spcAft>
                <a:spcPts val="0"/>
              </a:spcAft>
              <a:buNone/>
            </a:pPr>
            <a:r>
              <a:t/>
            </a:r>
            <a:endParaRPr b="1">
              <a:latin typeface="Fira Code"/>
              <a:ea typeface="Fira Code"/>
              <a:cs typeface="Fira Code"/>
              <a:sym typeface="Fira Code"/>
            </a:endParaRPr>
          </a:p>
        </p:txBody>
      </p:sp>
      <p:pic>
        <p:nvPicPr>
          <p:cNvPr id="74" name="Google Shape;74;g2c9a6c7a19e_4_6"/>
          <p:cNvPicPr preferRelativeResize="0"/>
          <p:nvPr/>
        </p:nvPicPr>
        <p:blipFill>
          <a:blip r:embed="rId3">
            <a:alphaModFix/>
          </a:blip>
          <a:stretch>
            <a:fillRect/>
          </a:stretch>
        </p:blipFill>
        <p:spPr>
          <a:xfrm>
            <a:off x="6773550" y="199225"/>
            <a:ext cx="5242675" cy="2722850"/>
          </a:xfrm>
          <a:prstGeom prst="rect">
            <a:avLst/>
          </a:prstGeom>
          <a:noFill/>
          <a:ln>
            <a:noFill/>
          </a:ln>
        </p:spPr>
      </p:pic>
      <p:grpSp>
        <p:nvGrpSpPr>
          <p:cNvPr id="75" name="Google Shape;75;g2c9a6c7a19e_4_6"/>
          <p:cNvGrpSpPr/>
          <p:nvPr/>
        </p:nvGrpSpPr>
        <p:grpSpPr>
          <a:xfrm>
            <a:off x="2322419" y="1176625"/>
            <a:ext cx="5845106" cy="2426920"/>
            <a:chOff x="2322419" y="1176625"/>
            <a:chExt cx="5845106" cy="2426920"/>
          </a:xfrm>
        </p:grpSpPr>
        <p:sp>
          <p:nvSpPr>
            <p:cNvPr id="76" name="Google Shape;76;g2c9a6c7a19e_4_6"/>
            <p:cNvSpPr/>
            <p:nvPr/>
          </p:nvSpPr>
          <p:spPr>
            <a:xfrm rot="-1767348">
              <a:off x="2225872" y="2632724"/>
              <a:ext cx="2721493" cy="322544"/>
            </a:xfrm>
            <a:prstGeom prst="leftArrow">
              <a:avLst>
                <a:gd fmla="val 37039" name="adj1"/>
                <a:gd fmla="val 50000" name="adj2"/>
              </a:avLst>
            </a:prstGeom>
            <a:solidFill>
              <a:srgbClr val="CC0000"/>
            </a:solidFill>
            <a:ln cap="flat" cmpd="sng" w="9525">
              <a:solidFill>
                <a:srgbClr val="F4CCC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77" name="Google Shape;77;g2c9a6c7a19e_4_6"/>
            <p:cNvSpPr/>
            <p:nvPr/>
          </p:nvSpPr>
          <p:spPr>
            <a:xfrm>
              <a:off x="4718425" y="1176625"/>
              <a:ext cx="3449100" cy="1253100"/>
            </a:xfrm>
            <a:prstGeom prst="rect">
              <a:avLst/>
            </a:prstGeom>
            <a:solidFill>
              <a:srgbClr val="C92525"/>
            </a:solidFill>
            <a:ln cap="flat" cmpd="sng" w="9525">
              <a:solidFill>
                <a:srgbClr val="CC412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2000">
                  <a:solidFill>
                    <a:schemeClr val="lt1"/>
                  </a:solidFill>
                </a:rPr>
                <a:t>Load 4 double elements into vector v_a from contiguous memory starting from a[i]</a:t>
              </a:r>
              <a:endParaRPr b="1" sz="2000">
                <a:solidFill>
                  <a:schemeClr val="lt1"/>
                </a:solidFill>
              </a:endParaRPr>
            </a:p>
          </p:txBody>
        </p:sp>
      </p:grpSp>
      <p:grpSp>
        <p:nvGrpSpPr>
          <p:cNvPr id="78" name="Google Shape;78;g2c9a6c7a19e_4_6"/>
          <p:cNvGrpSpPr/>
          <p:nvPr/>
        </p:nvGrpSpPr>
        <p:grpSpPr>
          <a:xfrm>
            <a:off x="5077975" y="4759175"/>
            <a:ext cx="4908550" cy="1253100"/>
            <a:chOff x="5077975" y="4759175"/>
            <a:chExt cx="4908550" cy="1253100"/>
          </a:xfrm>
        </p:grpSpPr>
        <p:sp>
          <p:nvSpPr>
            <p:cNvPr id="79" name="Google Shape;79;g2c9a6c7a19e_4_6"/>
            <p:cNvSpPr/>
            <p:nvPr/>
          </p:nvSpPr>
          <p:spPr>
            <a:xfrm>
              <a:off x="6537425" y="4759175"/>
              <a:ext cx="3449100" cy="1253100"/>
            </a:xfrm>
            <a:prstGeom prst="rect">
              <a:avLst/>
            </a:prstGeom>
            <a:solidFill>
              <a:srgbClr val="CC0000"/>
            </a:solidFill>
            <a:ln cap="flat" cmpd="sng" w="9525">
              <a:solidFill>
                <a:srgbClr val="CC412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2000">
                  <a:solidFill>
                    <a:schemeClr val="lt1"/>
                  </a:solidFill>
                </a:rPr>
                <a:t>Store 4 elements of vector v_a into contiguous memory starting from c[i]</a:t>
              </a:r>
              <a:endParaRPr b="1" sz="2000">
                <a:solidFill>
                  <a:schemeClr val="lt1"/>
                </a:solidFill>
              </a:endParaRPr>
            </a:p>
          </p:txBody>
        </p:sp>
        <p:sp>
          <p:nvSpPr>
            <p:cNvPr id="80" name="Google Shape;80;g2c9a6c7a19e_4_6"/>
            <p:cNvSpPr/>
            <p:nvPr/>
          </p:nvSpPr>
          <p:spPr>
            <a:xfrm>
              <a:off x="5077975" y="4977100"/>
              <a:ext cx="1459500" cy="255900"/>
            </a:xfrm>
            <a:prstGeom prst="leftArrow">
              <a:avLst>
                <a:gd fmla="val 50000" name="adj1"/>
                <a:gd fmla="val 50000" name="adj2"/>
              </a:avLst>
            </a:prstGeom>
            <a:solidFill>
              <a:srgbClr val="CC0000"/>
            </a:solidFill>
            <a:ln cap="flat" cmpd="sng" w="9525">
              <a:solidFill>
                <a:srgbClr val="F4CCC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81" name="Google Shape;81;g2c9a6c7a19e_4_6"/>
          <p:cNvGrpSpPr/>
          <p:nvPr/>
        </p:nvGrpSpPr>
        <p:grpSpPr>
          <a:xfrm>
            <a:off x="5197053" y="3083750"/>
            <a:ext cx="6358147" cy="1340247"/>
            <a:chOff x="5197053" y="3083750"/>
            <a:chExt cx="6358147" cy="1340247"/>
          </a:xfrm>
        </p:grpSpPr>
        <p:sp>
          <p:nvSpPr>
            <p:cNvPr id="82" name="Google Shape;82;g2c9a6c7a19e_4_6"/>
            <p:cNvSpPr/>
            <p:nvPr/>
          </p:nvSpPr>
          <p:spPr>
            <a:xfrm rot="-799920">
              <a:off x="5189973" y="3831920"/>
              <a:ext cx="2829659" cy="269454"/>
            </a:xfrm>
            <a:prstGeom prst="leftArrow">
              <a:avLst>
                <a:gd fmla="val 50000" name="adj1"/>
                <a:gd fmla="val 50000" name="adj2"/>
              </a:avLst>
            </a:prstGeom>
            <a:solidFill>
              <a:srgbClr val="CC4125"/>
            </a:solidFill>
            <a:ln cap="flat" cmpd="sng" w="9525">
              <a:solidFill>
                <a:srgbClr val="F4CCC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3" name="Google Shape;83;g2c9a6c7a19e_4_6"/>
            <p:cNvSpPr/>
            <p:nvPr/>
          </p:nvSpPr>
          <p:spPr>
            <a:xfrm>
              <a:off x="7786900" y="3083750"/>
              <a:ext cx="3768300" cy="1253100"/>
            </a:xfrm>
            <a:prstGeom prst="rect">
              <a:avLst/>
            </a:prstGeom>
            <a:solidFill>
              <a:srgbClr val="CC0000"/>
            </a:solidFill>
            <a:ln cap="flat" cmpd="sng" w="9525">
              <a:solidFill>
                <a:srgbClr val="CC412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2000">
                  <a:solidFill>
                    <a:schemeClr val="lt1"/>
                  </a:solidFill>
                </a:rPr>
                <a:t>Add 4 elements of va with 4 elements of v_b element-wise, return the result</a:t>
              </a:r>
              <a:endParaRPr b="1" sz="2000">
                <a:solidFill>
                  <a:schemeClr val="lt1"/>
                </a:solidFill>
              </a:endParaRPr>
            </a:p>
          </p:txBody>
        </p:sp>
      </p:grpSp>
      <p:sp>
        <p:nvSpPr>
          <p:cNvPr id="84" name="Google Shape;84;g2c9a6c7a19e_4_6"/>
          <p:cNvSpPr txBox="1"/>
          <p:nvPr/>
        </p:nvSpPr>
        <p:spPr>
          <a:xfrm>
            <a:off x="8556688" y="2642750"/>
            <a:ext cx="1676400" cy="44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u="sng">
                <a:solidFill>
                  <a:schemeClr val="hlink"/>
                </a:solidFill>
                <a:hlinkClick r:id="rId4"/>
              </a:rPr>
              <a:t>SIMD Illustration</a:t>
            </a:r>
            <a:endParaRPr i="1"/>
          </a:p>
        </p:txBody>
      </p:sp>
      <p:grpSp>
        <p:nvGrpSpPr>
          <p:cNvPr id="85" name="Google Shape;85;g2c9a6c7a19e_4_6"/>
          <p:cNvGrpSpPr/>
          <p:nvPr/>
        </p:nvGrpSpPr>
        <p:grpSpPr>
          <a:xfrm>
            <a:off x="398025" y="1043900"/>
            <a:ext cx="3978900" cy="2482525"/>
            <a:chOff x="398025" y="1043900"/>
            <a:chExt cx="3978900" cy="2482525"/>
          </a:xfrm>
        </p:grpSpPr>
        <p:sp>
          <p:nvSpPr>
            <p:cNvPr id="86" name="Google Shape;86;g2c9a6c7a19e_4_6"/>
            <p:cNvSpPr/>
            <p:nvPr/>
          </p:nvSpPr>
          <p:spPr>
            <a:xfrm>
              <a:off x="2929125" y="1956825"/>
              <a:ext cx="350400" cy="1569600"/>
            </a:xfrm>
            <a:prstGeom prst="downArrow">
              <a:avLst>
                <a:gd fmla="val 50000" name="adj1"/>
                <a:gd fmla="val 50000" name="adj2"/>
              </a:avLst>
            </a:prstGeom>
            <a:solidFill>
              <a:srgbClr val="C92525"/>
            </a:solidFill>
            <a:ln cap="flat" cmpd="sng" w="9525">
              <a:solidFill>
                <a:srgbClr val="CC412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p>
          </p:txBody>
        </p:sp>
        <p:sp>
          <p:nvSpPr>
            <p:cNvPr id="87" name="Google Shape;87;g2c9a6c7a19e_4_6"/>
            <p:cNvSpPr/>
            <p:nvPr/>
          </p:nvSpPr>
          <p:spPr>
            <a:xfrm>
              <a:off x="398025" y="1043900"/>
              <a:ext cx="3978900" cy="1033500"/>
            </a:xfrm>
            <a:prstGeom prst="rect">
              <a:avLst/>
            </a:prstGeom>
            <a:solidFill>
              <a:srgbClr val="C92525"/>
            </a:solidFill>
            <a:ln cap="flat" cmpd="sng" w="9525">
              <a:solidFill>
                <a:srgbClr val="CC412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2000">
                  <a:solidFill>
                    <a:schemeClr val="lt1"/>
                  </a:solidFill>
                </a:rPr>
                <a:t>v_a, v_b, v_c, etc. are pre-defined vectors by SIMD</a:t>
              </a:r>
              <a:endParaRPr b="1" sz="2000">
                <a:solidFill>
                  <a:schemeClr val="lt1"/>
                </a:solidFill>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g2c9a6c7a19e_4_25"/>
          <p:cNvSpPr txBox="1"/>
          <p:nvPr/>
        </p:nvSpPr>
        <p:spPr>
          <a:xfrm>
            <a:off x="417700" y="1360225"/>
            <a:ext cx="6435300" cy="3036300"/>
          </a:xfrm>
          <a:prstGeom prst="rect">
            <a:avLst/>
          </a:prstGeom>
          <a:noFill/>
          <a:ln>
            <a:noFill/>
          </a:ln>
        </p:spPr>
        <p:txBody>
          <a:bodyPr anchorCtr="0" anchor="ctr" bIns="91425" lIns="91425" spcFirstLastPara="1" rIns="91425" wrap="square" tIns="91425">
            <a:spAutoFit/>
          </a:bodyPr>
          <a:lstStyle/>
          <a:p>
            <a:pPr indent="0" lvl="0" marL="0" marR="0" rtl="0" algn="l">
              <a:lnSpc>
                <a:spcPct val="90000"/>
              </a:lnSpc>
              <a:spcBef>
                <a:spcPts val="1000"/>
              </a:spcBef>
              <a:spcAft>
                <a:spcPts val="0"/>
              </a:spcAft>
              <a:buNone/>
            </a:pPr>
            <a:r>
              <a:rPr b="1" lang="en-US" sz="2400">
                <a:solidFill>
                  <a:schemeClr val="dk1"/>
                </a:solidFill>
                <a:latin typeface="Fira Code"/>
                <a:ea typeface="Fira Code"/>
                <a:cs typeface="Fira Code"/>
                <a:sym typeface="Fira Code"/>
              </a:rPr>
              <a:t>for (int i = 0; i &lt; 1024; i++) {</a:t>
            </a:r>
            <a:endParaRPr b="1" sz="2400">
              <a:solidFill>
                <a:schemeClr val="dk1"/>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2400">
                <a:solidFill>
                  <a:schemeClr val="dk1"/>
                </a:solidFill>
                <a:latin typeface="Fira Code"/>
                <a:ea typeface="Fira Code"/>
                <a:cs typeface="Fira Code"/>
                <a:sym typeface="Fira Code"/>
              </a:rPr>
              <a:t>    </a:t>
            </a:r>
            <a:r>
              <a:rPr b="1" lang="en-US" sz="2400">
                <a:solidFill>
                  <a:srgbClr val="FF0000"/>
                </a:solidFill>
                <a:latin typeface="Fira Code"/>
                <a:ea typeface="Fira Code"/>
                <a:cs typeface="Fira Code"/>
                <a:sym typeface="Fira Code"/>
              </a:rPr>
              <a:t>if (m[i] &lt; 0)</a:t>
            </a:r>
            <a:endParaRPr b="1" sz="2400">
              <a:solidFill>
                <a:srgbClr val="FF0000"/>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2400">
                <a:solidFill>
                  <a:schemeClr val="dk1"/>
                </a:solidFill>
                <a:latin typeface="Fira Code"/>
                <a:ea typeface="Fira Code"/>
                <a:cs typeface="Fira Code"/>
                <a:sym typeface="Fira Code"/>
              </a:rPr>
              <a:t>        c[i] = a[i] + b[i];</a:t>
            </a:r>
            <a:endParaRPr b="1" sz="2400">
              <a:solidFill>
                <a:schemeClr val="dk1"/>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2400">
                <a:solidFill>
                  <a:schemeClr val="dk1"/>
                </a:solidFill>
                <a:latin typeface="Fira Code"/>
                <a:ea typeface="Fira Code"/>
                <a:cs typeface="Fira Code"/>
                <a:sym typeface="Fira Code"/>
              </a:rPr>
              <a:t>    </a:t>
            </a:r>
            <a:r>
              <a:rPr b="1" lang="en-US" sz="2400">
                <a:solidFill>
                  <a:srgbClr val="FF0000"/>
                </a:solidFill>
                <a:latin typeface="Fira Code"/>
                <a:ea typeface="Fira Code"/>
                <a:cs typeface="Fira Code"/>
                <a:sym typeface="Fira Code"/>
              </a:rPr>
              <a:t>else</a:t>
            </a:r>
            <a:endParaRPr b="1" sz="2400">
              <a:solidFill>
                <a:srgbClr val="FF0000"/>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2400">
                <a:solidFill>
                  <a:schemeClr val="dk1"/>
                </a:solidFill>
                <a:latin typeface="Fira Code"/>
                <a:ea typeface="Fira Code"/>
                <a:cs typeface="Fira Code"/>
                <a:sym typeface="Fira Code"/>
              </a:rPr>
              <a:t>        c[i] = 0;</a:t>
            </a:r>
            <a:endParaRPr b="1" sz="2400">
              <a:solidFill>
                <a:schemeClr val="dk1"/>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2400">
                <a:solidFill>
                  <a:schemeClr val="dk1"/>
                </a:solidFill>
                <a:latin typeface="Fira Code"/>
                <a:ea typeface="Fira Code"/>
                <a:cs typeface="Fira Code"/>
                <a:sym typeface="Fira Code"/>
              </a:rPr>
              <a:t>}</a:t>
            </a:r>
            <a:endParaRPr b="1" sz="2400">
              <a:solidFill>
                <a:schemeClr val="dk1"/>
              </a:solidFill>
              <a:latin typeface="Fira Code"/>
              <a:ea typeface="Fira Code"/>
              <a:cs typeface="Fira Code"/>
              <a:sym typeface="Fira Code"/>
            </a:endParaRPr>
          </a:p>
          <a:p>
            <a:pPr indent="0" lvl="0" marL="0" rtl="0" algn="l">
              <a:spcBef>
                <a:spcPts val="0"/>
              </a:spcBef>
              <a:spcAft>
                <a:spcPts val="0"/>
              </a:spcAft>
              <a:buNone/>
            </a:pPr>
            <a:r>
              <a:t/>
            </a:r>
            <a:endParaRPr b="1">
              <a:latin typeface="Fira Code"/>
              <a:ea typeface="Fira Code"/>
              <a:cs typeface="Fira Code"/>
              <a:sym typeface="Fira Code"/>
            </a:endParaRPr>
          </a:p>
        </p:txBody>
      </p:sp>
      <p:sp>
        <p:nvSpPr>
          <p:cNvPr id="93" name="Google Shape;93;g2c9a6c7a19e_4_25"/>
          <p:cNvSpPr txBox="1"/>
          <p:nvPr/>
        </p:nvSpPr>
        <p:spPr>
          <a:xfrm>
            <a:off x="272175" y="409600"/>
            <a:ext cx="5456700" cy="673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US" sz="4800">
                <a:solidFill>
                  <a:srgbClr val="00274C"/>
                </a:solidFill>
                <a:latin typeface="Calibri"/>
                <a:ea typeface="Calibri"/>
                <a:cs typeface="Calibri"/>
                <a:sym typeface="Calibri"/>
              </a:rPr>
              <a:t>With IF-Statement?</a:t>
            </a:r>
            <a:endParaRPr sz="36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g2c9a6c7a19e_4_46"/>
          <p:cNvSpPr txBox="1"/>
          <p:nvPr/>
        </p:nvSpPr>
        <p:spPr>
          <a:xfrm>
            <a:off x="272175" y="409600"/>
            <a:ext cx="6764700" cy="673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US" sz="4800">
                <a:solidFill>
                  <a:srgbClr val="00274C"/>
                </a:solidFill>
                <a:latin typeface="Calibri"/>
                <a:ea typeface="Calibri"/>
                <a:cs typeface="Calibri"/>
                <a:sym typeface="Calibri"/>
              </a:rPr>
              <a:t>IF-Conversion: Example</a:t>
            </a:r>
            <a:endParaRPr sz="3600"/>
          </a:p>
        </p:txBody>
      </p:sp>
      <p:sp>
        <p:nvSpPr>
          <p:cNvPr id="99" name="Google Shape;99;g2c9a6c7a19e_4_46"/>
          <p:cNvSpPr txBox="1"/>
          <p:nvPr/>
        </p:nvSpPr>
        <p:spPr>
          <a:xfrm>
            <a:off x="6887575" y="2164350"/>
            <a:ext cx="5200800" cy="3200700"/>
          </a:xfrm>
          <a:prstGeom prst="rect">
            <a:avLst/>
          </a:prstGeom>
          <a:noFill/>
          <a:ln>
            <a:noFill/>
          </a:ln>
        </p:spPr>
        <p:txBody>
          <a:bodyPr anchorCtr="0" anchor="ctr" bIns="91425" lIns="91425" spcFirstLastPara="1" rIns="91425" wrap="square" tIns="91425">
            <a:spAutoFit/>
          </a:bodyPr>
          <a:lstStyle/>
          <a:p>
            <a:pPr indent="0" lvl="0" marL="0" marR="0" rtl="0" algn="l">
              <a:lnSpc>
                <a:spcPct val="90000"/>
              </a:lnSpc>
              <a:spcBef>
                <a:spcPts val="1000"/>
              </a:spcBef>
              <a:spcAft>
                <a:spcPts val="0"/>
              </a:spcAft>
              <a:buNone/>
            </a:pPr>
            <a:r>
              <a:rPr b="1" lang="en-US" sz="1800">
                <a:solidFill>
                  <a:schemeClr val="dk1"/>
                </a:solidFill>
                <a:latin typeface="Fira Code"/>
                <a:ea typeface="Fira Code"/>
                <a:cs typeface="Fira Code"/>
                <a:sym typeface="Fira Code"/>
              </a:rPr>
              <a:t>for (int i = 0; i &lt; 1024; </a:t>
            </a:r>
            <a:r>
              <a:rPr b="1" lang="en-US" sz="1800">
                <a:solidFill>
                  <a:srgbClr val="FF0000"/>
                </a:solidFill>
                <a:latin typeface="Fira Code"/>
                <a:ea typeface="Fira Code"/>
                <a:cs typeface="Fira Code"/>
                <a:sym typeface="Fira Code"/>
              </a:rPr>
              <a:t>i += 4</a:t>
            </a:r>
            <a:r>
              <a:rPr b="1" lang="en-US" sz="1800">
                <a:solidFill>
                  <a:schemeClr val="dk1"/>
                </a:solidFill>
                <a:latin typeface="Fira Code"/>
                <a:ea typeface="Fira Code"/>
                <a:cs typeface="Fira Code"/>
                <a:sym typeface="Fira Code"/>
              </a:rPr>
              <a:t>) {</a:t>
            </a:r>
            <a:endParaRPr b="1" sz="1800">
              <a:solidFill>
                <a:schemeClr val="dk1"/>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1800">
                <a:solidFill>
                  <a:schemeClr val="dk1"/>
                </a:solidFill>
                <a:latin typeface="Fira Code"/>
                <a:ea typeface="Fira Code"/>
                <a:cs typeface="Fira Code"/>
                <a:sym typeface="Fira Code"/>
              </a:rPr>
              <a:t>    p = m[i] &lt; 0</a:t>
            </a:r>
            <a:endParaRPr b="1" sz="1800">
              <a:solidFill>
                <a:schemeClr val="dk1"/>
              </a:solidFill>
              <a:latin typeface="Fira Code"/>
              <a:ea typeface="Fira Code"/>
              <a:cs typeface="Fira Code"/>
              <a:sym typeface="Fira Code"/>
            </a:endParaRPr>
          </a:p>
          <a:p>
            <a:pPr indent="0" lvl="0" marL="0" rtl="0" algn="l">
              <a:lnSpc>
                <a:spcPct val="90000"/>
              </a:lnSpc>
              <a:spcBef>
                <a:spcPts val="1000"/>
              </a:spcBef>
              <a:spcAft>
                <a:spcPts val="0"/>
              </a:spcAft>
              <a:buNone/>
            </a:pPr>
            <a:r>
              <a:rPr b="1" lang="en-US" sz="1800">
                <a:solidFill>
                  <a:schemeClr val="dk1"/>
                </a:solidFill>
                <a:latin typeface="Fira Code"/>
                <a:ea typeface="Fira Code"/>
                <a:cs typeface="Fira Code"/>
                <a:sym typeface="Fira Code"/>
              </a:rPr>
              <a:t>    v_a = load &amp;a[i]</a:t>
            </a:r>
            <a:r>
              <a:rPr b="1" lang="en-US" sz="1800" strike="sngStrike">
                <a:solidFill>
                  <a:schemeClr val="dk1"/>
                </a:solidFill>
                <a:latin typeface="Fira Code"/>
                <a:ea typeface="Fira Code"/>
                <a:cs typeface="Fira Code"/>
                <a:sym typeface="Fira Code"/>
              </a:rPr>
              <a:t> if p</a:t>
            </a:r>
            <a:endParaRPr b="1" sz="1800" strike="sngStrike">
              <a:solidFill>
                <a:schemeClr val="dk1"/>
              </a:solidFill>
              <a:latin typeface="Fira Code"/>
              <a:ea typeface="Fira Code"/>
              <a:cs typeface="Fira Code"/>
              <a:sym typeface="Fira Code"/>
            </a:endParaRPr>
          </a:p>
          <a:p>
            <a:pPr indent="0" lvl="0" marL="0" rtl="0" algn="l">
              <a:lnSpc>
                <a:spcPct val="90000"/>
              </a:lnSpc>
              <a:spcBef>
                <a:spcPts val="1000"/>
              </a:spcBef>
              <a:spcAft>
                <a:spcPts val="0"/>
              </a:spcAft>
              <a:buNone/>
            </a:pPr>
            <a:r>
              <a:rPr b="1" lang="en-US" sz="1800">
                <a:solidFill>
                  <a:schemeClr val="dk1"/>
                </a:solidFill>
                <a:latin typeface="Fira Code"/>
                <a:ea typeface="Fira Code"/>
                <a:cs typeface="Fira Code"/>
                <a:sym typeface="Fira Code"/>
              </a:rPr>
              <a:t>    v_b = load &amp;b[i]</a:t>
            </a:r>
            <a:r>
              <a:rPr b="1" lang="en-US" sz="1800" strike="sngStrike">
                <a:solidFill>
                  <a:schemeClr val="dk1"/>
                </a:solidFill>
                <a:latin typeface="Fira Code"/>
                <a:ea typeface="Fira Code"/>
                <a:cs typeface="Fira Code"/>
                <a:sym typeface="Fira Code"/>
              </a:rPr>
              <a:t> if p</a:t>
            </a:r>
            <a:endParaRPr b="1" sz="1800" strike="sngStrike">
              <a:solidFill>
                <a:schemeClr val="dk1"/>
              </a:solidFill>
              <a:latin typeface="Fira Code"/>
              <a:ea typeface="Fira Code"/>
              <a:cs typeface="Fira Code"/>
              <a:sym typeface="Fira Code"/>
            </a:endParaRPr>
          </a:p>
          <a:p>
            <a:pPr indent="0" lvl="0" marL="0" rtl="0" algn="l">
              <a:lnSpc>
                <a:spcPct val="90000"/>
              </a:lnSpc>
              <a:spcBef>
                <a:spcPts val="1000"/>
              </a:spcBef>
              <a:spcAft>
                <a:spcPts val="0"/>
              </a:spcAft>
              <a:buNone/>
            </a:pPr>
            <a:r>
              <a:rPr b="1" lang="en-US" sz="1800">
                <a:solidFill>
                  <a:schemeClr val="dk1"/>
                </a:solidFill>
                <a:latin typeface="Fira Code"/>
                <a:ea typeface="Fira Code"/>
                <a:cs typeface="Fira Code"/>
                <a:sym typeface="Fira Code"/>
              </a:rPr>
              <a:t>    v_add = v_a + v_b</a:t>
            </a:r>
            <a:endParaRPr b="1" sz="1800">
              <a:solidFill>
                <a:schemeClr val="dk1"/>
              </a:solidFill>
              <a:latin typeface="Fira Code"/>
              <a:ea typeface="Fira Code"/>
              <a:cs typeface="Fira Code"/>
              <a:sym typeface="Fira Code"/>
            </a:endParaRPr>
          </a:p>
          <a:p>
            <a:pPr indent="0" lvl="0" marL="0" rtl="0" algn="l">
              <a:lnSpc>
                <a:spcPct val="90000"/>
              </a:lnSpc>
              <a:spcBef>
                <a:spcPts val="1000"/>
              </a:spcBef>
              <a:spcAft>
                <a:spcPts val="0"/>
              </a:spcAft>
              <a:buNone/>
            </a:pPr>
            <a:r>
              <a:rPr b="1" lang="en-US" sz="1800">
                <a:solidFill>
                  <a:schemeClr val="dk1"/>
                </a:solidFill>
                <a:latin typeface="Fira Code"/>
                <a:ea typeface="Fira Code"/>
                <a:cs typeface="Fira Code"/>
                <a:sym typeface="Fira Code"/>
              </a:rPr>
              <a:t>    </a:t>
            </a:r>
            <a:r>
              <a:rPr b="1" lang="en-US" sz="1800">
                <a:solidFill>
                  <a:srgbClr val="FF0000"/>
                </a:solidFill>
                <a:latin typeface="Fira Code"/>
                <a:ea typeface="Fira Code"/>
                <a:cs typeface="Fira Code"/>
                <a:sym typeface="Fira Code"/>
              </a:rPr>
              <a:t>v_c = </a:t>
            </a:r>
            <a:r>
              <a:rPr b="1" lang="en-US" sz="1800">
                <a:solidFill>
                  <a:srgbClr val="FF0000"/>
                </a:solidFill>
                <a:latin typeface="Fira Code"/>
                <a:ea typeface="Fira Code"/>
                <a:cs typeface="Fira Code"/>
                <a:sym typeface="Fira Code"/>
              </a:rPr>
              <a:t>select(p, v_add, 0)</a:t>
            </a:r>
            <a:endParaRPr b="1" sz="1800">
              <a:solidFill>
                <a:srgbClr val="FF0000"/>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1800">
                <a:solidFill>
                  <a:srgbClr val="FF0000"/>
                </a:solidFill>
                <a:latin typeface="Fira Code"/>
                <a:ea typeface="Fira Code"/>
                <a:cs typeface="Fira Code"/>
                <a:sym typeface="Fira Code"/>
              </a:rPr>
              <a:t>    </a:t>
            </a:r>
            <a:r>
              <a:rPr b="1" lang="en-US" sz="1800">
                <a:solidFill>
                  <a:schemeClr val="dk1"/>
                </a:solidFill>
                <a:latin typeface="Fira Code"/>
                <a:ea typeface="Fira Code"/>
                <a:cs typeface="Fira Code"/>
                <a:sym typeface="Fira Code"/>
              </a:rPr>
              <a:t>store v_c to </a:t>
            </a:r>
            <a:r>
              <a:rPr b="1" lang="en-US" sz="1800">
                <a:solidFill>
                  <a:schemeClr val="dk1"/>
                </a:solidFill>
                <a:latin typeface="Fira Code"/>
                <a:ea typeface="Fira Code"/>
                <a:cs typeface="Fira Code"/>
                <a:sym typeface="Fira Code"/>
              </a:rPr>
              <a:t>&amp;c[i]</a:t>
            </a:r>
            <a:endParaRPr b="1" sz="1800">
              <a:solidFill>
                <a:schemeClr val="dk1"/>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1800">
                <a:solidFill>
                  <a:schemeClr val="dk1"/>
                </a:solidFill>
                <a:latin typeface="Fira Code"/>
                <a:ea typeface="Fira Code"/>
                <a:cs typeface="Fira Code"/>
                <a:sym typeface="Fira Code"/>
              </a:rPr>
              <a:t>}</a:t>
            </a:r>
            <a:endParaRPr b="1" sz="1800">
              <a:solidFill>
                <a:schemeClr val="dk1"/>
              </a:solidFill>
              <a:latin typeface="Fira Code"/>
              <a:ea typeface="Fira Code"/>
              <a:cs typeface="Fira Code"/>
              <a:sym typeface="Fira Code"/>
            </a:endParaRPr>
          </a:p>
          <a:p>
            <a:pPr indent="0" lvl="0" marL="0" rtl="0" algn="l">
              <a:spcBef>
                <a:spcPts val="0"/>
              </a:spcBef>
              <a:spcAft>
                <a:spcPts val="0"/>
              </a:spcAft>
              <a:buNone/>
            </a:pPr>
            <a:r>
              <a:t/>
            </a:r>
            <a:endParaRPr b="1" sz="800">
              <a:latin typeface="Fira Code"/>
              <a:ea typeface="Fira Code"/>
              <a:cs typeface="Fira Code"/>
              <a:sym typeface="Fira Code"/>
            </a:endParaRPr>
          </a:p>
        </p:txBody>
      </p:sp>
      <p:sp>
        <p:nvSpPr>
          <p:cNvPr id="100" name="Google Shape;100;g2c9a6c7a19e_4_46"/>
          <p:cNvSpPr txBox="1"/>
          <p:nvPr/>
        </p:nvSpPr>
        <p:spPr>
          <a:xfrm>
            <a:off x="272175" y="2164350"/>
            <a:ext cx="5456700" cy="3326700"/>
          </a:xfrm>
          <a:prstGeom prst="rect">
            <a:avLst/>
          </a:prstGeom>
          <a:noFill/>
          <a:ln>
            <a:noFill/>
          </a:ln>
        </p:spPr>
        <p:txBody>
          <a:bodyPr anchorCtr="0" anchor="ctr" bIns="91425" lIns="91425" spcFirstLastPara="1" rIns="91425" wrap="square" tIns="91425">
            <a:spAutoFit/>
          </a:bodyPr>
          <a:lstStyle/>
          <a:p>
            <a:pPr indent="0" lvl="0" marL="0" marR="0" rtl="0" algn="l">
              <a:lnSpc>
                <a:spcPct val="90000"/>
              </a:lnSpc>
              <a:spcBef>
                <a:spcPts val="1000"/>
              </a:spcBef>
              <a:spcAft>
                <a:spcPts val="0"/>
              </a:spcAft>
              <a:buNone/>
            </a:pPr>
            <a:r>
              <a:rPr b="1" lang="en-US" sz="1900">
                <a:solidFill>
                  <a:schemeClr val="dk1"/>
                </a:solidFill>
                <a:latin typeface="Fira Code"/>
                <a:ea typeface="Fira Code"/>
                <a:cs typeface="Fira Code"/>
                <a:sym typeface="Fira Code"/>
              </a:rPr>
              <a:t>for (int i = 0; i &lt; 1024; </a:t>
            </a:r>
            <a:r>
              <a:rPr b="1" lang="en-US" sz="1900">
                <a:solidFill>
                  <a:srgbClr val="FF0000"/>
                </a:solidFill>
                <a:latin typeface="Fira Code"/>
                <a:ea typeface="Fira Code"/>
                <a:cs typeface="Fira Code"/>
                <a:sym typeface="Fira Code"/>
              </a:rPr>
              <a:t>i</a:t>
            </a:r>
            <a:r>
              <a:rPr b="1" lang="en-US" sz="1900">
                <a:solidFill>
                  <a:srgbClr val="FF0000"/>
                </a:solidFill>
                <a:latin typeface="Fira Code"/>
                <a:ea typeface="Fira Code"/>
                <a:cs typeface="Fira Code"/>
                <a:sym typeface="Fira Code"/>
              </a:rPr>
              <a:t> </a:t>
            </a:r>
            <a:r>
              <a:rPr b="1" lang="en-US" sz="1900">
                <a:solidFill>
                  <a:srgbClr val="FF0000"/>
                </a:solidFill>
                <a:latin typeface="Fira Code"/>
                <a:ea typeface="Fira Code"/>
                <a:cs typeface="Fira Code"/>
                <a:sym typeface="Fira Code"/>
              </a:rPr>
              <a:t>+</a:t>
            </a:r>
            <a:r>
              <a:rPr b="1" lang="en-US" sz="1900">
                <a:solidFill>
                  <a:srgbClr val="FF0000"/>
                </a:solidFill>
                <a:latin typeface="Fira Code"/>
                <a:ea typeface="Fira Code"/>
                <a:cs typeface="Fira Code"/>
                <a:sym typeface="Fira Code"/>
              </a:rPr>
              <a:t>= 4</a:t>
            </a:r>
            <a:r>
              <a:rPr b="1" lang="en-US" sz="1900">
                <a:solidFill>
                  <a:schemeClr val="dk1"/>
                </a:solidFill>
                <a:latin typeface="Fira Code"/>
                <a:ea typeface="Fira Code"/>
                <a:cs typeface="Fira Code"/>
                <a:sym typeface="Fira Code"/>
              </a:rPr>
              <a:t>) {</a:t>
            </a:r>
            <a:endParaRPr b="1" sz="1900">
              <a:solidFill>
                <a:schemeClr val="dk1"/>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1900">
                <a:solidFill>
                  <a:schemeClr val="dk1"/>
                </a:solidFill>
                <a:latin typeface="Fira Code"/>
                <a:ea typeface="Fira Code"/>
                <a:cs typeface="Fira Code"/>
                <a:sym typeface="Fira Code"/>
              </a:rPr>
              <a:t> </a:t>
            </a:r>
            <a:r>
              <a:rPr b="1" lang="en-US" sz="1900">
                <a:solidFill>
                  <a:schemeClr val="dk1"/>
                </a:solidFill>
                <a:latin typeface="Fira Code"/>
                <a:ea typeface="Fira Code"/>
                <a:cs typeface="Fira Code"/>
                <a:sym typeface="Fira Code"/>
              </a:rPr>
              <a:t>   p = m[i] &lt; 0</a:t>
            </a:r>
            <a:endParaRPr b="1" sz="1900">
              <a:solidFill>
                <a:schemeClr val="dk1"/>
              </a:solidFill>
              <a:latin typeface="Fira Code"/>
              <a:ea typeface="Fira Code"/>
              <a:cs typeface="Fira Code"/>
              <a:sym typeface="Fira Code"/>
            </a:endParaRPr>
          </a:p>
          <a:p>
            <a:pPr indent="0" lvl="0" marL="0" rtl="0" algn="l">
              <a:lnSpc>
                <a:spcPct val="90000"/>
              </a:lnSpc>
              <a:spcBef>
                <a:spcPts val="1000"/>
              </a:spcBef>
              <a:spcAft>
                <a:spcPts val="0"/>
              </a:spcAft>
              <a:buNone/>
            </a:pPr>
            <a:r>
              <a:rPr b="1" lang="en-US" sz="1900">
                <a:solidFill>
                  <a:schemeClr val="dk1"/>
                </a:solidFill>
                <a:latin typeface="Fira Code"/>
                <a:ea typeface="Fira Code"/>
                <a:cs typeface="Fira Code"/>
                <a:sym typeface="Fira Code"/>
              </a:rPr>
              <a:t>    v_a = load &amp;a[i] </a:t>
            </a:r>
            <a:r>
              <a:rPr b="1" lang="en-US" sz="1900">
                <a:solidFill>
                  <a:srgbClr val="FF0000"/>
                </a:solidFill>
                <a:latin typeface="Fira Code"/>
                <a:ea typeface="Fira Code"/>
                <a:cs typeface="Fira Code"/>
                <a:sym typeface="Fira Code"/>
              </a:rPr>
              <a:t>if p</a:t>
            </a:r>
            <a:endParaRPr b="1" sz="1900">
              <a:solidFill>
                <a:srgbClr val="FF0000"/>
              </a:solidFill>
              <a:latin typeface="Fira Code"/>
              <a:ea typeface="Fira Code"/>
              <a:cs typeface="Fira Code"/>
              <a:sym typeface="Fira Code"/>
            </a:endParaRPr>
          </a:p>
          <a:p>
            <a:pPr indent="0" lvl="0" marL="0" rtl="0" algn="l">
              <a:lnSpc>
                <a:spcPct val="90000"/>
              </a:lnSpc>
              <a:spcBef>
                <a:spcPts val="1000"/>
              </a:spcBef>
              <a:spcAft>
                <a:spcPts val="0"/>
              </a:spcAft>
              <a:buNone/>
            </a:pPr>
            <a:r>
              <a:rPr b="1" lang="en-US" sz="1900">
                <a:solidFill>
                  <a:schemeClr val="dk1"/>
                </a:solidFill>
                <a:latin typeface="Fira Code"/>
                <a:ea typeface="Fira Code"/>
                <a:cs typeface="Fira Code"/>
                <a:sym typeface="Fira Code"/>
              </a:rPr>
              <a:t>    v_b = load &amp;b[i] </a:t>
            </a:r>
            <a:r>
              <a:rPr b="1" lang="en-US" sz="1900">
                <a:solidFill>
                  <a:srgbClr val="FF0000"/>
                </a:solidFill>
                <a:latin typeface="Fira Code"/>
                <a:ea typeface="Fira Code"/>
                <a:cs typeface="Fira Code"/>
                <a:sym typeface="Fira Code"/>
              </a:rPr>
              <a:t>if p</a:t>
            </a:r>
            <a:endParaRPr b="1" sz="1900">
              <a:solidFill>
                <a:srgbClr val="FF0000"/>
              </a:solidFill>
              <a:latin typeface="Fira Code"/>
              <a:ea typeface="Fira Code"/>
              <a:cs typeface="Fira Code"/>
              <a:sym typeface="Fira Code"/>
            </a:endParaRPr>
          </a:p>
          <a:p>
            <a:pPr indent="0" lvl="0" marL="0" rtl="0" algn="l">
              <a:lnSpc>
                <a:spcPct val="90000"/>
              </a:lnSpc>
              <a:spcBef>
                <a:spcPts val="1000"/>
              </a:spcBef>
              <a:spcAft>
                <a:spcPts val="0"/>
              </a:spcAft>
              <a:buNone/>
            </a:pPr>
            <a:r>
              <a:rPr b="1" lang="en-US" sz="1900">
                <a:solidFill>
                  <a:schemeClr val="dk1"/>
                </a:solidFill>
                <a:latin typeface="Fira Code"/>
                <a:ea typeface="Fira Code"/>
                <a:cs typeface="Fira Code"/>
                <a:sym typeface="Fira Code"/>
              </a:rPr>
              <a:t>    v_add = v_a + v_b</a:t>
            </a:r>
            <a:endParaRPr b="1" sz="1900">
              <a:solidFill>
                <a:schemeClr val="dk1"/>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1900">
                <a:solidFill>
                  <a:schemeClr val="dk1"/>
                </a:solidFill>
                <a:latin typeface="Fira Code"/>
                <a:ea typeface="Fira Code"/>
                <a:cs typeface="Fira Code"/>
                <a:sym typeface="Fira Code"/>
              </a:rPr>
              <a:t>    store v_add to &amp;c[i] </a:t>
            </a:r>
            <a:r>
              <a:rPr b="1" lang="en-US" sz="1900">
                <a:solidFill>
                  <a:srgbClr val="FF0000"/>
                </a:solidFill>
                <a:latin typeface="Fira Code"/>
                <a:ea typeface="Fira Code"/>
                <a:cs typeface="Fira Code"/>
                <a:sym typeface="Fira Code"/>
              </a:rPr>
              <a:t>if p</a:t>
            </a:r>
            <a:endParaRPr b="1" sz="1900">
              <a:solidFill>
                <a:srgbClr val="FF0000"/>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1900">
                <a:solidFill>
                  <a:srgbClr val="FF0000"/>
                </a:solidFill>
                <a:latin typeface="Fira Code"/>
                <a:ea typeface="Fira Code"/>
                <a:cs typeface="Fira Code"/>
                <a:sym typeface="Fira Code"/>
              </a:rPr>
              <a:t>    </a:t>
            </a:r>
            <a:r>
              <a:rPr b="1" lang="en-US" sz="1900">
                <a:solidFill>
                  <a:schemeClr val="dk1"/>
                </a:solidFill>
                <a:latin typeface="Fira Code"/>
                <a:ea typeface="Fira Code"/>
                <a:cs typeface="Fira Code"/>
                <a:sym typeface="Fira Code"/>
              </a:rPr>
              <a:t>store 0 to &amp;c[i]</a:t>
            </a:r>
            <a:r>
              <a:rPr b="1" lang="en-US" sz="1900">
                <a:solidFill>
                  <a:srgbClr val="FF0000"/>
                </a:solidFill>
                <a:latin typeface="Fira Code"/>
                <a:ea typeface="Fira Code"/>
                <a:cs typeface="Fira Code"/>
                <a:sym typeface="Fira Code"/>
              </a:rPr>
              <a:t> if !p</a:t>
            </a:r>
            <a:endParaRPr b="1" sz="1900">
              <a:solidFill>
                <a:srgbClr val="FF0000"/>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1900">
                <a:solidFill>
                  <a:schemeClr val="dk1"/>
                </a:solidFill>
                <a:latin typeface="Fira Code"/>
                <a:ea typeface="Fira Code"/>
                <a:cs typeface="Fira Code"/>
                <a:sym typeface="Fira Code"/>
              </a:rPr>
              <a:t>}</a:t>
            </a:r>
            <a:endParaRPr b="1" sz="1900">
              <a:solidFill>
                <a:schemeClr val="dk1"/>
              </a:solidFill>
              <a:latin typeface="Fira Code"/>
              <a:ea typeface="Fira Code"/>
              <a:cs typeface="Fira Code"/>
              <a:sym typeface="Fira Code"/>
            </a:endParaRPr>
          </a:p>
          <a:p>
            <a:pPr indent="0" lvl="0" marL="0" rtl="0" algn="l">
              <a:spcBef>
                <a:spcPts val="0"/>
              </a:spcBef>
              <a:spcAft>
                <a:spcPts val="0"/>
              </a:spcAft>
              <a:buNone/>
            </a:pPr>
            <a:r>
              <a:t/>
            </a:r>
            <a:endParaRPr b="1" sz="900">
              <a:latin typeface="Fira Code"/>
              <a:ea typeface="Fira Code"/>
              <a:cs typeface="Fira Code"/>
              <a:sym typeface="Fira Code"/>
            </a:endParaRPr>
          </a:p>
        </p:txBody>
      </p:sp>
      <p:sp>
        <p:nvSpPr>
          <p:cNvPr id="101" name="Google Shape;101;g2c9a6c7a19e_4_46"/>
          <p:cNvSpPr txBox="1"/>
          <p:nvPr/>
        </p:nvSpPr>
        <p:spPr>
          <a:xfrm>
            <a:off x="8524500" y="0"/>
            <a:ext cx="3667500" cy="19527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spAutoFit/>
          </a:bodyPr>
          <a:lstStyle/>
          <a:p>
            <a:pPr indent="0" lvl="0" marL="0" marR="0" rtl="0" algn="l">
              <a:lnSpc>
                <a:spcPct val="90000"/>
              </a:lnSpc>
              <a:spcBef>
                <a:spcPts val="1000"/>
              </a:spcBef>
              <a:spcAft>
                <a:spcPts val="0"/>
              </a:spcAft>
              <a:buNone/>
            </a:pPr>
            <a:r>
              <a:rPr b="1" lang="en-US" sz="1300">
                <a:solidFill>
                  <a:schemeClr val="dk1"/>
                </a:solidFill>
                <a:latin typeface="Fira Code"/>
                <a:ea typeface="Fira Code"/>
                <a:cs typeface="Fira Code"/>
                <a:sym typeface="Fira Code"/>
              </a:rPr>
              <a:t>for (int i = 0; i &lt; 1024; i++) {</a:t>
            </a:r>
            <a:endParaRPr b="1" sz="1300">
              <a:solidFill>
                <a:schemeClr val="dk1"/>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1300">
                <a:solidFill>
                  <a:schemeClr val="dk1"/>
                </a:solidFill>
                <a:latin typeface="Fira Code"/>
                <a:ea typeface="Fira Code"/>
                <a:cs typeface="Fira Code"/>
                <a:sym typeface="Fira Code"/>
              </a:rPr>
              <a:t>    if (m[i] &lt; 0)</a:t>
            </a:r>
            <a:endParaRPr b="1" sz="1300">
              <a:solidFill>
                <a:schemeClr val="dk1"/>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1300">
                <a:solidFill>
                  <a:schemeClr val="dk1"/>
                </a:solidFill>
                <a:latin typeface="Fira Code"/>
                <a:ea typeface="Fira Code"/>
                <a:cs typeface="Fira Code"/>
                <a:sym typeface="Fira Code"/>
              </a:rPr>
              <a:t>        c[i] = a[i] + b[i];</a:t>
            </a:r>
            <a:endParaRPr b="1" sz="1300">
              <a:solidFill>
                <a:schemeClr val="dk1"/>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1300">
                <a:solidFill>
                  <a:schemeClr val="dk1"/>
                </a:solidFill>
                <a:latin typeface="Fira Code"/>
                <a:ea typeface="Fira Code"/>
                <a:cs typeface="Fira Code"/>
                <a:sym typeface="Fira Code"/>
              </a:rPr>
              <a:t>    else</a:t>
            </a:r>
            <a:endParaRPr b="1" sz="1300">
              <a:solidFill>
                <a:schemeClr val="dk1"/>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1300">
                <a:solidFill>
                  <a:schemeClr val="dk1"/>
                </a:solidFill>
                <a:latin typeface="Fira Code"/>
                <a:ea typeface="Fira Code"/>
                <a:cs typeface="Fira Code"/>
                <a:sym typeface="Fira Code"/>
              </a:rPr>
              <a:t>        c[i] = 0;</a:t>
            </a:r>
            <a:endParaRPr b="1" sz="1300">
              <a:solidFill>
                <a:schemeClr val="dk1"/>
              </a:solidFill>
              <a:latin typeface="Fira Code"/>
              <a:ea typeface="Fira Code"/>
              <a:cs typeface="Fira Code"/>
              <a:sym typeface="Fira Code"/>
            </a:endParaRPr>
          </a:p>
          <a:p>
            <a:pPr indent="0" lvl="0" marL="0" marR="0" rtl="0" algn="l">
              <a:lnSpc>
                <a:spcPct val="90000"/>
              </a:lnSpc>
              <a:spcBef>
                <a:spcPts val="1000"/>
              </a:spcBef>
              <a:spcAft>
                <a:spcPts val="0"/>
              </a:spcAft>
              <a:buNone/>
            </a:pPr>
            <a:r>
              <a:rPr b="1" lang="en-US" sz="1300">
                <a:solidFill>
                  <a:schemeClr val="dk1"/>
                </a:solidFill>
                <a:latin typeface="Fira Code"/>
                <a:ea typeface="Fira Code"/>
                <a:cs typeface="Fira Code"/>
                <a:sym typeface="Fira Code"/>
              </a:rPr>
              <a:t>}</a:t>
            </a:r>
            <a:endParaRPr b="1" sz="1300">
              <a:solidFill>
                <a:schemeClr val="dk1"/>
              </a:solidFill>
              <a:latin typeface="Fira Code"/>
              <a:ea typeface="Fira Code"/>
              <a:cs typeface="Fira Code"/>
              <a:sym typeface="Fira Code"/>
            </a:endParaRPr>
          </a:p>
          <a:p>
            <a:pPr indent="0" lvl="0" marL="0" rtl="0" algn="l">
              <a:spcBef>
                <a:spcPts val="0"/>
              </a:spcBef>
              <a:spcAft>
                <a:spcPts val="0"/>
              </a:spcAft>
              <a:buNone/>
            </a:pPr>
            <a:r>
              <a:t/>
            </a:r>
            <a:endParaRPr b="1" sz="300">
              <a:solidFill>
                <a:schemeClr val="dk1"/>
              </a:solidFill>
              <a:latin typeface="Fira Code"/>
              <a:ea typeface="Fira Code"/>
              <a:cs typeface="Fira Code"/>
              <a:sym typeface="Fira Code"/>
            </a:endParaRPr>
          </a:p>
        </p:txBody>
      </p:sp>
      <p:sp>
        <p:nvSpPr>
          <p:cNvPr id="102" name="Google Shape;102;g2c9a6c7a19e_4_46"/>
          <p:cNvSpPr txBox="1"/>
          <p:nvPr/>
        </p:nvSpPr>
        <p:spPr>
          <a:xfrm>
            <a:off x="797625" y="5365125"/>
            <a:ext cx="3577200" cy="673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1900"/>
              <a:t>Using </a:t>
            </a:r>
            <a:r>
              <a:rPr b="1" lang="en-US" sz="1900"/>
              <a:t>Masked Instruction</a:t>
            </a:r>
            <a:endParaRPr b="1" sz="1900"/>
          </a:p>
          <a:p>
            <a:pPr indent="0" lvl="0" marL="0" rtl="0" algn="ctr">
              <a:spcBef>
                <a:spcPts val="0"/>
              </a:spcBef>
              <a:spcAft>
                <a:spcPts val="0"/>
              </a:spcAft>
              <a:buNone/>
            </a:pPr>
            <a:r>
              <a:rPr lang="en-US" sz="1900"/>
              <a:t>Exception can be masked</a:t>
            </a:r>
            <a:endParaRPr sz="1900"/>
          </a:p>
        </p:txBody>
      </p:sp>
      <p:sp>
        <p:nvSpPr>
          <p:cNvPr id="103" name="Google Shape;103;g2c9a6c7a19e_4_46"/>
          <p:cNvSpPr txBox="1"/>
          <p:nvPr/>
        </p:nvSpPr>
        <p:spPr>
          <a:xfrm>
            <a:off x="7788175" y="5365125"/>
            <a:ext cx="3667500" cy="673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1900"/>
              <a:t>Using </a:t>
            </a:r>
            <a:r>
              <a:rPr b="1" lang="en-US" sz="1900"/>
              <a:t>Select Instruction</a:t>
            </a:r>
            <a:endParaRPr b="1" sz="1900"/>
          </a:p>
          <a:p>
            <a:pPr indent="0" lvl="0" marL="0" rtl="0" algn="ctr">
              <a:spcBef>
                <a:spcPts val="0"/>
              </a:spcBef>
              <a:spcAft>
                <a:spcPts val="0"/>
              </a:spcAft>
              <a:buNone/>
            </a:pPr>
            <a:r>
              <a:rPr lang="en-US" sz="1900"/>
              <a:t>Exception cannot be masked</a:t>
            </a:r>
            <a:endParaRPr sz="1900"/>
          </a:p>
        </p:txBody>
      </p:sp>
      <p:grpSp>
        <p:nvGrpSpPr>
          <p:cNvPr id="104" name="Google Shape;104;g2c9a6c7a19e_4_46"/>
          <p:cNvGrpSpPr/>
          <p:nvPr/>
        </p:nvGrpSpPr>
        <p:grpSpPr>
          <a:xfrm>
            <a:off x="4248574" y="3064849"/>
            <a:ext cx="2076756" cy="564914"/>
            <a:chOff x="3303700" y="3121950"/>
            <a:chExt cx="2348475" cy="673800"/>
          </a:xfrm>
        </p:grpSpPr>
        <p:sp>
          <p:nvSpPr>
            <p:cNvPr id="105" name="Google Shape;105;g2c9a6c7a19e_4_46"/>
            <p:cNvSpPr/>
            <p:nvPr/>
          </p:nvSpPr>
          <p:spPr>
            <a:xfrm>
              <a:off x="3873775" y="3121950"/>
              <a:ext cx="1778400" cy="673800"/>
            </a:xfrm>
            <a:prstGeom prst="rect">
              <a:avLst/>
            </a:prstGeom>
            <a:solidFill>
              <a:srgbClr val="CC4125"/>
            </a:solidFill>
            <a:ln cap="flat" cmpd="sng" w="9525">
              <a:solidFill>
                <a:srgbClr val="CC412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2100">
                  <a:solidFill>
                    <a:schemeClr val="lt1"/>
                  </a:solidFill>
                </a:rPr>
                <a:t>maskload</a:t>
              </a:r>
              <a:endParaRPr b="1" sz="2100">
                <a:solidFill>
                  <a:schemeClr val="lt1"/>
                </a:solidFill>
              </a:endParaRPr>
            </a:p>
          </p:txBody>
        </p:sp>
        <p:sp>
          <p:nvSpPr>
            <p:cNvPr id="106" name="Google Shape;106;g2c9a6c7a19e_4_46"/>
            <p:cNvSpPr/>
            <p:nvPr/>
          </p:nvSpPr>
          <p:spPr>
            <a:xfrm>
              <a:off x="3303700" y="3292925"/>
              <a:ext cx="646800" cy="296400"/>
            </a:xfrm>
            <a:prstGeom prst="leftArrow">
              <a:avLst>
                <a:gd fmla="val 50000" name="adj1"/>
                <a:gd fmla="val 50000" name="adj2"/>
              </a:avLst>
            </a:prstGeom>
            <a:solidFill>
              <a:srgbClr val="CC4125"/>
            </a:solidFill>
            <a:ln cap="flat" cmpd="sng" w="9525">
              <a:solidFill>
                <a:srgbClr val="CC412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chemeClr val="lt1"/>
                </a:solidFill>
              </a:endParaRPr>
            </a:p>
          </p:txBody>
        </p:sp>
      </p:grpSp>
      <p:grpSp>
        <p:nvGrpSpPr>
          <p:cNvPr id="107" name="Google Shape;107;g2c9a6c7a19e_4_46"/>
          <p:cNvGrpSpPr/>
          <p:nvPr/>
        </p:nvGrpSpPr>
        <p:grpSpPr>
          <a:xfrm>
            <a:off x="4374824" y="4275954"/>
            <a:ext cx="2076756" cy="564914"/>
            <a:chOff x="3303700" y="4306500"/>
            <a:chExt cx="2348475" cy="673800"/>
          </a:xfrm>
        </p:grpSpPr>
        <p:sp>
          <p:nvSpPr>
            <p:cNvPr id="108" name="Google Shape;108;g2c9a6c7a19e_4_46"/>
            <p:cNvSpPr/>
            <p:nvPr/>
          </p:nvSpPr>
          <p:spPr>
            <a:xfrm>
              <a:off x="3873775" y="4306500"/>
              <a:ext cx="1778400" cy="673800"/>
            </a:xfrm>
            <a:prstGeom prst="rect">
              <a:avLst/>
            </a:prstGeom>
            <a:solidFill>
              <a:srgbClr val="CC4125"/>
            </a:solidFill>
            <a:ln cap="flat" cmpd="sng" w="9525">
              <a:solidFill>
                <a:srgbClr val="CC412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2100">
                  <a:solidFill>
                    <a:schemeClr val="lt1"/>
                  </a:solidFill>
                </a:rPr>
                <a:t>maskstore</a:t>
              </a:r>
              <a:endParaRPr b="1" sz="2100">
                <a:solidFill>
                  <a:schemeClr val="lt1"/>
                </a:solidFill>
              </a:endParaRPr>
            </a:p>
          </p:txBody>
        </p:sp>
        <p:sp>
          <p:nvSpPr>
            <p:cNvPr id="109" name="Google Shape;109;g2c9a6c7a19e_4_46"/>
            <p:cNvSpPr/>
            <p:nvPr/>
          </p:nvSpPr>
          <p:spPr>
            <a:xfrm>
              <a:off x="3303700" y="4495200"/>
              <a:ext cx="646800" cy="296400"/>
            </a:xfrm>
            <a:prstGeom prst="leftArrow">
              <a:avLst>
                <a:gd fmla="val 50000" name="adj1"/>
                <a:gd fmla="val 50000" name="adj2"/>
              </a:avLst>
            </a:prstGeom>
            <a:solidFill>
              <a:srgbClr val="CC4125"/>
            </a:solidFill>
            <a:ln cap="flat" cmpd="sng" w="9525">
              <a:solidFill>
                <a:srgbClr val="CC412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chemeClr val="lt1"/>
                </a:solidFill>
              </a:endParaRPr>
            </a:p>
          </p:txBody>
        </p:sp>
      </p:grpSp>
      <p:grpSp>
        <p:nvGrpSpPr>
          <p:cNvPr id="110" name="Google Shape;110;g2c9a6c7a19e_4_46"/>
          <p:cNvGrpSpPr/>
          <p:nvPr/>
        </p:nvGrpSpPr>
        <p:grpSpPr>
          <a:xfrm>
            <a:off x="9890721" y="4382713"/>
            <a:ext cx="2128849" cy="982417"/>
            <a:chOff x="9326901" y="4382697"/>
            <a:chExt cx="2338624" cy="1175703"/>
          </a:xfrm>
        </p:grpSpPr>
        <p:sp>
          <p:nvSpPr>
            <p:cNvPr id="111" name="Google Shape;111;g2c9a6c7a19e_4_46"/>
            <p:cNvSpPr/>
            <p:nvPr/>
          </p:nvSpPr>
          <p:spPr>
            <a:xfrm>
              <a:off x="9887125" y="4884600"/>
              <a:ext cx="1778400" cy="673800"/>
            </a:xfrm>
            <a:prstGeom prst="rect">
              <a:avLst/>
            </a:prstGeom>
            <a:solidFill>
              <a:srgbClr val="CC4125"/>
            </a:solidFill>
            <a:ln cap="flat" cmpd="sng" w="9525">
              <a:solidFill>
                <a:srgbClr val="CC412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2100">
                  <a:solidFill>
                    <a:schemeClr val="lt1"/>
                  </a:solidFill>
                </a:rPr>
                <a:t>blendv</a:t>
              </a:r>
              <a:endParaRPr b="1" sz="2100">
                <a:solidFill>
                  <a:schemeClr val="lt1"/>
                </a:solidFill>
              </a:endParaRPr>
            </a:p>
          </p:txBody>
        </p:sp>
        <p:sp>
          <p:nvSpPr>
            <p:cNvPr id="112" name="Google Shape;112;g2c9a6c7a19e_4_46"/>
            <p:cNvSpPr/>
            <p:nvPr/>
          </p:nvSpPr>
          <p:spPr>
            <a:xfrm rot="2479694">
              <a:off x="9312913" y="4642233"/>
              <a:ext cx="897676" cy="296328"/>
            </a:xfrm>
            <a:prstGeom prst="leftArrow">
              <a:avLst>
                <a:gd fmla="val 50000" name="adj1"/>
                <a:gd fmla="val 50000" name="adj2"/>
              </a:avLst>
            </a:prstGeom>
            <a:solidFill>
              <a:srgbClr val="CC4125"/>
            </a:solidFill>
            <a:ln cap="flat" cmpd="sng" w="9525">
              <a:solidFill>
                <a:srgbClr val="CC412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chemeClr val="lt1"/>
                </a:solidFill>
              </a:endParaRPr>
            </a:p>
          </p:txBody>
        </p:sp>
      </p:grpSp>
      <p:sp>
        <p:nvSpPr>
          <p:cNvPr id="113" name="Google Shape;113;g2c9a6c7a19e_4_46"/>
          <p:cNvSpPr/>
          <p:nvPr/>
        </p:nvSpPr>
        <p:spPr>
          <a:xfrm>
            <a:off x="8369825" y="1301475"/>
            <a:ext cx="3307200" cy="1508700"/>
          </a:xfrm>
          <a:prstGeom prst="cloudCallout">
            <a:avLst>
              <a:gd fmla="val -20833" name="adj1"/>
              <a:gd fmla="val 62500"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2300"/>
              <a:t>What if a[i] shouldn’t be accessed?</a:t>
            </a:r>
            <a:endParaRPr b="1" sz="2300"/>
          </a:p>
        </p:txBody>
      </p:sp>
      <p:sp>
        <p:nvSpPr>
          <p:cNvPr id="114" name="Google Shape;114;g2c9a6c7a19e_4_46"/>
          <p:cNvSpPr/>
          <p:nvPr/>
        </p:nvSpPr>
        <p:spPr>
          <a:xfrm>
            <a:off x="6887563" y="1821175"/>
            <a:ext cx="4130028" cy="3215646"/>
          </a:xfrm>
          <a:prstGeom prst="irregularSeal1">
            <a:avLst/>
          </a:prstGeom>
          <a:solidFill>
            <a:srgbClr val="C92525"/>
          </a:solidFill>
          <a:ln cap="flat" cmpd="sng" w="9525">
            <a:solidFill>
              <a:srgbClr val="C9252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3000">
                <a:solidFill>
                  <a:schemeClr val="lt1"/>
                </a:solidFill>
              </a:rPr>
              <a:t>Exception!!</a:t>
            </a:r>
            <a:endParaRPr b="1" sz="3000">
              <a:solidFill>
                <a:schemeClr val="lt1"/>
              </a:solidFill>
            </a:endParaRPr>
          </a:p>
        </p:txBody>
      </p:sp>
      <p:grpSp>
        <p:nvGrpSpPr>
          <p:cNvPr id="115" name="Google Shape;115;g2c9a6c7a19e_4_46"/>
          <p:cNvGrpSpPr/>
          <p:nvPr/>
        </p:nvGrpSpPr>
        <p:grpSpPr>
          <a:xfrm>
            <a:off x="1025892" y="1326725"/>
            <a:ext cx="4265508" cy="1483454"/>
            <a:chOff x="1025892" y="1326725"/>
            <a:chExt cx="4265508" cy="1483454"/>
          </a:xfrm>
        </p:grpSpPr>
        <p:sp>
          <p:nvSpPr>
            <p:cNvPr id="116" name="Google Shape;116;g2c9a6c7a19e_4_46"/>
            <p:cNvSpPr/>
            <p:nvPr/>
          </p:nvSpPr>
          <p:spPr>
            <a:xfrm>
              <a:off x="2151900" y="1326725"/>
              <a:ext cx="3139500" cy="594300"/>
            </a:xfrm>
            <a:prstGeom prst="rect">
              <a:avLst/>
            </a:prstGeom>
            <a:solidFill>
              <a:srgbClr val="CC4125"/>
            </a:solidFill>
            <a:ln cap="flat" cmpd="sng" w="9525">
              <a:solidFill>
                <a:srgbClr val="CC412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2400">
                  <a:solidFill>
                    <a:schemeClr val="lt1"/>
                  </a:solidFill>
                </a:rPr>
                <a:t>p</a:t>
              </a:r>
              <a:r>
                <a:rPr b="1" lang="en-US" sz="2400">
                  <a:solidFill>
                    <a:schemeClr val="lt1"/>
                  </a:solidFill>
                </a:rPr>
                <a:t> is also a vector</a:t>
              </a:r>
              <a:endParaRPr b="1" sz="2400">
                <a:solidFill>
                  <a:schemeClr val="lt1"/>
                </a:solidFill>
              </a:endParaRPr>
            </a:p>
          </p:txBody>
        </p:sp>
        <p:sp>
          <p:nvSpPr>
            <p:cNvPr id="117" name="Google Shape;117;g2c9a6c7a19e_4_46"/>
            <p:cNvSpPr/>
            <p:nvPr/>
          </p:nvSpPr>
          <p:spPr>
            <a:xfrm rot="8308754">
              <a:off x="932798" y="2015323"/>
              <a:ext cx="1569488" cy="314112"/>
            </a:xfrm>
            <a:prstGeom prst="rightArrow">
              <a:avLst>
                <a:gd fmla="val 50000" name="adj1"/>
                <a:gd fmla="val 50000" name="adj2"/>
              </a:avLst>
            </a:prstGeom>
            <a:solidFill>
              <a:srgbClr val="CC4125"/>
            </a:solidFill>
            <a:ln cap="flat" cmpd="sng" w="9525">
              <a:solidFill>
                <a:srgbClr val="CC412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0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0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g2c9a6c7a19e_0_31"/>
          <p:cNvSpPr txBox="1"/>
          <p:nvPr>
            <p:ph type="ctrTitle"/>
          </p:nvPr>
        </p:nvSpPr>
        <p:spPr>
          <a:xfrm>
            <a:off x="1524000" y="355108"/>
            <a:ext cx="9144000" cy="8640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rPr lang="en-US"/>
              <a:t>IF-Conversion: Comparison</a:t>
            </a:r>
            <a:endParaRPr/>
          </a:p>
        </p:txBody>
      </p:sp>
      <p:sp>
        <p:nvSpPr>
          <p:cNvPr id="123" name="Google Shape;123;g2c9a6c7a19e_0_31"/>
          <p:cNvSpPr txBox="1"/>
          <p:nvPr>
            <p:ph idx="1" type="subTitle"/>
          </p:nvPr>
        </p:nvSpPr>
        <p:spPr>
          <a:xfrm>
            <a:off x="1524000" y="1542000"/>
            <a:ext cx="9469200" cy="4596000"/>
          </a:xfrm>
          <a:prstGeom prst="rect">
            <a:avLst/>
          </a:prstGeom>
        </p:spPr>
        <p:txBody>
          <a:bodyPr anchorCtr="0" anchor="t" bIns="45700" lIns="91425" spcFirstLastPara="1" rIns="91425" wrap="square" tIns="45700">
            <a:noAutofit/>
          </a:bodyPr>
          <a:lstStyle/>
          <a:p>
            <a:pPr indent="0" lvl="0" marL="0" rtl="0" algn="l">
              <a:lnSpc>
                <a:spcPct val="115000"/>
              </a:lnSpc>
              <a:spcBef>
                <a:spcPts val="1000"/>
              </a:spcBef>
              <a:spcAft>
                <a:spcPts val="0"/>
              </a:spcAft>
              <a:buNone/>
            </a:pPr>
            <a:r>
              <a:rPr lang="en-US" sz="2600"/>
              <a:t>Masked instructions</a:t>
            </a:r>
            <a:endParaRPr sz="2600"/>
          </a:p>
          <a:p>
            <a:pPr indent="-381000" lvl="0" marL="457200" rtl="0" algn="l">
              <a:lnSpc>
                <a:spcPct val="115000"/>
              </a:lnSpc>
              <a:spcBef>
                <a:spcPts val="1000"/>
              </a:spcBef>
              <a:spcAft>
                <a:spcPts val="0"/>
              </a:spcAft>
              <a:buSzPts val="2400"/>
              <a:buChar char="●"/>
            </a:pPr>
            <a:r>
              <a:rPr lang="en-US"/>
              <a:t>C</a:t>
            </a:r>
            <a:r>
              <a:rPr lang="en-US"/>
              <a:t>onditionally </a:t>
            </a:r>
            <a:r>
              <a:rPr lang="en-US"/>
              <a:t>operate</a:t>
            </a:r>
            <a:r>
              <a:rPr lang="en-US"/>
              <a:t> </a:t>
            </a:r>
            <a:r>
              <a:rPr lang="en-US"/>
              <a:t>instructions depending on the mask bit</a:t>
            </a:r>
            <a:endParaRPr sz="1200"/>
          </a:p>
          <a:p>
            <a:pPr indent="0" lvl="0" marL="0" rtl="0" algn="l">
              <a:lnSpc>
                <a:spcPct val="115000"/>
              </a:lnSpc>
              <a:spcBef>
                <a:spcPts val="1000"/>
              </a:spcBef>
              <a:spcAft>
                <a:spcPts val="0"/>
              </a:spcAft>
              <a:buNone/>
            </a:pPr>
            <a:r>
              <a:rPr lang="en-US" sz="2600"/>
              <a:t>Select instructions</a:t>
            </a:r>
            <a:endParaRPr sz="2600"/>
          </a:p>
          <a:p>
            <a:pPr indent="-381000" lvl="0" marL="457200" rtl="0" algn="l">
              <a:lnSpc>
                <a:spcPct val="115000"/>
              </a:lnSpc>
              <a:spcBef>
                <a:spcPts val="1000"/>
              </a:spcBef>
              <a:spcAft>
                <a:spcPts val="0"/>
              </a:spcAft>
              <a:buSzPts val="2400"/>
              <a:buChar char="●"/>
            </a:pPr>
            <a:r>
              <a:rPr lang="en-US"/>
              <a:t>B</a:t>
            </a:r>
            <a:r>
              <a:rPr lang="en-US"/>
              <a:t>oth </a:t>
            </a:r>
            <a:r>
              <a:rPr lang="en-US"/>
              <a:t>branches are executed in an unmasked manne</a:t>
            </a:r>
            <a:r>
              <a:rPr lang="en-US"/>
              <a:t>r</a:t>
            </a:r>
            <a:endParaRPr/>
          </a:p>
          <a:p>
            <a:pPr indent="-381000" lvl="0" marL="457200" marR="0" rtl="0" algn="l">
              <a:lnSpc>
                <a:spcPct val="115000"/>
              </a:lnSpc>
              <a:spcBef>
                <a:spcPts val="0"/>
              </a:spcBef>
              <a:spcAft>
                <a:spcPts val="0"/>
              </a:spcAft>
              <a:buSzPts val="2400"/>
              <a:buChar char="●"/>
            </a:pPr>
            <a:r>
              <a:rPr lang="en-US"/>
              <a:t>Select by t</a:t>
            </a:r>
            <a:r>
              <a:rPr lang="en-US"/>
              <a:t>he mask bit before store to memory</a:t>
            </a:r>
            <a:endParaRPr/>
          </a:p>
          <a:p>
            <a:pPr indent="0" lvl="0" marL="0" marR="0" rtl="0" algn="l">
              <a:lnSpc>
                <a:spcPct val="115000"/>
              </a:lnSpc>
              <a:spcBef>
                <a:spcPts val="1000"/>
              </a:spcBef>
              <a:spcAft>
                <a:spcPts val="0"/>
              </a:spcAft>
              <a:buNone/>
            </a:pPr>
            <a:r>
              <a:rPr lang="en-US" sz="2600"/>
              <a:t>According to the Intel manual, select is </a:t>
            </a:r>
            <a:r>
              <a:rPr b="1" lang="en-US" sz="2600"/>
              <a:t>faster</a:t>
            </a:r>
            <a:r>
              <a:rPr lang="en-US" sz="2600"/>
              <a:t> than masked</a:t>
            </a:r>
            <a:endParaRPr sz="2600"/>
          </a:p>
          <a:p>
            <a:pPr indent="-393700" lvl="0" marL="457200" marR="0" rtl="0" algn="l">
              <a:lnSpc>
                <a:spcPct val="115000"/>
              </a:lnSpc>
              <a:spcBef>
                <a:spcPts val="1000"/>
              </a:spcBef>
              <a:spcAft>
                <a:spcPts val="0"/>
              </a:spcAft>
              <a:buSzPts val="2600"/>
              <a:buChar char="●"/>
            </a:pPr>
            <a:r>
              <a:rPr lang="en-US" sz="2600"/>
              <a:t>Why don’t we just always use select instructions?</a:t>
            </a:r>
            <a:endParaRPr sz="2600"/>
          </a:p>
          <a:p>
            <a:pPr indent="-393700" lvl="0" marL="457200" rtl="0" algn="l">
              <a:lnSpc>
                <a:spcPct val="115000"/>
              </a:lnSpc>
              <a:spcBef>
                <a:spcPts val="0"/>
              </a:spcBef>
              <a:spcAft>
                <a:spcPts val="0"/>
              </a:spcAft>
              <a:buSzPts val="2600"/>
              <a:buChar char="●"/>
            </a:pPr>
            <a:r>
              <a:rPr lang="en-US" sz="2600"/>
              <a:t>Select is </a:t>
            </a:r>
            <a:r>
              <a:rPr b="1" lang="en-US" sz="2600">
                <a:solidFill>
                  <a:srgbClr val="FF0000"/>
                </a:solidFill>
              </a:rPr>
              <a:t>not safe</a:t>
            </a:r>
            <a:r>
              <a:rPr lang="en-US" sz="2600"/>
              <a:t>: it </a:t>
            </a:r>
            <a:r>
              <a:rPr lang="en-US"/>
              <a:t>does not mask exceptions occurring on the unselected data</a:t>
            </a:r>
            <a:endParaRPr sz="1400">
              <a:latin typeface="Arial"/>
              <a:ea typeface="Arial"/>
              <a:cs typeface="Arial"/>
              <a:sym typeface="Arial"/>
            </a:endParaRPr>
          </a:p>
          <a:p>
            <a:pPr indent="0" lvl="0" marL="0" marR="0" rtl="0" algn="l">
              <a:lnSpc>
                <a:spcPct val="115000"/>
              </a:lnSpc>
              <a:spcBef>
                <a:spcPts val="1000"/>
              </a:spcBef>
              <a:spcAft>
                <a:spcPts val="0"/>
              </a:spcAft>
              <a:buNone/>
            </a:pPr>
            <a:r>
              <a:t/>
            </a:r>
            <a:endParaRPr sz="2600"/>
          </a:p>
        </p:txBody>
      </p:sp>
      <p:pic>
        <p:nvPicPr>
          <p:cNvPr id="124" name="Google Shape;124;g2c9a6c7a19e_0_31"/>
          <p:cNvPicPr preferRelativeResize="0"/>
          <p:nvPr/>
        </p:nvPicPr>
        <p:blipFill>
          <a:blip r:embed="rId3">
            <a:alphaModFix/>
          </a:blip>
          <a:stretch>
            <a:fillRect/>
          </a:stretch>
        </p:blipFill>
        <p:spPr>
          <a:xfrm>
            <a:off x="-875411" y="7947125"/>
            <a:ext cx="12299593" cy="3467200"/>
          </a:xfrm>
          <a:prstGeom prst="rect">
            <a:avLst/>
          </a:prstGeom>
          <a:noFill/>
          <a:ln>
            <a:noFill/>
          </a:ln>
        </p:spPr>
      </p:pic>
      <p:sp>
        <p:nvSpPr>
          <p:cNvPr id="125" name="Google Shape;125;g2c9a6c7a19e_0_31"/>
          <p:cNvSpPr txBox="1"/>
          <p:nvPr/>
        </p:nvSpPr>
        <p:spPr>
          <a:xfrm>
            <a:off x="12438700" y="0"/>
            <a:ext cx="3000000" cy="1262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t> This is because when using select, both branches are executed in an unmasked manner; thus, it does not mask exceptions, which may occur on the unmasked data.</a:t>
            </a:r>
            <a:endParaRPr/>
          </a:p>
        </p:txBody>
      </p:sp>
      <p:sp>
        <p:nvSpPr>
          <p:cNvPr id="126" name="Google Shape;126;g2c9a6c7a19e_0_31"/>
          <p:cNvSpPr txBox="1"/>
          <p:nvPr/>
        </p:nvSpPr>
        <p:spPr>
          <a:xfrm>
            <a:off x="-5240550" y="3118450"/>
            <a:ext cx="3000000" cy="33951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000"/>
              </a:spcBef>
              <a:spcAft>
                <a:spcPts val="0"/>
              </a:spcAft>
              <a:buNone/>
            </a:pPr>
            <a:r>
              <a:rPr lang="en-US" sz="2600">
                <a:solidFill>
                  <a:schemeClr val="dk1"/>
                </a:solidFill>
                <a:latin typeface="Calibri"/>
                <a:ea typeface="Calibri"/>
                <a:cs typeface="Calibri"/>
                <a:sym typeface="Calibri"/>
              </a:rPr>
              <a:t>Comparison</a:t>
            </a:r>
            <a:endParaRPr sz="2600">
              <a:solidFill>
                <a:schemeClr val="dk1"/>
              </a:solidFill>
              <a:latin typeface="Calibri"/>
              <a:ea typeface="Calibri"/>
              <a:cs typeface="Calibri"/>
              <a:sym typeface="Calibri"/>
            </a:endParaRPr>
          </a:p>
          <a:p>
            <a:pPr indent="-381000" lvl="0" marL="457200" rtl="0" algn="l">
              <a:lnSpc>
                <a:spcPct val="115000"/>
              </a:lnSpc>
              <a:spcBef>
                <a:spcPts val="1000"/>
              </a:spcBef>
              <a:spcAft>
                <a:spcPts val="0"/>
              </a:spcAft>
              <a:buClr>
                <a:schemeClr val="dk1"/>
              </a:buClr>
              <a:buSzPts val="2400"/>
              <a:buChar char="●"/>
            </a:pPr>
            <a:r>
              <a:rPr lang="en-US" sz="2400">
                <a:solidFill>
                  <a:schemeClr val="dk1"/>
                </a:solidFill>
                <a:latin typeface="Calibri"/>
                <a:ea typeface="Calibri"/>
                <a:cs typeface="Calibri"/>
                <a:sym typeface="Calibri"/>
              </a:rPr>
              <a:t>Select is faster but…</a:t>
            </a:r>
            <a:endParaRPr sz="2400">
              <a:solidFill>
                <a:schemeClr val="dk1"/>
              </a:solidFill>
              <a:latin typeface="Calibri"/>
              <a:ea typeface="Calibri"/>
              <a:cs typeface="Calibri"/>
              <a:sym typeface="Calibri"/>
            </a:endParaRPr>
          </a:p>
          <a:p>
            <a:pPr indent="0" lvl="0" marL="457200" rtl="0" algn="l">
              <a:lnSpc>
                <a:spcPct val="115000"/>
              </a:lnSpc>
              <a:spcBef>
                <a:spcPts val="1000"/>
              </a:spcBef>
              <a:spcAft>
                <a:spcPts val="0"/>
              </a:spcAft>
              <a:buNone/>
            </a:pPr>
            <a:r>
              <a:rPr lang="en-US" sz="2400">
                <a:solidFill>
                  <a:schemeClr val="dk1"/>
                </a:solidFill>
                <a:latin typeface="Calibri"/>
                <a:ea typeface="Calibri"/>
                <a:cs typeface="Calibri"/>
                <a:sym typeface="Calibri"/>
              </a:rPr>
              <a:t>Not safe: does not mask exceptions occurring on the unselected data</a:t>
            </a:r>
            <a:endParaRPr sz="24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3">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3">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3">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3">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3">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3">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3">
                                            <p:txEl>
                                              <p:pRg end="8" st="8"/>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g2cbce317d39_0_14"/>
          <p:cNvSpPr txBox="1"/>
          <p:nvPr>
            <p:ph type="ctrTitle"/>
          </p:nvPr>
        </p:nvSpPr>
        <p:spPr>
          <a:xfrm>
            <a:off x="1524000" y="355108"/>
            <a:ext cx="9144000" cy="8640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rPr lang="en-US"/>
              <a:t>IF-Conversion: Process</a:t>
            </a:r>
            <a:endParaRPr/>
          </a:p>
        </p:txBody>
      </p:sp>
      <p:pic>
        <p:nvPicPr>
          <p:cNvPr id="132" name="Google Shape;132;g2cbce317d39_0_14"/>
          <p:cNvPicPr preferRelativeResize="0"/>
          <p:nvPr/>
        </p:nvPicPr>
        <p:blipFill>
          <a:blip r:embed="rId3">
            <a:alphaModFix/>
          </a:blip>
          <a:stretch>
            <a:fillRect/>
          </a:stretch>
        </p:blipFill>
        <p:spPr>
          <a:xfrm>
            <a:off x="-875411" y="7947125"/>
            <a:ext cx="12299593" cy="3467200"/>
          </a:xfrm>
          <a:prstGeom prst="rect">
            <a:avLst/>
          </a:prstGeom>
          <a:noFill/>
          <a:ln>
            <a:noFill/>
          </a:ln>
        </p:spPr>
      </p:pic>
      <p:sp>
        <p:nvSpPr>
          <p:cNvPr id="133" name="Google Shape;133;g2cbce317d39_0_14"/>
          <p:cNvSpPr txBox="1"/>
          <p:nvPr/>
        </p:nvSpPr>
        <p:spPr>
          <a:xfrm>
            <a:off x="-6224825" y="431925"/>
            <a:ext cx="6435300" cy="2575500"/>
          </a:xfrm>
          <a:prstGeom prst="rect">
            <a:avLst/>
          </a:prstGeom>
          <a:noFill/>
          <a:ln>
            <a:noFill/>
          </a:ln>
        </p:spPr>
        <p:txBody>
          <a:bodyPr anchorCtr="0" anchor="ctr" bIns="91425" lIns="91425" spcFirstLastPara="1" rIns="91425" wrap="square" tIns="91425">
            <a:spAutoFit/>
          </a:bodyPr>
          <a:lstStyle/>
          <a:p>
            <a:pPr indent="0" lvl="0" marL="0" marR="0" rtl="0" algn="l">
              <a:lnSpc>
                <a:spcPct val="90000"/>
              </a:lnSpc>
              <a:spcBef>
                <a:spcPts val="1000"/>
              </a:spcBef>
              <a:spcAft>
                <a:spcPts val="0"/>
              </a:spcAft>
              <a:buNone/>
            </a:pPr>
            <a:r>
              <a:rPr lang="en-US" sz="2400">
                <a:solidFill>
                  <a:schemeClr val="dk1"/>
                </a:solidFill>
                <a:latin typeface="Courier New"/>
                <a:ea typeface="Courier New"/>
                <a:cs typeface="Courier New"/>
                <a:sym typeface="Courier New"/>
              </a:rPr>
              <a:t>for (int i = 0; i &lt; 1024; i++) {</a:t>
            </a:r>
            <a:endParaRPr sz="2400">
              <a:solidFill>
                <a:schemeClr val="dk1"/>
              </a:solidFill>
              <a:latin typeface="Courier New"/>
              <a:ea typeface="Courier New"/>
              <a:cs typeface="Courier New"/>
              <a:sym typeface="Courier New"/>
            </a:endParaRPr>
          </a:p>
          <a:p>
            <a:pPr indent="0" lvl="0" marL="0" marR="0" rtl="0" algn="l">
              <a:lnSpc>
                <a:spcPct val="90000"/>
              </a:lnSpc>
              <a:spcBef>
                <a:spcPts val="1000"/>
              </a:spcBef>
              <a:spcAft>
                <a:spcPts val="0"/>
              </a:spcAft>
              <a:buNone/>
            </a:pPr>
            <a:r>
              <a:rPr lang="en-US" sz="2400">
                <a:solidFill>
                  <a:schemeClr val="dk1"/>
                </a:solidFill>
                <a:latin typeface="Courier New"/>
                <a:ea typeface="Courier New"/>
                <a:cs typeface="Courier New"/>
                <a:sym typeface="Courier New"/>
              </a:rPr>
              <a:t>    p = m[i] &lt; 0</a:t>
            </a:r>
            <a:endParaRPr sz="2400">
              <a:solidFill>
                <a:schemeClr val="dk1"/>
              </a:solidFill>
              <a:latin typeface="Courier New"/>
              <a:ea typeface="Courier New"/>
              <a:cs typeface="Courier New"/>
              <a:sym typeface="Courier New"/>
            </a:endParaRPr>
          </a:p>
          <a:p>
            <a:pPr indent="0" lvl="0" marL="0" marR="0" rtl="0" algn="l">
              <a:lnSpc>
                <a:spcPct val="90000"/>
              </a:lnSpc>
              <a:spcBef>
                <a:spcPts val="1000"/>
              </a:spcBef>
              <a:spcAft>
                <a:spcPts val="0"/>
              </a:spcAft>
              <a:buNone/>
            </a:pPr>
            <a:r>
              <a:rPr lang="en-US" sz="2400">
                <a:solidFill>
                  <a:schemeClr val="dk1"/>
                </a:solidFill>
                <a:latin typeface="Courier New"/>
                <a:ea typeface="Courier New"/>
                <a:cs typeface="Courier New"/>
                <a:sym typeface="Courier New"/>
              </a:rPr>
              <a:t>    c[i] = a[i] + b[i] if p</a:t>
            </a:r>
            <a:endParaRPr sz="2400">
              <a:solidFill>
                <a:schemeClr val="dk1"/>
              </a:solidFill>
              <a:latin typeface="Courier New"/>
              <a:ea typeface="Courier New"/>
              <a:cs typeface="Courier New"/>
              <a:sym typeface="Courier New"/>
            </a:endParaRPr>
          </a:p>
          <a:p>
            <a:pPr indent="0" lvl="0" marL="0" marR="0" rtl="0" algn="l">
              <a:lnSpc>
                <a:spcPct val="90000"/>
              </a:lnSpc>
              <a:spcBef>
                <a:spcPts val="1000"/>
              </a:spcBef>
              <a:spcAft>
                <a:spcPts val="0"/>
              </a:spcAft>
              <a:buNone/>
            </a:pPr>
            <a:r>
              <a:rPr lang="en-US" sz="2400">
                <a:solidFill>
                  <a:schemeClr val="dk1"/>
                </a:solidFill>
                <a:latin typeface="Courier New"/>
                <a:ea typeface="Courier New"/>
                <a:cs typeface="Courier New"/>
                <a:sym typeface="Courier New"/>
              </a:rPr>
              <a:t>    c[i] = 0 if !p</a:t>
            </a:r>
            <a:endParaRPr sz="2400">
              <a:solidFill>
                <a:schemeClr val="dk1"/>
              </a:solidFill>
              <a:latin typeface="Courier New"/>
              <a:ea typeface="Courier New"/>
              <a:cs typeface="Courier New"/>
              <a:sym typeface="Courier New"/>
            </a:endParaRPr>
          </a:p>
          <a:p>
            <a:pPr indent="0" lvl="0" marL="0" marR="0" rtl="0" algn="l">
              <a:lnSpc>
                <a:spcPct val="90000"/>
              </a:lnSpc>
              <a:spcBef>
                <a:spcPts val="1000"/>
              </a:spcBef>
              <a:spcAft>
                <a:spcPts val="0"/>
              </a:spcAft>
              <a:buNone/>
            </a:pPr>
            <a:r>
              <a:rPr lang="en-US" sz="2400">
                <a:solidFill>
                  <a:schemeClr val="dk1"/>
                </a:solidFill>
                <a:latin typeface="Courier New"/>
                <a:ea typeface="Courier New"/>
                <a:cs typeface="Courier New"/>
                <a:sym typeface="Courier New"/>
              </a:rPr>
              <a:t>}</a:t>
            </a:r>
            <a:endParaRPr sz="2400">
              <a:solidFill>
                <a:schemeClr val="dk1"/>
              </a:solidFill>
              <a:latin typeface="Courier New"/>
              <a:ea typeface="Courier New"/>
              <a:cs typeface="Courier New"/>
              <a:sym typeface="Courier New"/>
            </a:endParaRPr>
          </a:p>
          <a:p>
            <a:pPr indent="0" lvl="0" marL="0" rtl="0" algn="l">
              <a:spcBef>
                <a:spcPts val="0"/>
              </a:spcBef>
              <a:spcAft>
                <a:spcPts val="0"/>
              </a:spcAft>
              <a:buNone/>
            </a:pPr>
            <a:r>
              <a:t/>
            </a:r>
            <a:endParaRPr/>
          </a:p>
        </p:txBody>
      </p:sp>
      <p:sp>
        <p:nvSpPr>
          <p:cNvPr id="134" name="Google Shape;134;g2cbce317d39_0_14"/>
          <p:cNvSpPr txBox="1"/>
          <p:nvPr/>
        </p:nvSpPr>
        <p:spPr>
          <a:xfrm>
            <a:off x="12438700" y="0"/>
            <a:ext cx="3000000" cy="1262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t> This is because when using select, both branches are executed in an unmasked manner; thus, it does not mask exceptions, which may occur on the unmasked data.</a:t>
            </a:r>
            <a:endParaRPr/>
          </a:p>
        </p:txBody>
      </p:sp>
      <p:sp>
        <p:nvSpPr>
          <p:cNvPr id="135" name="Google Shape;135;g2cbce317d39_0_14"/>
          <p:cNvSpPr txBox="1"/>
          <p:nvPr/>
        </p:nvSpPr>
        <p:spPr>
          <a:xfrm>
            <a:off x="12708925" y="2885750"/>
            <a:ext cx="3000000" cy="4710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t>when the confirms that there are no exceptions. If there might be exceptions, the compilers generate masked instructions if the target permits them, otherwise, the compilers generate scalar code guarded by IF-cascade for targets without masked instructions. There are two main reasons why the compilers do not generate select instructions, which results in IF-cascades for targets without masked instructions. First, the program analysis for proving the absence of exception is too pessimistic and may provide false negative results. Second, the capability of transforming IF-statements into select instructions is limited for complex nested IF-statements.</a:t>
            </a:r>
            <a:endParaRPr/>
          </a:p>
        </p:txBody>
      </p:sp>
      <p:sp>
        <p:nvSpPr>
          <p:cNvPr id="136" name="Google Shape;136;g2cbce317d39_0_14"/>
          <p:cNvSpPr txBox="1"/>
          <p:nvPr/>
        </p:nvSpPr>
        <p:spPr>
          <a:xfrm>
            <a:off x="-5240550" y="3118450"/>
            <a:ext cx="3000000" cy="33951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000"/>
              </a:spcBef>
              <a:spcAft>
                <a:spcPts val="0"/>
              </a:spcAft>
              <a:buNone/>
            </a:pPr>
            <a:r>
              <a:rPr lang="en-US" sz="2600">
                <a:solidFill>
                  <a:schemeClr val="dk1"/>
                </a:solidFill>
                <a:latin typeface="Calibri"/>
                <a:ea typeface="Calibri"/>
                <a:cs typeface="Calibri"/>
                <a:sym typeface="Calibri"/>
              </a:rPr>
              <a:t>Comparison</a:t>
            </a:r>
            <a:endParaRPr sz="2600">
              <a:solidFill>
                <a:schemeClr val="dk1"/>
              </a:solidFill>
              <a:latin typeface="Calibri"/>
              <a:ea typeface="Calibri"/>
              <a:cs typeface="Calibri"/>
              <a:sym typeface="Calibri"/>
            </a:endParaRPr>
          </a:p>
          <a:p>
            <a:pPr indent="-381000" lvl="0" marL="457200" rtl="0" algn="l">
              <a:lnSpc>
                <a:spcPct val="115000"/>
              </a:lnSpc>
              <a:spcBef>
                <a:spcPts val="1000"/>
              </a:spcBef>
              <a:spcAft>
                <a:spcPts val="0"/>
              </a:spcAft>
              <a:buClr>
                <a:schemeClr val="dk1"/>
              </a:buClr>
              <a:buSzPts val="2400"/>
              <a:buChar char="●"/>
            </a:pPr>
            <a:r>
              <a:rPr lang="en-US" sz="2400">
                <a:solidFill>
                  <a:schemeClr val="dk1"/>
                </a:solidFill>
                <a:latin typeface="Calibri"/>
                <a:ea typeface="Calibri"/>
                <a:cs typeface="Calibri"/>
                <a:sym typeface="Calibri"/>
              </a:rPr>
              <a:t>Select is faster but…</a:t>
            </a:r>
            <a:endParaRPr sz="2400">
              <a:solidFill>
                <a:schemeClr val="dk1"/>
              </a:solidFill>
              <a:latin typeface="Calibri"/>
              <a:ea typeface="Calibri"/>
              <a:cs typeface="Calibri"/>
              <a:sym typeface="Calibri"/>
            </a:endParaRPr>
          </a:p>
          <a:p>
            <a:pPr indent="0" lvl="0" marL="457200" rtl="0" algn="l">
              <a:lnSpc>
                <a:spcPct val="115000"/>
              </a:lnSpc>
              <a:spcBef>
                <a:spcPts val="1000"/>
              </a:spcBef>
              <a:spcAft>
                <a:spcPts val="0"/>
              </a:spcAft>
              <a:buNone/>
            </a:pPr>
            <a:r>
              <a:rPr lang="en-US" sz="2400">
                <a:solidFill>
                  <a:schemeClr val="dk1"/>
                </a:solidFill>
                <a:latin typeface="Calibri"/>
                <a:ea typeface="Calibri"/>
                <a:cs typeface="Calibri"/>
                <a:sym typeface="Calibri"/>
              </a:rPr>
              <a:t>Not safe: does not mask exceptions occurring on the unselected data</a:t>
            </a:r>
            <a:endParaRPr sz="2400">
              <a:solidFill>
                <a:schemeClr val="dk1"/>
              </a:solidFill>
              <a:latin typeface="Calibri"/>
              <a:ea typeface="Calibri"/>
              <a:cs typeface="Calibri"/>
              <a:sym typeface="Calibri"/>
            </a:endParaRPr>
          </a:p>
        </p:txBody>
      </p:sp>
      <p:sp>
        <p:nvSpPr>
          <p:cNvPr id="137" name="Google Shape;137;g2cbce317d39_0_14"/>
          <p:cNvSpPr/>
          <p:nvPr/>
        </p:nvSpPr>
        <p:spPr>
          <a:xfrm>
            <a:off x="5232450" y="1791675"/>
            <a:ext cx="1727100" cy="465600"/>
          </a:xfrm>
          <a:prstGeom prst="roundRect">
            <a:avLst>
              <a:gd fmla="val 16667" name="adj"/>
            </a:avLst>
          </a:prstGeom>
          <a:solidFill>
            <a:schemeClr val="lt2"/>
          </a:solidFill>
          <a:ln cap="flat" cmpd="sng" w="19050">
            <a:solidFill>
              <a:srgbClr val="43434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t>Begin</a:t>
            </a:r>
            <a:endParaRPr b="1" sz="1800"/>
          </a:p>
        </p:txBody>
      </p:sp>
      <p:sp>
        <p:nvSpPr>
          <p:cNvPr id="138" name="Google Shape;138;g2cbce317d39_0_14"/>
          <p:cNvSpPr/>
          <p:nvPr/>
        </p:nvSpPr>
        <p:spPr>
          <a:xfrm>
            <a:off x="4704900" y="2639125"/>
            <a:ext cx="2782200" cy="465600"/>
          </a:xfrm>
          <a:prstGeom prst="roundRect">
            <a:avLst>
              <a:gd fmla="val 16667" name="adj"/>
            </a:avLst>
          </a:prstGeom>
          <a:solidFill>
            <a:schemeClr val="lt2"/>
          </a:solidFill>
          <a:ln cap="flat" cmpd="sng" w="19050">
            <a:solidFill>
              <a:srgbClr val="43434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t>Check for </a:t>
            </a:r>
            <a:r>
              <a:rPr b="1" lang="en-US" sz="1800">
                <a:solidFill>
                  <a:srgbClr val="A61C00"/>
                </a:solidFill>
              </a:rPr>
              <a:t>exceptions</a:t>
            </a:r>
            <a:endParaRPr b="1" sz="1800">
              <a:solidFill>
                <a:srgbClr val="A61C00"/>
              </a:solidFill>
            </a:endParaRPr>
          </a:p>
        </p:txBody>
      </p:sp>
      <p:sp>
        <p:nvSpPr>
          <p:cNvPr id="139" name="Google Shape;139;g2cbce317d39_0_14"/>
          <p:cNvSpPr/>
          <p:nvPr/>
        </p:nvSpPr>
        <p:spPr>
          <a:xfrm>
            <a:off x="3662550" y="4219950"/>
            <a:ext cx="2317200" cy="637500"/>
          </a:xfrm>
          <a:prstGeom prst="roundRect">
            <a:avLst>
              <a:gd fmla="val 16667" name="adj"/>
            </a:avLst>
          </a:prstGeom>
          <a:solidFill>
            <a:schemeClr val="lt2"/>
          </a:solidFill>
          <a:ln cap="flat" cmpd="sng" w="19050">
            <a:solidFill>
              <a:srgbClr val="43434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t> Employ </a:t>
            </a:r>
            <a:endParaRPr b="1" sz="1800"/>
          </a:p>
          <a:p>
            <a:pPr indent="0" lvl="0" marL="0" rtl="0" algn="ctr">
              <a:spcBef>
                <a:spcPts val="0"/>
              </a:spcBef>
              <a:spcAft>
                <a:spcPts val="0"/>
              </a:spcAft>
              <a:buNone/>
            </a:pPr>
            <a:r>
              <a:rPr b="1" lang="en-US" sz="1800" u="sng"/>
              <a:t>select instructions</a:t>
            </a:r>
            <a:endParaRPr b="1" sz="1800" u="sng"/>
          </a:p>
        </p:txBody>
      </p:sp>
      <p:cxnSp>
        <p:nvCxnSpPr>
          <p:cNvPr id="140" name="Google Shape;140;g2cbce317d39_0_14"/>
          <p:cNvCxnSpPr>
            <a:stCxn id="138" idx="2"/>
            <a:endCxn id="139" idx="0"/>
          </p:cNvCxnSpPr>
          <p:nvPr/>
        </p:nvCxnSpPr>
        <p:spPr>
          <a:xfrm flipH="1">
            <a:off x="4821300" y="3104725"/>
            <a:ext cx="1274700" cy="1115100"/>
          </a:xfrm>
          <a:prstGeom prst="straightConnector1">
            <a:avLst/>
          </a:prstGeom>
          <a:noFill/>
          <a:ln cap="flat" cmpd="sng" w="9525">
            <a:solidFill>
              <a:schemeClr val="dk2"/>
            </a:solidFill>
            <a:prstDash val="solid"/>
            <a:round/>
            <a:headEnd len="med" w="med" type="none"/>
            <a:tailEnd len="med" w="med" type="triangle"/>
          </a:ln>
        </p:spPr>
      </p:cxnSp>
      <p:sp>
        <p:nvSpPr>
          <p:cNvPr id="141" name="Google Shape;141;g2cbce317d39_0_14"/>
          <p:cNvSpPr txBox="1"/>
          <p:nvPr/>
        </p:nvSpPr>
        <p:spPr>
          <a:xfrm>
            <a:off x="3662550" y="3276500"/>
            <a:ext cx="1864200" cy="7389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US" sz="1800">
                <a:solidFill>
                  <a:schemeClr val="dk1"/>
                </a:solidFill>
              </a:rPr>
              <a:t>No exceptions confirmed</a:t>
            </a:r>
            <a:endParaRPr sz="1800" u="sng">
              <a:solidFill>
                <a:schemeClr val="dk1"/>
              </a:solidFill>
            </a:endParaRPr>
          </a:p>
        </p:txBody>
      </p:sp>
      <p:sp>
        <p:nvSpPr>
          <p:cNvPr id="142" name="Google Shape;142;g2cbce317d39_0_14"/>
          <p:cNvSpPr txBox="1"/>
          <p:nvPr/>
        </p:nvSpPr>
        <p:spPr>
          <a:xfrm>
            <a:off x="6807150" y="3392688"/>
            <a:ext cx="14175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US" sz="1800">
                <a:solidFill>
                  <a:schemeClr val="dk1"/>
                </a:solidFill>
              </a:rPr>
              <a:t>Otherwise</a:t>
            </a:r>
            <a:endParaRPr sz="1800" u="sng">
              <a:solidFill>
                <a:schemeClr val="dk1"/>
              </a:solidFill>
            </a:endParaRPr>
          </a:p>
        </p:txBody>
      </p:sp>
      <p:sp>
        <p:nvSpPr>
          <p:cNvPr id="143" name="Google Shape;143;g2cbce317d39_0_14"/>
          <p:cNvSpPr/>
          <p:nvPr/>
        </p:nvSpPr>
        <p:spPr>
          <a:xfrm>
            <a:off x="8129850" y="3363600"/>
            <a:ext cx="170400" cy="519900"/>
          </a:xfrm>
          <a:prstGeom prst="leftBrace">
            <a:avLst>
              <a:gd fmla="val 50000" name="adj1"/>
              <a:gd fmla="val 50000" name="adj2"/>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44" name="Google Shape;144;g2cbce317d39_0_14"/>
          <p:cNvSpPr txBox="1"/>
          <p:nvPr/>
        </p:nvSpPr>
        <p:spPr>
          <a:xfrm>
            <a:off x="8331618" y="3108950"/>
            <a:ext cx="25563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600">
                <a:solidFill>
                  <a:schemeClr val="dk1"/>
                </a:solidFill>
              </a:rPr>
              <a:t>Exceptions confirmed</a:t>
            </a:r>
            <a:endParaRPr sz="1600" u="sng">
              <a:solidFill>
                <a:schemeClr val="dk1"/>
              </a:solidFill>
            </a:endParaRPr>
          </a:p>
        </p:txBody>
      </p:sp>
      <p:sp>
        <p:nvSpPr>
          <p:cNvPr id="145" name="Google Shape;145;g2cbce317d39_0_14"/>
          <p:cNvSpPr txBox="1"/>
          <p:nvPr/>
        </p:nvSpPr>
        <p:spPr>
          <a:xfrm>
            <a:off x="8331618" y="3664450"/>
            <a:ext cx="26718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600">
                <a:solidFill>
                  <a:schemeClr val="dk1"/>
                </a:solidFill>
              </a:rPr>
              <a:t>Exceptions unconfirmable</a:t>
            </a:r>
            <a:endParaRPr sz="1800" u="sng">
              <a:solidFill>
                <a:schemeClr val="dk1"/>
              </a:solidFill>
            </a:endParaRPr>
          </a:p>
        </p:txBody>
      </p:sp>
      <p:sp>
        <p:nvSpPr>
          <p:cNvPr id="146" name="Google Shape;146;g2cbce317d39_0_14"/>
          <p:cNvSpPr/>
          <p:nvPr/>
        </p:nvSpPr>
        <p:spPr>
          <a:xfrm>
            <a:off x="6163938" y="4219950"/>
            <a:ext cx="2488800" cy="637500"/>
          </a:xfrm>
          <a:prstGeom prst="roundRect">
            <a:avLst>
              <a:gd fmla="val 16667" name="adj"/>
            </a:avLst>
          </a:prstGeom>
          <a:solidFill>
            <a:schemeClr val="lt2"/>
          </a:solidFill>
          <a:ln cap="flat" cmpd="sng" w="19050">
            <a:solidFill>
              <a:srgbClr val="43434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t> Employ </a:t>
            </a:r>
            <a:endParaRPr b="1" sz="1800"/>
          </a:p>
          <a:p>
            <a:pPr indent="0" lvl="0" marL="0" rtl="0" algn="ctr">
              <a:spcBef>
                <a:spcPts val="0"/>
              </a:spcBef>
              <a:spcAft>
                <a:spcPts val="0"/>
              </a:spcAft>
              <a:buNone/>
            </a:pPr>
            <a:r>
              <a:rPr b="1" lang="en-US" sz="1800" u="sng"/>
              <a:t>masked</a:t>
            </a:r>
            <a:r>
              <a:rPr b="1" lang="en-US" sz="1800" u="sng"/>
              <a:t> instructions</a:t>
            </a:r>
            <a:endParaRPr b="1" sz="1800" u="sng"/>
          </a:p>
        </p:txBody>
      </p:sp>
      <p:cxnSp>
        <p:nvCxnSpPr>
          <p:cNvPr id="147" name="Google Shape;147;g2cbce317d39_0_14"/>
          <p:cNvCxnSpPr>
            <a:stCxn id="138" idx="2"/>
            <a:endCxn id="146" idx="0"/>
          </p:cNvCxnSpPr>
          <p:nvPr/>
        </p:nvCxnSpPr>
        <p:spPr>
          <a:xfrm>
            <a:off x="6096000" y="3104725"/>
            <a:ext cx="1312200" cy="1115100"/>
          </a:xfrm>
          <a:prstGeom prst="straightConnector1">
            <a:avLst/>
          </a:prstGeom>
          <a:noFill/>
          <a:ln cap="flat" cmpd="sng" w="9525">
            <a:solidFill>
              <a:schemeClr val="dk2"/>
            </a:solidFill>
            <a:prstDash val="solid"/>
            <a:round/>
            <a:headEnd len="med" w="med" type="none"/>
            <a:tailEnd len="med" w="med" type="triangle"/>
          </a:ln>
        </p:spPr>
      </p:cxnSp>
      <p:cxnSp>
        <p:nvCxnSpPr>
          <p:cNvPr id="148" name="Google Shape;148;g2cbce317d39_0_14"/>
          <p:cNvCxnSpPr>
            <a:stCxn id="137" idx="2"/>
            <a:endCxn id="138" idx="0"/>
          </p:cNvCxnSpPr>
          <p:nvPr/>
        </p:nvCxnSpPr>
        <p:spPr>
          <a:xfrm>
            <a:off x="6096000" y="2257275"/>
            <a:ext cx="0" cy="381900"/>
          </a:xfrm>
          <a:prstGeom prst="straightConnector1">
            <a:avLst/>
          </a:prstGeom>
          <a:noFill/>
          <a:ln cap="flat" cmpd="sng" w="9525">
            <a:solidFill>
              <a:schemeClr val="dk2"/>
            </a:solidFill>
            <a:prstDash val="solid"/>
            <a:round/>
            <a:headEnd len="med" w="med" type="none"/>
            <a:tailEnd len="med" w="med" type="triangle"/>
          </a:ln>
        </p:spPr>
      </p:cxnSp>
      <p:sp>
        <p:nvSpPr>
          <p:cNvPr id="149" name="Google Shape;149;g2cbce317d39_0_14"/>
          <p:cNvSpPr txBox="1"/>
          <p:nvPr/>
        </p:nvSpPr>
        <p:spPr>
          <a:xfrm>
            <a:off x="2319600" y="5279850"/>
            <a:ext cx="7552800" cy="5850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1000"/>
              </a:spcBef>
              <a:spcAft>
                <a:spcPts val="0"/>
              </a:spcAft>
              <a:buNone/>
            </a:pPr>
            <a:r>
              <a:rPr lang="en-US" sz="2600">
                <a:solidFill>
                  <a:srgbClr val="FF0000"/>
                </a:solidFill>
                <a:latin typeface="Calibri"/>
                <a:ea typeface="Calibri"/>
                <a:cs typeface="Calibri"/>
                <a:sym typeface="Calibri"/>
              </a:rPr>
              <a:t>What if masked instructions are not supported?</a:t>
            </a:r>
            <a:endParaRPr>
              <a:solidFill>
                <a:srgbClr val="FF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3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4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3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4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4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4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4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g2c9a6c7a19e_0_37"/>
          <p:cNvSpPr txBox="1"/>
          <p:nvPr>
            <p:ph type="ctrTitle"/>
          </p:nvPr>
        </p:nvSpPr>
        <p:spPr>
          <a:xfrm>
            <a:off x="1524000" y="355108"/>
            <a:ext cx="9144000" cy="8640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rPr lang="en-US"/>
              <a:t>IF-Conversion: Process</a:t>
            </a:r>
            <a:endParaRPr/>
          </a:p>
        </p:txBody>
      </p:sp>
      <p:sp>
        <p:nvSpPr>
          <p:cNvPr id="155" name="Google Shape;155;g2c9a6c7a19e_0_37"/>
          <p:cNvSpPr txBox="1"/>
          <p:nvPr>
            <p:ph idx="1" type="subTitle"/>
          </p:nvPr>
        </p:nvSpPr>
        <p:spPr>
          <a:xfrm>
            <a:off x="1524000" y="1542009"/>
            <a:ext cx="9144000" cy="4596000"/>
          </a:xfrm>
          <a:prstGeom prst="rect">
            <a:avLst/>
          </a:prstGeom>
        </p:spPr>
        <p:txBody>
          <a:bodyPr anchorCtr="0" anchor="t" bIns="45700" lIns="91425" spcFirstLastPara="1" rIns="91425" wrap="square" tIns="45700">
            <a:noAutofit/>
          </a:bodyPr>
          <a:lstStyle/>
          <a:p>
            <a:pPr indent="-381000" lvl="0" marL="457200" rtl="0" algn="l">
              <a:lnSpc>
                <a:spcPct val="115000"/>
              </a:lnSpc>
              <a:spcBef>
                <a:spcPts val="1000"/>
              </a:spcBef>
              <a:spcAft>
                <a:spcPts val="0"/>
              </a:spcAft>
              <a:buSzPts val="2400"/>
              <a:buFont typeface="Calibri"/>
              <a:buChar char="●"/>
            </a:pPr>
            <a:r>
              <a:rPr lang="en-US"/>
              <a:t>Not all SIMD </a:t>
            </a:r>
            <a:r>
              <a:rPr lang="en-US"/>
              <a:t>instruction sets support masked instructions</a:t>
            </a:r>
            <a:endParaRPr/>
          </a:p>
          <a:p>
            <a:pPr indent="-355600" lvl="1" marL="914400" marR="0" rtl="0" algn="l">
              <a:lnSpc>
                <a:spcPct val="115000"/>
              </a:lnSpc>
              <a:spcBef>
                <a:spcPts val="0"/>
              </a:spcBef>
              <a:spcAft>
                <a:spcPts val="0"/>
              </a:spcAft>
              <a:buSzPts val="2000"/>
              <a:buFont typeface="Calibri"/>
              <a:buChar char="○"/>
            </a:pPr>
            <a:r>
              <a:rPr lang="en-US" u="sng"/>
              <a:t>Intel AVX512, ARM SVE, and RISC-V</a:t>
            </a:r>
            <a:r>
              <a:rPr lang="en-US"/>
              <a:t>: support both</a:t>
            </a:r>
            <a:endParaRPr/>
          </a:p>
          <a:p>
            <a:pPr indent="-355600" lvl="1" marL="914400" marR="0" rtl="0" algn="l">
              <a:lnSpc>
                <a:spcPct val="115000"/>
              </a:lnSpc>
              <a:spcBef>
                <a:spcPts val="0"/>
              </a:spcBef>
              <a:spcAft>
                <a:spcPts val="0"/>
              </a:spcAft>
              <a:buSzPts val="2000"/>
              <a:buFont typeface="Calibri"/>
              <a:buChar char="○"/>
            </a:pPr>
            <a:r>
              <a:rPr lang="en-US" u="sng"/>
              <a:t>ARM NEON and IBM VSX</a:t>
            </a:r>
            <a:r>
              <a:rPr lang="en-US"/>
              <a:t>: </a:t>
            </a:r>
            <a:r>
              <a:rPr lang="en-US">
                <a:solidFill>
                  <a:srgbClr val="FF0000"/>
                </a:solidFill>
              </a:rPr>
              <a:t>only support select</a:t>
            </a:r>
            <a:endParaRPr/>
          </a:p>
          <a:p>
            <a:pPr indent="-381000" lvl="0" marL="457200" rtl="0" algn="l">
              <a:lnSpc>
                <a:spcPct val="115000"/>
              </a:lnSpc>
              <a:spcBef>
                <a:spcPts val="0"/>
              </a:spcBef>
              <a:spcAft>
                <a:spcPts val="0"/>
              </a:spcAft>
              <a:buSzPts val="2400"/>
              <a:buFont typeface="Calibri"/>
              <a:buChar char="●"/>
            </a:pPr>
            <a:r>
              <a:rPr lang="en-US"/>
              <a:t>What will modern compilers do in this case?</a:t>
            </a:r>
            <a:endParaRPr/>
          </a:p>
          <a:p>
            <a:pPr indent="-355600" lvl="1" marL="914400" rtl="0" algn="l">
              <a:spcBef>
                <a:spcPts val="0"/>
              </a:spcBef>
              <a:spcAft>
                <a:spcPts val="0"/>
              </a:spcAft>
              <a:buSzPts val="2000"/>
              <a:buChar char="○"/>
            </a:pPr>
            <a:r>
              <a:rPr lang="en-US"/>
              <a:t>Current approach: out of luck!</a:t>
            </a:r>
            <a:endParaRPr/>
          </a:p>
        </p:txBody>
      </p:sp>
      <p:sp>
        <p:nvSpPr>
          <p:cNvPr id="156" name="Google Shape;156;g2c9a6c7a19e_0_37"/>
          <p:cNvSpPr txBox="1"/>
          <p:nvPr/>
        </p:nvSpPr>
        <p:spPr>
          <a:xfrm>
            <a:off x="-3346600" y="244575"/>
            <a:ext cx="3000000" cy="1431600"/>
          </a:xfrm>
          <a:prstGeom prst="rect">
            <a:avLst/>
          </a:prstGeom>
          <a:noFill/>
          <a:ln>
            <a:noFill/>
          </a:ln>
        </p:spPr>
        <p:txBody>
          <a:bodyPr anchorCtr="0" anchor="t" bIns="91425" lIns="91425" spcFirstLastPara="1" rIns="91425" wrap="square" tIns="91425">
            <a:spAutoFit/>
          </a:bodyPr>
          <a:lstStyle/>
          <a:p>
            <a:pPr indent="-342900" lvl="2" marL="1371600" rtl="0" algn="l">
              <a:lnSpc>
                <a:spcPct val="90000"/>
              </a:lnSpc>
              <a:spcBef>
                <a:spcPts val="500"/>
              </a:spcBef>
              <a:spcAft>
                <a:spcPts val="0"/>
              </a:spcAft>
              <a:buClr>
                <a:schemeClr val="dk1"/>
              </a:buClr>
              <a:buSzPts val="1800"/>
              <a:buChar char="■"/>
            </a:pPr>
            <a:r>
              <a:rPr lang="en-US" sz="1800">
                <a:solidFill>
                  <a:schemeClr val="dk1"/>
                </a:solidFill>
                <a:latin typeface="Calibri"/>
                <a:ea typeface="Calibri"/>
                <a:cs typeface="Calibri"/>
                <a:sym typeface="Calibri"/>
              </a:rPr>
              <a:t>by a compare on the particular lane’s mask value</a:t>
            </a:r>
            <a:endParaRPr/>
          </a:p>
        </p:txBody>
      </p:sp>
      <p:sp>
        <p:nvSpPr>
          <p:cNvPr id="157" name="Google Shape;157;g2c9a6c7a19e_0_37"/>
          <p:cNvSpPr txBox="1"/>
          <p:nvPr/>
        </p:nvSpPr>
        <p:spPr>
          <a:xfrm>
            <a:off x="1524000" y="3040175"/>
            <a:ext cx="9144000" cy="711000"/>
          </a:xfrm>
          <a:prstGeom prst="rect">
            <a:avLst/>
          </a:prstGeom>
          <a:noFill/>
          <a:ln>
            <a:noFill/>
          </a:ln>
        </p:spPr>
        <p:txBody>
          <a:bodyPr anchorCtr="0" anchor="t" bIns="91425" lIns="91425" spcFirstLastPara="1" rIns="91425" wrap="square" tIns="91425">
            <a:spAutoFit/>
          </a:bodyPr>
          <a:lstStyle/>
          <a:p>
            <a:pPr indent="-355600" lvl="1" marL="914400" rtl="0" algn="l">
              <a:lnSpc>
                <a:spcPct val="90000"/>
              </a:lnSpc>
              <a:spcBef>
                <a:spcPts val="500"/>
              </a:spcBef>
              <a:spcAft>
                <a:spcPts val="0"/>
              </a:spcAft>
              <a:buClr>
                <a:schemeClr val="dk1"/>
              </a:buClr>
              <a:buSzPts val="2000"/>
              <a:buChar char="○"/>
            </a:pPr>
            <a:r>
              <a:t/>
            </a:r>
            <a:endParaRPr sz="2000">
              <a:solidFill>
                <a:schemeClr val="dk1"/>
              </a:solidFill>
              <a:latin typeface="Calibri"/>
              <a:ea typeface="Calibri"/>
              <a:cs typeface="Calibri"/>
              <a:sym typeface="Calibri"/>
            </a:endParaRPr>
          </a:p>
          <a:p>
            <a:pPr indent="-342900" lvl="2" marL="1371600" rtl="0" algn="l">
              <a:lnSpc>
                <a:spcPct val="90000"/>
              </a:lnSpc>
              <a:spcBef>
                <a:spcPts val="0"/>
              </a:spcBef>
              <a:spcAft>
                <a:spcPts val="0"/>
              </a:spcAft>
              <a:buClr>
                <a:schemeClr val="dk1"/>
              </a:buClr>
              <a:buSzPts val="1800"/>
              <a:buChar char="■"/>
            </a:pPr>
            <a:r>
              <a:rPr b="1" lang="en-US" sz="1800">
                <a:solidFill>
                  <a:schemeClr val="dk1"/>
                </a:solidFill>
                <a:latin typeface="Calibri"/>
                <a:ea typeface="Calibri"/>
                <a:cs typeface="Calibri"/>
                <a:sym typeface="Calibri"/>
              </a:rPr>
              <a:t>Scalar </a:t>
            </a:r>
            <a:r>
              <a:rPr lang="en-US" sz="1800">
                <a:solidFill>
                  <a:schemeClr val="dk1"/>
                </a:solidFill>
                <a:latin typeface="Calibri"/>
                <a:ea typeface="Calibri"/>
                <a:cs typeface="Calibri"/>
                <a:sym typeface="Calibri"/>
              </a:rPr>
              <a:t>code guarded by IF-cascades: memory operation is guarded by a branch</a:t>
            </a:r>
            <a:endParaRPr/>
          </a:p>
        </p:txBody>
      </p:sp>
      <p:sp>
        <p:nvSpPr>
          <p:cNvPr id="158" name="Google Shape;158;g2c9a6c7a19e_0_37"/>
          <p:cNvSpPr txBox="1"/>
          <p:nvPr/>
        </p:nvSpPr>
        <p:spPr>
          <a:xfrm>
            <a:off x="2563425" y="3852475"/>
            <a:ext cx="3680100" cy="19896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1000"/>
              </a:spcBef>
              <a:spcAft>
                <a:spcPts val="0"/>
              </a:spcAft>
              <a:buNone/>
            </a:pPr>
            <a:r>
              <a:rPr b="1" lang="en-US">
                <a:solidFill>
                  <a:schemeClr val="dk1"/>
                </a:solidFill>
                <a:latin typeface="Fira Code"/>
                <a:ea typeface="Fira Code"/>
                <a:cs typeface="Fira Code"/>
                <a:sym typeface="Fira Code"/>
              </a:rPr>
              <a:t>f</a:t>
            </a:r>
            <a:r>
              <a:rPr b="1" lang="en-US">
                <a:latin typeface="Fira Code"/>
                <a:ea typeface="Fira Code"/>
                <a:cs typeface="Fira Code"/>
                <a:sym typeface="Fira Code"/>
              </a:rPr>
              <a:t>or (int i = 0; i &lt; 1024; i++) {</a:t>
            </a:r>
            <a:endParaRPr b="1">
              <a:latin typeface="Fira Code"/>
              <a:ea typeface="Fira Code"/>
              <a:cs typeface="Fira Code"/>
              <a:sym typeface="Fira Code"/>
            </a:endParaRPr>
          </a:p>
          <a:p>
            <a:pPr indent="0" lvl="0" marL="0" rtl="0" algn="l">
              <a:lnSpc>
                <a:spcPct val="90000"/>
              </a:lnSpc>
              <a:spcBef>
                <a:spcPts val="1000"/>
              </a:spcBef>
              <a:spcAft>
                <a:spcPts val="0"/>
              </a:spcAft>
              <a:buNone/>
            </a:pPr>
            <a:r>
              <a:rPr b="1" lang="en-US">
                <a:latin typeface="Fira Code"/>
                <a:ea typeface="Fira Code"/>
                <a:cs typeface="Fira Code"/>
                <a:sym typeface="Fira Code"/>
              </a:rPr>
              <a:t>    if (m[i] &lt; 0)</a:t>
            </a:r>
            <a:endParaRPr b="1">
              <a:latin typeface="Fira Code"/>
              <a:ea typeface="Fira Code"/>
              <a:cs typeface="Fira Code"/>
              <a:sym typeface="Fira Code"/>
            </a:endParaRPr>
          </a:p>
          <a:p>
            <a:pPr indent="0" lvl="0" marL="0" rtl="0" algn="l">
              <a:lnSpc>
                <a:spcPct val="90000"/>
              </a:lnSpc>
              <a:spcBef>
                <a:spcPts val="1000"/>
              </a:spcBef>
              <a:spcAft>
                <a:spcPts val="0"/>
              </a:spcAft>
              <a:buNone/>
            </a:pPr>
            <a:r>
              <a:rPr b="1" lang="en-US">
                <a:latin typeface="Fira Code"/>
                <a:ea typeface="Fira Code"/>
                <a:cs typeface="Fira Code"/>
                <a:sym typeface="Fira Code"/>
              </a:rPr>
              <a:t>        c[i] = a[i] + b[i];</a:t>
            </a:r>
            <a:endParaRPr b="1">
              <a:latin typeface="Fira Code"/>
              <a:ea typeface="Fira Code"/>
              <a:cs typeface="Fira Code"/>
              <a:sym typeface="Fira Code"/>
            </a:endParaRPr>
          </a:p>
          <a:p>
            <a:pPr indent="0" lvl="0" marL="0" rtl="0" algn="l">
              <a:lnSpc>
                <a:spcPct val="90000"/>
              </a:lnSpc>
              <a:spcBef>
                <a:spcPts val="1000"/>
              </a:spcBef>
              <a:spcAft>
                <a:spcPts val="0"/>
              </a:spcAft>
              <a:buNone/>
            </a:pPr>
            <a:r>
              <a:rPr b="1" lang="en-US">
                <a:latin typeface="Fira Code"/>
                <a:ea typeface="Fira Code"/>
                <a:cs typeface="Fira Code"/>
                <a:sym typeface="Fira Code"/>
              </a:rPr>
              <a:t>    else</a:t>
            </a:r>
            <a:endParaRPr b="1">
              <a:latin typeface="Fira Code"/>
              <a:ea typeface="Fira Code"/>
              <a:cs typeface="Fira Code"/>
              <a:sym typeface="Fira Code"/>
            </a:endParaRPr>
          </a:p>
          <a:p>
            <a:pPr indent="0" lvl="0" marL="0" rtl="0" algn="l">
              <a:lnSpc>
                <a:spcPct val="90000"/>
              </a:lnSpc>
              <a:spcBef>
                <a:spcPts val="1000"/>
              </a:spcBef>
              <a:spcAft>
                <a:spcPts val="0"/>
              </a:spcAft>
              <a:buNone/>
            </a:pPr>
            <a:r>
              <a:rPr b="1" lang="en-US">
                <a:latin typeface="Fira Code"/>
                <a:ea typeface="Fira Code"/>
                <a:cs typeface="Fira Code"/>
                <a:sym typeface="Fira Code"/>
              </a:rPr>
              <a:t>        c[i] = 0</a:t>
            </a:r>
            <a:r>
              <a:rPr b="1" lang="en-US">
                <a:solidFill>
                  <a:schemeClr val="dk1"/>
                </a:solidFill>
                <a:latin typeface="Fira Code"/>
                <a:ea typeface="Fira Code"/>
                <a:cs typeface="Fira Code"/>
                <a:sym typeface="Fira Code"/>
              </a:rPr>
              <a:t>;</a:t>
            </a:r>
            <a:endParaRPr b="1">
              <a:solidFill>
                <a:schemeClr val="dk1"/>
              </a:solidFill>
              <a:latin typeface="Fira Code"/>
              <a:ea typeface="Fira Code"/>
              <a:cs typeface="Fira Code"/>
              <a:sym typeface="Fira Code"/>
            </a:endParaRPr>
          </a:p>
          <a:p>
            <a:pPr indent="0" lvl="0" marL="0" rtl="0" algn="l">
              <a:lnSpc>
                <a:spcPct val="90000"/>
              </a:lnSpc>
              <a:spcBef>
                <a:spcPts val="1000"/>
              </a:spcBef>
              <a:spcAft>
                <a:spcPts val="0"/>
              </a:spcAft>
              <a:buNone/>
            </a:pPr>
            <a:r>
              <a:rPr b="1" lang="en-US">
                <a:solidFill>
                  <a:schemeClr val="dk1"/>
                </a:solidFill>
                <a:latin typeface="Fira Code"/>
                <a:ea typeface="Fira Code"/>
                <a:cs typeface="Fira Code"/>
                <a:sym typeface="Fira Code"/>
              </a:rPr>
              <a:t>}</a:t>
            </a:r>
            <a:endParaRPr b="1">
              <a:solidFill>
                <a:schemeClr val="dk1"/>
              </a:solidFill>
              <a:latin typeface="Fira Code"/>
              <a:ea typeface="Fira Code"/>
              <a:cs typeface="Fira Code"/>
              <a:sym typeface="Fira Cod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itle Slide 1">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ontent Slide 6">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Title Slide 4">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Content Slide 2">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2019-11-08T16:47:49Z</dcterms:created>
  <dc:creator>Microsoft Office User</dc:creator>
</cp:coreProperties>
</file>