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5143500" cx="9144000"/>
  <p:notesSz cx="6858000" cy="9144000"/>
  <p:embeddedFontLst>
    <p:embeddedFont>
      <p:font typeface="Roboto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Roboto-bold.fntdata"/><Relationship Id="rId14" Type="http://schemas.openxmlformats.org/officeDocument/2006/relationships/slide" Target="slides/slide9.xml"/><Relationship Id="rId36" Type="http://schemas.openxmlformats.org/officeDocument/2006/relationships/font" Target="fonts/Roboto-regular.fntdata"/><Relationship Id="rId17" Type="http://schemas.openxmlformats.org/officeDocument/2006/relationships/slide" Target="slides/slide12.xml"/><Relationship Id="rId39" Type="http://schemas.openxmlformats.org/officeDocument/2006/relationships/font" Target="fonts/Roboto-boldItalic.fntdata"/><Relationship Id="rId16" Type="http://schemas.openxmlformats.org/officeDocument/2006/relationships/slide" Target="slides/slide11.xml"/><Relationship Id="rId38" Type="http://schemas.openxmlformats.org/officeDocument/2006/relationships/font" Target="fonts/Roboto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2cb7f7c2f94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" name="Google Shape;23;g2cb7f7c2f94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cb7f7c2f94_1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cb7f7c2f94_1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cc1a8963f5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cc1a8963f5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cbb8e916d3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cbb8e916d3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cc1a8963f5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cc1a8963f5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cb7f7c2f94_1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cb7f7c2f94_1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6e87579d84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6e87579d84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6e87579d84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6e87579d84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6e87d6049b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6e87d6049b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6e87d6049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6e87d6049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6e87d6049b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6e87d6049b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26e87579d84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Google Shape;32;g26e87579d84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6e87d6049b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6e87d6049b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cb7f7c2f94_1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cb7f7c2f94_1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6e87d6049b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6e87d6049b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cbb8e916d3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cbb8e916d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Times New Roman"/>
              <a:buChar char="○"/>
            </a:pPr>
            <a:r>
              <a:rPr lang="en"/>
              <a:t>Add some detail on benchmarks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cbb8e916d3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cbb8e916d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6e87d6049b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6e87d6049b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6e87d6049b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6e87d6049b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6e87d6049b_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6e87d6049b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cbb8e916d3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cbb8e916d3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Maybe add these in drawbacks of the paper: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Times New Roman"/>
              <a:buChar char="●"/>
            </a:pPr>
            <a:r>
              <a:rPr lang="en" sz="14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Despite SIMD hardware, performance gain is underwhelming because of two reasons: </a:t>
            </a:r>
            <a:endParaRPr sz="14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Times New Roman"/>
              <a:buChar char="○"/>
            </a:pPr>
            <a:r>
              <a:rPr lang="en" sz="14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Overhead of executing both the then and the else path</a:t>
            </a:r>
            <a:endParaRPr sz="14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Times New Roman"/>
              <a:buChar char="○"/>
            </a:pPr>
            <a:r>
              <a:rPr lang="en" sz="14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the case of irregular memory accesses there is additional cost in packing them into vectors in comparison to continuous memory accesses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cbb8e916d3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cbb8e916d3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references later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cb7f7c2f94_1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Google Shape;37;g2cb7f7c2f94_1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6e87d6049b_2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6e87d6049b_2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cbb8e916d3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Google Shape;43;g2cbb8e916d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cc1a8963f5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2cc1a8963f5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cc1a8963f5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2cc1a8963f5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cc1a8963f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cc1a8963f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cb7f7c2f94_1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cb7f7c2f94_1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cc1a8963f5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cc1a8963f5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4">
  <p:cSld name="Content Slide 4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/>
          <p:nvPr>
            <p:ph type="ctrTitle"/>
          </p:nvPr>
        </p:nvSpPr>
        <p:spPr>
          <a:xfrm>
            <a:off x="628650" y="282575"/>
            <a:ext cx="7886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2"/>
          <p:cNvSpPr txBox="1"/>
          <p:nvPr>
            <p:ph idx="1" type="subTitle"/>
          </p:nvPr>
        </p:nvSpPr>
        <p:spPr>
          <a:xfrm>
            <a:off x="628650" y="1231900"/>
            <a:ext cx="78867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0" type="dt"/>
          </p:nvPr>
        </p:nvSpPr>
        <p:spPr>
          <a:xfrm>
            <a:off x="628650" y="4767263"/>
            <a:ext cx="20574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1" type="ftr"/>
          </p:nvPr>
        </p:nvSpPr>
        <p:spPr>
          <a:xfrm>
            <a:off x="3028950" y="4767263"/>
            <a:ext cx="30861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6457950" y="4767263"/>
            <a:ext cx="5016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90863"/>
          <a:stretch/>
        </p:blipFill>
        <p:spPr>
          <a:xfrm>
            <a:off x="0" y="4673600"/>
            <a:ext cx="9144002" cy="46990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subTitle"/>
          </p:nvPr>
        </p:nvSpPr>
        <p:spPr>
          <a:xfrm>
            <a:off x="311700" y="3082700"/>
            <a:ext cx="8520600" cy="104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Group 11- Saloni Koshe, Mihir Sri Parankusam, Karthik Sunil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" name="Google Shape;26;p5"/>
          <p:cNvSpPr txBox="1"/>
          <p:nvPr>
            <p:ph type="ctrTitle"/>
          </p:nvPr>
        </p:nvSpPr>
        <p:spPr>
          <a:xfrm>
            <a:off x="176400" y="2032539"/>
            <a:ext cx="8655900" cy="97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latin typeface="Roboto"/>
                <a:ea typeface="Roboto"/>
                <a:cs typeface="Roboto"/>
                <a:sym typeface="Roboto"/>
              </a:rPr>
              <a:t>Loop Rolling for Code Size Reduction</a:t>
            </a:r>
            <a:endParaRPr sz="37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" name="Google Shape;27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0225" y="63350"/>
            <a:ext cx="983548" cy="1042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/>
          <p:nvPr/>
        </p:nvSpPr>
        <p:spPr>
          <a:xfrm>
            <a:off x="0" y="4683200"/>
            <a:ext cx="9144000" cy="459900"/>
          </a:xfrm>
          <a:prstGeom prst="rect">
            <a:avLst/>
          </a:prstGeom>
          <a:solidFill>
            <a:srgbClr val="01274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" name="Google Shape;29;p5"/>
          <p:cNvSpPr txBox="1"/>
          <p:nvPr>
            <p:ph type="ctrTitle"/>
          </p:nvPr>
        </p:nvSpPr>
        <p:spPr>
          <a:xfrm>
            <a:off x="1158588" y="1401175"/>
            <a:ext cx="6826800" cy="5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Roboto"/>
                <a:ea typeface="Roboto"/>
                <a:cs typeface="Roboto"/>
                <a:sym typeface="Roboto"/>
              </a:rPr>
              <a:t>EECS 583 </a:t>
            </a:r>
            <a:endParaRPr sz="2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/>
          <p:nvPr/>
        </p:nvSpPr>
        <p:spPr>
          <a:xfrm>
            <a:off x="252000" y="67575"/>
            <a:ext cx="8640000" cy="637800"/>
          </a:xfrm>
          <a:prstGeom prst="rect">
            <a:avLst/>
          </a:prstGeom>
          <a:solidFill>
            <a:srgbClr val="01274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Proposed Solution</a:t>
            </a:r>
            <a:endParaRPr sz="2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" name="Google Shape;89;p14"/>
          <p:cNvSpPr txBox="1"/>
          <p:nvPr>
            <p:ph idx="1" type="body"/>
          </p:nvPr>
        </p:nvSpPr>
        <p:spPr>
          <a:xfrm>
            <a:off x="311700" y="1363200"/>
            <a:ext cx="8520600" cy="241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The paper introduces RoLAG, a new loop rolling method that operates on straight-line code and utilizes graph alignment.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RoLAG functions through five key stages: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A. Seed collection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B. Graph alignment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C. Scheduling analysis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D. Code generation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E. Profitability analysis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The process operates in a bottom-up manner, where each basic block undergoes a specific procedure.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/>
          <p:nvPr/>
        </p:nvSpPr>
        <p:spPr>
          <a:xfrm>
            <a:off x="252000" y="67575"/>
            <a:ext cx="8640000" cy="637800"/>
          </a:xfrm>
          <a:prstGeom prst="rect">
            <a:avLst/>
          </a:prstGeom>
          <a:solidFill>
            <a:srgbClr val="01274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Proposed Solution</a:t>
            </a:r>
            <a:endParaRPr sz="2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" name="Google Shape;95;p15"/>
          <p:cNvSpPr txBox="1"/>
          <p:nvPr>
            <p:ph idx="1" type="body"/>
          </p:nvPr>
        </p:nvSpPr>
        <p:spPr>
          <a:xfrm>
            <a:off x="311688" y="814638"/>
            <a:ext cx="8520600" cy="175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RoLAG scans instructions in a basic block, identifying seed groups.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These seed groups are analyzed for similarities in their SSA graphs, constructing an alignment graph that distinguishes between matching and mismatching nodes.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After verifying the feasibility of rearranging instructions as loop iterations, RoLAG generates the rolled loop.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6" name="Google Shape;9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8777" y="2369350"/>
            <a:ext cx="3886435" cy="208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/>
          <p:nvPr/>
        </p:nvSpPr>
        <p:spPr>
          <a:xfrm>
            <a:off x="252000" y="67575"/>
            <a:ext cx="8640000" cy="637800"/>
          </a:xfrm>
          <a:prstGeom prst="rect">
            <a:avLst/>
          </a:prstGeom>
          <a:solidFill>
            <a:srgbClr val="01274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Seed Collection</a:t>
            </a:r>
            <a:endParaRPr sz="2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" name="Google Shape;102;p16"/>
          <p:cNvSpPr txBox="1"/>
          <p:nvPr>
            <p:ph idx="1" type="body"/>
          </p:nvPr>
        </p:nvSpPr>
        <p:spPr>
          <a:xfrm>
            <a:off x="311700" y="721638"/>
            <a:ext cx="8520600" cy="175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RoLAG examines each basic block, gathering seed instructions, primarily comprising store instructions, function calls, and potentially leading to reduction trees.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These seed instructions are grouped based on certain similarities, such as store instructions by data type and base address, and function calls by callee.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These grouped seed instructions form the initial stage of RoLAG's graph alignment strategy.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/>
          <p:nvPr/>
        </p:nvSpPr>
        <p:spPr>
          <a:xfrm>
            <a:off x="252000" y="67575"/>
            <a:ext cx="8640000" cy="637800"/>
          </a:xfrm>
          <a:prstGeom prst="rect">
            <a:avLst/>
          </a:prstGeom>
          <a:solidFill>
            <a:srgbClr val="01274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Aligning Isomorphic Code</a:t>
            </a:r>
            <a:endParaRPr sz="2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8" name="Google Shape;10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5650" y="796425"/>
            <a:ext cx="2906350" cy="377382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7"/>
          <p:cNvSpPr txBox="1"/>
          <p:nvPr>
            <p:ph idx="1" type="body"/>
          </p:nvPr>
        </p:nvSpPr>
        <p:spPr>
          <a:xfrm>
            <a:off x="252000" y="796425"/>
            <a:ext cx="5673900" cy="232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RoLAG creates an alignment graph corresponding to each set of seed instructions.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Nodes - matching or mismatching.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The alignment graph is constructed by traversing the SSA graph from bottom to top, beginning with the seed instructions and expanding towards their operands.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/>
          <p:nvPr/>
        </p:nvSpPr>
        <p:spPr>
          <a:xfrm>
            <a:off x="252000" y="67575"/>
            <a:ext cx="8640000" cy="637800"/>
          </a:xfrm>
          <a:prstGeom prst="rect">
            <a:avLst/>
          </a:prstGeom>
          <a:solidFill>
            <a:srgbClr val="01274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Abstracting Special Code Patterns</a:t>
            </a:r>
            <a:endParaRPr sz="2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" name="Google Shape;115;p18"/>
          <p:cNvSpPr txBox="1"/>
          <p:nvPr/>
        </p:nvSpPr>
        <p:spPr>
          <a:xfrm>
            <a:off x="349150" y="901550"/>
            <a:ext cx="4299300" cy="3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AutoNum type="arabicPeriod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Monotonic Integer Sequences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AutoNum type="arabicPeriod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Neutral Pointer Operations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AutoNum type="arabicPeriod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Algebraic Properties of Binary Operations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AutoNum type="arabicPeriod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Chained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Dependencies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AutoNum type="arabicPeriod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Reduction Trees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AutoNum type="arabicPeriod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Joining Alignment Graphs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/>
          <p:nvPr/>
        </p:nvSpPr>
        <p:spPr>
          <a:xfrm>
            <a:off x="252000" y="67575"/>
            <a:ext cx="8640000" cy="637800"/>
          </a:xfrm>
          <a:prstGeom prst="rect">
            <a:avLst/>
          </a:prstGeom>
          <a:solidFill>
            <a:srgbClr val="01274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Abstracting Special Code Patterns</a:t>
            </a:r>
            <a:endParaRPr sz="2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" name="Google Shape;121;p19"/>
          <p:cNvSpPr txBox="1"/>
          <p:nvPr/>
        </p:nvSpPr>
        <p:spPr>
          <a:xfrm>
            <a:off x="349150" y="901550"/>
            <a:ext cx="4299300" cy="3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Roboto"/>
              <a:buAutoNum type="arabicPeriod"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Monotonic Integer Sequences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2" name="Google Shape;122;p19"/>
          <p:cNvPicPr preferRelativeResize="0"/>
          <p:nvPr/>
        </p:nvPicPr>
        <p:blipFill rotWithShape="1">
          <a:blip r:embed="rId3">
            <a:alphaModFix/>
          </a:blip>
          <a:srcRect b="29890" l="0" r="0" t="27286"/>
          <a:stretch/>
        </p:blipFill>
        <p:spPr>
          <a:xfrm>
            <a:off x="3567050" y="1637900"/>
            <a:ext cx="2369175" cy="1971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9"/>
          <p:cNvPicPr preferRelativeResize="0"/>
          <p:nvPr/>
        </p:nvPicPr>
        <p:blipFill rotWithShape="1">
          <a:blip r:embed="rId3">
            <a:alphaModFix/>
          </a:blip>
          <a:srcRect b="70926" l="0" r="0" t="0"/>
          <a:stretch/>
        </p:blipFill>
        <p:spPr>
          <a:xfrm>
            <a:off x="809025" y="2270950"/>
            <a:ext cx="2369164" cy="133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 rotWithShape="1">
          <a:blip r:embed="rId3">
            <a:alphaModFix/>
          </a:blip>
          <a:srcRect b="0" l="0" r="0" t="70926"/>
          <a:stretch/>
        </p:blipFill>
        <p:spPr>
          <a:xfrm>
            <a:off x="6325075" y="2112650"/>
            <a:ext cx="2369175" cy="1338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/>
          <p:nvPr/>
        </p:nvSpPr>
        <p:spPr>
          <a:xfrm>
            <a:off x="252000" y="67575"/>
            <a:ext cx="8640000" cy="637800"/>
          </a:xfrm>
          <a:prstGeom prst="rect">
            <a:avLst/>
          </a:prstGeom>
          <a:solidFill>
            <a:srgbClr val="01274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Abstracting Special Code Patterns</a:t>
            </a:r>
            <a:endParaRPr sz="2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0" name="Google Shape;130;p20"/>
          <p:cNvSpPr txBox="1"/>
          <p:nvPr/>
        </p:nvSpPr>
        <p:spPr>
          <a:xfrm>
            <a:off x="349150" y="901550"/>
            <a:ext cx="4299300" cy="3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2.  </a:t>
            </a:r>
            <a:r>
              <a:rPr lang="en" sz="2000">
                <a:latin typeface="Roboto"/>
                <a:ea typeface="Roboto"/>
                <a:cs typeface="Roboto"/>
                <a:sym typeface="Roboto"/>
              </a:rPr>
              <a:t>Neutral Pointer Operations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1" name="Google Shape;131;p20"/>
          <p:cNvPicPr preferRelativeResize="0"/>
          <p:nvPr/>
        </p:nvPicPr>
        <p:blipFill rotWithShape="1">
          <a:blip r:embed="rId3">
            <a:alphaModFix/>
          </a:blip>
          <a:srcRect b="0" l="0" r="0" t="53192"/>
          <a:stretch/>
        </p:blipFill>
        <p:spPr>
          <a:xfrm>
            <a:off x="5116575" y="1604425"/>
            <a:ext cx="2374775" cy="1934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0"/>
          <p:cNvPicPr preferRelativeResize="0"/>
          <p:nvPr/>
        </p:nvPicPr>
        <p:blipFill rotWithShape="1">
          <a:blip r:embed="rId3">
            <a:alphaModFix/>
          </a:blip>
          <a:srcRect b="45758" l="0" r="0" t="0"/>
          <a:stretch/>
        </p:blipFill>
        <p:spPr>
          <a:xfrm>
            <a:off x="1311413" y="1545475"/>
            <a:ext cx="2374775" cy="224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/>
          <p:nvPr/>
        </p:nvSpPr>
        <p:spPr>
          <a:xfrm>
            <a:off x="252000" y="67575"/>
            <a:ext cx="8640000" cy="637800"/>
          </a:xfrm>
          <a:prstGeom prst="rect">
            <a:avLst/>
          </a:prstGeom>
          <a:solidFill>
            <a:srgbClr val="01274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Abstracting Special Code Patterns</a:t>
            </a:r>
            <a:endParaRPr sz="2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" name="Google Shape;138;p21"/>
          <p:cNvSpPr txBox="1"/>
          <p:nvPr/>
        </p:nvSpPr>
        <p:spPr>
          <a:xfrm>
            <a:off x="349150" y="901550"/>
            <a:ext cx="7822500" cy="3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3.  </a:t>
            </a:r>
            <a:r>
              <a:rPr lang="en" sz="2000">
                <a:latin typeface="Roboto"/>
                <a:ea typeface="Roboto"/>
                <a:cs typeface="Roboto"/>
                <a:sym typeface="Roboto"/>
              </a:rPr>
              <a:t>Algebraic Properties of Binary Operations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Utilizes algebraic properties like addition with 0 or multiplication with 0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This improves the mismatching nodes to be matched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It also uses commutativity property to increase similarity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" name="Google Shape;139;p21"/>
          <p:cNvSpPr/>
          <p:nvPr/>
        </p:nvSpPr>
        <p:spPr>
          <a:xfrm>
            <a:off x="1244050" y="2816325"/>
            <a:ext cx="1433400" cy="378900"/>
          </a:xfrm>
          <a:prstGeom prst="rect">
            <a:avLst/>
          </a:prstGeom>
          <a:solidFill>
            <a:srgbClr val="E6B8AF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a+0 = a</a:t>
            </a:r>
            <a:endParaRPr sz="2000"/>
          </a:p>
        </p:txBody>
      </p:sp>
      <p:sp>
        <p:nvSpPr>
          <p:cNvPr id="140" name="Google Shape;140;p21"/>
          <p:cNvSpPr/>
          <p:nvPr/>
        </p:nvSpPr>
        <p:spPr>
          <a:xfrm>
            <a:off x="3679450" y="2816450"/>
            <a:ext cx="1433400" cy="378900"/>
          </a:xfrm>
          <a:prstGeom prst="rect">
            <a:avLst/>
          </a:prstGeom>
          <a:solidFill>
            <a:srgbClr val="E6B8AF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0*a = 0</a:t>
            </a:r>
            <a:endParaRPr sz="2000"/>
          </a:p>
        </p:txBody>
      </p:sp>
      <p:sp>
        <p:nvSpPr>
          <p:cNvPr id="141" name="Google Shape;141;p21"/>
          <p:cNvSpPr/>
          <p:nvPr/>
        </p:nvSpPr>
        <p:spPr>
          <a:xfrm>
            <a:off x="6114900" y="2816375"/>
            <a:ext cx="1433400" cy="378900"/>
          </a:xfrm>
          <a:prstGeom prst="rect">
            <a:avLst/>
          </a:prstGeom>
          <a:solidFill>
            <a:srgbClr val="E6B8AF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a+b = b+a</a:t>
            </a:r>
            <a:endParaRPr sz="2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/>
          <p:nvPr/>
        </p:nvSpPr>
        <p:spPr>
          <a:xfrm>
            <a:off x="252000" y="67575"/>
            <a:ext cx="8640000" cy="637800"/>
          </a:xfrm>
          <a:prstGeom prst="rect">
            <a:avLst/>
          </a:prstGeom>
          <a:solidFill>
            <a:srgbClr val="01274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Abstracting Special Code Patterns</a:t>
            </a:r>
            <a:endParaRPr sz="2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" name="Google Shape;147;p22"/>
          <p:cNvSpPr txBox="1"/>
          <p:nvPr/>
        </p:nvSpPr>
        <p:spPr>
          <a:xfrm>
            <a:off x="349150" y="901550"/>
            <a:ext cx="4299300" cy="3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4.  </a:t>
            </a:r>
            <a:r>
              <a:rPr lang="en" sz="2000">
                <a:latin typeface="Roboto"/>
                <a:ea typeface="Roboto"/>
                <a:cs typeface="Roboto"/>
                <a:sym typeface="Roboto"/>
              </a:rPr>
              <a:t>Chained Dependencies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8" name="Google Shape;148;p22"/>
          <p:cNvPicPr preferRelativeResize="0"/>
          <p:nvPr/>
        </p:nvPicPr>
        <p:blipFill rotWithShape="1">
          <a:blip r:embed="rId3">
            <a:alphaModFix/>
          </a:blip>
          <a:srcRect b="53987" l="0" r="0" t="0"/>
          <a:stretch/>
        </p:blipFill>
        <p:spPr>
          <a:xfrm>
            <a:off x="1348988" y="1696175"/>
            <a:ext cx="2299625" cy="190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2"/>
          <p:cNvPicPr preferRelativeResize="0"/>
          <p:nvPr/>
        </p:nvPicPr>
        <p:blipFill rotWithShape="1">
          <a:blip r:embed="rId3">
            <a:alphaModFix/>
          </a:blip>
          <a:srcRect b="0" l="0" r="0" t="45247"/>
          <a:stretch/>
        </p:blipFill>
        <p:spPr>
          <a:xfrm>
            <a:off x="5155325" y="1334975"/>
            <a:ext cx="2299625" cy="226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/>
          <p:nvPr/>
        </p:nvSpPr>
        <p:spPr>
          <a:xfrm>
            <a:off x="252000" y="67575"/>
            <a:ext cx="8640000" cy="637800"/>
          </a:xfrm>
          <a:prstGeom prst="rect">
            <a:avLst/>
          </a:prstGeom>
          <a:solidFill>
            <a:srgbClr val="01274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Abstracting Special Code Patterns</a:t>
            </a:r>
            <a:endParaRPr sz="2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" name="Google Shape;155;p23"/>
          <p:cNvSpPr txBox="1"/>
          <p:nvPr/>
        </p:nvSpPr>
        <p:spPr>
          <a:xfrm>
            <a:off x="349150" y="901550"/>
            <a:ext cx="4299300" cy="3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5.  Reduction trees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6" name="Google Shape;156;p23"/>
          <p:cNvPicPr preferRelativeResize="0"/>
          <p:nvPr/>
        </p:nvPicPr>
        <p:blipFill rotWithShape="1">
          <a:blip r:embed="rId3">
            <a:alphaModFix/>
          </a:blip>
          <a:srcRect b="0" l="0" r="0" t="57470"/>
          <a:stretch/>
        </p:blipFill>
        <p:spPr>
          <a:xfrm>
            <a:off x="4974150" y="1873162"/>
            <a:ext cx="3298000" cy="23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3"/>
          <p:cNvPicPr preferRelativeResize="0"/>
          <p:nvPr/>
        </p:nvPicPr>
        <p:blipFill rotWithShape="1">
          <a:blip r:embed="rId3">
            <a:alphaModFix/>
          </a:blip>
          <a:srcRect b="43009" l="0" r="0" t="12225"/>
          <a:stretch/>
        </p:blipFill>
        <p:spPr>
          <a:xfrm>
            <a:off x="1012550" y="1716100"/>
            <a:ext cx="3559450" cy="2623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3"/>
          <p:cNvPicPr preferRelativeResize="0"/>
          <p:nvPr/>
        </p:nvPicPr>
        <p:blipFill rotWithShape="1">
          <a:blip r:embed="rId3">
            <a:alphaModFix/>
          </a:blip>
          <a:srcRect b="87487" l="0" r="0" t="0"/>
          <a:stretch/>
        </p:blipFill>
        <p:spPr>
          <a:xfrm>
            <a:off x="4648450" y="807750"/>
            <a:ext cx="3095489" cy="637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07035"/>
            <a:ext cx="9143999" cy="2367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/>
          <p:nvPr/>
        </p:nvSpPr>
        <p:spPr>
          <a:xfrm>
            <a:off x="252000" y="67575"/>
            <a:ext cx="8640000" cy="637800"/>
          </a:xfrm>
          <a:prstGeom prst="rect">
            <a:avLst/>
          </a:prstGeom>
          <a:solidFill>
            <a:srgbClr val="01274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Abstracting Special Code Patterns</a:t>
            </a:r>
            <a:endParaRPr sz="2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4" name="Google Shape;164;p24"/>
          <p:cNvSpPr txBox="1"/>
          <p:nvPr/>
        </p:nvSpPr>
        <p:spPr>
          <a:xfrm>
            <a:off x="349150" y="901550"/>
            <a:ext cx="4299300" cy="3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6.  Joining Alignment Graphs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5" name="Google Shape;165;p24"/>
          <p:cNvPicPr preferRelativeResize="0"/>
          <p:nvPr/>
        </p:nvPicPr>
        <p:blipFill rotWithShape="1">
          <a:blip r:embed="rId3">
            <a:alphaModFix/>
          </a:blip>
          <a:srcRect b="0" l="0" r="0" t="48151"/>
          <a:stretch/>
        </p:blipFill>
        <p:spPr>
          <a:xfrm>
            <a:off x="4990325" y="1655762"/>
            <a:ext cx="3472000" cy="21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4"/>
          <p:cNvPicPr preferRelativeResize="0"/>
          <p:nvPr/>
        </p:nvPicPr>
        <p:blipFill rotWithShape="1">
          <a:blip r:embed="rId3">
            <a:alphaModFix/>
          </a:blip>
          <a:srcRect b="52602" l="0" r="0" t="0"/>
          <a:stretch/>
        </p:blipFill>
        <p:spPr>
          <a:xfrm>
            <a:off x="933325" y="2012975"/>
            <a:ext cx="3472000" cy="195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5"/>
          <p:cNvSpPr/>
          <p:nvPr/>
        </p:nvSpPr>
        <p:spPr>
          <a:xfrm>
            <a:off x="252000" y="67575"/>
            <a:ext cx="8640000" cy="637800"/>
          </a:xfrm>
          <a:prstGeom prst="rect">
            <a:avLst/>
          </a:prstGeom>
          <a:solidFill>
            <a:srgbClr val="01274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Scheduling Analysis</a:t>
            </a:r>
            <a:endParaRPr sz="2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2" name="Google Shape;17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1348" y="844225"/>
            <a:ext cx="4020075" cy="35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5"/>
          <p:cNvSpPr txBox="1"/>
          <p:nvPr/>
        </p:nvSpPr>
        <p:spPr>
          <a:xfrm>
            <a:off x="252000" y="936150"/>
            <a:ext cx="3681600" cy="32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Check to ensure correctness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Merge all matching nodes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Allows circular dependencies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6"/>
          <p:cNvSpPr/>
          <p:nvPr/>
        </p:nvSpPr>
        <p:spPr>
          <a:xfrm>
            <a:off x="252000" y="67575"/>
            <a:ext cx="8640000" cy="637800"/>
          </a:xfrm>
          <a:prstGeom prst="rect">
            <a:avLst/>
          </a:prstGeom>
          <a:solidFill>
            <a:srgbClr val="01274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Code Generation</a:t>
            </a:r>
            <a:endParaRPr sz="2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" name="Google Shape;179;p26"/>
          <p:cNvSpPr txBox="1"/>
          <p:nvPr/>
        </p:nvSpPr>
        <p:spPr>
          <a:xfrm>
            <a:off x="252000" y="936150"/>
            <a:ext cx="3681600" cy="32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0" name="Google Shape;18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1725" y="936160"/>
            <a:ext cx="3681600" cy="3554414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6"/>
          <p:cNvSpPr txBox="1"/>
          <p:nvPr/>
        </p:nvSpPr>
        <p:spPr>
          <a:xfrm>
            <a:off x="252000" y="909350"/>
            <a:ext cx="4066800" cy="34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Initially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generates Basic Block and control flow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Generates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Pre-header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Body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Exit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Matched nodes are directly added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Mismatched nodes are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stored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in global array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Constructs DU chains, finds external use and adds store to support this use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7"/>
          <p:cNvSpPr/>
          <p:nvPr/>
        </p:nvSpPr>
        <p:spPr>
          <a:xfrm>
            <a:off x="252000" y="67575"/>
            <a:ext cx="8640000" cy="637800"/>
          </a:xfrm>
          <a:prstGeom prst="rect">
            <a:avLst/>
          </a:prstGeom>
          <a:solidFill>
            <a:srgbClr val="01274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Profitability Analysis</a:t>
            </a:r>
            <a:endParaRPr sz="2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7" name="Google Shape;187;p27"/>
          <p:cNvSpPr txBox="1"/>
          <p:nvPr/>
        </p:nvSpPr>
        <p:spPr>
          <a:xfrm>
            <a:off x="252000" y="1007250"/>
            <a:ext cx="8640000" cy="22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</a:pPr>
            <a:r>
              <a:rPr lang="en" sz="160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Costs for handling the mismatching nodes</a:t>
            </a:r>
            <a:endParaRPr sz="1600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Target specific analysis</a:t>
            </a:r>
            <a:endParaRPr sz="1600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Target-Transformation Interface (TTI) - built-in cost model</a:t>
            </a:r>
            <a:endParaRPr sz="1600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8"/>
          <p:cNvSpPr/>
          <p:nvPr/>
        </p:nvSpPr>
        <p:spPr>
          <a:xfrm>
            <a:off x="252000" y="67575"/>
            <a:ext cx="8640000" cy="637800"/>
          </a:xfrm>
          <a:prstGeom prst="rect">
            <a:avLst/>
          </a:prstGeom>
          <a:solidFill>
            <a:srgbClr val="01274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Evaluation</a:t>
            </a:r>
            <a:endParaRPr sz="2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3" name="Google Shape;193;p28"/>
          <p:cNvSpPr txBox="1"/>
          <p:nvPr/>
        </p:nvSpPr>
        <p:spPr>
          <a:xfrm>
            <a:off x="311225" y="945950"/>
            <a:ext cx="85809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RoLAG is compared against LLVM’s standard loop re-roller: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Evaluated on 4 different benchmark suites: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AnghaBench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MiBench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SPEC 2017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TSVC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Benchmark suites all built with Clang/LLVM targeting x86 using -Os, with loop unrolling disabled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All experim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ents performed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on a quad-core Intel Xeon CPU E5-2650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9"/>
          <p:cNvSpPr/>
          <p:nvPr/>
        </p:nvSpPr>
        <p:spPr>
          <a:xfrm>
            <a:off x="252000" y="67575"/>
            <a:ext cx="8640000" cy="637800"/>
          </a:xfrm>
          <a:prstGeom prst="rect">
            <a:avLst/>
          </a:prstGeom>
          <a:solidFill>
            <a:srgbClr val="01274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Results on AnghaBench</a:t>
            </a:r>
            <a:endParaRPr sz="2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9" name="Google Shape;199;p29"/>
          <p:cNvSpPr txBox="1"/>
          <p:nvPr/>
        </p:nvSpPr>
        <p:spPr>
          <a:xfrm>
            <a:off x="311225" y="793550"/>
            <a:ext cx="42609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Benchmark provides 1 million compatible functions from popular repositories such as PostgreSQL, numpy and Linux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RoLAG achieves average code size reduction of 9.12% over the LLVM reroller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Best case: 90% code size reduction achieved in a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memory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copy function in the Linux kernel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0" name="Google Shape;20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9325" y="857775"/>
            <a:ext cx="4171950" cy="2924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9"/>
          <p:cNvSpPr txBox="1"/>
          <p:nvPr/>
        </p:nvSpPr>
        <p:spPr>
          <a:xfrm>
            <a:off x="5837500" y="3736500"/>
            <a:ext cx="2417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Index of benchmark (top 3500)</a:t>
            </a:r>
            <a:endParaRPr sz="12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0"/>
          <p:cNvSpPr/>
          <p:nvPr/>
        </p:nvSpPr>
        <p:spPr>
          <a:xfrm>
            <a:off x="252000" y="67575"/>
            <a:ext cx="8640000" cy="637800"/>
          </a:xfrm>
          <a:prstGeom prst="rect">
            <a:avLst/>
          </a:prstGeom>
          <a:solidFill>
            <a:srgbClr val="01274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Results on MiBench and SPEC 2017</a:t>
            </a:r>
            <a:endParaRPr sz="2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7" name="Google Shape;207;p30"/>
          <p:cNvSpPr txBox="1"/>
          <p:nvPr/>
        </p:nvSpPr>
        <p:spPr>
          <a:xfrm>
            <a:off x="311225" y="869750"/>
            <a:ext cx="42609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Benchmark suites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comprising whole programs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LLVM Loop Re-roller never triggered on these programs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RoLAG finds several optimizations that LLVM does not, but impact is most noticeable when several loops are rolled in the same program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Highest reduction of 2.7%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achieved,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480 loop rolling ops were performed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8" name="Google Shape;208;p30"/>
          <p:cNvSpPr txBox="1"/>
          <p:nvPr/>
        </p:nvSpPr>
        <p:spPr>
          <a:xfrm>
            <a:off x="5837500" y="3736500"/>
            <a:ext cx="2417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9" name="Google Shape;20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0725" y="857775"/>
            <a:ext cx="4061249" cy="338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1"/>
          <p:cNvSpPr/>
          <p:nvPr/>
        </p:nvSpPr>
        <p:spPr>
          <a:xfrm>
            <a:off x="252000" y="67575"/>
            <a:ext cx="8640000" cy="637800"/>
          </a:xfrm>
          <a:prstGeom prst="rect">
            <a:avLst/>
          </a:prstGeom>
          <a:solidFill>
            <a:srgbClr val="01274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Results on TSVC</a:t>
            </a:r>
            <a:endParaRPr sz="2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5" name="Google Shape;215;p31"/>
          <p:cNvSpPr txBox="1"/>
          <p:nvPr/>
        </p:nvSpPr>
        <p:spPr>
          <a:xfrm>
            <a:off x="311225" y="869750"/>
            <a:ext cx="85809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Benchmark consists of programs with partially unrolled loops that can be perfectly rolled 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RoLAG achieves 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23.4%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code size reduction on average across kernels, compared to LLVM’s 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13.69%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RoLAG works for every basic block, but LLVM only works for partially unrolled loops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Average slow-down of 20% reported across the TSVC benchmark when using RoLAG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6" name="Google Shape;216;p31"/>
          <p:cNvSpPr txBox="1"/>
          <p:nvPr/>
        </p:nvSpPr>
        <p:spPr>
          <a:xfrm>
            <a:off x="5837500" y="3736500"/>
            <a:ext cx="2417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7" name="Google Shape;21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800" y="2170226"/>
            <a:ext cx="8640001" cy="2309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2"/>
          <p:cNvSpPr/>
          <p:nvPr/>
        </p:nvSpPr>
        <p:spPr>
          <a:xfrm>
            <a:off x="252000" y="67575"/>
            <a:ext cx="8640000" cy="637800"/>
          </a:xfrm>
          <a:prstGeom prst="rect">
            <a:avLst/>
          </a:prstGeom>
          <a:solidFill>
            <a:srgbClr val="01274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Limitations</a:t>
            </a:r>
            <a:endParaRPr sz="2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" name="Google Shape;223;p32"/>
          <p:cNvSpPr txBox="1"/>
          <p:nvPr/>
        </p:nvSpPr>
        <p:spPr>
          <a:xfrm>
            <a:off x="266425" y="827725"/>
            <a:ext cx="43056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Some limitations in the RoLAG loop roller: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Code size increase compared to LLVM observed in some cases due to false positives in profitability analysis: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Loop Rolling may prevent future optimizations like CSE and dead-code elimination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Cost models estimate code size at IR level when lowered to target arch, but may not account for other optimizations and register allocation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Unable to roll loops across multiple basic blocks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Min/Max reduction trees remain unsupported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4" name="Google Shape;22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1625" y="857775"/>
            <a:ext cx="3710375" cy="2379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3"/>
          <p:cNvSpPr/>
          <p:nvPr/>
        </p:nvSpPr>
        <p:spPr>
          <a:xfrm>
            <a:off x="252000" y="67575"/>
            <a:ext cx="8640000" cy="637800"/>
          </a:xfrm>
          <a:prstGeom prst="rect">
            <a:avLst/>
          </a:prstGeom>
          <a:solidFill>
            <a:srgbClr val="01274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Related and Future Work</a:t>
            </a:r>
            <a:endParaRPr sz="2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0" name="Google Shape;230;p33"/>
          <p:cNvSpPr txBox="1"/>
          <p:nvPr/>
        </p:nvSpPr>
        <p:spPr>
          <a:xfrm>
            <a:off x="295225" y="849125"/>
            <a:ext cx="4253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33"/>
          <p:cNvSpPr txBox="1"/>
          <p:nvPr/>
        </p:nvSpPr>
        <p:spPr>
          <a:xfrm>
            <a:off x="287850" y="812200"/>
            <a:ext cx="86040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Some related areas of work include: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Superword Level Parallelism Vectorization: Uses the same principle and collects seed instructions that may lead to vectorization. Unlike loop rolling, this is limited to targets with vector units.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latin typeface="Roboto"/>
                <a:ea typeface="Roboto"/>
                <a:cs typeface="Roboto"/>
                <a:sym typeface="Roboto"/>
              </a:rPr>
              <a:t>Future work: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Currently, the   RoLAG loop re-roller (say that 5 times quickly :P) is only able to roll loops within a single basic block, the authors propose to extend this to multiple blocks in the same function.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Integrate optimizations for SLP vectorization into loop roller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Evaluate impact of loop rolling on other optimizations, register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allocation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and the instruction cache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idx="1" type="body"/>
          </p:nvPr>
        </p:nvSpPr>
        <p:spPr>
          <a:xfrm>
            <a:off x="235500" y="182650"/>
            <a:ext cx="8520600" cy="347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Introduction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Existing Solution for Compressing Code Size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Existing Loop Rerolling Strategy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Motivation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Proposed Solution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Methodology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Evaluation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Drawbacks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Related Work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Conclusion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" name="Google Shape;40;p7"/>
          <p:cNvSpPr/>
          <p:nvPr/>
        </p:nvSpPr>
        <p:spPr>
          <a:xfrm>
            <a:off x="252000" y="67575"/>
            <a:ext cx="8640000" cy="637800"/>
          </a:xfrm>
          <a:prstGeom prst="rect">
            <a:avLst/>
          </a:prstGeom>
          <a:solidFill>
            <a:srgbClr val="01274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Contents of the Presentation</a:t>
            </a:r>
            <a:endParaRPr sz="2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6375" y="1796900"/>
            <a:ext cx="3651250" cy="154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/>
          <p:nvPr/>
        </p:nvSpPr>
        <p:spPr>
          <a:xfrm>
            <a:off x="252000" y="67575"/>
            <a:ext cx="8640000" cy="637800"/>
          </a:xfrm>
          <a:prstGeom prst="rect">
            <a:avLst/>
          </a:prstGeom>
          <a:solidFill>
            <a:srgbClr val="01274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Introduction</a:t>
            </a:r>
            <a:endParaRPr sz="2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" name="Google Shape;46;p8"/>
          <p:cNvSpPr txBox="1"/>
          <p:nvPr>
            <p:ph idx="1" type="body"/>
          </p:nvPr>
        </p:nvSpPr>
        <p:spPr>
          <a:xfrm>
            <a:off x="252000" y="309600"/>
            <a:ext cx="8520600" cy="277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Code size optimization is vital for resource-constrained systems, impacting memory usage and download sizes, thus influencing costs and revenues.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Compilers currently provide specialized optimizations including common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subexpression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elimination and dead code elimination to address code size concerns.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400"/>
              <a:buFont typeface="Roboto"/>
              <a:buChar char="●"/>
            </a:pPr>
            <a:r>
              <a:rPr lang="en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Modern size optimizations focus on merging equivalent code to eliminate duplicates, using function merging and function outlining streamlining code structures.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/>
          <p:nvPr/>
        </p:nvSpPr>
        <p:spPr>
          <a:xfrm>
            <a:off x="252000" y="67575"/>
            <a:ext cx="8640000" cy="637800"/>
          </a:xfrm>
          <a:prstGeom prst="rect">
            <a:avLst/>
          </a:prstGeom>
          <a:solidFill>
            <a:srgbClr val="01274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Existing Solution for Compressing Code Size</a:t>
            </a:r>
            <a:endParaRPr sz="2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" name="Google Shape;52;p9"/>
          <p:cNvSpPr txBox="1"/>
          <p:nvPr>
            <p:ph idx="1" type="body"/>
          </p:nvPr>
        </p:nvSpPr>
        <p:spPr>
          <a:xfrm>
            <a:off x="311700" y="748500"/>
            <a:ext cx="8520600" cy="187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400"/>
              <a:buFont typeface="Roboto"/>
              <a:buChar char="●"/>
            </a:pPr>
            <a:r>
              <a:rPr lang="en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Loop re-rolling transforms equivalent instructions from a block into a loop.</a:t>
            </a:r>
            <a:endParaRPr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400"/>
              <a:buFont typeface="Roboto"/>
              <a:buChar char="●"/>
            </a:pPr>
            <a:r>
              <a:rPr lang="en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Existing methods are limited to partially unrolled loops and cannot handle straight-line code.</a:t>
            </a:r>
            <a:endParaRPr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400"/>
              <a:buFont typeface="Roboto"/>
              <a:buChar char="●"/>
            </a:pPr>
            <a:r>
              <a:rPr lang="en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The ineffectiveness of current loop rerolling implementations stems from rigid algorithms that fail to identify code duplicates adequately.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/>
          <p:nvPr/>
        </p:nvSpPr>
        <p:spPr>
          <a:xfrm>
            <a:off x="252000" y="67575"/>
            <a:ext cx="8640000" cy="637800"/>
          </a:xfrm>
          <a:prstGeom prst="rect">
            <a:avLst/>
          </a:prstGeom>
          <a:solidFill>
            <a:srgbClr val="01274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Existing Loop Rerolling Strategy</a:t>
            </a:r>
            <a:endParaRPr sz="2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252000" y="743300"/>
            <a:ext cx="8520600" cy="174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Identify single-block loops within the code.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For each identified single-block loop, LLVM searches for a basic induction variable of integer type.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The r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ecursive aspect of a basic induction variable is denoted using a phi-node.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9" name="Google Shape;59;p10"/>
          <p:cNvPicPr preferRelativeResize="0"/>
          <p:nvPr/>
        </p:nvPicPr>
        <p:blipFill rotWithShape="1">
          <a:blip r:embed="rId3">
            <a:alphaModFix/>
          </a:blip>
          <a:srcRect b="2353" l="0" r="0" t="0"/>
          <a:stretch/>
        </p:blipFill>
        <p:spPr>
          <a:xfrm>
            <a:off x="3440425" y="1819100"/>
            <a:ext cx="2143750" cy="253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/>
          <p:nvPr/>
        </p:nvSpPr>
        <p:spPr>
          <a:xfrm>
            <a:off x="252000" y="67575"/>
            <a:ext cx="8640000" cy="637800"/>
          </a:xfrm>
          <a:prstGeom prst="rect">
            <a:avLst/>
          </a:prstGeom>
          <a:solidFill>
            <a:srgbClr val="01274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Existing Loop Rerolling Strategy</a:t>
            </a:r>
            <a:endParaRPr sz="2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" name="Google Shape;65;p11"/>
          <p:cNvSpPr txBox="1"/>
          <p:nvPr>
            <p:ph idx="1" type="body"/>
          </p:nvPr>
        </p:nvSpPr>
        <p:spPr>
          <a:xfrm>
            <a:off x="252000" y="827425"/>
            <a:ext cx="8520600" cy="241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These induction variables mark the starting points for LLVM's loop rerolling approach.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By following definition-use chains, LLVM identifies instructions representing the incremental changes of the unrolled induction variable.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Instructions in the graph following these root instructions are collected, excluding those in the latch code.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Collected instruction sets must contain equivalent instructions representing each unrolled iteration, ensuring uniformity in opcode, data types, and operands. If all criteria are met, the loop is rerolled.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6" name="Google Shape;66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7234" y="2784599"/>
            <a:ext cx="2349576" cy="188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1"/>
          <p:cNvPicPr preferRelativeResize="0"/>
          <p:nvPr/>
        </p:nvPicPr>
        <p:blipFill rotWithShape="1">
          <a:blip r:embed="rId4">
            <a:alphaModFix/>
          </a:blip>
          <a:srcRect b="10225" l="0" r="0" t="0"/>
          <a:stretch/>
        </p:blipFill>
        <p:spPr>
          <a:xfrm>
            <a:off x="371400" y="2669975"/>
            <a:ext cx="5608650" cy="177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/>
          <p:nvPr/>
        </p:nvSpPr>
        <p:spPr>
          <a:xfrm>
            <a:off x="252000" y="67575"/>
            <a:ext cx="8640000" cy="637800"/>
          </a:xfrm>
          <a:prstGeom prst="rect">
            <a:avLst/>
          </a:prstGeom>
          <a:solidFill>
            <a:srgbClr val="01274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Motivation</a:t>
            </a:r>
            <a:endParaRPr sz="2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3" name="Google Shape;73;p12"/>
          <p:cNvPicPr preferRelativeResize="0"/>
          <p:nvPr/>
        </p:nvPicPr>
        <p:blipFill rotWithShape="1">
          <a:blip r:embed="rId3">
            <a:alphaModFix/>
          </a:blip>
          <a:srcRect b="35157" l="0" r="0" t="0"/>
          <a:stretch/>
        </p:blipFill>
        <p:spPr>
          <a:xfrm>
            <a:off x="436625" y="1874850"/>
            <a:ext cx="4052450" cy="188355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2"/>
          <p:cNvSpPr txBox="1"/>
          <p:nvPr>
            <p:ph idx="1" type="body"/>
          </p:nvPr>
        </p:nvSpPr>
        <p:spPr>
          <a:xfrm>
            <a:off x="371400" y="886950"/>
            <a:ext cx="8520600" cy="8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Operands are not completely identical: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5" name="Google Shape;75;p12"/>
          <p:cNvPicPr preferRelativeResize="0"/>
          <p:nvPr/>
        </p:nvPicPr>
        <p:blipFill rotWithShape="1">
          <a:blip r:embed="rId3">
            <a:alphaModFix/>
          </a:blip>
          <a:srcRect b="0" l="0" r="0" t="62548"/>
          <a:stretch/>
        </p:blipFill>
        <p:spPr>
          <a:xfrm>
            <a:off x="4683125" y="2027800"/>
            <a:ext cx="4052450" cy="108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/>
          <p:nvPr/>
        </p:nvSpPr>
        <p:spPr>
          <a:xfrm>
            <a:off x="252000" y="67575"/>
            <a:ext cx="8640000" cy="637800"/>
          </a:xfrm>
          <a:prstGeom prst="rect">
            <a:avLst/>
          </a:prstGeom>
          <a:solidFill>
            <a:srgbClr val="01274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Motivation</a:t>
            </a:r>
            <a:endParaRPr sz="2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1" name="Google Shape;81;p13"/>
          <p:cNvPicPr preferRelativeResize="0"/>
          <p:nvPr/>
        </p:nvPicPr>
        <p:blipFill rotWithShape="1">
          <a:blip r:embed="rId3">
            <a:alphaModFix/>
          </a:blip>
          <a:srcRect b="28703" l="0" r="0" t="0"/>
          <a:stretch/>
        </p:blipFill>
        <p:spPr>
          <a:xfrm>
            <a:off x="1090525" y="2062725"/>
            <a:ext cx="2772000" cy="205285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3"/>
          <p:cNvSpPr txBox="1"/>
          <p:nvPr>
            <p:ph idx="1" type="body"/>
          </p:nvPr>
        </p:nvSpPr>
        <p:spPr>
          <a:xfrm>
            <a:off x="371400" y="812725"/>
            <a:ext cx="8520600" cy="8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Function calls where each value returned from one call is passed as argument to the next one :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3" name="Google Shape;83;p13"/>
          <p:cNvPicPr preferRelativeResize="0"/>
          <p:nvPr/>
        </p:nvPicPr>
        <p:blipFill rotWithShape="1">
          <a:blip r:embed="rId3">
            <a:alphaModFix/>
          </a:blip>
          <a:srcRect b="0" l="0" r="0" t="69085"/>
          <a:stretch/>
        </p:blipFill>
        <p:spPr>
          <a:xfrm>
            <a:off x="5048250" y="2062725"/>
            <a:ext cx="2772000" cy="890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ntent Slide 4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