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63"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69" y="4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b6a88610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2cb6a886108_1_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cb6a886108_5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cb6a886108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b6a88610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Takes input of model from existing framework</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Transforms into computational graph representation</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Performs high-level dataflow rewriting to generate an optimized graph</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Operator-level optimization module generates efficient for each fused model </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a:p>
        </p:txBody>
      </p:sp>
      <p:sp>
        <p:nvSpPr>
          <p:cNvPr id="151" name="Google Shape;151;g2cb6a886108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b602459a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b602459a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LABEL THIS??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b602459a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cb602459a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b602459a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b602459a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Bullets are taken straight from “machine learning model design choices” section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b6a88610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b6a88610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e81714bb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e81714b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graph displays how TVM performs vs other existing DL compilers tested on a GPU. As you can see in the visual, TVM, even without graph optimizations has significant improvements in time, and even more of an improvement with graph optimizations.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e81714bb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6e81714bb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For operator level optimizations, the paper tested how TVM performed on various hardware devices on several convolutional and depthwise convolutional layers</a:t>
            </a:r>
            <a:endParaRPr/>
          </a:p>
          <a:p>
            <a:pPr marL="457200" lvl="0" indent="-298450" algn="l" rtl="0">
              <a:spcBef>
                <a:spcPts val="0"/>
              </a:spcBef>
              <a:spcAft>
                <a:spcPts val="0"/>
              </a:spcAft>
              <a:buSzPts val="1100"/>
              <a:buChar char="-"/>
            </a:pPr>
            <a:r>
              <a:rPr lang="en"/>
              <a:t>On a CPU, compared to Tensorflow, TVM has significant speedups, especially on the later depthwise convolutional layers. It also gains significant speed advantages if you can incorporate multi-threading</a:t>
            </a:r>
            <a:endParaRPr/>
          </a:p>
          <a:p>
            <a:pPr marL="457200" lvl="0" indent="-298450" algn="l" rtl="0">
              <a:spcBef>
                <a:spcPts val="0"/>
              </a:spcBef>
              <a:spcAft>
                <a:spcPts val="0"/>
              </a:spcAft>
              <a:buSzPts val="1100"/>
              <a:buChar char="-"/>
            </a:pPr>
            <a:r>
              <a:rPr lang="en"/>
              <a:t>On a GPU, although CUDA deep neural network library seems to be faster on some convolutional layers, TVM is faster on overall. As for the depthwise convolutional layers, TensorComprehensions and TVM seem to be on par with each other.</a:t>
            </a:r>
            <a:endParaRPr/>
          </a:p>
          <a:p>
            <a:pPr marL="457200" lvl="0" indent="-298450" algn="l" rtl="0">
              <a:spcBef>
                <a:spcPts val="0"/>
              </a:spcBef>
              <a:spcAft>
                <a:spcPts val="0"/>
              </a:spcAft>
              <a:buSzPts val="1100"/>
              <a:buChar char="-"/>
            </a:pPr>
            <a:r>
              <a:rPr lang="en"/>
              <a:t>Finally, when TVM was tested using a hardware accelerator on a CPU, the convolutional layers had a significant decrease in overall time(roughly 40 times acceleration). The greyed out regions indicate that the layers couldn’t be run on the FPGA.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e81714bb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6e81714b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paper also compared how the graph level optimizations performed.</a:t>
            </a:r>
            <a:endParaRPr/>
          </a:p>
          <a:p>
            <a:pPr marL="457200" lvl="0" indent="-298450" algn="l" rtl="0">
              <a:spcBef>
                <a:spcPts val="0"/>
              </a:spcBef>
              <a:spcAft>
                <a:spcPts val="0"/>
              </a:spcAft>
              <a:buSzPts val="1100"/>
              <a:buChar char="-"/>
            </a:pPr>
            <a:r>
              <a:rPr lang="en"/>
              <a:t>On the CPU, the graph level optimizations reduced time slightly more than without the graph level optimizations, while both significantly outperformed TF Lite.</a:t>
            </a:r>
            <a:endParaRPr/>
          </a:p>
          <a:p>
            <a:pPr marL="457200" lvl="0" indent="-298450" algn="l" rtl="0">
              <a:spcBef>
                <a:spcPts val="0"/>
              </a:spcBef>
              <a:spcAft>
                <a:spcPts val="0"/>
              </a:spcAft>
              <a:buSzPts val="1100"/>
              <a:buChar char="-"/>
            </a:pPr>
            <a:r>
              <a:rPr lang="en"/>
              <a:t>Using the FPGA, they were able to see higher reductions in time due to the graph level optimizations, while both outperformed ARMComputeLib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cc17f5578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cc17f557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b6a886108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cb6a886108_3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c17f55785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cc17f5578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cb6a886108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machine learning has become increasingly popular over the past few years as models have become more powerful (CV, GPT). With this popularity comes an increase need to support ML on diverse hardware - different backends like GPUs and CPUs and different target platforms like phones and cars. There is a challenge w The current framework relies on vendor-specific operator libraries and optimize for specific hardware meaning deploying workloads to new platforms like accelerators requires significant  manual effort. But is it possible to optimize this process?</a:t>
            </a:r>
            <a:endParaRPr/>
          </a:p>
        </p:txBody>
      </p:sp>
      <p:sp>
        <p:nvSpPr>
          <p:cNvPr id="84" name="Google Shape;84;g2cb6a886108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b6a886108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quick diagram showing how different accelerators have different architectures. Compute primitives are the basic unit of computation and as seen here the different architectures have really different ways of running calculations. </a:t>
            </a:r>
            <a:r>
              <a:rPr lang="en">
                <a:solidFill>
                  <a:schemeClr val="dk1"/>
                </a:solidFill>
              </a:rPr>
              <a:t>These differences need to be addressed when generating optimized code that works universally</a:t>
            </a:r>
            <a:endParaRPr/>
          </a:p>
        </p:txBody>
      </p:sp>
      <p:sp>
        <p:nvSpPr>
          <p:cNvPr id="94" name="Google Shape;94;g2cb6a886108_3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cb6a886108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cb6a886108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current Deep Learning networks rely on a computational graph intermediate representation (nodes are operators/variables, links are data flow; intermediate step in executing computation) to implement optimizations. However, the optimizations are fairly high-level and designed to be device-agnostic. While providing performance gains overall, these optimizations dont always fully exploit the specific optimizations that can be applied to each backend like memory or special instruction scheduling.</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small set of backends that these frameworks provide extra optimization for but they are mostly server-class GPUs and require significant manual tuning</a:t>
            </a:r>
            <a:endParaRPr/>
          </a:p>
          <a:p>
            <a:pPr marL="0" lvl="0" indent="0" algn="l" rtl="0">
              <a:spcBef>
                <a:spcPts val="0"/>
              </a:spcBef>
              <a:spcAft>
                <a:spcPts val="0"/>
              </a:spcAft>
              <a:buNone/>
            </a:pPr>
            <a:endParaRPr/>
          </a:p>
          <a:p>
            <a:pPr marL="0" lvl="0" indent="0" algn="l" rtl="0">
              <a:spcBef>
                <a:spcPts val="0"/>
              </a:spcBef>
              <a:spcAft>
                <a:spcPts val="0"/>
              </a:spcAft>
              <a:buNone/>
            </a:pPr>
            <a:r>
              <a:rPr lang="en"/>
              <a:t>Since we want to be able to run our model on any target.</a:t>
            </a:r>
            <a:endParaRPr/>
          </a:p>
          <a:p>
            <a:pPr marL="0" lvl="0" indent="0" algn="l" rtl="0">
              <a:spcBef>
                <a:spcPts val="0"/>
              </a:spcBef>
              <a:spcAft>
                <a:spcPts val="0"/>
              </a:spcAft>
              <a:buNone/>
            </a:pPr>
            <a:endParaRPr/>
          </a:p>
          <a:p>
            <a:pPr marL="0" lvl="0" indent="0" algn="l" rtl="0">
              <a:spcBef>
                <a:spcPts val="0"/>
              </a:spcBef>
              <a:spcAft>
                <a:spcPts val="0"/>
              </a:spcAft>
              <a:buNone/>
            </a:pPr>
            <a:r>
              <a:rPr lang="en"/>
              <a:t>Propose idea of having 3 separate transitions for last row - shaurya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b6a886108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2cb6a886108_3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b6a88610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cb6a886108_1_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b602459a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b602459a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a:t>DL accelerators introduce optimized compute primitives while GPUs/CPUs continuously improve processing units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b602459a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cb602459a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ctr"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Provide program transformation primitives that generate different versions of the program with various optimizations</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Separating target hardware intrinsics from transformation primitives</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Incrementally computing schedules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a:t>Schedules: </a:t>
            </a:r>
            <a:endParaRPr/>
          </a:p>
          <a:p>
            <a:pPr marL="0" lvl="0" indent="0" algn="l" rtl="0">
              <a:spcBef>
                <a:spcPts val="0"/>
              </a:spcBef>
              <a:spcAft>
                <a:spcPts val="0"/>
              </a:spcAft>
              <a:buNone/>
            </a:pPr>
            <a:r>
              <a:rPr lang="en"/>
              <a:t>Rich space of valid programs for a given operator declaration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0" y="2254469"/>
            <a:ext cx="9144000" cy="105592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rgbClr val="002060"/>
              </a:buClr>
              <a:buSzPts val="3600"/>
              <a:buFont typeface="Calibri"/>
              <a:buNone/>
              <a:defRPr sz="3600" b="1" i="0" u="none" strike="noStrike" cap="none">
                <a:solidFill>
                  <a:srgbClr val="002060"/>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8" name="Google Shape;58;p14"/>
          <p:cNvSpPr txBox="1">
            <a:spLocks noGrp="1"/>
          </p:cNvSpPr>
          <p:nvPr>
            <p:ph type="subTitle" idx="1"/>
          </p:nvPr>
        </p:nvSpPr>
        <p:spPr>
          <a:xfrm>
            <a:off x="0" y="3742052"/>
            <a:ext cx="9144000" cy="743237"/>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latin typeface="Calibri"/>
                <a:ea typeface="Calibri"/>
                <a:cs typeface="Calibri"/>
                <a:sym typeface="Calibri"/>
              </a:defRPr>
            </a:lvl1pPr>
            <a:lvl2pPr lvl="1">
              <a:buNone/>
              <a:defRPr>
                <a:solidFill>
                  <a:schemeClr val="lt1"/>
                </a:solidFill>
                <a:latin typeface="Calibri"/>
                <a:ea typeface="Calibri"/>
                <a:cs typeface="Calibri"/>
                <a:sym typeface="Calibri"/>
              </a:defRPr>
            </a:lvl2pPr>
            <a:lvl3pPr lvl="2">
              <a:buNone/>
              <a:defRPr>
                <a:solidFill>
                  <a:schemeClr val="lt1"/>
                </a:solidFill>
                <a:latin typeface="Calibri"/>
                <a:ea typeface="Calibri"/>
                <a:cs typeface="Calibri"/>
                <a:sym typeface="Calibri"/>
              </a:defRPr>
            </a:lvl3pPr>
            <a:lvl4pPr lvl="3">
              <a:buNone/>
              <a:defRPr>
                <a:solidFill>
                  <a:schemeClr val="lt1"/>
                </a:solidFill>
                <a:latin typeface="Calibri"/>
                <a:ea typeface="Calibri"/>
                <a:cs typeface="Calibri"/>
                <a:sym typeface="Calibri"/>
              </a:defRPr>
            </a:lvl4pPr>
            <a:lvl5pPr lvl="4">
              <a:buNone/>
              <a:defRPr>
                <a:solidFill>
                  <a:schemeClr val="lt1"/>
                </a:solidFill>
                <a:latin typeface="Calibri"/>
                <a:ea typeface="Calibri"/>
                <a:cs typeface="Calibri"/>
                <a:sym typeface="Calibri"/>
              </a:defRPr>
            </a:lvl5pPr>
            <a:lvl6pPr lvl="5">
              <a:buNone/>
              <a:defRPr>
                <a:solidFill>
                  <a:schemeClr val="lt1"/>
                </a:solidFill>
                <a:latin typeface="Calibri"/>
                <a:ea typeface="Calibri"/>
                <a:cs typeface="Calibri"/>
                <a:sym typeface="Calibri"/>
              </a:defRPr>
            </a:lvl6pPr>
            <a:lvl7pPr lvl="6">
              <a:buNone/>
              <a:defRPr>
                <a:solidFill>
                  <a:schemeClr val="lt1"/>
                </a:solidFill>
                <a:latin typeface="Calibri"/>
                <a:ea typeface="Calibri"/>
                <a:cs typeface="Calibri"/>
                <a:sym typeface="Calibri"/>
              </a:defRPr>
            </a:lvl7pPr>
            <a:lvl8pPr lvl="7">
              <a:buNone/>
              <a:defRPr>
                <a:solidFill>
                  <a:schemeClr val="lt1"/>
                </a:solidFill>
                <a:latin typeface="Calibri"/>
                <a:ea typeface="Calibri"/>
                <a:cs typeface="Calibri"/>
                <a:sym typeface="Calibri"/>
              </a:defRPr>
            </a:lvl8pPr>
            <a:lvl9pPr lvl="8">
              <a:buNone/>
              <a:defRPr>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1143000" y="266331"/>
            <a:ext cx="6858000" cy="648069"/>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rgbClr val="00274C"/>
              </a:buClr>
              <a:buSzPts val="3600"/>
              <a:buFont typeface="Calibri"/>
              <a:buNone/>
              <a:defRPr sz="3600" b="1" i="0" u="none" strike="noStrike" cap="none">
                <a:solidFill>
                  <a:srgbClr val="00274C"/>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6"/>
          <p:cNvSpPr txBox="1">
            <a:spLocks noGrp="1"/>
          </p:cNvSpPr>
          <p:nvPr>
            <p:ph type="subTitle" idx="1"/>
          </p:nvPr>
        </p:nvSpPr>
        <p:spPr>
          <a:xfrm>
            <a:off x="1143000" y="1156507"/>
            <a:ext cx="6858000" cy="344702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a:spLocks noGrp="1"/>
          </p:cNvSpPr>
          <p:nvPr>
            <p:ph type="dt" idx="10"/>
          </p:nvPr>
        </p:nvSpPr>
        <p:spPr>
          <a:xfrm>
            <a:off x="7269874" y="4855779"/>
            <a:ext cx="731126" cy="185327"/>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ftr" idx="11"/>
          </p:nvPr>
        </p:nvSpPr>
        <p:spPr>
          <a:xfrm>
            <a:off x="1143000" y="4855779"/>
            <a:ext cx="5864773" cy="185327"/>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sldNum" idx="12"/>
          </p:nvPr>
        </p:nvSpPr>
        <p:spPr>
          <a:xfrm>
            <a:off x="8001000" y="4855779"/>
            <a:ext cx="851338" cy="18532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t="16860" b="47968"/>
          <a:stretch/>
        </p:blipFill>
        <p:spPr>
          <a:xfrm>
            <a:off x="0" y="3334407"/>
            <a:ext cx="9144000" cy="1809093"/>
          </a:xfrm>
          <a:prstGeom prst="rect">
            <a:avLst/>
          </a:prstGeom>
          <a:noFill/>
          <a:ln>
            <a:noFill/>
          </a:ln>
        </p:spPr>
      </p:pic>
      <p:pic>
        <p:nvPicPr>
          <p:cNvPr id="52" name="Google Shape;52;p13"/>
          <p:cNvPicPr preferRelativeResize="0"/>
          <p:nvPr/>
        </p:nvPicPr>
        <p:blipFill rotWithShape="1">
          <a:blip r:embed="rId4">
            <a:alphaModFix/>
          </a:blip>
          <a:srcRect/>
          <a:stretch/>
        </p:blipFill>
        <p:spPr>
          <a:xfrm>
            <a:off x="3848100" y="540667"/>
            <a:ext cx="1447800" cy="1543050"/>
          </a:xfrm>
          <a:prstGeom prst="rect">
            <a:avLst/>
          </a:prstGeom>
          <a:noFill/>
          <a:ln>
            <a:noFill/>
          </a:ln>
        </p:spPr>
      </p:pic>
      <p:cxnSp>
        <p:nvCxnSpPr>
          <p:cNvPr id="53" name="Google Shape;53;p13"/>
          <p:cNvCxnSpPr/>
          <p:nvPr/>
        </p:nvCxnSpPr>
        <p:spPr>
          <a:xfrm>
            <a:off x="0" y="3334407"/>
            <a:ext cx="9144000" cy="0"/>
          </a:xfrm>
          <a:prstGeom prst="straightConnector1">
            <a:avLst/>
          </a:prstGeom>
          <a:noFill/>
          <a:ln w="76200" cap="flat" cmpd="sng">
            <a:solidFill>
              <a:schemeClr val="accent4"/>
            </a:solidFill>
            <a:prstDash val="solid"/>
            <a:miter lim="800000"/>
            <a:headEnd type="none" w="sm" len="sm"/>
            <a:tailEnd type="none" w="sm" len="sm"/>
          </a:ln>
        </p:spPr>
      </p:cxnSp>
      <p:sp>
        <p:nvSpPr>
          <p:cNvPr id="54" name="Google Shape;54;p13"/>
          <p:cNvSpPr txBox="1"/>
          <p:nvPr/>
        </p:nvSpPr>
        <p:spPr>
          <a:xfrm>
            <a:off x="1143000" y="2254469"/>
            <a:ext cx="6858000" cy="105592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3600"/>
              <a:buFont typeface="Calibri"/>
              <a:buNone/>
            </a:pPr>
            <a:r>
              <a:rPr lang="en" sz="3600" b="1" i="0" u="none" strike="noStrike" cap="none">
                <a:solidFill>
                  <a:schemeClr val="lt1"/>
                </a:solidFill>
                <a:latin typeface="Calibri"/>
                <a:ea typeface="Calibri"/>
                <a:cs typeface="Calibri"/>
                <a:sym typeface="Calibri"/>
              </a:rPr>
              <a:t>Title Slide 2</a:t>
            </a:r>
            <a:endParaRPr sz="3600" b="1" i="0" u="none" strike="noStrike" cap="none">
              <a:solidFill>
                <a:schemeClr val="lt1"/>
              </a:solidFill>
              <a:latin typeface="Calibri"/>
              <a:ea typeface="Calibri"/>
              <a:cs typeface="Calibri"/>
              <a:sym typeface="Calibri"/>
            </a:endParaRPr>
          </a:p>
        </p:txBody>
      </p:sp>
      <p:sp>
        <p:nvSpPr>
          <p:cNvPr id="55" name="Google Shape;55;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2" name="Google Shape;62;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0" y="2178269"/>
            <a:ext cx="9144000" cy="1056000"/>
          </a:xfrm>
          <a:prstGeom prst="rect">
            <a:avLst/>
          </a:prstGeom>
          <a:noFill/>
          <a:ln>
            <a:noFill/>
          </a:ln>
        </p:spPr>
        <p:txBody>
          <a:bodyPr spcFirstLastPara="1" wrap="square" lIns="68575" tIns="34275" rIns="68575" bIns="3427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2500">
                <a:solidFill>
                  <a:schemeClr val="dk1"/>
                </a:solidFill>
              </a:rPr>
              <a:t>TVM: An Automated End-to-End Optimizing Compiler for Deep Learning</a:t>
            </a:r>
            <a:endParaRPr sz="2500"/>
          </a:p>
        </p:txBody>
      </p:sp>
      <p:sp>
        <p:nvSpPr>
          <p:cNvPr id="74" name="Google Shape;74;p17"/>
          <p:cNvSpPr txBox="1">
            <a:spLocks noGrp="1"/>
          </p:cNvSpPr>
          <p:nvPr>
            <p:ph type="subTitle" idx="1"/>
          </p:nvPr>
        </p:nvSpPr>
        <p:spPr>
          <a:xfrm>
            <a:off x="0" y="3589649"/>
            <a:ext cx="9144000" cy="9156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500"/>
              <a:buNone/>
            </a:pPr>
            <a:r>
              <a:rPr lang="en"/>
              <a:t>Tianqi Chen, Thierry Moreau, Ziheng Jiang , Lianmin Zheng, Eddie Yan, Meghan Cowan, Haichen Shen, Leyuan Wang, Yuwei Hu, Luis Ceze, Carlos Guestrin, Arvind Krishnamurthy</a:t>
            </a:r>
            <a:endParaRPr/>
          </a:p>
          <a:p>
            <a:pPr marL="0" lvl="0" indent="0" algn="ctr" rtl="0">
              <a:lnSpc>
                <a:spcPct val="90000"/>
              </a:lnSpc>
              <a:spcBef>
                <a:spcPts val="0"/>
              </a:spcBef>
              <a:spcAft>
                <a:spcPts val="0"/>
              </a:spcAft>
              <a:buClr>
                <a:schemeClr val="lt1"/>
              </a:buClr>
              <a:buSzPts val="1500"/>
              <a:buNone/>
            </a:pPr>
            <a:r>
              <a:rPr lang="en"/>
              <a:t>Paul G. Allen School of Computer Science &amp; Engineering, University of Washington</a:t>
            </a:r>
            <a:endParaRPr/>
          </a:p>
          <a:p>
            <a:pPr marL="0" lvl="0" indent="0" algn="ctr" rtl="0">
              <a:lnSpc>
                <a:spcPct val="90000"/>
              </a:lnSpc>
              <a:spcBef>
                <a:spcPts val="0"/>
              </a:spcBef>
              <a:spcAft>
                <a:spcPts val="0"/>
              </a:spcAft>
              <a:buClr>
                <a:schemeClr val="lt1"/>
              </a:buClr>
              <a:buSzPts val="1500"/>
              <a:buNone/>
            </a:pPr>
            <a:r>
              <a:rPr lang="en"/>
              <a:t>AWS, Shanghai Jiao Tong University, UC Davis, Cornell</a:t>
            </a:r>
            <a:endParaRPr/>
          </a:p>
          <a:p>
            <a:pPr marL="0" lvl="0" indent="0" algn="ctr" rtl="0">
              <a:lnSpc>
                <a:spcPct val="90000"/>
              </a:lnSpc>
              <a:spcBef>
                <a:spcPts val="0"/>
              </a:spcBef>
              <a:spcAft>
                <a:spcPts val="0"/>
              </a:spcAft>
              <a:buClr>
                <a:schemeClr val="lt1"/>
              </a:buClr>
              <a:buSzPts val="1500"/>
              <a:buNone/>
            </a:pPr>
            <a:endParaRPr/>
          </a:p>
          <a:p>
            <a:pPr marL="0" lvl="0" indent="0" algn="ctr" rtl="0">
              <a:lnSpc>
                <a:spcPct val="90000"/>
              </a:lnSpc>
              <a:spcBef>
                <a:spcPts val="0"/>
              </a:spcBef>
              <a:spcAft>
                <a:spcPts val="0"/>
              </a:spcAft>
              <a:buClr>
                <a:schemeClr val="lt1"/>
              </a:buClr>
              <a:buSzPts val="1500"/>
              <a:buNone/>
            </a:pPr>
            <a:r>
              <a:rPr lang="en"/>
              <a:t>Team 10: Shaurya Gunderia, Marissa Bhavsar, Rushil Talla, Raghav Ramesh, Ankith Palakodati</a:t>
            </a:r>
            <a:endParaRPr/>
          </a:p>
          <a:p>
            <a:pPr marL="0" lvl="0" indent="0" algn="ctr" rtl="0">
              <a:lnSpc>
                <a:spcPct val="90000"/>
              </a:lnSpc>
              <a:spcBef>
                <a:spcPts val="0"/>
              </a:spcBef>
              <a:spcAft>
                <a:spcPts val="0"/>
              </a:spcAft>
              <a:buClr>
                <a:schemeClr val="lt1"/>
              </a:buClr>
              <a:buSzPts val="15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Roadmap</a:t>
            </a:r>
            <a:endParaRPr/>
          </a:p>
        </p:txBody>
      </p:sp>
      <p:sp>
        <p:nvSpPr>
          <p:cNvPr id="147" name="Google Shape;147;p26"/>
          <p:cNvSpPr txBox="1">
            <a:spLocks noGrp="1"/>
          </p:cNvSpPr>
          <p:nvPr>
            <p:ph type="subTitle" idx="1"/>
          </p:nvPr>
        </p:nvSpPr>
        <p:spPr>
          <a:xfrm>
            <a:off x="1143000" y="1156507"/>
            <a:ext cx="6858000" cy="3447000"/>
          </a:xfrm>
          <a:prstGeom prst="rect">
            <a:avLst/>
          </a:prstGeom>
        </p:spPr>
        <p:txBody>
          <a:bodyPr spcFirstLastPara="1" wrap="square" lIns="68575" tIns="34275" rIns="68575" bIns="34275" anchor="t" anchorCtr="0">
            <a:noAutofit/>
          </a:bodyPr>
          <a:lstStyle/>
          <a:p>
            <a:pPr marL="457200" lvl="0" indent="-342900" algn="l" rtl="0">
              <a:spcBef>
                <a:spcPts val="0"/>
              </a:spcBef>
              <a:spcAft>
                <a:spcPts val="0"/>
              </a:spcAft>
              <a:buSzPts val="1800"/>
              <a:buChar char="●"/>
            </a:pPr>
            <a:r>
              <a:rPr lang="en"/>
              <a:t>Native Machine Learning </a:t>
            </a:r>
            <a:endParaRPr/>
          </a:p>
          <a:p>
            <a:pPr marL="457200" lvl="0" indent="-342900" algn="l" rtl="0">
              <a:spcBef>
                <a:spcPts val="0"/>
              </a:spcBef>
              <a:spcAft>
                <a:spcPts val="0"/>
              </a:spcAft>
              <a:buSzPts val="1800"/>
              <a:buChar char="●"/>
            </a:pPr>
            <a:r>
              <a:rPr lang="en"/>
              <a:t>Tensor Virtual Machine (TVM) </a:t>
            </a:r>
            <a:endParaRPr/>
          </a:p>
          <a:p>
            <a:pPr marL="457200" lvl="0" indent="-342900" algn="l" rtl="0">
              <a:spcBef>
                <a:spcPts val="0"/>
              </a:spcBef>
              <a:spcAft>
                <a:spcPts val="0"/>
              </a:spcAft>
              <a:buSzPts val="1800"/>
              <a:buChar char="●"/>
            </a:pPr>
            <a:r>
              <a:rPr lang="en" b="1"/>
              <a:t>Compiler Stack</a:t>
            </a:r>
            <a:endParaRPr b="1"/>
          </a:p>
        </p:txBody>
      </p:sp>
      <p:sp>
        <p:nvSpPr>
          <p:cNvPr id="148" name="Google Shape;148;p26"/>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ctrTitle"/>
          </p:nvPr>
        </p:nvSpPr>
        <p:spPr>
          <a:xfrm>
            <a:off x="836050" y="6"/>
            <a:ext cx="6858000" cy="648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The TVM Compiler Stack</a:t>
            </a:r>
            <a:endParaRPr/>
          </a:p>
        </p:txBody>
      </p:sp>
      <p:pic>
        <p:nvPicPr>
          <p:cNvPr id="154" name="Google Shape;154;p27"/>
          <p:cNvPicPr preferRelativeResize="0"/>
          <p:nvPr/>
        </p:nvPicPr>
        <p:blipFill>
          <a:blip r:embed="rId3">
            <a:alphaModFix/>
          </a:blip>
          <a:stretch>
            <a:fillRect/>
          </a:stretch>
        </p:blipFill>
        <p:spPr>
          <a:xfrm>
            <a:off x="1676400" y="648006"/>
            <a:ext cx="5448300" cy="1123950"/>
          </a:xfrm>
          <a:prstGeom prst="rect">
            <a:avLst/>
          </a:prstGeom>
          <a:noFill/>
          <a:ln>
            <a:noFill/>
          </a:ln>
        </p:spPr>
      </p:pic>
      <p:pic>
        <p:nvPicPr>
          <p:cNvPr id="155" name="Google Shape;155;p27"/>
          <p:cNvPicPr preferRelativeResize="0"/>
          <p:nvPr/>
        </p:nvPicPr>
        <p:blipFill>
          <a:blip r:embed="rId4">
            <a:alphaModFix/>
          </a:blip>
          <a:stretch>
            <a:fillRect/>
          </a:stretch>
        </p:blipFill>
        <p:spPr>
          <a:xfrm>
            <a:off x="1933575" y="1771956"/>
            <a:ext cx="4933950" cy="742950"/>
          </a:xfrm>
          <a:prstGeom prst="rect">
            <a:avLst/>
          </a:prstGeom>
          <a:noFill/>
          <a:ln>
            <a:noFill/>
          </a:ln>
        </p:spPr>
      </p:pic>
      <p:pic>
        <p:nvPicPr>
          <p:cNvPr id="156" name="Google Shape;156;p27"/>
          <p:cNvPicPr preferRelativeResize="0"/>
          <p:nvPr/>
        </p:nvPicPr>
        <p:blipFill rotWithShape="1">
          <a:blip r:embed="rId5">
            <a:alphaModFix/>
          </a:blip>
          <a:srcRect b="69649"/>
          <a:stretch/>
        </p:blipFill>
        <p:spPr>
          <a:xfrm>
            <a:off x="2628800" y="2514904"/>
            <a:ext cx="3577275" cy="612775"/>
          </a:xfrm>
          <a:prstGeom prst="rect">
            <a:avLst/>
          </a:prstGeom>
          <a:noFill/>
          <a:ln>
            <a:noFill/>
          </a:ln>
        </p:spPr>
      </p:pic>
      <p:sp>
        <p:nvSpPr>
          <p:cNvPr id="157" name="Google Shape;157;p27"/>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158" name="Google Shape;158;p27"/>
          <p:cNvPicPr preferRelativeResize="0"/>
          <p:nvPr/>
        </p:nvPicPr>
        <p:blipFill rotWithShape="1">
          <a:blip r:embed="rId6">
            <a:alphaModFix/>
          </a:blip>
          <a:srcRect l="602" r="602"/>
          <a:stretch/>
        </p:blipFill>
        <p:spPr>
          <a:xfrm>
            <a:off x="2660075" y="3127675"/>
            <a:ext cx="3480950" cy="136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Optimizing Computational Graphs</a:t>
            </a:r>
            <a:endParaRPr/>
          </a:p>
        </p:txBody>
      </p:sp>
      <p:sp>
        <p:nvSpPr>
          <p:cNvPr id="164" name="Google Shape;164;p28"/>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165" name="Google Shape;165;p28"/>
          <p:cNvPicPr preferRelativeResize="0"/>
          <p:nvPr/>
        </p:nvPicPr>
        <p:blipFill rotWithShape="1">
          <a:blip r:embed="rId3">
            <a:alphaModFix/>
          </a:blip>
          <a:srcRect l="2898" t="3127" r="1132" b="4082"/>
          <a:stretch/>
        </p:blipFill>
        <p:spPr>
          <a:xfrm>
            <a:off x="184438" y="1044287"/>
            <a:ext cx="8775125" cy="3054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Generating Tensor Operations</a:t>
            </a:r>
            <a:endParaRPr/>
          </a:p>
        </p:txBody>
      </p:sp>
      <p:pic>
        <p:nvPicPr>
          <p:cNvPr id="171" name="Google Shape;171;p29"/>
          <p:cNvPicPr preferRelativeResize="0"/>
          <p:nvPr/>
        </p:nvPicPr>
        <p:blipFill>
          <a:blip r:embed="rId3">
            <a:alphaModFix/>
          </a:blip>
          <a:stretch>
            <a:fillRect/>
          </a:stretch>
        </p:blipFill>
        <p:spPr>
          <a:xfrm>
            <a:off x="709957" y="1469753"/>
            <a:ext cx="4314043" cy="1434497"/>
          </a:xfrm>
          <a:prstGeom prst="rect">
            <a:avLst/>
          </a:prstGeom>
          <a:noFill/>
          <a:ln>
            <a:noFill/>
          </a:ln>
        </p:spPr>
      </p:pic>
      <p:sp>
        <p:nvSpPr>
          <p:cNvPr id="172" name="Google Shape;172;p29"/>
          <p:cNvSpPr/>
          <p:nvPr/>
        </p:nvSpPr>
        <p:spPr>
          <a:xfrm>
            <a:off x="762957" y="1745175"/>
            <a:ext cx="60900" cy="305400"/>
          </a:xfrm>
          <a:prstGeom prst="lef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9"/>
          <p:cNvSpPr txBox="1"/>
          <p:nvPr/>
        </p:nvSpPr>
        <p:spPr>
          <a:xfrm>
            <a:off x="263650" y="1768466"/>
            <a:ext cx="560100" cy="25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t>Tensors</a:t>
            </a:r>
            <a:endParaRPr sz="800"/>
          </a:p>
        </p:txBody>
      </p:sp>
      <p:sp>
        <p:nvSpPr>
          <p:cNvPr id="174" name="Google Shape;174;p29"/>
          <p:cNvSpPr/>
          <p:nvPr/>
        </p:nvSpPr>
        <p:spPr>
          <a:xfrm rot="5400000">
            <a:off x="1082600" y="1245643"/>
            <a:ext cx="73200" cy="409800"/>
          </a:xfrm>
          <a:prstGeom prst="lef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9"/>
          <p:cNvSpPr txBox="1"/>
          <p:nvPr/>
        </p:nvSpPr>
        <p:spPr>
          <a:xfrm>
            <a:off x="785055" y="1133925"/>
            <a:ext cx="725700" cy="1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t>Dimensions</a:t>
            </a:r>
            <a:endParaRPr sz="800"/>
          </a:p>
        </p:txBody>
      </p:sp>
      <p:cxnSp>
        <p:nvCxnSpPr>
          <p:cNvPr id="176" name="Google Shape;176;p29"/>
          <p:cNvCxnSpPr/>
          <p:nvPr/>
        </p:nvCxnSpPr>
        <p:spPr>
          <a:xfrm rot="10800000" flipH="1">
            <a:off x="531019" y="2177104"/>
            <a:ext cx="309300" cy="372000"/>
          </a:xfrm>
          <a:prstGeom prst="straightConnector1">
            <a:avLst/>
          </a:prstGeom>
          <a:noFill/>
          <a:ln w="9525" cap="flat" cmpd="sng">
            <a:solidFill>
              <a:schemeClr val="dk2"/>
            </a:solidFill>
            <a:prstDash val="solid"/>
            <a:round/>
            <a:headEnd type="none" w="med" len="med"/>
            <a:tailEnd type="triangle" w="med" len="med"/>
          </a:ln>
        </p:spPr>
      </p:cxnSp>
      <p:sp>
        <p:nvSpPr>
          <p:cNvPr id="177" name="Google Shape;177;p29"/>
          <p:cNvSpPr txBox="1"/>
          <p:nvPr/>
        </p:nvSpPr>
        <p:spPr>
          <a:xfrm>
            <a:off x="21975" y="2495950"/>
            <a:ext cx="851400" cy="25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t>Reduction operation axis</a:t>
            </a:r>
            <a:endParaRPr sz="1100"/>
          </a:p>
        </p:txBody>
      </p:sp>
      <p:sp>
        <p:nvSpPr>
          <p:cNvPr id="178" name="Google Shape;178;p29"/>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pic>
        <p:nvPicPr>
          <p:cNvPr id="179" name="Google Shape;179;p29"/>
          <p:cNvPicPr preferRelativeResize="0"/>
          <p:nvPr/>
        </p:nvPicPr>
        <p:blipFill>
          <a:blip r:embed="rId4">
            <a:alphaModFix/>
          </a:blip>
          <a:stretch>
            <a:fillRect/>
          </a:stretch>
        </p:blipFill>
        <p:spPr>
          <a:xfrm>
            <a:off x="1276950" y="3047475"/>
            <a:ext cx="2672210" cy="192600"/>
          </a:xfrm>
          <a:prstGeom prst="rect">
            <a:avLst/>
          </a:prstGeom>
          <a:noFill/>
          <a:ln>
            <a:noFill/>
          </a:ln>
        </p:spPr>
      </p:pic>
      <p:pic>
        <p:nvPicPr>
          <p:cNvPr id="180" name="Google Shape;180;p29"/>
          <p:cNvPicPr preferRelativeResize="0"/>
          <p:nvPr/>
        </p:nvPicPr>
        <p:blipFill rotWithShape="1">
          <a:blip r:embed="rId5">
            <a:alphaModFix/>
          </a:blip>
          <a:srcRect t="2376" b="2557"/>
          <a:stretch/>
        </p:blipFill>
        <p:spPr>
          <a:xfrm>
            <a:off x="4455275" y="3250513"/>
            <a:ext cx="4371126" cy="125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Automating Optimization </a:t>
            </a:r>
            <a:endParaRPr/>
          </a:p>
        </p:txBody>
      </p:sp>
      <p:sp>
        <p:nvSpPr>
          <p:cNvPr id="186" name="Google Shape;186;p30"/>
          <p:cNvSpPr txBox="1"/>
          <p:nvPr/>
        </p:nvSpPr>
        <p:spPr>
          <a:xfrm>
            <a:off x="290275" y="1052275"/>
            <a:ext cx="3501600" cy="3456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b="1"/>
              <a:t>Gradient Tree Boosting</a:t>
            </a:r>
            <a:endParaRPr b="1"/>
          </a:p>
          <a:p>
            <a:pPr marL="457200" lvl="0" indent="0" algn="l" rtl="0">
              <a:lnSpc>
                <a:spcPct val="115000"/>
              </a:lnSpc>
              <a:spcBef>
                <a:spcPts val="0"/>
              </a:spcBef>
              <a:spcAft>
                <a:spcPts val="0"/>
              </a:spcAft>
              <a:buNone/>
            </a:pPr>
            <a:endParaRPr b="1"/>
          </a:p>
          <a:p>
            <a:pPr marL="457200" lvl="0" indent="-317500" algn="l" rtl="0">
              <a:lnSpc>
                <a:spcPct val="115000"/>
              </a:lnSpc>
              <a:spcBef>
                <a:spcPts val="0"/>
              </a:spcBef>
              <a:spcAft>
                <a:spcPts val="0"/>
              </a:spcAft>
              <a:buSzPts val="1400"/>
              <a:buChar char="●"/>
            </a:pPr>
            <a:r>
              <a:rPr lang="en"/>
              <a:t>Prioritize speed for rapid optim</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Predict Relative order of performance</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Features are extracted from loop structures</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Self improving!</a:t>
            </a:r>
            <a:endParaRPr/>
          </a:p>
        </p:txBody>
      </p:sp>
      <p:pic>
        <p:nvPicPr>
          <p:cNvPr id="187" name="Google Shape;187;p30"/>
          <p:cNvPicPr preferRelativeResize="0"/>
          <p:nvPr/>
        </p:nvPicPr>
        <p:blipFill rotWithShape="1">
          <a:blip r:embed="rId3">
            <a:alphaModFix/>
          </a:blip>
          <a:srcRect l="3689" t="7457" r="3382" b="6823"/>
          <a:stretch/>
        </p:blipFill>
        <p:spPr>
          <a:xfrm>
            <a:off x="3679625" y="1776351"/>
            <a:ext cx="5246651" cy="1590800"/>
          </a:xfrm>
          <a:prstGeom prst="rect">
            <a:avLst/>
          </a:prstGeom>
          <a:noFill/>
          <a:ln>
            <a:noFill/>
          </a:ln>
        </p:spPr>
      </p:pic>
      <p:sp>
        <p:nvSpPr>
          <p:cNvPr id="188" name="Google Shape;188;p30"/>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ctrTitle"/>
          </p:nvPr>
        </p:nvSpPr>
        <p:spPr>
          <a:xfrm>
            <a:off x="1069775" y="266325"/>
            <a:ext cx="76938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Evaluation</a:t>
            </a:r>
            <a:endParaRPr/>
          </a:p>
        </p:txBody>
      </p:sp>
      <p:sp>
        <p:nvSpPr>
          <p:cNvPr id="194" name="Google Shape;194;p31"/>
          <p:cNvSpPr txBox="1">
            <a:spLocks noGrp="1"/>
          </p:cNvSpPr>
          <p:nvPr>
            <p:ph type="subTitle" idx="1"/>
          </p:nvPr>
        </p:nvSpPr>
        <p:spPr>
          <a:xfrm>
            <a:off x="1143000" y="1156507"/>
            <a:ext cx="6858000" cy="3447000"/>
          </a:xfrm>
          <a:prstGeom prst="rect">
            <a:avLst/>
          </a:prstGeom>
        </p:spPr>
        <p:txBody>
          <a:bodyPr spcFirstLastPara="1" wrap="square" lIns="68575" tIns="34275" rIns="68575" bIns="34275" anchor="t" anchorCtr="0">
            <a:noAutofit/>
          </a:bodyPr>
          <a:lstStyle/>
          <a:p>
            <a:pPr marL="457200" lvl="0" indent="-342900" algn="l" rtl="0">
              <a:lnSpc>
                <a:spcPct val="150000"/>
              </a:lnSpc>
              <a:spcBef>
                <a:spcPts val="800"/>
              </a:spcBef>
              <a:spcAft>
                <a:spcPts val="0"/>
              </a:spcAft>
              <a:buSzPts val="1800"/>
              <a:buChar char="●"/>
            </a:pPr>
            <a:r>
              <a:rPr lang="en"/>
              <a:t>Evaluation of TVM on various hardware backends </a:t>
            </a:r>
            <a:endParaRPr/>
          </a:p>
          <a:p>
            <a:pPr marL="457200" lvl="0" indent="-342900" algn="l" rtl="0">
              <a:lnSpc>
                <a:spcPct val="150000"/>
              </a:lnSpc>
              <a:spcBef>
                <a:spcPts val="0"/>
              </a:spcBef>
              <a:spcAft>
                <a:spcPts val="0"/>
              </a:spcAft>
              <a:buSzPts val="1800"/>
              <a:buChar char="●"/>
            </a:pPr>
            <a:r>
              <a:rPr lang="en"/>
              <a:t>Comparison with other deep learning compiling frameworks</a:t>
            </a:r>
            <a:endParaRPr/>
          </a:p>
          <a:p>
            <a:pPr marL="457200" lvl="0" indent="-342900" algn="l" rtl="0">
              <a:lnSpc>
                <a:spcPct val="150000"/>
              </a:lnSpc>
              <a:spcBef>
                <a:spcPts val="0"/>
              </a:spcBef>
              <a:spcAft>
                <a:spcPts val="0"/>
              </a:spcAft>
              <a:buSzPts val="1800"/>
              <a:buChar char="●"/>
            </a:pPr>
            <a:r>
              <a:rPr lang="en"/>
              <a:t>Evaluation of TVM on real-world workloads</a:t>
            </a:r>
            <a:endParaRPr/>
          </a:p>
        </p:txBody>
      </p:sp>
      <p:sp>
        <p:nvSpPr>
          <p:cNvPr id="195" name="Google Shape;195;p31"/>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TVM vs DL Compilers</a:t>
            </a:r>
            <a:endParaRPr/>
          </a:p>
        </p:txBody>
      </p:sp>
      <p:sp>
        <p:nvSpPr>
          <p:cNvPr id="201" name="Google Shape;201;p32"/>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pic>
        <p:nvPicPr>
          <p:cNvPr id="202" name="Google Shape;202;p32"/>
          <p:cNvPicPr preferRelativeResize="0"/>
          <p:nvPr/>
        </p:nvPicPr>
        <p:blipFill>
          <a:blip r:embed="rId3">
            <a:alphaModFix/>
          </a:blip>
          <a:stretch>
            <a:fillRect/>
          </a:stretch>
        </p:blipFill>
        <p:spPr>
          <a:xfrm>
            <a:off x="2301327" y="943500"/>
            <a:ext cx="4541349" cy="3625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ctrTitle"/>
          </p:nvPr>
        </p:nvSpPr>
        <p:spPr>
          <a:xfrm>
            <a:off x="483975" y="250850"/>
            <a:ext cx="78873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Operator Level Optimizations Results</a:t>
            </a:r>
            <a:endParaRPr/>
          </a:p>
        </p:txBody>
      </p:sp>
      <p:sp>
        <p:nvSpPr>
          <p:cNvPr id="208" name="Google Shape;208;p33"/>
          <p:cNvSpPr txBox="1">
            <a:spLocks noGrp="1"/>
          </p:cNvSpPr>
          <p:nvPr>
            <p:ph type="subTitle" idx="1"/>
          </p:nvPr>
        </p:nvSpPr>
        <p:spPr>
          <a:xfrm>
            <a:off x="1221900" y="1091225"/>
            <a:ext cx="682800" cy="315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CPU:								</a:t>
            </a:r>
            <a:endParaRPr/>
          </a:p>
        </p:txBody>
      </p:sp>
      <p:sp>
        <p:nvSpPr>
          <p:cNvPr id="209" name="Google Shape;209;p33"/>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210" name="Google Shape;210;p33"/>
          <p:cNvPicPr preferRelativeResize="0"/>
          <p:nvPr/>
        </p:nvPicPr>
        <p:blipFill>
          <a:blip r:embed="rId3">
            <a:alphaModFix/>
          </a:blip>
          <a:stretch>
            <a:fillRect/>
          </a:stretch>
        </p:blipFill>
        <p:spPr>
          <a:xfrm>
            <a:off x="55137" y="3150100"/>
            <a:ext cx="3016326" cy="1285200"/>
          </a:xfrm>
          <a:prstGeom prst="rect">
            <a:avLst/>
          </a:prstGeom>
          <a:noFill/>
          <a:ln>
            <a:noFill/>
          </a:ln>
        </p:spPr>
      </p:pic>
      <p:pic>
        <p:nvPicPr>
          <p:cNvPr id="211" name="Google Shape;211;p33"/>
          <p:cNvPicPr preferRelativeResize="0"/>
          <p:nvPr/>
        </p:nvPicPr>
        <p:blipFill>
          <a:blip r:embed="rId4">
            <a:alphaModFix/>
          </a:blip>
          <a:stretch>
            <a:fillRect/>
          </a:stretch>
        </p:blipFill>
        <p:spPr>
          <a:xfrm>
            <a:off x="3127100" y="1800749"/>
            <a:ext cx="2762087" cy="1914828"/>
          </a:xfrm>
          <a:prstGeom prst="rect">
            <a:avLst/>
          </a:prstGeom>
          <a:noFill/>
          <a:ln>
            <a:noFill/>
          </a:ln>
        </p:spPr>
      </p:pic>
      <p:pic>
        <p:nvPicPr>
          <p:cNvPr id="212" name="Google Shape;212;p33"/>
          <p:cNvPicPr preferRelativeResize="0"/>
          <p:nvPr/>
        </p:nvPicPr>
        <p:blipFill>
          <a:blip r:embed="rId5">
            <a:alphaModFix/>
          </a:blip>
          <a:stretch>
            <a:fillRect/>
          </a:stretch>
        </p:blipFill>
        <p:spPr>
          <a:xfrm>
            <a:off x="286213" y="1473403"/>
            <a:ext cx="2554150" cy="1676700"/>
          </a:xfrm>
          <a:prstGeom prst="rect">
            <a:avLst/>
          </a:prstGeom>
          <a:noFill/>
          <a:ln>
            <a:noFill/>
          </a:ln>
        </p:spPr>
      </p:pic>
      <p:pic>
        <p:nvPicPr>
          <p:cNvPr id="213" name="Google Shape;213;p33"/>
          <p:cNvPicPr preferRelativeResize="0"/>
          <p:nvPr/>
        </p:nvPicPr>
        <p:blipFill>
          <a:blip r:embed="rId6">
            <a:alphaModFix/>
          </a:blip>
          <a:stretch>
            <a:fillRect/>
          </a:stretch>
        </p:blipFill>
        <p:spPr>
          <a:xfrm>
            <a:off x="5967975" y="2247938"/>
            <a:ext cx="2554149" cy="1143562"/>
          </a:xfrm>
          <a:prstGeom prst="rect">
            <a:avLst/>
          </a:prstGeom>
          <a:noFill/>
          <a:ln>
            <a:noFill/>
          </a:ln>
        </p:spPr>
      </p:pic>
      <p:sp>
        <p:nvSpPr>
          <p:cNvPr id="214" name="Google Shape;214;p33"/>
          <p:cNvSpPr txBox="1"/>
          <p:nvPr/>
        </p:nvSpPr>
        <p:spPr>
          <a:xfrm>
            <a:off x="4166725" y="1048925"/>
            <a:ext cx="6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GPU:</a:t>
            </a:r>
            <a:endParaRPr/>
          </a:p>
        </p:txBody>
      </p:sp>
      <p:sp>
        <p:nvSpPr>
          <p:cNvPr id="215" name="Google Shape;215;p33"/>
          <p:cNvSpPr txBox="1"/>
          <p:nvPr/>
        </p:nvSpPr>
        <p:spPr>
          <a:xfrm>
            <a:off x="6245925" y="1091225"/>
            <a:ext cx="255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FPGA(Hardware Accelerator)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Graph Level Optimizations Results</a:t>
            </a:r>
            <a:endParaRPr/>
          </a:p>
        </p:txBody>
      </p:sp>
      <p:sp>
        <p:nvSpPr>
          <p:cNvPr id="221" name="Google Shape;221;p34"/>
          <p:cNvSpPr txBox="1">
            <a:spLocks noGrp="1"/>
          </p:cNvSpPr>
          <p:nvPr>
            <p:ph type="subTitle" idx="1"/>
          </p:nvPr>
        </p:nvSpPr>
        <p:spPr>
          <a:xfrm>
            <a:off x="1938900" y="1363926"/>
            <a:ext cx="594300" cy="315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CPU:							</a:t>
            </a:r>
            <a:endParaRPr/>
          </a:p>
        </p:txBody>
      </p:sp>
      <p:sp>
        <p:nvSpPr>
          <p:cNvPr id="222" name="Google Shape;222;p34"/>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pic>
        <p:nvPicPr>
          <p:cNvPr id="223" name="Google Shape;223;p34"/>
          <p:cNvPicPr preferRelativeResize="0"/>
          <p:nvPr/>
        </p:nvPicPr>
        <p:blipFill>
          <a:blip r:embed="rId3">
            <a:alphaModFix/>
          </a:blip>
          <a:stretch>
            <a:fillRect/>
          </a:stretch>
        </p:blipFill>
        <p:spPr>
          <a:xfrm>
            <a:off x="680850" y="1970951"/>
            <a:ext cx="2980148" cy="1818075"/>
          </a:xfrm>
          <a:prstGeom prst="rect">
            <a:avLst/>
          </a:prstGeom>
          <a:noFill/>
          <a:ln>
            <a:noFill/>
          </a:ln>
        </p:spPr>
      </p:pic>
      <p:pic>
        <p:nvPicPr>
          <p:cNvPr id="224" name="Google Shape;224;p34"/>
          <p:cNvPicPr preferRelativeResize="0"/>
          <p:nvPr/>
        </p:nvPicPr>
        <p:blipFill>
          <a:blip r:embed="rId4">
            <a:alphaModFix/>
          </a:blip>
          <a:stretch>
            <a:fillRect/>
          </a:stretch>
        </p:blipFill>
        <p:spPr>
          <a:xfrm>
            <a:off x="4263900" y="1976010"/>
            <a:ext cx="3947825" cy="1818078"/>
          </a:xfrm>
          <a:prstGeom prst="rect">
            <a:avLst/>
          </a:prstGeom>
          <a:noFill/>
          <a:ln>
            <a:noFill/>
          </a:ln>
        </p:spPr>
      </p:pic>
      <p:sp>
        <p:nvSpPr>
          <p:cNvPr id="225" name="Google Shape;225;p34"/>
          <p:cNvSpPr txBox="1"/>
          <p:nvPr/>
        </p:nvSpPr>
        <p:spPr>
          <a:xfrm>
            <a:off x="5194825" y="1321613"/>
            <a:ext cx="252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FPGA(Hardware Accelerator)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Key Takeaways</a:t>
            </a:r>
            <a:endParaRPr/>
          </a:p>
        </p:txBody>
      </p:sp>
      <p:sp>
        <p:nvSpPr>
          <p:cNvPr id="231" name="Google Shape;231;p35"/>
          <p:cNvSpPr txBox="1">
            <a:spLocks noGrp="1"/>
          </p:cNvSpPr>
          <p:nvPr>
            <p:ph type="subTitle" idx="1"/>
          </p:nvPr>
        </p:nvSpPr>
        <p:spPr>
          <a:xfrm>
            <a:off x="1143000" y="1156507"/>
            <a:ext cx="6858000" cy="3447000"/>
          </a:xfrm>
          <a:prstGeom prst="rect">
            <a:avLst/>
          </a:prstGeom>
        </p:spPr>
        <p:txBody>
          <a:bodyPr spcFirstLastPara="1" wrap="square" lIns="68575" tIns="34275" rIns="68575" bIns="34275" anchor="t" anchorCtr="0">
            <a:noAutofit/>
          </a:bodyPr>
          <a:lstStyle/>
          <a:p>
            <a:pPr marL="457200" lvl="0" indent="-342900" algn="l" rtl="0">
              <a:lnSpc>
                <a:spcPct val="150000"/>
              </a:lnSpc>
              <a:spcBef>
                <a:spcPts val="800"/>
              </a:spcBef>
              <a:spcAft>
                <a:spcPts val="0"/>
              </a:spcAft>
              <a:buSzPts val="1800"/>
              <a:buChar char="●"/>
            </a:pPr>
            <a:r>
              <a:rPr lang="en"/>
              <a:t>End to end optimization across different hardware backends and DL frameworks</a:t>
            </a:r>
            <a:endParaRPr/>
          </a:p>
          <a:p>
            <a:pPr marL="457200" lvl="0" indent="-342900" algn="l" rtl="0">
              <a:lnSpc>
                <a:spcPct val="150000"/>
              </a:lnSpc>
              <a:spcBef>
                <a:spcPts val="0"/>
              </a:spcBef>
              <a:spcAft>
                <a:spcPts val="0"/>
              </a:spcAft>
              <a:buSzPts val="1800"/>
              <a:buChar char="●"/>
            </a:pPr>
            <a:r>
              <a:rPr lang="en"/>
              <a:t>Graph + Operator level optimizations </a:t>
            </a:r>
            <a:endParaRPr/>
          </a:p>
          <a:p>
            <a:pPr marL="457200" lvl="0" indent="-342900" algn="l" rtl="0">
              <a:lnSpc>
                <a:spcPct val="150000"/>
              </a:lnSpc>
              <a:spcBef>
                <a:spcPts val="0"/>
              </a:spcBef>
              <a:spcAft>
                <a:spcPts val="0"/>
              </a:spcAft>
              <a:buSzPts val="1800"/>
              <a:buChar char="●"/>
            </a:pPr>
            <a:r>
              <a:rPr lang="en"/>
              <a:t>Automated exploration of optimized schedules</a:t>
            </a:r>
            <a:endParaRPr/>
          </a:p>
          <a:p>
            <a:pPr marL="457200" lvl="0" indent="-342900" algn="l" rtl="0">
              <a:lnSpc>
                <a:spcPct val="150000"/>
              </a:lnSpc>
              <a:spcBef>
                <a:spcPts val="0"/>
              </a:spcBef>
              <a:spcAft>
                <a:spcPts val="0"/>
              </a:spcAft>
              <a:buSzPts val="1800"/>
              <a:buChar char="●"/>
            </a:pPr>
            <a:r>
              <a:rPr lang="en"/>
              <a:t>Schedule primitives for memory management and latency hiding</a:t>
            </a:r>
            <a:endParaRPr/>
          </a:p>
        </p:txBody>
      </p:sp>
      <p:sp>
        <p:nvSpPr>
          <p:cNvPr id="232" name="Google Shape;232;p35"/>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1143000" y="266331"/>
            <a:ext cx="6858000" cy="648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600"/>
              <a:buFont typeface="Calibri"/>
              <a:buNone/>
            </a:pPr>
            <a:r>
              <a:rPr lang="en"/>
              <a:t>Roadmap</a:t>
            </a:r>
            <a:endParaRPr/>
          </a:p>
        </p:txBody>
      </p:sp>
      <p:sp>
        <p:nvSpPr>
          <p:cNvPr id="80" name="Google Shape;80;p18"/>
          <p:cNvSpPr txBox="1">
            <a:spLocks noGrp="1"/>
          </p:cNvSpPr>
          <p:nvPr>
            <p:ph type="subTitle" idx="1"/>
          </p:nvPr>
        </p:nvSpPr>
        <p:spPr>
          <a:xfrm>
            <a:off x="1143000" y="1156507"/>
            <a:ext cx="6858000" cy="34470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SzPts val="1800"/>
              <a:buChar char="●"/>
            </a:pPr>
            <a:r>
              <a:rPr lang="en" b="1"/>
              <a:t>Native Machine Learning </a:t>
            </a:r>
            <a:endParaRPr b="1"/>
          </a:p>
          <a:p>
            <a:pPr marL="457200" lvl="0" indent="-342900" algn="l" rtl="0">
              <a:lnSpc>
                <a:spcPct val="90000"/>
              </a:lnSpc>
              <a:spcBef>
                <a:spcPts val="0"/>
              </a:spcBef>
              <a:spcAft>
                <a:spcPts val="0"/>
              </a:spcAft>
              <a:buSzPts val="1800"/>
              <a:buChar char="●"/>
            </a:pPr>
            <a:r>
              <a:rPr lang="en"/>
              <a:t>Tensor Virtual Machine (TVM)</a:t>
            </a:r>
            <a:endParaRPr/>
          </a:p>
          <a:p>
            <a:pPr marL="457200" lvl="0" indent="-342900" algn="l" rtl="0">
              <a:lnSpc>
                <a:spcPct val="90000"/>
              </a:lnSpc>
              <a:spcBef>
                <a:spcPts val="0"/>
              </a:spcBef>
              <a:spcAft>
                <a:spcPts val="0"/>
              </a:spcAft>
              <a:buSzPts val="1800"/>
              <a:buChar char="●"/>
            </a:pPr>
            <a:r>
              <a:rPr lang="en"/>
              <a:t>Compiler stack</a:t>
            </a:r>
            <a:endParaRPr/>
          </a:p>
        </p:txBody>
      </p:sp>
      <p:sp>
        <p:nvSpPr>
          <p:cNvPr id="81" name="Google Shape;81;p18"/>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ctrTitle"/>
          </p:nvPr>
        </p:nvSpPr>
        <p:spPr>
          <a:xfrm>
            <a:off x="1142750" y="187375"/>
            <a:ext cx="23889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Limitations</a:t>
            </a:r>
            <a:endParaRPr/>
          </a:p>
        </p:txBody>
      </p:sp>
      <p:sp>
        <p:nvSpPr>
          <p:cNvPr id="238" name="Google Shape;238;p36"/>
          <p:cNvSpPr txBox="1">
            <a:spLocks noGrp="1"/>
          </p:cNvSpPr>
          <p:nvPr>
            <p:ph type="subTitle" idx="1"/>
          </p:nvPr>
        </p:nvSpPr>
        <p:spPr>
          <a:xfrm>
            <a:off x="838200" y="1156500"/>
            <a:ext cx="3429000" cy="34470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Char char="●"/>
            </a:pPr>
            <a:r>
              <a:rPr lang="en"/>
              <a:t>Possible performance trade-offs (prioritizing efficiency over accuracy)</a:t>
            </a:r>
            <a:endParaRPr/>
          </a:p>
          <a:p>
            <a:pPr marL="457200" lvl="0" indent="-342900" algn="l" rtl="0">
              <a:lnSpc>
                <a:spcPct val="115000"/>
              </a:lnSpc>
              <a:spcBef>
                <a:spcPts val="0"/>
              </a:spcBef>
              <a:spcAft>
                <a:spcPts val="0"/>
              </a:spcAft>
              <a:buSzPts val="1800"/>
              <a:buChar char="●"/>
            </a:pPr>
            <a:r>
              <a:rPr lang="en"/>
              <a:t>Limited support for specialized hardware</a:t>
            </a:r>
            <a:endParaRPr/>
          </a:p>
          <a:p>
            <a:pPr marL="457200" lvl="0" indent="-342900" algn="l" rtl="0">
              <a:lnSpc>
                <a:spcPct val="115000"/>
              </a:lnSpc>
              <a:spcBef>
                <a:spcPts val="0"/>
              </a:spcBef>
              <a:spcAft>
                <a:spcPts val="0"/>
              </a:spcAft>
              <a:buSzPts val="1800"/>
              <a:buChar char="●"/>
            </a:pPr>
            <a:r>
              <a:rPr lang="en"/>
              <a:t>Lacks evaluation for large scale deployments</a:t>
            </a:r>
            <a:endParaRPr/>
          </a:p>
          <a:p>
            <a:pPr marL="457200" lvl="0" indent="0" algn="l" rtl="0">
              <a:lnSpc>
                <a:spcPct val="115000"/>
              </a:lnSpc>
              <a:spcBef>
                <a:spcPts val="800"/>
              </a:spcBef>
              <a:spcAft>
                <a:spcPts val="0"/>
              </a:spcAft>
              <a:buNone/>
            </a:pPr>
            <a:endParaRPr/>
          </a:p>
        </p:txBody>
      </p:sp>
      <p:sp>
        <p:nvSpPr>
          <p:cNvPr id="239" name="Google Shape;239;p36"/>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240" name="Google Shape;240;p36"/>
          <p:cNvSpPr txBox="1">
            <a:spLocks noGrp="1"/>
          </p:cNvSpPr>
          <p:nvPr>
            <p:ph type="ctrTitle"/>
          </p:nvPr>
        </p:nvSpPr>
        <p:spPr>
          <a:xfrm>
            <a:off x="5028950" y="187375"/>
            <a:ext cx="29559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Future Work</a:t>
            </a:r>
            <a:endParaRPr/>
          </a:p>
        </p:txBody>
      </p:sp>
      <p:sp>
        <p:nvSpPr>
          <p:cNvPr id="241" name="Google Shape;241;p36"/>
          <p:cNvSpPr txBox="1">
            <a:spLocks noGrp="1"/>
          </p:cNvSpPr>
          <p:nvPr>
            <p:ph type="subTitle" idx="1"/>
          </p:nvPr>
        </p:nvSpPr>
        <p:spPr>
          <a:xfrm>
            <a:off x="4800600" y="1156500"/>
            <a:ext cx="3429000" cy="34470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Char char="●"/>
            </a:pPr>
            <a:r>
              <a:rPr lang="en"/>
              <a:t>Expanding operator coverage</a:t>
            </a:r>
            <a:endParaRPr/>
          </a:p>
          <a:p>
            <a:pPr marL="457200" lvl="0" indent="-342900" algn="l" rtl="0">
              <a:lnSpc>
                <a:spcPct val="115000"/>
              </a:lnSpc>
              <a:spcBef>
                <a:spcPts val="0"/>
              </a:spcBef>
              <a:spcAft>
                <a:spcPts val="0"/>
              </a:spcAft>
              <a:buSzPts val="1800"/>
              <a:buChar char="●"/>
            </a:pPr>
            <a:r>
              <a:rPr lang="en"/>
              <a:t>Handling dynamic shape and control flow</a:t>
            </a:r>
            <a:endParaRPr/>
          </a:p>
          <a:p>
            <a:pPr marL="457200" lvl="0" indent="-342900" algn="l" rtl="0">
              <a:lnSpc>
                <a:spcPct val="115000"/>
              </a:lnSpc>
              <a:spcBef>
                <a:spcPts val="0"/>
              </a:spcBef>
              <a:spcAft>
                <a:spcPts val="0"/>
              </a:spcAft>
              <a:buSzPts val="1800"/>
              <a:buChar char="●"/>
            </a:pPr>
            <a:r>
              <a:rPr lang="en"/>
              <a:t>Easier integration with DL frameworks</a:t>
            </a:r>
            <a:endParaRPr/>
          </a:p>
          <a:p>
            <a:pPr marL="457200" lvl="0" indent="0" algn="l" rtl="0">
              <a:lnSpc>
                <a:spcPct val="115000"/>
              </a:lnSpc>
              <a:spcBef>
                <a:spcPts val="8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ctrTitle"/>
          </p:nvPr>
        </p:nvSpPr>
        <p:spPr>
          <a:xfrm>
            <a:off x="1143000" y="266331"/>
            <a:ext cx="6858000" cy="648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600"/>
              <a:buFont typeface="Calibri"/>
              <a:buNone/>
            </a:pPr>
            <a:r>
              <a:rPr lang="en"/>
              <a:t>Expansion of ML</a:t>
            </a:r>
            <a:endParaRPr/>
          </a:p>
        </p:txBody>
      </p:sp>
      <p:sp>
        <p:nvSpPr>
          <p:cNvPr id="87" name="Google Shape;87;p19"/>
          <p:cNvSpPr txBox="1">
            <a:spLocks noGrp="1"/>
          </p:cNvSpPr>
          <p:nvPr>
            <p:ph type="subTitle" idx="1"/>
          </p:nvPr>
        </p:nvSpPr>
        <p:spPr>
          <a:xfrm>
            <a:off x="1143000" y="1156500"/>
            <a:ext cx="4787700" cy="1176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Char char="●"/>
            </a:pPr>
            <a:r>
              <a:rPr lang="en"/>
              <a:t>Increasing need to bring ML to diverse hardware</a:t>
            </a:r>
            <a:endParaRPr/>
          </a:p>
          <a:p>
            <a:pPr marL="914400" lvl="1" indent="-323850" algn="l" rtl="0">
              <a:lnSpc>
                <a:spcPct val="115000"/>
              </a:lnSpc>
              <a:spcBef>
                <a:spcPts val="0"/>
              </a:spcBef>
              <a:spcAft>
                <a:spcPts val="0"/>
              </a:spcAft>
              <a:buSzPts val="1500"/>
              <a:buChar char="○"/>
            </a:pPr>
            <a:r>
              <a:rPr lang="en"/>
              <a:t>Different back-ends (GPUs, ASICs, etc.)</a:t>
            </a:r>
            <a:endParaRPr/>
          </a:p>
          <a:p>
            <a:pPr marL="914400" lvl="1" indent="-323850" algn="l" rtl="0">
              <a:lnSpc>
                <a:spcPct val="115000"/>
              </a:lnSpc>
              <a:spcBef>
                <a:spcPts val="0"/>
              </a:spcBef>
              <a:spcAft>
                <a:spcPts val="0"/>
              </a:spcAft>
              <a:buSzPts val="1500"/>
              <a:buChar char="○"/>
            </a:pPr>
            <a:r>
              <a:rPr lang="en"/>
              <a:t>Different platforms (Phones, cars, etc.)</a:t>
            </a:r>
            <a:endParaRPr/>
          </a:p>
        </p:txBody>
      </p:sp>
      <p:pic>
        <p:nvPicPr>
          <p:cNvPr id="88" name="Google Shape;88;p19"/>
          <p:cNvPicPr preferRelativeResize="0"/>
          <p:nvPr/>
        </p:nvPicPr>
        <p:blipFill rotWithShape="1">
          <a:blip r:embed="rId3">
            <a:alphaModFix/>
          </a:blip>
          <a:srcRect l="1386" t="10946" r="2320" b="6688"/>
          <a:stretch/>
        </p:blipFill>
        <p:spPr>
          <a:xfrm>
            <a:off x="6116150" y="1745325"/>
            <a:ext cx="2573026" cy="1652825"/>
          </a:xfrm>
          <a:prstGeom prst="rect">
            <a:avLst/>
          </a:prstGeom>
          <a:noFill/>
          <a:ln>
            <a:noFill/>
          </a:ln>
        </p:spPr>
      </p:pic>
      <p:sp>
        <p:nvSpPr>
          <p:cNvPr id="89" name="Google Shape;89;p19"/>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90" name="Google Shape;90;p19"/>
          <p:cNvSpPr txBox="1"/>
          <p:nvPr/>
        </p:nvSpPr>
        <p:spPr>
          <a:xfrm>
            <a:off x="1114625" y="2312210"/>
            <a:ext cx="4935000" cy="1637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latin typeface="Calibri"/>
                <a:ea typeface="Calibri"/>
                <a:cs typeface="Calibri"/>
                <a:sym typeface="Calibri"/>
              </a:rPr>
              <a:t>Current framework relies on vendor-specific operator libraries and optimize for very specific hardware</a:t>
            </a:r>
            <a:endParaRPr sz="1800" dirty="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latin typeface="Calibri"/>
                <a:ea typeface="Calibri"/>
                <a:cs typeface="Calibri"/>
                <a:sym typeface="Calibri"/>
              </a:rPr>
              <a:t>Deploying to new platforms requires significant manual effort</a:t>
            </a:r>
            <a:endParaRPr dirty="0"/>
          </a:p>
        </p:txBody>
      </p:sp>
      <p:sp>
        <p:nvSpPr>
          <p:cNvPr id="91" name="Google Shape;91;p19"/>
          <p:cNvSpPr txBox="1"/>
          <p:nvPr/>
        </p:nvSpPr>
        <p:spPr>
          <a:xfrm>
            <a:off x="1114625" y="3723050"/>
            <a:ext cx="3000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Can it be optimized?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1143000" y="266331"/>
            <a:ext cx="6858000" cy="648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600"/>
              <a:buFont typeface="Calibri"/>
              <a:buNone/>
            </a:pPr>
            <a:r>
              <a:rPr lang="en"/>
              <a:t>Different Hardware</a:t>
            </a:r>
            <a:endParaRPr/>
          </a:p>
        </p:txBody>
      </p:sp>
      <p:pic>
        <p:nvPicPr>
          <p:cNvPr id="97" name="Google Shape;97;p20"/>
          <p:cNvPicPr preferRelativeResize="0"/>
          <p:nvPr/>
        </p:nvPicPr>
        <p:blipFill>
          <a:blip r:embed="rId3">
            <a:alphaModFix/>
          </a:blip>
          <a:stretch>
            <a:fillRect/>
          </a:stretch>
        </p:blipFill>
        <p:spPr>
          <a:xfrm>
            <a:off x="1612376" y="1049952"/>
            <a:ext cx="5919251" cy="3416975"/>
          </a:xfrm>
          <a:prstGeom prst="rect">
            <a:avLst/>
          </a:prstGeom>
          <a:noFill/>
          <a:ln>
            <a:noFill/>
          </a:ln>
        </p:spPr>
      </p:pic>
      <p:sp>
        <p:nvSpPr>
          <p:cNvPr id="98" name="Google Shape;98;p20"/>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99" name="Google Shape;99;p20"/>
          <p:cNvSpPr/>
          <p:nvPr/>
        </p:nvSpPr>
        <p:spPr>
          <a:xfrm>
            <a:off x="1639700" y="1310925"/>
            <a:ext cx="1955700" cy="315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20"/>
          <p:cNvSpPr/>
          <p:nvPr/>
        </p:nvSpPr>
        <p:spPr>
          <a:xfrm>
            <a:off x="3655225" y="1310925"/>
            <a:ext cx="1889700" cy="315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20"/>
          <p:cNvSpPr/>
          <p:nvPr/>
        </p:nvSpPr>
        <p:spPr>
          <a:xfrm>
            <a:off x="5604750" y="1310925"/>
            <a:ext cx="1955700" cy="315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143000" y="266331"/>
            <a:ext cx="6926126"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dirty="0"/>
              <a:t>Current Deep Learning Frameworks</a:t>
            </a:r>
            <a:endParaRPr dirty="0"/>
          </a:p>
        </p:txBody>
      </p:sp>
      <p:sp>
        <p:nvSpPr>
          <p:cNvPr id="107" name="Google Shape;107;p21"/>
          <p:cNvSpPr txBox="1">
            <a:spLocks noGrp="1"/>
          </p:cNvSpPr>
          <p:nvPr>
            <p:ph type="subTitle" idx="1"/>
          </p:nvPr>
        </p:nvSpPr>
        <p:spPr>
          <a:xfrm>
            <a:off x="1143000" y="1156504"/>
            <a:ext cx="6858000" cy="1415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Char char="●"/>
            </a:pPr>
            <a:r>
              <a:rPr lang="en" dirty="0"/>
              <a:t>Optimize with computational graphs</a:t>
            </a:r>
            <a:endParaRPr dirty="0"/>
          </a:p>
          <a:p>
            <a:pPr marL="914400" lvl="1" indent="-323850" algn="l" rtl="0">
              <a:lnSpc>
                <a:spcPct val="115000"/>
              </a:lnSpc>
              <a:spcBef>
                <a:spcPts val="0"/>
              </a:spcBef>
              <a:spcAft>
                <a:spcPts val="0"/>
              </a:spcAft>
              <a:buSzPts val="1500"/>
              <a:buChar char="○"/>
            </a:pPr>
            <a:r>
              <a:rPr lang="en" dirty="0"/>
              <a:t>High-level and device-agnostic, may not effectively address </a:t>
            </a:r>
            <a:r>
              <a:rPr lang="en" b="1" dirty="0"/>
              <a:t>back-end specific capabilities</a:t>
            </a:r>
            <a:endParaRPr b="1" dirty="0"/>
          </a:p>
          <a:p>
            <a:pPr marL="914400" lvl="1" indent="-323850" algn="l" rtl="0">
              <a:lnSpc>
                <a:spcPct val="115000"/>
              </a:lnSpc>
              <a:spcBef>
                <a:spcPts val="0"/>
              </a:spcBef>
              <a:spcAft>
                <a:spcPts val="0"/>
              </a:spcAft>
              <a:buSzPts val="1500"/>
              <a:buChar char="○"/>
            </a:pPr>
            <a:r>
              <a:rPr lang="en" dirty="0"/>
              <a:t>Provide tailored optimization for server-class GPU but</a:t>
            </a:r>
            <a:r>
              <a:rPr lang="en" b="1" dirty="0"/>
              <a:t> require significant manual tuning</a:t>
            </a:r>
            <a:endParaRPr b="1" dirty="0"/>
          </a:p>
          <a:p>
            <a:pPr marL="457200" lvl="0" indent="-342900" algn="l" rtl="0">
              <a:lnSpc>
                <a:spcPct val="115000"/>
              </a:lnSpc>
              <a:spcBef>
                <a:spcPts val="0"/>
              </a:spcBef>
              <a:spcAft>
                <a:spcPts val="0"/>
              </a:spcAft>
              <a:buSzPts val="1800"/>
              <a:buChar char="●"/>
            </a:pPr>
            <a:r>
              <a:rPr lang="en" dirty="0"/>
              <a:t>With supported back-ends, still must make a choice</a:t>
            </a:r>
            <a:endParaRPr dirty="0"/>
          </a:p>
          <a:p>
            <a:pPr marL="914400" lvl="1" indent="-323850" algn="l" rtl="0">
              <a:lnSpc>
                <a:spcPct val="115000"/>
              </a:lnSpc>
              <a:spcBef>
                <a:spcPts val="0"/>
              </a:spcBef>
              <a:spcAft>
                <a:spcPts val="0"/>
              </a:spcAft>
              <a:buSzPts val="1500"/>
              <a:buChar char="○"/>
            </a:pPr>
            <a:r>
              <a:rPr lang="en" dirty="0"/>
              <a:t>Avoid graph optimizations that </a:t>
            </a:r>
            <a:r>
              <a:rPr lang="en" b="1" dirty="0"/>
              <a:t>introduce new, unsupported operators.</a:t>
            </a:r>
            <a:endParaRPr b="1" dirty="0"/>
          </a:p>
          <a:p>
            <a:pPr marL="914400" lvl="1" indent="-323850" algn="l" rtl="0">
              <a:lnSpc>
                <a:spcPct val="115000"/>
              </a:lnSpc>
              <a:spcBef>
                <a:spcPts val="0"/>
              </a:spcBef>
              <a:spcAft>
                <a:spcPts val="0"/>
              </a:spcAft>
              <a:buSzPts val="1500"/>
              <a:buChar char="○"/>
            </a:pPr>
            <a:r>
              <a:rPr lang="en" dirty="0"/>
              <a:t>Use </a:t>
            </a:r>
            <a:r>
              <a:rPr lang="en" b="1" dirty="0"/>
              <a:t>unoptimized </a:t>
            </a:r>
            <a:r>
              <a:rPr lang="en" dirty="0"/>
              <a:t>implementations for these new operators.</a:t>
            </a:r>
          </a:p>
          <a:p>
            <a:pPr marL="590550" lvl="1" algn="l" rtl="0">
              <a:lnSpc>
                <a:spcPct val="115000"/>
              </a:lnSpc>
              <a:spcBef>
                <a:spcPts val="0"/>
              </a:spcBef>
              <a:spcAft>
                <a:spcPts val="0"/>
              </a:spcAft>
              <a:buSzPts val="1500"/>
            </a:pPr>
            <a:endParaRPr dirty="0"/>
          </a:p>
          <a:p>
            <a:pPr marL="0" lvl="0" indent="0" algn="ctr" rtl="0">
              <a:lnSpc>
                <a:spcPct val="115000"/>
              </a:lnSpc>
              <a:spcBef>
                <a:spcPts val="0"/>
              </a:spcBef>
              <a:spcAft>
                <a:spcPts val="0"/>
              </a:spcAft>
              <a:buClr>
                <a:schemeClr val="dk1"/>
              </a:buClr>
              <a:buSzPts val="1100"/>
              <a:buFont typeface="Arial"/>
              <a:buNone/>
            </a:pPr>
            <a:r>
              <a:rPr lang="en" sz="1700" dirty="0"/>
              <a:t>Optimize Performance, Maintain Compatibility, Address Hardware Needs</a:t>
            </a:r>
            <a:endParaRPr sz="1700" dirty="0"/>
          </a:p>
        </p:txBody>
      </p:sp>
      <p:sp>
        <p:nvSpPr>
          <p:cNvPr id="108" name="Google Shape;108;p21"/>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ctrTitle"/>
          </p:nvPr>
        </p:nvSpPr>
        <p:spPr>
          <a:xfrm>
            <a:off x="1143000" y="266331"/>
            <a:ext cx="6858000" cy="648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600"/>
              <a:buFont typeface="Calibri"/>
              <a:buNone/>
            </a:pPr>
            <a:r>
              <a:rPr lang="en"/>
              <a:t>Roadmap</a:t>
            </a:r>
            <a:endParaRPr/>
          </a:p>
        </p:txBody>
      </p:sp>
      <p:sp>
        <p:nvSpPr>
          <p:cNvPr id="114" name="Google Shape;114;p22"/>
          <p:cNvSpPr txBox="1">
            <a:spLocks noGrp="1"/>
          </p:cNvSpPr>
          <p:nvPr>
            <p:ph type="subTitle" idx="1"/>
          </p:nvPr>
        </p:nvSpPr>
        <p:spPr>
          <a:xfrm>
            <a:off x="1143000" y="1156507"/>
            <a:ext cx="6858000" cy="34470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SzPts val="1800"/>
              <a:buChar char="●"/>
            </a:pPr>
            <a:r>
              <a:rPr lang="en"/>
              <a:t>Native Machine Learning </a:t>
            </a:r>
            <a:endParaRPr/>
          </a:p>
          <a:p>
            <a:pPr marL="457200" lvl="0" indent="-342900" algn="l" rtl="0">
              <a:lnSpc>
                <a:spcPct val="90000"/>
              </a:lnSpc>
              <a:spcBef>
                <a:spcPts val="0"/>
              </a:spcBef>
              <a:spcAft>
                <a:spcPts val="0"/>
              </a:spcAft>
              <a:buSzPts val="1800"/>
              <a:buChar char="●"/>
            </a:pPr>
            <a:r>
              <a:rPr lang="en" b="1"/>
              <a:t>Tensor Virtual Machine (TVM)</a:t>
            </a:r>
            <a:r>
              <a:rPr lang="en"/>
              <a:t> </a:t>
            </a:r>
            <a:endParaRPr/>
          </a:p>
          <a:p>
            <a:pPr marL="457200" lvl="0" indent="-342900" algn="l" rtl="0">
              <a:lnSpc>
                <a:spcPct val="90000"/>
              </a:lnSpc>
              <a:spcBef>
                <a:spcPts val="0"/>
              </a:spcBef>
              <a:spcAft>
                <a:spcPts val="0"/>
              </a:spcAft>
              <a:buSzPts val="1800"/>
              <a:buChar char="●"/>
            </a:pPr>
            <a:r>
              <a:rPr lang="en"/>
              <a:t>Compiler Stack</a:t>
            </a:r>
            <a:endParaRPr/>
          </a:p>
          <a:p>
            <a:pPr marL="0" lvl="0" indent="0" algn="l" rtl="0">
              <a:lnSpc>
                <a:spcPct val="90000"/>
              </a:lnSpc>
              <a:spcBef>
                <a:spcPts val="0"/>
              </a:spcBef>
              <a:spcAft>
                <a:spcPts val="0"/>
              </a:spcAft>
              <a:buNone/>
            </a:pPr>
            <a:endParaRPr/>
          </a:p>
        </p:txBody>
      </p:sp>
      <p:sp>
        <p:nvSpPr>
          <p:cNvPr id="115" name="Google Shape;115;p22"/>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ctrTitle"/>
          </p:nvPr>
        </p:nvSpPr>
        <p:spPr>
          <a:xfrm>
            <a:off x="1143000" y="266331"/>
            <a:ext cx="6858000" cy="648069"/>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600"/>
              <a:buFont typeface="Calibri"/>
              <a:buNone/>
            </a:pPr>
            <a:r>
              <a:rPr lang="en"/>
              <a:t>Tensor Virtual Machine (TVM)</a:t>
            </a:r>
            <a:endParaRPr/>
          </a:p>
        </p:txBody>
      </p:sp>
      <p:sp>
        <p:nvSpPr>
          <p:cNvPr id="121" name="Google Shape;121;p23"/>
          <p:cNvSpPr txBox="1">
            <a:spLocks noGrp="1"/>
          </p:cNvSpPr>
          <p:nvPr>
            <p:ph type="subTitle" idx="1"/>
          </p:nvPr>
        </p:nvSpPr>
        <p:spPr>
          <a:xfrm>
            <a:off x="914400" y="1994700"/>
            <a:ext cx="3064500" cy="10599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
              <a:t>High level specification of a deep learning program from existing frameworks</a:t>
            </a:r>
            <a:endParaRPr/>
          </a:p>
        </p:txBody>
      </p:sp>
      <p:sp>
        <p:nvSpPr>
          <p:cNvPr id="122" name="Google Shape;122;p23"/>
          <p:cNvSpPr txBox="1">
            <a:spLocks noGrp="1"/>
          </p:cNvSpPr>
          <p:nvPr>
            <p:ph type="subTitle" idx="1"/>
          </p:nvPr>
        </p:nvSpPr>
        <p:spPr>
          <a:xfrm>
            <a:off x="4976200" y="1994700"/>
            <a:ext cx="3064500" cy="10599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
              <a:t>Low level optimized code for a diverse set of hardware back-ends</a:t>
            </a:r>
            <a:endParaRPr/>
          </a:p>
        </p:txBody>
      </p:sp>
      <p:cxnSp>
        <p:nvCxnSpPr>
          <p:cNvPr id="123" name="Google Shape;123;p23"/>
          <p:cNvCxnSpPr/>
          <p:nvPr/>
        </p:nvCxnSpPr>
        <p:spPr>
          <a:xfrm>
            <a:off x="4290400" y="2534475"/>
            <a:ext cx="414000" cy="0"/>
          </a:xfrm>
          <a:prstGeom prst="straightConnector1">
            <a:avLst/>
          </a:prstGeom>
          <a:noFill/>
          <a:ln w="9525" cap="flat" cmpd="sng">
            <a:solidFill>
              <a:schemeClr val="dk2"/>
            </a:solidFill>
            <a:prstDash val="solid"/>
            <a:round/>
            <a:headEnd type="none" w="med" len="med"/>
            <a:tailEnd type="triangle" w="med" len="med"/>
          </a:ln>
        </p:spPr>
      </p:cxnSp>
      <p:sp>
        <p:nvSpPr>
          <p:cNvPr id="124" name="Google Shape;124;p23"/>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Challenges TVM Aims to Address</a:t>
            </a:r>
            <a:endParaRPr/>
          </a:p>
        </p:txBody>
      </p:sp>
      <p:sp>
        <p:nvSpPr>
          <p:cNvPr id="130" name="Google Shape;130;p24"/>
          <p:cNvSpPr txBox="1">
            <a:spLocks noGrp="1"/>
          </p:cNvSpPr>
          <p:nvPr>
            <p:ph type="subTitle" idx="1"/>
          </p:nvPr>
        </p:nvSpPr>
        <p:spPr>
          <a:xfrm>
            <a:off x="220600" y="1080300"/>
            <a:ext cx="4156500" cy="3447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b="1"/>
              <a:t>Leveraging Specific Hardware Features and Abstractions </a:t>
            </a:r>
            <a:endParaRPr b="1"/>
          </a:p>
          <a:p>
            <a:pPr marL="0" lvl="0" indent="0" algn="ctr" rtl="0">
              <a:spcBef>
                <a:spcPts val="800"/>
              </a:spcBef>
              <a:spcAft>
                <a:spcPts val="0"/>
              </a:spcAft>
              <a:buNone/>
            </a:pPr>
            <a:endParaRPr b="1"/>
          </a:p>
          <a:p>
            <a:pPr marL="457200" lvl="0" indent="-342900" algn="l" rtl="0">
              <a:spcBef>
                <a:spcPts val="800"/>
              </a:spcBef>
              <a:spcAft>
                <a:spcPts val="0"/>
              </a:spcAft>
              <a:buSzPts val="1800"/>
              <a:buChar char="●"/>
            </a:pPr>
            <a:r>
              <a:rPr lang="en"/>
              <a:t>Multi-dimensional inputs, different data layouts, special memory hierarchy requirements</a:t>
            </a:r>
            <a:endParaRPr/>
          </a:p>
          <a:p>
            <a:pPr marL="0" lvl="0" indent="0" algn="l" rtl="0">
              <a:spcBef>
                <a:spcPts val="800"/>
              </a:spcBef>
              <a:spcAft>
                <a:spcPts val="0"/>
              </a:spcAft>
              <a:buNone/>
            </a:pPr>
            <a:endParaRPr/>
          </a:p>
          <a:p>
            <a:pPr marL="457200" lvl="0" indent="-342900" algn="l" rtl="0">
              <a:spcBef>
                <a:spcPts val="800"/>
              </a:spcBef>
              <a:spcAft>
                <a:spcPts val="0"/>
              </a:spcAft>
              <a:buSzPts val="1800"/>
              <a:buChar char="●"/>
            </a:pPr>
            <a:r>
              <a:rPr lang="en"/>
              <a:t>Challenge in generating optimized code for a given operator description across different hardware platforms</a:t>
            </a:r>
            <a:endParaRPr/>
          </a:p>
          <a:p>
            <a:pPr marL="457200" lvl="0" indent="0" algn="l" rtl="0">
              <a:spcBef>
                <a:spcPts val="800"/>
              </a:spcBef>
              <a:spcAft>
                <a:spcPts val="0"/>
              </a:spcAft>
              <a:buNone/>
            </a:pPr>
            <a:endParaRPr/>
          </a:p>
        </p:txBody>
      </p:sp>
      <p:sp>
        <p:nvSpPr>
          <p:cNvPr id="131" name="Google Shape;131;p24"/>
          <p:cNvSpPr txBox="1">
            <a:spLocks noGrp="1"/>
          </p:cNvSpPr>
          <p:nvPr>
            <p:ph type="subTitle" idx="1"/>
          </p:nvPr>
        </p:nvSpPr>
        <p:spPr>
          <a:xfrm>
            <a:off x="4481700" y="1156500"/>
            <a:ext cx="4370700" cy="3447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b="1"/>
              <a:t>Large Search Space For Optimization</a:t>
            </a:r>
            <a:endParaRPr/>
          </a:p>
          <a:p>
            <a:pPr marL="457200" lvl="0" indent="0" algn="l" rtl="0">
              <a:spcBef>
                <a:spcPts val="800"/>
              </a:spcBef>
              <a:spcAft>
                <a:spcPts val="0"/>
              </a:spcAft>
              <a:buNone/>
            </a:pPr>
            <a:endParaRPr/>
          </a:p>
          <a:p>
            <a:pPr marL="457200" lvl="0" indent="-342900" algn="l" rtl="0">
              <a:spcBef>
                <a:spcPts val="800"/>
              </a:spcBef>
              <a:spcAft>
                <a:spcPts val="0"/>
              </a:spcAft>
              <a:buSzPts val="1800"/>
              <a:buChar char="●"/>
            </a:pPr>
            <a:r>
              <a:rPr lang="en"/>
              <a:t>Combinatorial choices of memory access, threading pattern, and hardware primitives</a:t>
            </a:r>
            <a:r>
              <a:rPr lang="en" b="1"/>
              <a:t> </a:t>
            </a:r>
            <a:endParaRPr b="1"/>
          </a:p>
          <a:p>
            <a:pPr marL="0" lvl="0" indent="0" algn="l" rtl="0">
              <a:spcBef>
                <a:spcPts val="800"/>
              </a:spcBef>
              <a:spcAft>
                <a:spcPts val="0"/>
              </a:spcAft>
              <a:buNone/>
            </a:pPr>
            <a:endParaRPr b="1"/>
          </a:p>
          <a:p>
            <a:pPr marL="457200" lvl="0" indent="-342900" algn="l" rtl="0">
              <a:spcBef>
                <a:spcPts val="800"/>
              </a:spcBef>
              <a:spcAft>
                <a:spcPts val="0"/>
              </a:spcAft>
              <a:buSzPts val="1800"/>
              <a:buChar char="●"/>
            </a:pPr>
            <a:r>
              <a:rPr lang="en"/>
              <a:t>Challenge in producing efficient code without manually tuning operators </a:t>
            </a:r>
            <a:endParaRPr/>
          </a:p>
          <a:p>
            <a:pPr marL="0" lvl="0" indent="0" algn="l" rtl="0">
              <a:spcBef>
                <a:spcPts val="800"/>
              </a:spcBef>
              <a:spcAft>
                <a:spcPts val="0"/>
              </a:spcAft>
              <a:buNone/>
            </a:pPr>
            <a:endParaRPr/>
          </a:p>
          <a:p>
            <a:pPr marL="457200" lvl="0" indent="-342900" algn="l" rtl="0">
              <a:spcBef>
                <a:spcPts val="800"/>
              </a:spcBef>
              <a:spcAft>
                <a:spcPts val="0"/>
              </a:spcAft>
              <a:buSzPts val="1800"/>
              <a:buChar char="●"/>
            </a:pPr>
            <a:r>
              <a:rPr lang="en"/>
              <a:t>Difficulties with predefined cost models</a:t>
            </a:r>
            <a:endParaRPr/>
          </a:p>
        </p:txBody>
      </p:sp>
      <p:sp>
        <p:nvSpPr>
          <p:cNvPr id="132" name="Google Shape;132;p24"/>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1143000" y="266331"/>
            <a:ext cx="6858000" cy="648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Three Key Modules</a:t>
            </a:r>
            <a:endParaRPr/>
          </a:p>
        </p:txBody>
      </p:sp>
      <p:sp>
        <p:nvSpPr>
          <p:cNvPr id="138" name="Google Shape;138;p25"/>
          <p:cNvSpPr txBox="1">
            <a:spLocks noGrp="1"/>
          </p:cNvSpPr>
          <p:nvPr>
            <p:ph type="subTitle" idx="1"/>
          </p:nvPr>
        </p:nvSpPr>
        <p:spPr>
          <a:xfrm>
            <a:off x="6327900" y="1488800"/>
            <a:ext cx="2584200" cy="1474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Automated program optimization framework</a:t>
            </a:r>
            <a:endParaRPr/>
          </a:p>
          <a:p>
            <a:pPr marL="457200" lvl="0" indent="-342900" algn="l" rtl="0">
              <a:spcBef>
                <a:spcPts val="800"/>
              </a:spcBef>
              <a:spcAft>
                <a:spcPts val="0"/>
              </a:spcAft>
              <a:buSzPts val="1800"/>
              <a:buChar char="●"/>
            </a:pPr>
            <a:r>
              <a:rPr lang="en"/>
              <a:t>Guided by an ML-based cost model</a:t>
            </a:r>
            <a:endParaRPr/>
          </a:p>
          <a:p>
            <a:pPr marL="457200" lvl="0" indent="-342900" algn="l" rtl="0">
              <a:spcBef>
                <a:spcPts val="0"/>
              </a:spcBef>
              <a:spcAft>
                <a:spcPts val="0"/>
              </a:spcAft>
              <a:buSzPts val="1800"/>
              <a:buChar char="●"/>
            </a:pPr>
            <a:r>
              <a:rPr lang="en"/>
              <a:t>Finds optimized tensor operators given schedule primitives </a:t>
            </a:r>
            <a:endParaRPr/>
          </a:p>
        </p:txBody>
      </p:sp>
      <p:sp>
        <p:nvSpPr>
          <p:cNvPr id="139" name="Google Shape;139;p25"/>
          <p:cNvSpPr txBox="1">
            <a:spLocks noGrp="1"/>
          </p:cNvSpPr>
          <p:nvPr>
            <p:ph type="subTitle" idx="1"/>
          </p:nvPr>
        </p:nvSpPr>
        <p:spPr>
          <a:xfrm>
            <a:off x="3455475" y="1488800"/>
            <a:ext cx="2584200" cy="1474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Tensor expression language</a:t>
            </a:r>
            <a:endParaRPr b="1"/>
          </a:p>
          <a:p>
            <a:pPr marL="457200" lvl="0" indent="-342900" algn="l" rtl="0">
              <a:spcBef>
                <a:spcPts val="800"/>
              </a:spcBef>
              <a:spcAft>
                <a:spcPts val="0"/>
              </a:spcAft>
              <a:buSzPts val="1800"/>
              <a:buChar char="●"/>
            </a:pPr>
            <a:r>
              <a:rPr lang="en"/>
              <a:t>Supports automatic code generation for each operator</a:t>
            </a:r>
            <a:endParaRPr/>
          </a:p>
          <a:p>
            <a:pPr marL="457200" lvl="0" indent="-342900" algn="l" rtl="0">
              <a:spcBef>
                <a:spcPts val="0"/>
              </a:spcBef>
              <a:spcAft>
                <a:spcPts val="0"/>
              </a:spcAft>
              <a:buSzPts val="1800"/>
              <a:buChar char="●"/>
            </a:pPr>
            <a:r>
              <a:rPr lang="en"/>
              <a:t>Extends Halide’s compute/schedule separation concept</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p:txBody>
      </p:sp>
      <p:sp>
        <p:nvSpPr>
          <p:cNvPr id="140" name="Google Shape;140;p25"/>
          <p:cNvSpPr txBox="1">
            <a:spLocks noGrp="1"/>
          </p:cNvSpPr>
          <p:nvPr>
            <p:ph type="subTitle" idx="1"/>
          </p:nvPr>
        </p:nvSpPr>
        <p:spPr>
          <a:xfrm>
            <a:off x="536400" y="1488800"/>
            <a:ext cx="2584200" cy="1474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Graph rewriter</a:t>
            </a:r>
            <a:endParaRPr b="1"/>
          </a:p>
          <a:p>
            <a:pPr marL="457200" lvl="0" indent="-342900" algn="l" rtl="0">
              <a:spcBef>
                <a:spcPts val="800"/>
              </a:spcBef>
              <a:spcAft>
                <a:spcPts val="0"/>
              </a:spcAft>
              <a:buSzPts val="1800"/>
              <a:buChar char="●"/>
            </a:pPr>
            <a:r>
              <a:rPr lang="en"/>
              <a:t>Computational graph -&gt; optimized graph</a:t>
            </a:r>
            <a:endParaRPr/>
          </a:p>
          <a:p>
            <a:pPr marL="457200" lvl="0" indent="-342900" algn="l" rtl="0">
              <a:spcBef>
                <a:spcPts val="0"/>
              </a:spcBef>
              <a:spcAft>
                <a:spcPts val="0"/>
              </a:spcAft>
              <a:buSzPts val="1800"/>
              <a:buChar char="●"/>
            </a:pPr>
            <a:r>
              <a:rPr lang="en"/>
              <a:t>Takes full advantage of high-level and operator-level optimizations</a:t>
            </a:r>
            <a:endParaRPr/>
          </a:p>
        </p:txBody>
      </p:sp>
      <p:sp>
        <p:nvSpPr>
          <p:cNvPr id="141" name="Google Shape;141;p25"/>
          <p:cNvSpPr txBox="1">
            <a:spLocks noGrp="1"/>
          </p:cNvSpPr>
          <p:nvPr>
            <p:ph type="sldNum" idx="12"/>
          </p:nvPr>
        </p:nvSpPr>
        <p:spPr>
          <a:xfrm>
            <a:off x="8001000" y="4855779"/>
            <a:ext cx="851400" cy="185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On-screen Show (16:9)</PresentationFormat>
  <Paragraphs>150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Roboto</vt:lpstr>
      <vt:lpstr>Simple Light</vt:lpstr>
      <vt:lpstr>Title Slide 3</vt:lpstr>
      <vt:lpstr>Content Slide 2</vt:lpstr>
      <vt:lpstr>TVM: An Automated End-to-End Optimizing Compiler for Deep Learning</vt:lpstr>
      <vt:lpstr>Roadmap</vt:lpstr>
      <vt:lpstr>Expansion of ML</vt:lpstr>
      <vt:lpstr>Different Hardware</vt:lpstr>
      <vt:lpstr>Current Deep Learning Frameworks</vt:lpstr>
      <vt:lpstr>Roadmap</vt:lpstr>
      <vt:lpstr>Tensor Virtual Machine (TVM)</vt:lpstr>
      <vt:lpstr>Challenges TVM Aims to Address</vt:lpstr>
      <vt:lpstr>Three Key Modules</vt:lpstr>
      <vt:lpstr>Roadmap</vt:lpstr>
      <vt:lpstr>The TVM Compiler Stack</vt:lpstr>
      <vt:lpstr>Optimizing Computational Graphs</vt:lpstr>
      <vt:lpstr>Generating Tensor Operations</vt:lpstr>
      <vt:lpstr>Automating Optimization </vt:lpstr>
      <vt:lpstr>Evaluation</vt:lpstr>
      <vt:lpstr>TVM vs DL Compilers</vt:lpstr>
      <vt:lpstr>Operator Level Optimizations Results</vt:lpstr>
      <vt:lpstr>Graph Level Optimizations Results</vt:lpstr>
      <vt:lpstr>Key Takeaways</vt:lpstr>
      <vt:lpstr>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TVM: An Automated End-to-End Optimizing Compiler for Deep Learning</dc:title>
  <dc:creator>Rushil Talla</dc:creator>
  <cp:lastModifiedBy>Rushil Talla</cp:lastModifiedBy>
  <cp:revision>1</cp:revision>
  <dcterms:modified xsi:type="dcterms:W3CDTF">2024-04-15T00:52:41Z</dcterms:modified>
</cp:coreProperties>
</file>