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Maven Pr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venPro-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77103472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c77103472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77103472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c77103472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Polyhedron: Subset S of R^n where for some P in R^mxn and q in R, S = { x: Px &lt;= q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c7edc5a36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c7edc5a36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Polyhedron: Subset S of R^n where for some P in R^mxn and q in R, S = { x: Px &lt;= q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c79345a6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c79345a6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Gaussian elimination (row reduction of matrix) and 3D Stencilr( cellular automata), previously called ce4lll, simply switching the thread geometry was enough to get about a 4x speedup.</a:t>
            </a:r>
            <a:endParaRPr/>
          </a:p>
          <a:p>
            <a:pPr indent="0" lvl="0" marL="0" rtl="0" algn="l">
              <a:spcBef>
                <a:spcPts val="0"/>
              </a:spcBef>
              <a:spcAft>
                <a:spcPts val="0"/>
              </a:spcAft>
              <a:buNone/>
            </a:pPr>
            <a:r>
              <a:rPr lang="en"/>
              <a:t>Some Use 1D thread geometry.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c79345a6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c79345a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PolyDL: Polyhedral optimizations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ca68923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6ca68923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ca689234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6ca689234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c71e20e5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c71e20e5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PTX is machine-agnostic ISA (like LLVM IR)</a:t>
            </a:r>
            <a:endParaRPr/>
          </a:p>
          <a:p>
            <a:pPr indent="0" lvl="0" marL="0" rtl="0" algn="l">
              <a:spcBef>
                <a:spcPts val="0"/>
              </a:spcBef>
              <a:spcAft>
                <a:spcPts val="0"/>
              </a:spcAft>
              <a:buNone/>
            </a:pPr>
            <a:r>
              <a:rPr lang="en"/>
              <a:t>Helps work with kernel parameters/thread geometry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focus on smaller set of transformations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71e20e5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c71e20e5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in HWs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c6d83ff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c6d83ff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c6d83ff1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c6d83ff1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 strides -&gt; differences in memory addresses between consecutive accesses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cc95e44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6cc95e44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6cc95e44d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6cc95e44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This is the key part of the algorithm and a key insight of the paper! </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Note: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allStr is the largest gap between memory accesses over entire space.</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If max_stride &lt;= sizeof(data_type) is saying: if all of our strides are less than the data type, we know that there are no gaps that will make the memory uncoalesced.</a:t>
            </a:r>
            <a:endParaRPr sz="1050">
              <a:solidFill>
                <a:srgbClr val="444746"/>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sz="1050">
                <a:solidFill>
                  <a:srgbClr val="444746"/>
                </a:solidFill>
                <a:latin typeface="Roboto"/>
                <a:ea typeface="Roboto"/>
                <a:cs typeface="Roboto"/>
                <a:sym typeface="Roboto"/>
              </a:rPr>
              <a:t>If allStr &gt; sizeof(data_type) is saying: If there's a gap larger than the size of the data within ALL of the memory space, there's absolutely no way to line things up and get it coalesced. Otherwise we might be able to switch up the y and z axis for instance to get coalescing.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7729500" cy="1872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Characterizing and Enhancing Global Memory Data Coalescing on GPUs</a:t>
            </a:r>
            <a:endParaRPr>
              <a:solidFill>
                <a:schemeClr val="lt1"/>
              </a:solidFill>
            </a:endParaRPr>
          </a:p>
        </p:txBody>
      </p:sp>
      <p:sp>
        <p:nvSpPr>
          <p:cNvPr id="278" name="Google Shape;278;p13"/>
          <p:cNvSpPr txBox="1"/>
          <p:nvPr>
            <p:ph idx="1" type="subTitle"/>
          </p:nvPr>
        </p:nvSpPr>
        <p:spPr>
          <a:xfrm>
            <a:off x="824000" y="34867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Group 13</a:t>
            </a:r>
            <a:endParaRPr>
              <a:solidFill>
                <a:schemeClr val="lt1"/>
              </a:solidFill>
            </a:endParaRPr>
          </a:p>
        </p:txBody>
      </p:sp>
      <p:sp>
        <p:nvSpPr>
          <p:cNvPr id="279" name="Google Shape;279;p13"/>
          <p:cNvSpPr txBox="1"/>
          <p:nvPr/>
        </p:nvSpPr>
        <p:spPr>
          <a:xfrm>
            <a:off x="440425" y="4050300"/>
            <a:ext cx="8195100" cy="8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lt1"/>
                </a:solidFill>
              </a:rPr>
              <a:t>N. Fauzia, L. -N. Pouchet and P. Sadayappan, "Characterizing and enhancing global memory data coalescing on GPUs," 2015 IEEE/ACM International Symposium on Code Generation and Optimization (CGO), San Francisco, CA, USA, 2015, pp. 12-22, doi: 10.1109/CGO.2015.7054183.</a:t>
            </a:r>
            <a:endParaRPr sz="1300">
              <a:solidFill>
                <a:schemeClr val="lt1"/>
              </a:solidFill>
            </a:endParaRPr>
          </a:p>
          <a:p>
            <a:pPr indent="0" lvl="0" marL="0" rtl="0" algn="l">
              <a:spcBef>
                <a:spcPts val="0"/>
              </a:spcBef>
              <a:spcAft>
                <a:spcPts val="0"/>
              </a:spcAft>
              <a:buClr>
                <a:schemeClr val="dk1"/>
              </a:buClr>
              <a:buSzPts val="1100"/>
              <a:buFont typeface="Arial"/>
              <a:buNone/>
            </a:pPr>
            <a:r>
              <a:t/>
            </a:r>
            <a:endParaRPr sz="1300">
              <a:solidFill>
                <a:schemeClr val="dk2"/>
              </a:solidFill>
            </a:endParaRPr>
          </a:p>
          <a:p>
            <a:pPr indent="0" lvl="0" marL="0" rtl="0" algn="l">
              <a:spcBef>
                <a:spcPts val="0"/>
              </a:spcBef>
              <a:spcAft>
                <a:spcPts val="0"/>
              </a:spcAft>
              <a:buNone/>
            </a:pPr>
            <a:r>
              <a:t/>
            </a:r>
            <a:endParaRPr sz="13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Transformation of the Thread Geometry</a:t>
            </a:r>
            <a:endParaRPr/>
          </a:p>
        </p:txBody>
      </p:sp>
      <p:sp>
        <p:nvSpPr>
          <p:cNvPr id="360" name="Google Shape;360;p22"/>
          <p:cNvSpPr txBox="1"/>
          <p:nvPr>
            <p:ph idx="1" type="body"/>
          </p:nvPr>
        </p:nvSpPr>
        <p:spPr>
          <a:xfrm>
            <a:off x="311700" y="1152475"/>
            <a:ext cx="8520600" cy="1133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Goal: reschedule the threads by permuting the dimensions of the geometry</a:t>
            </a:r>
            <a:endParaRPr/>
          </a:p>
          <a:p>
            <a:pPr indent="-298450" lvl="1" marL="914400" rtl="0" algn="l">
              <a:spcBef>
                <a:spcPts val="0"/>
              </a:spcBef>
              <a:spcAft>
                <a:spcPts val="0"/>
              </a:spcAft>
              <a:buSzPts val="1100"/>
              <a:buChar char="-"/>
            </a:pPr>
            <a:r>
              <a:rPr lang="en"/>
              <a:t>ie. update </a:t>
            </a:r>
            <a:r>
              <a:rPr lang="en"/>
              <a:t>G = (bdimy, bdimx, bdimz, tdimy, tdimx, tdimz)</a:t>
            </a:r>
            <a:r>
              <a:rPr lang="en"/>
              <a:t> and swap uses of threadIdx.x and threadIdx.y in the code</a:t>
            </a:r>
            <a:endParaRPr/>
          </a:p>
          <a:p>
            <a:pPr indent="-298450" lvl="1" marL="914400" rtl="0" algn="l">
              <a:spcBef>
                <a:spcPts val="0"/>
              </a:spcBef>
              <a:spcAft>
                <a:spcPts val="0"/>
              </a:spcAft>
              <a:buSzPts val="1100"/>
              <a:buChar char="-"/>
            </a:pPr>
            <a:r>
              <a:rPr lang="en"/>
              <a:t>Consecutive memory accesses along the t_x dimension</a:t>
            </a:r>
            <a:endParaRPr/>
          </a:p>
        </p:txBody>
      </p:sp>
      <p:sp>
        <p:nvSpPr>
          <p:cNvPr id="361" name="Google Shape;361;p22"/>
          <p:cNvSpPr txBox="1"/>
          <p:nvPr/>
        </p:nvSpPr>
        <p:spPr>
          <a:xfrm>
            <a:off x="2479725" y="2285875"/>
            <a:ext cx="37173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(i) Input: Original geometry &amp; AST</a:t>
            </a:r>
            <a:endParaRPr sz="1500">
              <a:solidFill>
                <a:schemeClr val="dk2"/>
              </a:solidFill>
            </a:endParaRPr>
          </a:p>
        </p:txBody>
      </p:sp>
      <p:cxnSp>
        <p:nvCxnSpPr>
          <p:cNvPr id="362" name="Google Shape;362;p22"/>
          <p:cNvCxnSpPr/>
          <p:nvPr/>
        </p:nvCxnSpPr>
        <p:spPr>
          <a:xfrm>
            <a:off x="3942750" y="2720100"/>
            <a:ext cx="9000" cy="443100"/>
          </a:xfrm>
          <a:prstGeom prst="straightConnector1">
            <a:avLst/>
          </a:prstGeom>
          <a:noFill/>
          <a:ln cap="flat" cmpd="sng" w="9525">
            <a:solidFill>
              <a:schemeClr val="dk2"/>
            </a:solidFill>
            <a:prstDash val="solid"/>
            <a:round/>
            <a:headEnd len="med" w="med" type="none"/>
            <a:tailEnd len="med" w="med" type="triangle"/>
          </a:ln>
        </p:spPr>
      </p:cxnSp>
      <p:sp>
        <p:nvSpPr>
          <p:cNvPr id="363" name="Google Shape;363;p22"/>
          <p:cNvSpPr txBox="1"/>
          <p:nvPr/>
        </p:nvSpPr>
        <p:spPr>
          <a:xfrm>
            <a:off x="2479725" y="3163218"/>
            <a:ext cx="37173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(ii) Compute all 3 permutations and run previous dynamic analysis</a:t>
            </a:r>
            <a:endParaRPr sz="1500">
              <a:solidFill>
                <a:schemeClr val="dk2"/>
              </a:solidFill>
            </a:endParaRPr>
          </a:p>
        </p:txBody>
      </p:sp>
      <p:cxnSp>
        <p:nvCxnSpPr>
          <p:cNvPr id="364" name="Google Shape;364;p22"/>
          <p:cNvCxnSpPr/>
          <p:nvPr/>
        </p:nvCxnSpPr>
        <p:spPr>
          <a:xfrm flipH="1">
            <a:off x="4016560" y="3723977"/>
            <a:ext cx="9000" cy="588000"/>
          </a:xfrm>
          <a:prstGeom prst="straightConnector1">
            <a:avLst/>
          </a:prstGeom>
          <a:noFill/>
          <a:ln cap="flat" cmpd="sng" w="9525">
            <a:solidFill>
              <a:schemeClr val="dk2"/>
            </a:solidFill>
            <a:prstDash val="solid"/>
            <a:round/>
            <a:headEnd len="med" w="med" type="none"/>
            <a:tailEnd len="med" w="med" type="triangle"/>
          </a:ln>
        </p:spPr>
      </p:cxnSp>
      <p:sp>
        <p:nvSpPr>
          <p:cNvPr id="365" name="Google Shape;365;p22"/>
          <p:cNvSpPr txBox="1"/>
          <p:nvPr/>
        </p:nvSpPr>
        <p:spPr>
          <a:xfrm>
            <a:off x="2520833" y="4384243"/>
            <a:ext cx="37173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(iii) Choose configuration with lowest number of uncoalesced accesses </a:t>
            </a:r>
            <a:endParaRPr sz="15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Polyhedral Optimization</a:t>
            </a:r>
            <a:endParaRPr/>
          </a:p>
        </p:txBody>
      </p:sp>
      <p:sp>
        <p:nvSpPr>
          <p:cNvPr id="371" name="Google Shape;371;p23"/>
          <p:cNvSpPr txBox="1"/>
          <p:nvPr>
            <p:ph idx="1" type="body"/>
          </p:nvPr>
        </p:nvSpPr>
        <p:spPr>
          <a:xfrm>
            <a:off x="311650" y="1307025"/>
            <a:ext cx="43227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Lift parallel loops</a:t>
            </a:r>
            <a:endParaRPr/>
          </a:p>
          <a:p>
            <a:pPr indent="-298450" lvl="1" marL="914400" rtl="0" algn="l">
              <a:spcBef>
                <a:spcPts val="0"/>
              </a:spcBef>
              <a:spcAft>
                <a:spcPts val="0"/>
              </a:spcAft>
              <a:buSzPts val="1100"/>
              <a:buChar char="-"/>
            </a:pPr>
            <a:r>
              <a:rPr lang="en"/>
              <a:t>Body of loop is source of parallel threads</a:t>
            </a:r>
            <a:endParaRPr/>
          </a:p>
          <a:p>
            <a:pPr indent="-298450" lvl="2" marL="1371600" rtl="0" algn="l">
              <a:spcBef>
                <a:spcPts val="0"/>
              </a:spcBef>
              <a:spcAft>
                <a:spcPts val="0"/>
              </a:spcAft>
              <a:buSzPts val="1100"/>
              <a:buChar char="-"/>
            </a:pPr>
            <a:r>
              <a:rPr lang="en"/>
              <a:t>1D -&gt; 2D geometry</a:t>
            </a:r>
            <a:endParaRPr/>
          </a:p>
          <a:p>
            <a:pPr indent="-298450" lvl="1" marL="914400" rtl="0" algn="l">
              <a:spcBef>
                <a:spcPts val="0"/>
              </a:spcBef>
              <a:spcAft>
                <a:spcPts val="0"/>
              </a:spcAft>
              <a:buSzPts val="1100"/>
              <a:buChar char="-"/>
            </a:pPr>
            <a:r>
              <a:rPr lang="en"/>
              <a:t>Need control and data-flows to be characterized at compile time</a:t>
            </a:r>
            <a:endParaRPr/>
          </a:p>
          <a:p>
            <a:pPr indent="-311150" lvl="0" marL="457200" rtl="0" algn="l">
              <a:spcBef>
                <a:spcPts val="0"/>
              </a:spcBef>
              <a:spcAft>
                <a:spcPts val="0"/>
              </a:spcAft>
              <a:buSzPts val="1300"/>
              <a:buChar char="-"/>
            </a:pPr>
            <a:r>
              <a:rPr lang="en"/>
              <a:t>AST -&gt; </a:t>
            </a:r>
            <a:r>
              <a:rPr lang="en"/>
              <a:t>Polyhedron</a:t>
            </a:r>
            <a:endParaRPr/>
          </a:p>
          <a:p>
            <a:pPr indent="-298450" lvl="1" marL="914400" rtl="0" algn="l">
              <a:spcBef>
                <a:spcPts val="0"/>
              </a:spcBef>
              <a:spcAft>
                <a:spcPts val="0"/>
              </a:spcAft>
              <a:buSzPts val="1100"/>
              <a:buChar char="-"/>
            </a:pPr>
            <a:r>
              <a:rPr lang="en"/>
              <a:t>View thread block geometry as a 3- nested loop</a:t>
            </a:r>
            <a:endParaRPr/>
          </a:p>
          <a:p>
            <a:pPr indent="-311150" lvl="0" marL="457200" rtl="0" algn="l">
              <a:spcBef>
                <a:spcPts val="0"/>
              </a:spcBef>
              <a:spcAft>
                <a:spcPts val="0"/>
              </a:spcAft>
              <a:buSzPts val="1300"/>
              <a:buChar char="-"/>
            </a:pPr>
            <a:r>
              <a:rPr lang="en"/>
              <a:t>Construct an ILP for scheduling the threads</a:t>
            </a:r>
            <a:endParaRPr/>
          </a:p>
          <a:p>
            <a:pPr indent="-298450" lvl="1" marL="914400" rtl="0" algn="l">
              <a:spcBef>
                <a:spcPts val="0"/>
              </a:spcBef>
              <a:spcAft>
                <a:spcPts val="0"/>
              </a:spcAft>
              <a:buSzPts val="1100"/>
              <a:buChar char="-"/>
            </a:pPr>
            <a:r>
              <a:rPr lang="en"/>
              <a:t>Legality constraints =&gt; program semantics</a:t>
            </a:r>
            <a:endParaRPr/>
          </a:p>
          <a:p>
            <a:pPr indent="-298450" lvl="1" marL="914400" rtl="0" algn="l">
              <a:spcBef>
                <a:spcPts val="0"/>
              </a:spcBef>
              <a:spcAft>
                <a:spcPts val="0"/>
              </a:spcAft>
              <a:buSzPts val="1100"/>
              <a:buChar char="-"/>
            </a:pPr>
            <a:r>
              <a:rPr lang="en"/>
              <a:t>Parallelism constraints =&gt; dependencies</a:t>
            </a:r>
            <a:endParaRPr/>
          </a:p>
        </p:txBody>
      </p:sp>
      <p:pic>
        <p:nvPicPr>
          <p:cNvPr id="372" name="Google Shape;372;p23"/>
          <p:cNvPicPr preferRelativeResize="0"/>
          <p:nvPr/>
        </p:nvPicPr>
        <p:blipFill>
          <a:blip r:embed="rId3">
            <a:alphaModFix/>
          </a:blip>
          <a:stretch>
            <a:fillRect/>
          </a:stretch>
        </p:blipFill>
        <p:spPr>
          <a:xfrm>
            <a:off x="4634350" y="1215175"/>
            <a:ext cx="4197950" cy="302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6" name="Shape 376"/>
        <p:cNvGrpSpPr/>
        <p:nvPr/>
      </p:nvGrpSpPr>
      <p:grpSpPr>
        <a:xfrm>
          <a:off x="0" y="0"/>
          <a:ext cx="0" cy="0"/>
          <a:chOff x="0" y="0"/>
          <a:chExt cx="0" cy="0"/>
        </a:xfrm>
      </p:grpSpPr>
      <p:pic>
        <p:nvPicPr>
          <p:cNvPr id="377" name="Google Shape;377;p24"/>
          <p:cNvPicPr preferRelativeResize="0"/>
          <p:nvPr/>
        </p:nvPicPr>
        <p:blipFill>
          <a:blip r:embed="rId3">
            <a:alphaModFix/>
          </a:blip>
          <a:stretch>
            <a:fillRect/>
          </a:stretch>
        </p:blipFill>
        <p:spPr>
          <a:xfrm>
            <a:off x="3033450" y="1534748"/>
            <a:ext cx="6056823" cy="2312049"/>
          </a:xfrm>
          <a:prstGeom prst="rect">
            <a:avLst/>
          </a:prstGeom>
          <a:noFill/>
          <a:ln>
            <a:noFill/>
          </a:ln>
        </p:spPr>
      </p:pic>
      <p:cxnSp>
        <p:nvCxnSpPr>
          <p:cNvPr id="378" name="Google Shape;378;p24"/>
          <p:cNvCxnSpPr/>
          <p:nvPr/>
        </p:nvCxnSpPr>
        <p:spPr>
          <a:xfrm flipH="1" rot="10800000">
            <a:off x="2812975" y="2713550"/>
            <a:ext cx="1699800" cy="1211400"/>
          </a:xfrm>
          <a:prstGeom prst="straightConnector1">
            <a:avLst/>
          </a:prstGeom>
          <a:noFill/>
          <a:ln cap="flat" cmpd="sng" w="9525">
            <a:solidFill>
              <a:schemeClr val="dk2"/>
            </a:solidFill>
            <a:prstDash val="solid"/>
            <a:round/>
            <a:headEnd len="med" w="med" type="none"/>
            <a:tailEnd len="med" w="med" type="triangle"/>
          </a:ln>
        </p:spPr>
      </p:cxnSp>
      <p:sp>
        <p:nvSpPr>
          <p:cNvPr id="379" name="Google Shape;379;p24"/>
          <p:cNvSpPr txBox="1"/>
          <p:nvPr/>
        </p:nvSpPr>
        <p:spPr>
          <a:xfrm>
            <a:off x="649075" y="3788175"/>
            <a:ext cx="22422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Convert to A[ty][tx], launch with N threads in ty dim, removes need for loop </a:t>
            </a:r>
            <a:endParaRPr sz="1300">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Benchmarks/Results</a:t>
            </a:r>
            <a:endParaRPr/>
          </a:p>
        </p:txBody>
      </p:sp>
      <p:sp>
        <p:nvSpPr>
          <p:cNvPr id="385" name="Google Shape;385;p25"/>
          <p:cNvSpPr txBox="1"/>
          <p:nvPr>
            <p:ph idx="1" type="body"/>
          </p:nvPr>
        </p:nvSpPr>
        <p:spPr>
          <a:xfrm>
            <a:off x="319600" y="1316050"/>
            <a:ext cx="35118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Use PolyBench and Rodinia (suite of scientific computing </a:t>
            </a:r>
            <a:r>
              <a:rPr lang="en"/>
              <a:t>algorithms</a:t>
            </a:r>
            <a:r>
              <a:rPr lang="en"/>
              <a:t>).</a:t>
            </a:r>
            <a:endParaRPr/>
          </a:p>
          <a:p>
            <a:pPr indent="-311150" lvl="0" marL="457200" rtl="0" algn="l">
              <a:spcBef>
                <a:spcPts val="0"/>
              </a:spcBef>
              <a:spcAft>
                <a:spcPts val="0"/>
              </a:spcAft>
              <a:buSzPts val="1300"/>
              <a:buChar char="-"/>
            </a:pPr>
            <a:r>
              <a:rPr lang="en"/>
              <a:t>Profile code with dynamic analysis algorithm, apply static transformations. </a:t>
            </a:r>
            <a:endParaRPr/>
          </a:p>
          <a:p>
            <a:pPr indent="-311150" lvl="0" marL="457200" rtl="0" algn="l">
              <a:spcBef>
                <a:spcPts val="0"/>
              </a:spcBef>
              <a:spcAft>
                <a:spcPts val="0"/>
              </a:spcAft>
              <a:buSzPts val="1300"/>
              <a:buChar char="-"/>
            </a:pPr>
            <a:r>
              <a:rPr lang="en"/>
              <a:t>2-8x speedup from coalescing memory accesses, depending on kernel.</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86" name="Google Shape;386;p25"/>
          <p:cNvPicPr preferRelativeResize="0"/>
          <p:nvPr/>
        </p:nvPicPr>
        <p:blipFill>
          <a:blip r:embed="rId3">
            <a:alphaModFix/>
          </a:blip>
          <a:stretch>
            <a:fillRect/>
          </a:stretch>
        </p:blipFill>
        <p:spPr>
          <a:xfrm>
            <a:off x="4295375" y="1128050"/>
            <a:ext cx="4429352" cy="3416402"/>
          </a:xfrm>
          <a:prstGeom prst="rect">
            <a:avLst/>
          </a:prstGeom>
          <a:noFill/>
          <a:ln>
            <a:noFill/>
          </a:ln>
        </p:spPr>
      </p:pic>
      <p:sp>
        <p:nvSpPr>
          <p:cNvPr id="387" name="Google Shape;387;p25"/>
          <p:cNvSpPr txBox="1"/>
          <p:nvPr/>
        </p:nvSpPr>
        <p:spPr>
          <a:xfrm>
            <a:off x="4322325" y="4550175"/>
            <a:ext cx="4239900" cy="51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300">
                <a:solidFill>
                  <a:schemeClr val="dk2"/>
                </a:solidFill>
                <a:latin typeface="Nunito"/>
                <a:ea typeface="Nunito"/>
                <a:cs typeface="Nunito"/>
                <a:sym typeface="Nunito"/>
              </a:rPr>
              <a:t>(Benchmarked on single Tesla K20, Y axis is log scale)</a:t>
            </a:r>
            <a:endParaRPr sz="1300">
              <a:solidFill>
                <a:schemeClr val="dk2"/>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393" name="Google Shape;393;p26"/>
          <p:cNvSpPr txBox="1"/>
          <p:nvPr>
            <p:ph idx="1" type="body"/>
          </p:nvPr>
        </p:nvSpPr>
        <p:spPr>
          <a:xfrm>
            <a:off x="913025" y="1535800"/>
            <a:ext cx="7030500" cy="25416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Shortcomings</a:t>
            </a:r>
            <a:endParaRPr/>
          </a:p>
          <a:p>
            <a:pPr indent="-298450" lvl="1" marL="914400" rtl="0" algn="l">
              <a:spcBef>
                <a:spcPts val="0"/>
              </a:spcBef>
              <a:spcAft>
                <a:spcPts val="0"/>
              </a:spcAft>
              <a:buSzPts val="1100"/>
              <a:buChar char="-"/>
            </a:pPr>
            <a:r>
              <a:rPr lang="en"/>
              <a:t>Many ML developers use higher-level abstractions (PyTorch, Tensorflow) with efficient CUDA implementations instead of CUDA kernels. </a:t>
            </a:r>
            <a:endParaRPr/>
          </a:p>
          <a:p>
            <a:pPr indent="-298450" lvl="1" marL="914400" rtl="0" algn="l">
              <a:spcBef>
                <a:spcPts val="0"/>
              </a:spcBef>
              <a:spcAft>
                <a:spcPts val="0"/>
              </a:spcAft>
              <a:buSzPts val="1100"/>
              <a:buChar char="-"/>
            </a:pPr>
            <a:r>
              <a:rPr lang="en"/>
              <a:t>Written for general CUDA kernels, more focused papers can apply </a:t>
            </a:r>
            <a:r>
              <a:rPr lang="en"/>
              <a:t>targeted</a:t>
            </a:r>
            <a:r>
              <a:rPr lang="en"/>
              <a:t> optimizations.</a:t>
            </a:r>
            <a:endParaRPr/>
          </a:p>
          <a:p>
            <a:pPr indent="-311150" lvl="0" marL="457200" rtl="0" algn="l">
              <a:spcBef>
                <a:spcPts val="0"/>
              </a:spcBef>
              <a:spcAft>
                <a:spcPts val="0"/>
              </a:spcAft>
              <a:buSzPts val="1300"/>
              <a:buChar char="-"/>
            </a:pPr>
            <a:r>
              <a:rPr lang="en"/>
              <a:t>Many other </a:t>
            </a:r>
            <a:r>
              <a:rPr lang="en"/>
              <a:t>CUDA </a:t>
            </a:r>
            <a:r>
              <a:rPr lang="en"/>
              <a:t>optimizations</a:t>
            </a:r>
            <a:endParaRPr/>
          </a:p>
          <a:p>
            <a:pPr indent="-298450" lvl="1" marL="914400" rtl="0" algn="l">
              <a:spcBef>
                <a:spcPts val="0"/>
              </a:spcBef>
              <a:spcAft>
                <a:spcPts val="0"/>
              </a:spcAft>
              <a:buSzPts val="1100"/>
              <a:buChar char="-"/>
            </a:pPr>
            <a:r>
              <a:rPr lang="en"/>
              <a:t>Utilize tiling for memory coalescing in more complicated scenarios.</a:t>
            </a:r>
            <a:endParaRPr/>
          </a:p>
          <a:p>
            <a:pPr indent="-298450" lvl="1" marL="914400" rtl="0" algn="l">
              <a:spcBef>
                <a:spcPts val="0"/>
              </a:spcBef>
              <a:spcAft>
                <a:spcPts val="0"/>
              </a:spcAft>
              <a:buSzPts val="1100"/>
              <a:buChar char="-"/>
            </a:pPr>
            <a:r>
              <a:rPr lang="en"/>
              <a:t>Prevent thread divergence.</a:t>
            </a:r>
            <a:endParaRPr/>
          </a:p>
          <a:p>
            <a:pPr indent="-298450" lvl="1" marL="914400" rtl="0" algn="l">
              <a:spcBef>
                <a:spcPts val="0"/>
              </a:spcBef>
              <a:spcAft>
                <a:spcPts val="0"/>
              </a:spcAft>
              <a:buSzPts val="1100"/>
              <a:buChar char="-"/>
            </a:pPr>
            <a:r>
              <a:rPr lang="en"/>
              <a:t>Take advantage of hardware (tensor cores, caches).</a:t>
            </a:r>
            <a:endParaRPr/>
          </a:p>
          <a:p>
            <a:pPr indent="-311150" lvl="0" marL="457200" rtl="0" algn="l">
              <a:spcBef>
                <a:spcPts val="0"/>
              </a:spcBef>
              <a:spcAft>
                <a:spcPts val="0"/>
              </a:spcAft>
              <a:buSzPts val="1300"/>
              <a:buChar char="-"/>
            </a:pPr>
            <a:r>
              <a:rPr lang="en"/>
              <a:t>Related i</a:t>
            </a:r>
            <a:r>
              <a:rPr lang="en"/>
              <a:t>deas in ML Compilers: </a:t>
            </a:r>
            <a:endParaRPr/>
          </a:p>
          <a:p>
            <a:pPr indent="-298450" lvl="1" marL="914400" rtl="0" algn="l">
              <a:spcBef>
                <a:spcPts val="0"/>
              </a:spcBef>
              <a:spcAft>
                <a:spcPts val="0"/>
              </a:spcAft>
              <a:buSzPts val="1100"/>
              <a:buChar char="-"/>
            </a:pPr>
            <a:r>
              <a:rPr lang="en"/>
              <a:t>Compiling CUDA kernels into execution graphs optimally (Alpa).</a:t>
            </a:r>
            <a:endParaRPr/>
          </a:p>
          <a:p>
            <a:pPr indent="-298450" lvl="1" marL="914400" rtl="0" algn="l">
              <a:spcBef>
                <a:spcPts val="0"/>
              </a:spcBef>
              <a:spcAft>
                <a:spcPts val="0"/>
              </a:spcAft>
              <a:buSzPts val="1100"/>
              <a:buChar char="-"/>
            </a:pPr>
            <a:r>
              <a:rPr lang="en"/>
              <a:t>Data movement-aware scheduling policy (FireIron).</a:t>
            </a:r>
            <a:endParaRPr/>
          </a:p>
          <a:p>
            <a:pPr indent="-298450" lvl="1" marL="914400" rtl="0" algn="l">
              <a:spcBef>
                <a:spcPts val="0"/>
              </a:spcBef>
              <a:spcAft>
                <a:spcPts val="0"/>
              </a:spcAft>
              <a:buSzPts val="1100"/>
              <a:buChar char="-"/>
            </a:pPr>
            <a:r>
              <a:rPr lang="en"/>
              <a:t>Automated kernel fusion (DeepCuts).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 to GPU architecture and CUDA framework</a:t>
            </a:r>
            <a:endParaRPr/>
          </a:p>
        </p:txBody>
      </p:sp>
      <p:sp>
        <p:nvSpPr>
          <p:cNvPr id="285" name="Google Shape;285;p14"/>
          <p:cNvSpPr txBox="1"/>
          <p:nvPr>
            <p:ph idx="1" type="body"/>
          </p:nvPr>
        </p:nvSpPr>
        <p:spPr>
          <a:xfrm>
            <a:off x="1056750" y="1716625"/>
            <a:ext cx="7030500" cy="2541600"/>
          </a:xfrm>
          <a:prstGeom prst="rect">
            <a:avLst/>
          </a:prstGeom>
        </p:spPr>
        <p:txBody>
          <a:bodyPr anchorCtr="0" anchor="t" bIns="91425" lIns="91425" spcFirstLastPara="1" rIns="91425" wrap="square" tIns="91425">
            <a:normAutofit fontScale="25000" lnSpcReduction="20000"/>
          </a:bodyPr>
          <a:lstStyle/>
          <a:p>
            <a:pPr indent="-304800" lvl="0" marL="457200" rtl="0" algn="l">
              <a:spcBef>
                <a:spcPts val="0"/>
              </a:spcBef>
              <a:spcAft>
                <a:spcPts val="0"/>
              </a:spcAft>
              <a:buSzPct val="100000"/>
              <a:buChar char="●"/>
            </a:pPr>
            <a:r>
              <a:rPr lang="en" sz="4800"/>
              <a:t>SM (Streaming Multiprocessors consist of hundreds of cores </a:t>
            </a:r>
            <a:r>
              <a:rPr lang="en" sz="4800"/>
              <a:t>arranged in tightly coupled groups of 8-32 scalar processors.</a:t>
            </a:r>
            <a:endParaRPr sz="4800"/>
          </a:p>
          <a:p>
            <a:pPr indent="-304800" lvl="0" marL="457200" rtl="0" algn="l">
              <a:spcBef>
                <a:spcPts val="0"/>
              </a:spcBef>
              <a:spcAft>
                <a:spcPts val="0"/>
              </a:spcAft>
              <a:buSzPct val="100000"/>
              <a:buChar char="●"/>
            </a:pPr>
            <a:r>
              <a:rPr lang="en" sz="4800"/>
              <a:t>Blocks - Groups of threads that are scheduled on a SM and can not migrate.</a:t>
            </a:r>
            <a:endParaRPr sz="4800"/>
          </a:p>
          <a:p>
            <a:pPr indent="-304800" lvl="1" marL="914400" rtl="0" algn="l">
              <a:spcBef>
                <a:spcPts val="0"/>
              </a:spcBef>
              <a:spcAft>
                <a:spcPts val="0"/>
              </a:spcAft>
              <a:buSzPct val="100000"/>
              <a:buChar char="○"/>
            </a:pPr>
            <a:r>
              <a:rPr lang="en" sz="4800"/>
              <a:t>Threads are spawned in 1-, 2-, 3-dimensional rectangular group of cooperative groups.</a:t>
            </a:r>
            <a:endParaRPr sz="4800"/>
          </a:p>
          <a:p>
            <a:pPr indent="-304800" lvl="0" marL="457200" rtl="0" algn="l">
              <a:spcBef>
                <a:spcPts val="0"/>
              </a:spcBef>
              <a:spcAft>
                <a:spcPts val="0"/>
              </a:spcAft>
              <a:buSzPct val="100000"/>
              <a:buChar char="●"/>
            </a:pPr>
            <a:r>
              <a:rPr lang="en" sz="4800"/>
              <a:t>Grids - 1-, 2-, 3-dimensional group of thread blocks.</a:t>
            </a:r>
            <a:endParaRPr sz="4800"/>
          </a:p>
          <a:p>
            <a:pPr indent="-304800" lvl="1" marL="914400" rtl="0" algn="l">
              <a:spcBef>
                <a:spcPts val="0"/>
              </a:spcBef>
              <a:spcAft>
                <a:spcPts val="0"/>
              </a:spcAft>
              <a:buSzPct val="100000"/>
              <a:buChar char="○"/>
            </a:pPr>
            <a:r>
              <a:rPr lang="en" sz="4800"/>
              <a:t>Used to schedule thread blocks.</a:t>
            </a:r>
            <a:endParaRPr sz="4800"/>
          </a:p>
          <a:p>
            <a:pPr indent="-304800" lvl="0" marL="457200" rtl="0" algn="l">
              <a:spcBef>
                <a:spcPts val="0"/>
              </a:spcBef>
              <a:spcAft>
                <a:spcPts val="0"/>
              </a:spcAft>
              <a:buSzPct val="100000"/>
              <a:buChar char="●"/>
            </a:pPr>
            <a:r>
              <a:rPr lang="en" sz="4800"/>
              <a:t>Geometry of the thread space:</a:t>
            </a:r>
            <a:endParaRPr sz="4800"/>
          </a:p>
          <a:p>
            <a:pPr indent="-304800" lvl="1" marL="914400" rtl="0" algn="l">
              <a:spcBef>
                <a:spcPts val="0"/>
              </a:spcBef>
              <a:spcAft>
                <a:spcPts val="0"/>
              </a:spcAft>
              <a:buSzPct val="100000"/>
              <a:buChar char="○"/>
            </a:pPr>
            <a:r>
              <a:rPr lang="en" sz="4800"/>
              <a:t>G = (bdimx, bdimy, bdimz, tdimx, tdimy, tdimz)</a:t>
            </a:r>
            <a:r>
              <a:rPr lang="en" sz="4800"/>
              <a:t>.</a:t>
            </a:r>
            <a:endParaRPr sz="4800"/>
          </a:p>
          <a:p>
            <a:pPr indent="0" lvl="0" marL="457200" rtl="0" algn="l">
              <a:spcBef>
                <a:spcPts val="1200"/>
              </a:spcBef>
              <a:spcAft>
                <a:spcPts val="0"/>
              </a:spcAft>
              <a:buNone/>
            </a:pPr>
            <a:r>
              <a:t/>
            </a:r>
            <a:endParaRPr/>
          </a:p>
          <a:p>
            <a:pPr indent="0" lvl="0" marL="0" rtl="0" algn="l">
              <a:spcBef>
                <a:spcPts val="120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indent="0" lvl="0" marL="0" rtl="0" algn="l">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pic>
        <p:nvPicPr>
          <p:cNvPr id="286" name="Google Shape;286;p14"/>
          <p:cNvPicPr preferRelativeResize="0"/>
          <p:nvPr/>
        </p:nvPicPr>
        <p:blipFill rotWithShape="1">
          <a:blip r:embed="rId3">
            <a:alphaModFix/>
          </a:blip>
          <a:srcRect b="15045" l="0" r="0" t="0"/>
          <a:stretch/>
        </p:blipFill>
        <p:spPr>
          <a:xfrm>
            <a:off x="5333975" y="3214700"/>
            <a:ext cx="3613125" cy="168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Memory Data Coalescing</a:t>
            </a:r>
            <a:endParaRPr/>
          </a:p>
        </p:txBody>
      </p:sp>
      <p:sp>
        <p:nvSpPr>
          <p:cNvPr id="292" name="Google Shape;292;p15"/>
          <p:cNvSpPr txBox="1"/>
          <p:nvPr>
            <p:ph idx="1" type="body"/>
          </p:nvPr>
        </p:nvSpPr>
        <p:spPr>
          <a:xfrm>
            <a:off x="1056750" y="1404525"/>
            <a:ext cx="7030500" cy="2541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When Parallel threads </a:t>
            </a:r>
            <a:r>
              <a:rPr lang="en" sz="1200"/>
              <a:t>running the same instruction</a:t>
            </a:r>
            <a:r>
              <a:rPr lang="en" sz="1200"/>
              <a:t> access consecutive locations in the global memory. </a:t>
            </a:r>
            <a:endParaRPr sz="1200"/>
          </a:p>
          <a:p>
            <a:pPr indent="-304800" lvl="1" marL="914400" rtl="0" algn="l">
              <a:spcBef>
                <a:spcPts val="0"/>
              </a:spcBef>
              <a:spcAft>
                <a:spcPts val="0"/>
              </a:spcAft>
              <a:buSzPts val="1200"/>
              <a:buChar char="○"/>
            </a:pPr>
            <a:r>
              <a:rPr lang="en" sz="1200"/>
              <a:t>Optimal usage of global memory bandwidth.</a:t>
            </a:r>
            <a:endParaRPr sz="1200"/>
          </a:p>
          <a:p>
            <a:pPr indent="-304800" lvl="1" marL="914400" rtl="0" algn="l">
              <a:spcBef>
                <a:spcPts val="0"/>
              </a:spcBef>
              <a:spcAft>
                <a:spcPts val="0"/>
              </a:spcAft>
              <a:buSzPts val="1200"/>
              <a:buChar char="○"/>
            </a:pPr>
            <a:r>
              <a:rPr lang="en" sz="1200"/>
              <a:t>Reduces number of transactions to the </a:t>
            </a:r>
            <a:r>
              <a:rPr lang="en" sz="1200"/>
              <a:t>global</a:t>
            </a:r>
            <a:r>
              <a:rPr lang="en" sz="1200"/>
              <a:t> memory.</a:t>
            </a:r>
            <a:endParaRPr sz="1200"/>
          </a:p>
          <a:p>
            <a:pPr indent="-304800" lvl="0" marL="457200" rtl="0" algn="l">
              <a:spcBef>
                <a:spcPts val="0"/>
              </a:spcBef>
              <a:spcAft>
                <a:spcPts val="0"/>
              </a:spcAft>
              <a:buSzPts val="1200"/>
              <a:buChar char="●"/>
            </a:pPr>
            <a:r>
              <a:rPr lang="en" sz="1200"/>
              <a:t>GPU threads do not access contiguous memory in consecutive iterations:</a:t>
            </a:r>
            <a:endParaRPr sz="1200"/>
          </a:p>
          <a:p>
            <a:pPr indent="-304800" lvl="1" marL="914400" rtl="0" algn="l">
              <a:spcBef>
                <a:spcPts val="0"/>
              </a:spcBef>
              <a:spcAft>
                <a:spcPts val="0"/>
              </a:spcAft>
              <a:buSzPts val="1200"/>
              <a:buChar char="○"/>
            </a:pPr>
            <a:r>
              <a:rPr lang="en" sz="1200"/>
              <a:t>Translating parallel programs for CPU </a:t>
            </a:r>
            <a:r>
              <a:rPr lang="en" sz="1200"/>
              <a:t> to CUDA programs</a:t>
            </a:r>
            <a:r>
              <a:rPr lang="en" sz="1200"/>
              <a:t> may not exhibit coalesced memory accesses.</a:t>
            </a:r>
            <a:endParaRPr sz="1200"/>
          </a:p>
          <a:p>
            <a:pPr indent="-304800" lvl="0" marL="457200" rtl="0" algn="l">
              <a:spcBef>
                <a:spcPts val="0"/>
              </a:spcBef>
              <a:spcAft>
                <a:spcPts val="0"/>
              </a:spcAft>
              <a:buSzPts val="1200"/>
              <a:buChar char="●"/>
            </a:pPr>
            <a:r>
              <a:rPr lang="en" sz="1200"/>
              <a:t>“Row major”</a:t>
            </a:r>
            <a:endParaRPr sz="1200"/>
          </a:p>
          <a:p>
            <a:pPr indent="-304800" lvl="1" marL="914400" rtl="0" algn="l">
              <a:spcBef>
                <a:spcPts val="0"/>
              </a:spcBef>
              <a:spcAft>
                <a:spcPts val="0"/>
              </a:spcAft>
              <a:buSzPts val="1200"/>
              <a:buChar char="○"/>
            </a:pPr>
            <a:r>
              <a:rPr lang="en" sz="1200"/>
              <a:t>adj elts in row are in consecutive locations in memory space.</a:t>
            </a:r>
            <a:endParaRPr sz="1200"/>
          </a:p>
          <a:p>
            <a:pPr indent="0" lvl="0" marL="0" rtl="0" algn="l">
              <a:spcBef>
                <a:spcPts val="1200"/>
              </a:spcBef>
              <a:spcAft>
                <a:spcPts val="1200"/>
              </a:spcAft>
              <a:buNone/>
            </a:pPr>
            <a:r>
              <a:t/>
            </a:r>
            <a:endParaRPr sz="1200"/>
          </a:p>
        </p:txBody>
      </p:sp>
      <p:pic>
        <p:nvPicPr>
          <p:cNvPr id="293" name="Google Shape;293;p15"/>
          <p:cNvPicPr preferRelativeResize="0"/>
          <p:nvPr/>
        </p:nvPicPr>
        <p:blipFill rotWithShape="1">
          <a:blip r:embed="rId3">
            <a:alphaModFix/>
          </a:blip>
          <a:srcRect b="-2774" l="0" r="0" t="0"/>
          <a:stretch/>
        </p:blipFill>
        <p:spPr>
          <a:xfrm>
            <a:off x="5920275" y="3465150"/>
            <a:ext cx="3137700" cy="1720775"/>
          </a:xfrm>
          <a:prstGeom prst="rect">
            <a:avLst/>
          </a:prstGeom>
          <a:noFill/>
          <a:ln>
            <a:noFill/>
          </a:ln>
        </p:spPr>
      </p:pic>
      <p:pic>
        <p:nvPicPr>
          <p:cNvPr id="294" name="Google Shape;294;p15"/>
          <p:cNvPicPr preferRelativeResize="0"/>
          <p:nvPr/>
        </p:nvPicPr>
        <p:blipFill rotWithShape="1">
          <a:blip r:embed="rId4">
            <a:alphaModFix/>
          </a:blip>
          <a:srcRect b="0" l="0" r="0" t="0"/>
          <a:stretch/>
        </p:blipFill>
        <p:spPr>
          <a:xfrm>
            <a:off x="700424" y="3744875"/>
            <a:ext cx="2827426" cy="132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Contributions</a:t>
            </a:r>
            <a:endParaRPr/>
          </a:p>
        </p:txBody>
      </p:sp>
      <p:sp>
        <p:nvSpPr>
          <p:cNvPr id="300" name="Google Shape;300;p16"/>
          <p:cNvSpPr txBox="1"/>
          <p:nvPr>
            <p:ph idx="1" type="body"/>
          </p:nvPr>
        </p:nvSpPr>
        <p:spPr>
          <a:xfrm>
            <a:off x="1056750" y="1597875"/>
            <a:ext cx="7030500" cy="254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 sz="1400"/>
              <a:t>Dynamic analysis tool</a:t>
            </a:r>
            <a:r>
              <a:rPr lang="en" sz="1400"/>
              <a:t> for </a:t>
            </a:r>
            <a:r>
              <a:rPr lang="en" sz="1400"/>
              <a:t>characterizing</a:t>
            </a:r>
            <a:r>
              <a:rPr lang="en" sz="1400"/>
              <a:t> memory accesses of PTX code and </a:t>
            </a:r>
            <a:r>
              <a:rPr lang="en" sz="1400"/>
              <a:t>providing suggestions</a:t>
            </a:r>
            <a:r>
              <a:rPr lang="en" sz="1400"/>
              <a:t> for improvement</a:t>
            </a:r>
            <a:endParaRPr sz="1400"/>
          </a:p>
          <a:p>
            <a:pPr indent="-317500" lvl="0" marL="457200" rtl="0" algn="l">
              <a:spcBef>
                <a:spcPts val="0"/>
              </a:spcBef>
              <a:spcAft>
                <a:spcPts val="0"/>
              </a:spcAft>
              <a:buSzPts val="1400"/>
              <a:buAutoNum type="arabicPeriod"/>
            </a:pPr>
            <a:r>
              <a:rPr b="1" lang="en" sz="1400"/>
              <a:t>T</a:t>
            </a:r>
            <a:r>
              <a:rPr b="1" lang="en" sz="1400"/>
              <a:t>ransformation framework</a:t>
            </a:r>
            <a:r>
              <a:rPr lang="en" sz="1400"/>
              <a:t> that remaps work to threads to improve global memory access coalescing (based on results from dynamic analysis)</a:t>
            </a:r>
            <a:endParaRPr sz="1400"/>
          </a:p>
          <a:p>
            <a:pPr indent="-317500" lvl="1" marL="914400" rtl="0" algn="l">
              <a:spcBef>
                <a:spcPts val="0"/>
              </a:spcBef>
              <a:spcAft>
                <a:spcPts val="0"/>
              </a:spcAft>
              <a:buSzPts val="1400"/>
              <a:buAutoNum type="alphaLcPeriod"/>
            </a:pPr>
            <a:r>
              <a:rPr lang="en" sz="1400"/>
              <a:t>Smaller set of transformations that can be applied to all programs</a:t>
            </a:r>
            <a:endParaRPr sz="1400"/>
          </a:p>
          <a:p>
            <a:pPr indent="-317500" lvl="1" marL="914400" rtl="0" algn="l">
              <a:spcBef>
                <a:spcPts val="0"/>
              </a:spcBef>
              <a:spcAft>
                <a:spcPts val="0"/>
              </a:spcAft>
              <a:buSzPts val="1400"/>
              <a:buAutoNum type="alphaLcPeriod"/>
            </a:pPr>
            <a:r>
              <a:rPr lang="en" sz="1400"/>
              <a:t>Aggressive, </a:t>
            </a:r>
            <a:r>
              <a:rPr lang="en" sz="1400"/>
              <a:t>geometry</a:t>
            </a:r>
            <a:r>
              <a:rPr lang="en" sz="1400"/>
              <a:t>-based approach limited to some CUDA programs</a:t>
            </a:r>
            <a:endParaRPr sz="1400"/>
          </a:p>
          <a:p>
            <a:pPr indent="0" lvl="0" marL="0" rtl="0" algn="l">
              <a:spcBef>
                <a:spcPts val="1200"/>
              </a:spcBef>
              <a:spcAft>
                <a:spcPts val="0"/>
              </a:spcAft>
              <a:buNone/>
            </a:pPr>
            <a:r>
              <a:t/>
            </a:r>
            <a:endParaRPr sz="1400"/>
          </a:p>
          <a:p>
            <a:pPr indent="-317500" lvl="0" marL="457200" rtl="0" algn="l">
              <a:spcBef>
                <a:spcPts val="1200"/>
              </a:spcBef>
              <a:spcAft>
                <a:spcPts val="0"/>
              </a:spcAft>
              <a:buSzPts val="1400"/>
              <a:buChar char="●"/>
            </a:pPr>
            <a:r>
              <a:rPr lang="en" sz="1400"/>
              <a:t>Previous work:</a:t>
            </a:r>
            <a:endParaRPr sz="1400"/>
          </a:p>
          <a:p>
            <a:pPr indent="-317500" lvl="1" marL="914400" rtl="0" algn="l">
              <a:spcBef>
                <a:spcPts val="0"/>
              </a:spcBef>
              <a:spcAft>
                <a:spcPts val="0"/>
              </a:spcAft>
              <a:buSzPts val="1400"/>
              <a:buChar char="○"/>
            </a:pPr>
            <a:r>
              <a:rPr lang="en" sz="1400"/>
              <a:t>Relied on input from programmer (not automatic).</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a:t>
            </a:r>
            <a:endParaRPr/>
          </a:p>
        </p:txBody>
      </p:sp>
      <p:sp>
        <p:nvSpPr>
          <p:cNvPr id="306" name="Google Shape;306;p17"/>
          <p:cNvSpPr/>
          <p:nvPr/>
        </p:nvSpPr>
        <p:spPr>
          <a:xfrm>
            <a:off x="471150" y="1352075"/>
            <a:ext cx="1440000" cy="133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17"/>
          <p:cNvSpPr/>
          <p:nvPr/>
        </p:nvSpPr>
        <p:spPr>
          <a:xfrm>
            <a:off x="3512775" y="1317125"/>
            <a:ext cx="1440000" cy="1400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17"/>
          <p:cNvSpPr/>
          <p:nvPr/>
        </p:nvSpPr>
        <p:spPr>
          <a:xfrm>
            <a:off x="6554400" y="1317125"/>
            <a:ext cx="1440000" cy="1400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17"/>
          <p:cNvSpPr/>
          <p:nvPr/>
        </p:nvSpPr>
        <p:spPr>
          <a:xfrm>
            <a:off x="471150" y="3333075"/>
            <a:ext cx="1440000" cy="1400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17"/>
          <p:cNvSpPr/>
          <p:nvPr/>
        </p:nvSpPr>
        <p:spPr>
          <a:xfrm>
            <a:off x="3512775" y="3333075"/>
            <a:ext cx="1440000" cy="1400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17"/>
          <p:cNvSpPr txBox="1"/>
          <p:nvPr/>
        </p:nvSpPr>
        <p:spPr>
          <a:xfrm>
            <a:off x="471150" y="1535500"/>
            <a:ext cx="1440000" cy="8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Original CUDA</a:t>
            </a:r>
            <a:endParaRPr sz="1800">
              <a:solidFill>
                <a:schemeClr val="dk2"/>
              </a:solidFill>
            </a:endParaRPr>
          </a:p>
          <a:p>
            <a:pPr indent="0" lvl="0" marL="0" rtl="0" algn="ctr">
              <a:spcBef>
                <a:spcPts val="0"/>
              </a:spcBef>
              <a:spcAft>
                <a:spcPts val="0"/>
              </a:spcAft>
              <a:buNone/>
            </a:pPr>
            <a:r>
              <a:rPr lang="en" sz="1800">
                <a:solidFill>
                  <a:schemeClr val="dk2"/>
                </a:solidFill>
              </a:rPr>
              <a:t>Kernel</a:t>
            </a:r>
            <a:endParaRPr sz="1800">
              <a:solidFill>
                <a:schemeClr val="dk2"/>
              </a:solidFill>
            </a:endParaRPr>
          </a:p>
        </p:txBody>
      </p:sp>
      <p:sp>
        <p:nvSpPr>
          <p:cNvPr id="312" name="Google Shape;312;p17"/>
          <p:cNvSpPr txBox="1"/>
          <p:nvPr/>
        </p:nvSpPr>
        <p:spPr>
          <a:xfrm>
            <a:off x="3389725" y="1728250"/>
            <a:ext cx="1649700" cy="8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Instrumented PTX</a:t>
            </a:r>
            <a:endParaRPr sz="1800">
              <a:solidFill>
                <a:schemeClr val="dk2"/>
              </a:solidFill>
            </a:endParaRPr>
          </a:p>
        </p:txBody>
      </p:sp>
      <p:sp>
        <p:nvSpPr>
          <p:cNvPr id="313" name="Google Shape;313;p17"/>
          <p:cNvSpPr txBox="1"/>
          <p:nvPr/>
        </p:nvSpPr>
        <p:spPr>
          <a:xfrm>
            <a:off x="6554400" y="1604825"/>
            <a:ext cx="1440000" cy="8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Memory Trace</a:t>
            </a:r>
            <a:endParaRPr sz="1800">
              <a:solidFill>
                <a:schemeClr val="dk2"/>
              </a:solidFill>
            </a:endParaRPr>
          </a:p>
        </p:txBody>
      </p:sp>
      <p:sp>
        <p:nvSpPr>
          <p:cNvPr id="314" name="Google Shape;314;p17"/>
          <p:cNvSpPr txBox="1"/>
          <p:nvPr/>
        </p:nvSpPr>
        <p:spPr>
          <a:xfrm>
            <a:off x="3407925" y="3648200"/>
            <a:ext cx="1649700" cy="8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Suggested Optimization</a:t>
            </a:r>
            <a:endParaRPr sz="1800">
              <a:solidFill>
                <a:schemeClr val="dk2"/>
              </a:solidFill>
            </a:endParaRPr>
          </a:p>
        </p:txBody>
      </p:sp>
      <p:sp>
        <p:nvSpPr>
          <p:cNvPr id="315" name="Google Shape;315;p17"/>
          <p:cNvSpPr txBox="1"/>
          <p:nvPr/>
        </p:nvSpPr>
        <p:spPr>
          <a:xfrm>
            <a:off x="366300" y="3648200"/>
            <a:ext cx="1649700" cy="8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Transformed Kernel</a:t>
            </a:r>
            <a:endParaRPr sz="1800">
              <a:solidFill>
                <a:schemeClr val="dk2"/>
              </a:solidFill>
            </a:endParaRPr>
          </a:p>
        </p:txBody>
      </p:sp>
      <p:sp>
        <p:nvSpPr>
          <p:cNvPr id="316" name="Google Shape;316;p17"/>
          <p:cNvSpPr/>
          <p:nvPr/>
        </p:nvSpPr>
        <p:spPr>
          <a:xfrm>
            <a:off x="1911150" y="1573550"/>
            <a:ext cx="1601700" cy="825000"/>
          </a:xfrm>
          <a:prstGeom prst="rightArrow">
            <a:avLst>
              <a:gd fmla="val 50000" name="adj1"/>
              <a:gd fmla="val 300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17"/>
          <p:cNvSpPr/>
          <p:nvPr/>
        </p:nvSpPr>
        <p:spPr>
          <a:xfrm>
            <a:off x="4952775" y="1604825"/>
            <a:ext cx="1601700" cy="825000"/>
          </a:xfrm>
          <a:prstGeom prst="rightArrow">
            <a:avLst>
              <a:gd fmla="val 50000" name="adj1"/>
              <a:gd fmla="val 300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17"/>
          <p:cNvSpPr/>
          <p:nvPr/>
        </p:nvSpPr>
        <p:spPr>
          <a:xfrm rot="8777066">
            <a:off x="4826019" y="2754245"/>
            <a:ext cx="2056496" cy="825061"/>
          </a:xfrm>
          <a:prstGeom prst="rightArrow">
            <a:avLst>
              <a:gd fmla="val 50000" name="adj1"/>
              <a:gd fmla="val 300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17"/>
          <p:cNvSpPr/>
          <p:nvPr/>
        </p:nvSpPr>
        <p:spPr>
          <a:xfrm rot="10800000">
            <a:off x="1911150" y="3620775"/>
            <a:ext cx="1601700" cy="825000"/>
          </a:xfrm>
          <a:prstGeom prst="rightArrow">
            <a:avLst>
              <a:gd fmla="val 50000" name="adj1"/>
              <a:gd fmla="val 300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17"/>
          <p:cNvSpPr/>
          <p:nvPr/>
        </p:nvSpPr>
        <p:spPr>
          <a:xfrm rot="5400000">
            <a:off x="875700" y="2556875"/>
            <a:ext cx="630900" cy="882300"/>
          </a:xfrm>
          <a:prstGeom prst="rightArrow">
            <a:avLst>
              <a:gd fmla="val 50000" name="adj1"/>
              <a:gd fmla="val 3004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17"/>
          <p:cNvSpPr txBox="1"/>
          <p:nvPr/>
        </p:nvSpPr>
        <p:spPr>
          <a:xfrm>
            <a:off x="1951588" y="1769850"/>
            <a:ext cx="1397700" cy="3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Instrument</a:t>
            </a:r>
            <a:endParaRPr b="1" sz="1800">
              <a:solidFill>
                <a:schemeClr val="dk2"/>
              </a:solidFill>
            </a:endParaRPr>
          </a:p>
        </p:txBody>
      </p:sp>
      <p:sp>
        <p:nvSpPr>
          <p:cNvPr id="322" name="Google Shape;322;p17"/>
          <p:cNvSpPr txBox="1"/>
          <p:nvPr/>
        </p:nvSpPr>
        <p:spPr>
          <a:xfrm>
            <a:off x="5155426" y="1769850"/>
            <a:ext cx="1397700" cy="3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Execute</a:t>
            </a:r>
            <a:endParaRPr b="1" sz="1800">
              <a:solidFill>
                <a:schemeClr val="dk2"/>
              </a:solidFill>
            </a:endParaRPr>
          </a:p>
        </p:txBody>
      </p:sp>
      <p:sp>
        <p:nvSpPr>
          <p:cNvPr id="323" name="Google Shape;323;p17"/>
          <p:cNvSpPr txBox="1"/>
          <p:nvPr/>
        </p:nvSpPr>
        <p:spPr>
          <a:xfrm rot="-2027952">
            <a:off x="5186113" y="2933618"/>
            <a:ext cx="1397847" cy="3187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Analyze</a:t>
            </a:r>
            <a:endParaRPr b="1" sz="1800">
              <a:solidFill>
                <a:schemeClr val="dk2"/>
              </a:solidFill>
            </a:endParaRPr>
          </a:p>
        </p:txBody>
      </p:sp>
      <p:sp>
        <p:nvSpPr>
          <p:cNvPr id="324" name="Google Shape;324;p17"/>
          <p:cNvSpPr txBox="1"/>
          <p:nvPr/>
        </p:nvSpPr>
        <p:spPr>
          <a:xfrm>
            <a:off x="2115076" y="3825300"/>
            <a:ext cx="1397700" cy="3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Transform</a:t>
            </a:r>
            <a:endParaRPr b="1"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Analysis of Uncoalesced Accesses</a:t>
            </a:r>
            <a:endParaRPr/>
          </a:p>
        </p:txBody>
      </p:sp>
      <p:sp>
        <p:nvSpPr>
          <p:cNvPr id="330" name="Google Shape;330;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Input to the dynamic analysis is PTX code of kernel.</a:t>
            </a:r>
            <a:endParaRPr/>
          </a:p>
        </p:txBody>
      </p:sp>
      <p:pic>
        <p:nvPicPr>
          <p:cNvPr id="331" name="Google Shape;331;p18"/>
          <p:cNvPicPr preferRelativeResize="0"/>
          <p:nvPr/>
        </p:nvPicPr>
        <p:blipFill>
          <a:blip r:embed="rId3">
            <a:alphaModFix/>
          </a:blip>
          <a:stretch>
            <a:fillRect/>
          </a:stretch>
        </p:blipFill>
        <p:spPr>
          <a:xfrm>
            <a:off x="2276475" y="1803400"/>
            <a:ext cx="4591050" cy="2114550"/>
          </a:xfrm>
          <a:prstGeom prst="rect">
            <a:avLst/>
          </a:prstGeom>
          <a:noFill/>
          <a:ln>
            <a:noFill/>
          </a:ln>
        </p:spPr>
      </p:pic>
      <p:sp>
        <p:nvSpPr>
          <p:cNvPr id="332" name="Google Shape;332;p18"/>
          <p:cNvSpPr txBox="1"/>
          <p:nvPr/>
        </p:nvSpPr>
        <p:spPr>
          <a:xfrm>
            <a:off x="2546400" y="3917950"/>
            <a:ext cx="40512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rPr>
              <a:t>Fig: Example of memory trace of PTX code</a:t>
            </a:r>
            <a:endParaRPr sz="13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txBox="1"/>
          <p:nvPr>
            <p:ph type="title"/>
          </p:nvPr>
        </p:nvSpPr>
        <p:spPr>
          <a:xfrm>
            <a:off x="1181325" y="770525"/>
            <a:ext cx="8047200" cy="591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Trace Analysis Algorithm</a:t>
            </a:r>
            <a:endParaRPr/>
          </a:p>
        </p:txBody>
      </p:sp>
      <p:sp>
        <p:nvSpPr>
          <p:cNvPr id="338" name="Google Shape;338;p19"/>
          <p:cNvSpPr txBox="1"/>
          <p:nvPr>
            <p:ph idx="1" type="body"/>
          </p:nvPr>
        </p:nvSpPr>
        <p:spPr>
          <a:xfrm>
            <a:off x="385950" y="1958475"/>
            <a:ext cx="3966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Simplified Pseudocode:</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
              <a:t>Iterate over each instance o</a:t>
            </a:r>
            <a:r>
              <a:rPr lang="en"/>
              <a:t>f a </a:t>
            </a:r>
            <a:r>
              <a:rPr lang="en"/>
              <a:t>memory access and store it as a list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pic>
        <p:nvPicPr>
          <p:cNvPr id="339" name="Google Shape;339;p19"/>
          <p:cNvPicPr preferRelativeResize="0"/>
          <p:nvPr/>
        </p:nvPicPr>
        <p:blipFill>
          <a:blip r:embed="rId3">
            <a:alphaModFix/>
          </a:blip>
          <a:stretch>
            <a:fillRect/>
          </a:stretch>
        </p:blipFill>
        <p:spPr>
          <a:xfrm>
            <a:off x="4507722" y="1599997"/>
            <a:ext cx="3761500" cy="24002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Trace Analysis Algorithm (contd)</a:t>
            </a:r>
            <a:endParaRPr/>
          </a:p>
        </p:txBody>
      </p:sp>
      <p:sp>
        <p:nvSpPr>
          <p:cNvPr id="345" name="Google Shape;345;p20"/>
          <p:cNvSpPr txBox="1"/>
          <p:nvPr>
            <p:ph idx="1" type="body"/>
          </p:nvPr>
        </p:nvSpPr>
        <p:spPr>
          <a:xfrm>
            <a:off x="311700" y="1152475"/>
            <a:ext cx="4054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Clr>
                <a:schemeClr val="dk1"/>
              </a:buClr>
              <a:buSzPts val="1100"/>
              <a:buFont typeface="Arial"/>
              <a:buNone/>
            </a:pPr>
            <a:r>
              <a:rPr lang="en"/>
              <a:t>Process accesses in chunks to analyze access stride</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rPr lang="en" sz="1600"/>
              <a:t>(Access Stride - Differences in memory addresses between consecutive accesses)</a:t>
            </a:r>
            <a:endParaRPr/>
          </a:p>
        </p:txBody>
      </p:sp>
      <p:pic>
        <p:nvPicPr>
          <p:cNvPr id="346" name="Google Shape;346;p20"/>
          <p:cNvPicPr preferRelativeResize="0"/>
          <p:nvPr/>
        </p:nvPicPr>
        <p:blipFill>
          <a:blip r:embed="rId3">
            <a:alphaModFix/>
          </a:blip>
          <a:stretch>
            <a:fillRect/>
          </a:stretch>
        </p:blipFill>
        <p:spPr>
          <a:xfrm>
            <a:off x="4733200" y="1705088"/>
            <a:ext cx="3888200" cy="2311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Trace Analysis Algorithm (contd)</a:t>
            </a:r>
            <a:endParaRPr/>
          </a:p>
        </p:txBody>
      </p:sp>
      <p:sp>
        <p:nvSpPr>
          <p:cNvPr id="352" name="Google Shape;352;p21"/>
          <p:cNvSpPr txBox="1"/>
          <p:nvPr>
            <p:ph idx="1" type="body"/>
          </p:nvPr>
        </p:nvSpPr>
        <p:spPr>
          <a:xfrm>
            <a:off x="311700" y="1152475"/>
            <a:ext cx="4215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Check if set of all memory accesses for this instruction is contiguous in memory</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Suggest optimization strategies based on the analysis</a:t>
            </a:r>
            <a:endParaRPr/>
          </a:p>
        </p:txBody>
      </p:sp>
      <p:pic>
        <p:nvPicPr>
          <p:cNvPr id="353" name="Google Shape;353;p21"/>
          <p:cNvPicPr preferRelativeResize="0"/>
          <p:nvPr/>
        </p:nvPicPr>
        <p:blipFill>
          <a:blip r:embed="rId3">
            <a:alphaModFix/>
          </a:blip>
          <a:stretch>
            <a:fillRect/>
          </a:stretch>
        </p:blipFill>
        <p:spPr>
          <a:xfrm>
            <a:off x="5399645" y="1638400"/>
            <a:ext cx="3161175" cy="614175"/>
          </a:xfrm>
          <a:prstGeom prst="rect">
            <a:avLst/>
          </a:prstGeom>
          <a:noFill/>
          <a:ln cap="flat" cmpd="sng" w="19050">
            <a:solidFill>
              <a:schemeClr val="dk2"/>
            </a:solidFill>
            <a:prstDash val="solid"/>
            <a:round/>
            <a:headEnd len="sm" w="sm" type="none"/>
            <a:tailEnd len="sm" w="sm" type="none"/>
          </a:ln>
        </p:spPr>
      </p:pic>
      <p:pic>
        <p:nvPicPr>
          <p:cNvPr id="354" name="Google Shape;354;p21"/>
          <p:cNvPicPr preferRelativeResize="0"/>
          <p:nvPr/>
        </p:nvPicPr>
        <p:blipFill>
          <a:blip r:embed="rId4">
            <a:alphaModFix/>
          </a:blip>
          <a:stretch>
            <a:fillRect/>
          </a:stretch>
        </p:blipFill>
        <p:spPr>
          <a:xfrm>
            <a:off x="5603700" y="2614375"/>
            <a:ext cx="2753050" cy="1954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