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1" r:id="rId4"/>
    <p:sldMasterId id="2147483652" r:id="rId5"/>
    <p:sldMasterId id="214748365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y="5143500" cx="9144000"/>
  <p:notesSz cx="6858000" cy="9144000"/>
  <p:embeddedFontLst>
    <p:embeddedFont>
      <p:font typeface="Roboto"/>
      <p:regular r:id="rId36"/>
      <p:bold r:id="rId37"/>
      <p:italic r:id="rId38"/>
      <p:boldItalic r:id="rId39"/>
    </p:embeddedFont>
    <p:embeddedFont>
      <p:font typeface="Source Code Pr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24109C4-A72C-4B10-8DB4-EC9D91C98B2A}">
  <a:tblStyle styleId="{124109C4-A72C-4B10-8DB4-EC9D91C98B2A}" styleName="Table_0">
    <a:wholeTbl>
      <a:tcTxStyle>
        <a:font>
          <a:latin typeface="Arial"/>
          <a:ea typeface="Arial"/>
          <a:cs typeface="Arial"/>
        </a:font>
        <a:srgbClr val="000000"/>
      </a:tcTxStyle>
      <a:tcStyle>
        <a:tcBdr>
          <a:left>
            <a:ln cap="flat" cmpd="sng" w="12700">
              <a:solidFill>
                <a:srgbClr val="9E9E9E"/>
              </a:solidFill>
              <a:prstDash val="solid"/>
              <a:round/>
              <a:headEnd len="sm" w="sm" type="none"/>
              <a:tailEnd len="sm" w="sm" type="none"/>
            </a:ln>
          </a:left>
          <a:right>
            <a:ln cap="flat" cmpd="sng" w="12700">
              <a:solidFill>
                <a:srgbClr val="9E9E9E"/>
              </a:solidFill>
              <a:prstDash val="solid"/>
              <a:round/>
              <a:headEnd len="sm" w="sm" type="none"/>
              <a:tailEnd len="sm" w="sm" type="none"/>
            </a:ln>
          </a:right>
          <a:top>
            <a:ln cap="flat" cmpd="sng" w="12700">
              <a:solidFill>
                <a:srgbClr val="9E9E9E"/>
              </a:solidFill>
              <a:prstDash val="solid"/>
              <a:round/>
              <a:headEnd len="sm" w="sm" type="none"/>
              <a:tailEnd len="sm" w="sm" type="none"/>
            </a:ln>
          </a:top>
          <a:bottom>
            <a:ln cap="flat" cmpd="sng" w="12700">
              <a:solidFill>
                <a:srgbClr val="9E9E9E"/>
              </a:solidFill>
              <a:prstDash val="solid"/>
              <a:round/>
              <a:headEnd len="sm" w="sm" type="none"/>
              <a:tailEnd len="sm" w="sm" type="none"/>
            </a:ln>
          </a:bottom>
          <a:insideH>
            <a:ln cap="flat" cmpd="sng" w="12700">
              <a:solidFill>
                <a:srgbClr val="9E9E9E"/>
              </a:solidFill>
              <a:prstDash val="solid"/>
              <a:round/>
              <a:headEnd len="sm" w="sm" type="none"/>
              <a:tailEnd len="sm" w="sm" type="none"/>
            </a:ln>
          </a:insideH>
          <a:insideV>
            <a:ln cap="flat" cmpd="sng" w="12700">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06FA179-ECD0-46D3-B9AE-C675686B959E}"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799921F-AB98-4C9F-8EF8-CC8E3FA7D428}"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SourceCodePro-regular.fntdata"/><Relationship Id="rId20" Type="http://schemas.openxmlformats.org/officeDocument/2006/relationships/slide" Target="slides/slide13.xml"/><Relationship Id="rId42" Type="http://schemas.openxmlformats.org/officeDocument/2006/relationships/font" Target="fonts/SourceCodePro-italic.fntdata"/><Relationship Id="rId41" Type="http://schemas.openxmlformats.org/officeDocument/2006/relationships/font" Target="fonts/SourceCodePro-bold.fntdata"/><Relationship Id="rId22" Type="http://schemas.openxmlformats.org/officeDocument/2006/relationships/slide" Target="slides/slide15.xml"/><Relationship Id="rId21" Type="http://schemas.openxmlformats.org/officeDocument/2006/relationships/slide" Target="slides/slide14.xml"/><Relationship Id="rId43" Type="http://schemas.openxmlformats.org/officeDocument/2006/relationships/font" Target="fonts/SourceCodePro-boldItalic.fnt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Roboto-bold.fntdata"/><Relationship Id="rId14" Type="http://schemas.openxmlformats.org/officeDocument/2006/relationships/slide" Target="slides/slide7.xml"/><Relationship Id="rId36" Type="http://schemas.openxmlformats.org/officeDocument/2006/relationships/font" Target="fonts/Roboto-regular.fntdata"/><Relationship Id="rId17" Type="http://schemas.openxmlformats.org/officeDocument/2006/relationships/slide" Target="slides/slide10.xml"/><Relationship Id="rId39" Type="http://schemas.openxmlformats.org/officeDocument/2006/relationships/font" Target="fonts/Roboto-boldItalic.fntdata"/><Relationship Id="rId16" Type="http://schemas.openxmlformats.org/officeDocument/2006/relationships/slide" Target="slides/slide9.xml"/><Relationship Id="rId38" Type="http://schemas.openxmlformats.org/officeDocument/2006/relationships/font" Target="fonts/Roboto-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c7f20dffff_0_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c7f20dffff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c7f20dffff_0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c7f20dffff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c7f20dffff_0_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c7f20dffff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c7f20dffff_0_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c7f20dffff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c7f20dffff_0_1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c7f20dffff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c7f20dffff_0_1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c7f20dffff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c7f20dffff_0_1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c7f20dffff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c7f20dffff_0_1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c7f20dffff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c7f20dffff_0_1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c7f20dffff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can’t just automatically do these trasnfoarmtions because each trasnformation will </a:t>
            </a:r>
            <a:r>
              <a:rPr lang="en-US"/>
              <a:t>inherently</a:t>
            </a:r>
            <a:r>
              <a:rPr lang="en-US"/>
              <a:t> have memory overhead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c7f20dffff_0_1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c7f20dffff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because reads won’t cause false sharing, so there’s no need to fix/transform anything </a:t>
            </a:r>
            <a:r>
              <a:rPr lang="en-US" sz="2400">
                <a:solidFill>
                  <a:schemeClr val="dk1"/>
                </a:solidFill>
                <a:latin typeface="Calibri"/>
                <a:ea typeface="Calibri"/>
                <a:cs typeface="Calibri"/>
                <a:sym typeface="Calibri"/>
              </a:rPr>
              <a:t>unless we actually cause more cache invalidations (through writes)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c7f20dffff_1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c7f20dffff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w/o strong processor locality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it already has spatial locality, then doing thi smay ruin it)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c7f20dffff_0_1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c7f20dffff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c7f20dffff_0_1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c7f20dffff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c7f20dffff_0_1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c7f20dffff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c7f20dffff_0_1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c7f20dffff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c7f20dffff_0_1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c7f20dffff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c7f20dffff_0_1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c7f20dffff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c7f20dffff_0_1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c7f20dffff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c7f20dffff_0_2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c7f20dffff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2c7f20dffff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 name="Google Shape;41;g2c7f20dfff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2c7f20dffff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2c7f20dfff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c7f20dffff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c7f20dfff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c7f20dffff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c7f20dfff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c7f20dffff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c7f20dffff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1500"/>
              </a:spcBef>
              <a:spcAft>
                <a:spcPts val="0"/>
              </a:spcAft>
              <a:buClr>
                <a:srgbClr val="0D0D0D"/>
              </a:buClr>
              <a:buSzPts val="1200"/>
              <a:buFont typeface="Roboto"/>
              <a:buChar char="●"/>
            </a:pPr>
            <a:r>
              <a:rPr lang="en-US" sz="1200">
                <a:solidFill>
                  <a:srgbClr val="0D0D0D"/>
                </a:solidFill>
                <a:highlight>
                  <a:srgbClr val="FFFFFF"/>
                </a:highlight>
                <a:latin typeface="Roboto"/>
                <a:ea typeface="Roboto"/>
                <a:cs typeface="Roboto"/>
                <a:sym typeface="Roboto"/>
              </a:rPr>
              <a:t>Reduced Scalability: False sharing can limit the scalability of parallel programs, as contention for shared cache lines increases with the number of processors.</a:t>
            </a:r>
            <a:endParaRPr sz="1200">
              <a:solidFill>
                <a:srgbClr val="0D0D0D"/>
              </a:solidFill>
              <a:highlight>
                <a:srgbClr val="FFFFFF"/>
              </a:highlight>
              <a:latin typeface="Roboto"/>
              <a:ea typeface="Roboto"/>
              <a:cs typeface="Roboto"/>
              <a:sym typeface="Roboto"/>
            </a:endParaRPr>
          </a:p>
          <a:p>
            <a:pPr indent="0" lvl="0" marL="0" rtl="0" algn="l">
              <a:lnSpc>
                <a:spcPct val="115000"/>
              </a:lnSpc>
              <a:spcBef>
                <a:spcPts val="15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c7f20dffff_0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c7f20dffff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c7f20dffff_0_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c7f20dffff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0" y="1930873"/>
            <a:ext cx="9144000" cy="17907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lt1"/>
              </a:buClr>
              <a:buSzPts val="4800"/>
              <a:buFont typeface="Calibri"/>
              <a:buNone/>
              <a:defRPr b="1" i="0" sz="48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
          <p:cNvSpPr txBox="1"/>
          <p:nvPr>
            <p:ph idx="1" type="subTitle"/>
          </p:nvPr>
        </p:nvSpPr>
        <p:spPr>
          <a:xfrm>
            <a:off x="0" y="3889983"/>
            <a:ext cx="9144000" cy="124142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 Slide 4">
    <p:spTree>
      <p:nvGrpSpPr>
        <p:cNvPr id="16" name="Shape 16"/>
        <p:cNvGrpSpPr/>
        <p:nvPr/>
      </p:nvGrpSpPr>
      <p:grpSpPr>
        <a:xfrm>
          <a:off x="0" y="0"/>
          <a:ext cx="0" cy="0"/>
          <a:chOff x="0" y="0"/>
          <a:chExt cx="0" cy="0"/>
        </a:xfrm>
      </p:grpSpPr>
      <p:sp>
        <p:nvSpPr>
          <p:cNvPr id="17" name="Google Shape;17;p4"/>
          <p:cNvSpPr txBox="1"/>
          <p:nvPr>
            <p:ph type="ctrTitle"/>
          </p:nvPr>
        </p:nvSpPr>
        <p:spPr>
          <a:xfrm>
            <a:off x="0" y="1930873"/>
            <a:ext cx="9144000" cy="17907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lt1"/>
              </a:buClr>
              <a:buSzPts val="4800"/>
              <a:buFont typeface="Calibri"/>
              <a:buNone/>
              <a:defRPr b="1" i="0" sz="4800" u="none" cap="none" strike="noStrik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8" name="Google Shape;18;p4"/>
          <p:cNvSpPr txBox="1"/>
          <p:nvPr>
            <p:ph idx="1" type="subTitle"/>
          </p:nvPr>
        </p:nvSpPr>
        <p:spPr>
          <a:xfrm>
            <a:off x="0" y="3889983"/>
            <a:ext cx="9144000" cy="1241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4">
  <p:cSld name="Content Slide 4">
    <p:spTree>
      <p:nvGrpSpPr>
        <p:cNvPr id="21" name="Shape 21"/>
        <p:cNvGrpSpPr/>
        <p:nvPr/>
      </p:nvGrpSpPr>
      <p:grpSpPr>
        <a:xfrm>
          <a:off x="0" y="0"/>
          <a:ext cx="0" cy="0"/>
          <a:chOff x="0" y="0"/>
          <a:chExt cx="0" cy="0"/>
        </a:xfrm>
      </p:grpSpPr>
      <p:sp>
        <p:nvSpPr>
          <p:cNvPr id="22" name="Google Shape;22;p6"/>
          <p:cNvSpPr txBox="1"/>
          <p:nvPr>
            <p:ph type="ctrTitle"/>
          </p:nvPr>
        </p:nvSpPr>
        <p:spPr>
          <a:xfrm>
            <a:off x="628650" y="282575"/>
            <a:ext cx="7886700" cy="708000"/>
          </a:xfrm>
          <a:prstGeom prst="rect">
            <a:avLst/>
          </a:prstGeom>
          <a:noFill/>
          <a:ln>
            <a:noFill/>
          </a:ln>
        </p:spPr>
        <p:txBody>
          <a:bodyPr anchorCtr="0" anchor="t" bIns="45700" lIns="91425" spcFirstLastPara="1" rIns="91425" wrap="square" tIns="45700">
            <a:noAutofit/>
          </a:bodyPr>
          <a:lstStyle>
            <a:lvl1pPr lvl="0" marR="0" rtl="0">
              <a:lnSpc>
                <a:spcPct val="90000"/>
              </a:lnSpc>
              <a:spcBef>
                <a:spcPts val="0"/>
              </a:spcBef>
              <a:spcAft>
                <a:spcPts val="0"/>
              </a:spcAft>
              <a:buClr>
                <a:schemeClr val="dk1"/>
              </a:buClr>
              <a:buSzPts val="4800"/>
              <a:buFont typeface="Calibri"/>
              <a:buNone/>
              <a:defRPr b="1" i="0" sz="36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3" name="Google Shape;23;p6"/>
          <p:cNvSpPr txBox="1"/>
          <p:nvPr>
            <p:ph idx="1" type="subTitle"/>
          </p:nvPr>
        </p:nvSpPr>
        <p:spPr>
          <a:xfrm>
            <a:off x="628650" y="1231900"/>
            <a:ext cx="7886700" cy="3200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ctr">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24" name="Google Shape;24;p6"/>
          <p:cNvSpPr txBox="1"/>
          <p:nvPr>
            <p:ph idx="10" type="dt"/>
          </p:nvPr>
        </p:nvSpPr>
        <p:spPr>
          <a:xfrm>
            <a:off x="628650" y="4767263"/>
            <a:ext cx="2057400" cy="2745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25" name="Google Shape;25;p6"/>
          <p:cNvSpPr txBox="1"/>
          <p:nvPr>
            <p:ph idx="11" type="ftr"/>
          </p:nvPr>
        </p:nvSpPr>
        <p:spPr>
          <a:xfrm>
            <a:off x="3028950" y="4767263"/>
            <a:ext cx="3086100" cy="2745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26" name="Google Shape;26;p6"/>
          <p:cNvSpPr txBox="1"/>
          <p:nvPr>
            <p:ph idx="12" type="sldNum"/>
          </p:nvPr>
        </p:nvSpPr>
        <p:spPr>
          <a:xfrm>
            <a:off x="6457950" y="4767263"/>
            <a:ext cx="501600" cy="2745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0" marR="0" rtl="0" algn="l">
              <a:spcBef>
                <a:spcPts val="0"/>
              </a:spcBef>
              <a:buNone/>
              <a:defRPr b="0" i="0" sz="1200" u="none" cap="none" strike="noStrike">
                <a:solidFill>
                  <a:schemeClr val="lt1"/>
                </a:solidFill>
                <a:latin typeface="Calibri"/>
                <a:ea typeface="Calibri"/>
                <a:cs typeface="Calibri"/>
                <a:sym typeface="Calibri"/>
              </a:defRPr>
            </a:lvl2pPr>
            <a:lvl3pPr indent="0" lvl="2" marL="0" marR="0" rtl="0" algn="l">
              <a:spcBef>
                <a:spcPts val="0"/>
              </a:spcBef>
              <a:buNone/>
              <a:defRPr b="0" i="0" sz="1200" u="none" cap="none" strike="noStrike">
                <a:solidFill>
                  <a:schemeClr val="lt1"/>
                </a:solidFill>
                <a:latin typeface="Calibri"/>
                <a:ea typeface="Calibri"/>
                <a:cs typeface="Calibri"/>
                <a:sym typeface="Calibri"/>
              </a:defRPr>
            </a:lvl3pPr>
            <a:lvl4pPr indent="0" lvl="3" marL="0" marR="0" rtl="0" algn="l">
              <a:spcBef>
                <a:spcPts val="0"/>
              </a:spcBef>
              <a:buNone/>
              <a:defRPr b="0" i="0" sz="1200" u="none" cap="none" strike="noStrike">
                <a:solidFill>
                  <a:schemeClr val="lt1"/>
                </a:solidFill>
                <a:latin typeface="Calibri"/>
                <a:ea typeface="Calibri"/>
                <a:cs typeface="Calibri"/>
                <a:sym typeface="Calibri"/>
              </a:defRPr>
            </a:lvl4pPr>
            <a:lvl5pPr indent="0" lvl="4" marL="0" marR="0" rtl="0" algn="l">
              <a:spcBef>
                <a:spcPts val="0"/>
              </a:spcBef>
              <a:buNone/>
              <a:defRPr b="0" i="0" sz="1200" u="none" cap="none" strike="noStrike">
                <a:solidFill>
                  <a:schemeClr val="lt1"/>
                </a:solidFill>
                <a:latin typeface="Calibri"/>
                <a:ea typeface="Calibri"/>
                <a:cs typeface="Calibri"/>
                <a:sym typeface="Calibri"/>
              </a:defRPr>
            </a:lvl5pPr>
            <a:lvl6pPr indent="0" lvl="5" marL="0" marR="0" rtl="0" algn="l">
              <a:spcBef>
                <a:spcPts val="0"/>
              </a:spcBef>
              <a:buNone/>
              <a:defRPr b="0" i="0" sz="1200" u="none" cap="none" strike="noStrike">
                <a:solidFill>
                  <a:schemeClr val="lt1"/>
                </a:solidFill>
                <a:latin typeface="Calibri"/>
                <a:ea typeface="Calibri"/>
                <a:cs typeface="Calibri"/>
                <a:sym typeface="Calibri"/>
              </a:defRPr>
            </a:lvl6pPr>
            <a:lvl7pPr indent="0" lvl="6" marL="0" marR="0" rtl="0" algn="l">
              <a:spcBef>
                <a:spcPts val="0"/>
              </a:spcBef>
              <a:buNone/>
              <a:defRPr b="0" i="0" sz="1200" u="none" cap="none" strike="noStrike">
                <a:solidFill>
                  <a:schemeClr val="lt1"/>
                </a:solidFill>
                <a:latin typeface="Calibri"/>
                <a:ea typeface="Calibri"/>
                <a:cs typeface="Calibri"/>
                <a:sym typeface="Calibri"/>
              </a:defRPr>
            </a:lvl7pPr>
            <a:lvl8pPr indent="0" lvl="7" marL="0" marR="0" rtl="0" algn="l">
              <a:spcBef>
                <a:spcPts val="0"/>
              </a:spcBef>
              <a:buNone/>
              <a:defRPr b="0" i="0" sz="1200" u="none" cap="none" strike="noStrike">
                <a:solidFill>
                  <a:schemeClr val="lt1"/>
                </a:solidFill>
                <a:latin typeface="Calibri"/>
                <a:ea typeface="Calibri"/>
                <a:cs typeface="Calibri"/>
                <a:sym typeface="Calibri"/>
              </a:defRPr>
            </a:lvl8pPr>
            <a:lvl9pPr indent="0" lvl="8" marL="0" marR="0" rtl="0" algn="l">
              <a:spcBef>
                <a:spcPts val="0"/>
              </a:spcBef>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0.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png"/><Relationship Id="rId3" Type="http://schemas.openxmlformats.org/officeDocument/2006/relationships/slideLayout" Target="../slideLayouts/slideLayout2.xml"/><Relationship Id="rId4"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slideLayout" Target="../slideLayouts/slideLayout3.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8706"/>
          <a:stretch/>
        </p:blipFill>
        <p:spPr>
          <a:xfrm>
            <a:off x="-4412" y="0"/>
            <a:ext cx="9148411" cy="5143500"/>
          </a:xfrm>
          <a:prstGeom prst="rect">
            <a:avLst/>
          </a:prstGeom>
          <a:noFill/>
          <a:ln>
            <a:noFill/>
          </a:ln>
        </p:spPr>
      </p:pic>
      <p:sp>
        <p:nvSpPr>
          <p:cNvPr id="7" name="Google Shape;7;p1"/>
          <p:cNvSpPr/>
          <p:nvPr/>
        </p:nvSpPr>
        <p:spPr>
          <a:xfrm>
            <a:off x="0" y="2171700"/>
            <a:ext cx="9144000" cy="2971800"/>
          </a:xfrm>
          <a:prstGeom prst="rect">
            <a:avLst/>
          </a:prstGeom>
          <a:gradFill>
            <a:gsLst>
              <a:gs pos="0">
                <a:srgbClr val="000000">
                  <a:alpha val="0"/>
                </a:srgbClr>
              </a:gs>
              <a:gs pos="100000">
                <a:srgbClr val="002647"/>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pic>
        <p:nvPicPr>
          <p:cNvPr id="8" name="Google Shape;8;p1"/>
          <p:cNvPicPr preferRelativeResize="0"/>
          <p:nvPr/>
        </p:nvPicPr>
        <p:blipFill rotWithShape="1">
          <a:blip r:embed="rId2">
            <a:alphaModFix/>
          </a:blip>
          <a:srcRect b="0" l="0" r="0" t="0"/>
          <a:stretch/>
        </p:blipFill>
        <p:spPr>
          <a:xfrm>
            <a:off x="3930650" y="563785"/>
            <a:ext cx="1282700" cy="136708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 name="Shape 12"/>
        <p:cNvGrpSpPr/>
        <p:nvPr/>
      </p:nvGrpSpPr>
      <p:grpSpPr>
        <a:xfrm>
          <a:off x="0" y="0"/>
          <a:ext cx="0" cy="0"/>
          <a:chOff x="0" y="0"/>
          <a:chExt cx="0" cy="0"/>
        </a:xfrm>
      </p:grpSpPr>
      <p:pic>
        <p:nvPicPr>
          <p:cNvPr id="13" name="Google Shape;13;p3"/>
          <p:cNvPicPr preferRelativeResize="0"/>
          <p:nvPr/>
        </p:nvPicPr>
        <p:blipFill rotWithShape="1">
          <a:blip r:embed="rId1">
            <a:alphaModFix/>
          </a:blip>
          <a:srcRect b="0" l="0" r="0" t="8609"/>
          <a:stretch/>
        </p:blipFill>
        <p:spPr>
          <a:xfrm rot="10800000">
            <a:off x="5428" y="0"/>
            <a:ext cx="9138572" cy="5143500"/>
          </a:xfrm>
          <a:prstGeom prst="rect">
            <a:avLst/>
          </a:prstGeom>
          <a:noFill/>
          <a:ln>
            <a:noFill/>
          </a:ln>
        </p:spPr>
      </p:pic>
      <p:sp>
        <p:nvSpPr>
          <p:cNvPr id="14" name="Google Shape;14;p3"/>
          <p:cNvSpPr/>
          <p:nvPr/>
        </p:nvSpPr>
        <p:spPr>
          <a:xfrm>
            <a:off x="648" y="0"/>
            <a:ext cx="9143400" cy="5143500"/>
          </a:xfrm>
          <a:prstGeom prst="rect">
            <a:avLst/>
          </a:prstGeom>
          <a:solidFill>
            <a:srgbClr val="0E1D40">
              <a:alpha val="6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00274C"/>
              </a:solidFill>
              <a:latin typeface="Calibri"/>
              <a:ea typeface="Calibri"/>
              <a:cs typeface="Calibri"/>
              <a:sym typeface="Calibri"/>
            </a:endParaRPr>
          </a:p>
        </p:txBody>
      </p:sp>
      <p:pic>
        <p:nvPicPr>
          <p:cNvPr id="15" name="Google Shape;15;p3"/>
          <p:cNvPicPr preferRelativeResize="0"/>
          <p:nvPr/>
        </p:nvPicPr>
        <p:blipFill rotWithShape="1">
          <a:blip r:embed="rId2">
            <a:alphaModFix/>
          </a:blip>
          <a:srcRect b="0" l="0" r="0" t="0"/>
          <a:stretch/>
        </p:blipFill>
        <p:spPr>
          <a:xfrm>
            <a:off x="3930650" y="970185"/>
            <a:ext cx="1282701" cy="136708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pic>
        <p:nvPicPr>
          <p:cNvPr id="20" name="Google Shape;20;p5"/>
          <p:cNvPicPr preferRelativeResize="0"/>
          <p:nvPr/>
        </p:nvPicPr>
        <p:blipFill rotWithShape="1">
          <a:blip r:embed="rId1">
            <a:alphaModFix/>
          </a:blip>
          <a:srcRect b="0" l="0" r="0" t="90863"/>
          <a:stretch/>
        </p:blipFill>
        <p:spPr>
          <a:xfrm>
            <a:off x="0" y="4673600"/>
            <a:ext cx="9144002" cy="46990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 name="Shape 30"/>
        <p:cNvGrpSpPr/>
        <p:nvPr/>
      </p:nvGrpSpPr>
      <p:grpSpPr>
        <a:xfrm>
          <a:off x="0" y="0"/>
          <a:ext cx="0" cy="0"/>
          <a:chOff x="0" y="0"/>
          <a:chExt cx="0" cy="0"/>
        </a:xfrm>
      </p:grpSpPr>
      <p:sp>
        <p:nvSpPr>
          <p:cNvPr id="31" name="Google Shape;31;p7"/>
          <p:cNvSpPr txBox="1"/>
          <p:nvPr>
            <p:ph type="ctrTitle"/>
          </p:nvPr>
        </p:nvSpPr>
        <p:spPr>
          <a:xfrm>
            <a:off x="342750" y="1930875"/>
            <a:ext cx="8458500" cy="17907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2800"/>
              <a:t>Reducing False Sharing on Shared Memory Multiprocessors through Compile Time Transformations</a:t>
            </a:r>
            <a:br>
              <a:rPr b="0" lang="en-US" sz="1800"/>
            </a:br>
            <a:r>
              <a:rPr b="0" lang="en-US" sz="1800"/>
              <a:t>Tor E. Jeremiassen and Susan J. Eggers</a:t>
            </a:r>
            <a:endParaRPr b="0" sz="1800"/>
          </a:p>
          <a:p>
            <a:pPr indent="0" lvl="0" marL="0" rtl="0" algn="ctr">
              <a:spcBef>
                <a:spcPts val="0"/>
              </a:spcBef>
              <a:spcAft>
                <a:spcPts val="0"/>
              </a:spcAft>
              <a:buClr>
                <a:schemeClr val="dk1"/>
              </a:buClr>
              <a:buSzPts val="1100"/>
              <a:buFont typeface="Arial"/>
              <a:buNone/>
            </a:pPr>
            <a:r>
              <a:t/>
            </a:r>
            <a:endParaRPr b="0" sz="1800"/>
          </a:p>
        </p:txBody>
      </p:sp>
      <p:sp>
        <p:nvSpPr>
          <p:cNvPr id="32" name="Google Shape;32;p7"/>
          <p:cNvSpPr txBox="1"/>
          <p:nvPr>
            <p:ph idx="1" type="subTitle"/>
          </p:nvPr>
        </p:nvSpPr>
        <p:spPr>
          <a:xfrm>
            <a:off x="0" y="3889983"/>
            <a:ext cx="9144000" cy="1241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1800"/>
              <a:buNone/>
            </a:pPr>
            <a:r>
              <a:rPr lang="en-US"/>
              <a:t>Group 12</a:t>
            </a:r>
            <a:endParaRPr/>
          </a:p>
          <a:p>
            <a:pPr indent="0" lvl="0" marL="0" rtl="0" algn="ctr">
              <a:lnSpc>
                <a:spcPct val="90000"/>
              </a:lnSpc>
              <a:spcBef>
                <a:spcPts val="0"/>
              </a:spcBef>
              <a:spcAft>
                <a:spcPts val="0"/>
              </a:spcAft>
              <a:buClr>
                <a:schemeClr val="lt1"/>
              </a:buClr>
              <a:buSzPts val="1800"/>
              <a:buNone/>
            </a:pPr>
            <a:r>
              <a:rPr lang="en-US"/>
              <a:t>Adarsh Ponaka, Aryan Joshi, Ayush Rautwar, Mitchell Chang, and Ronit Pattanayak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ctrTitle"/>
          </p:nvPr>
        </p:nvSpPr>
        <p:spPr>
          <a:xfrm>
            <a:off x="628650" y="282575"/>
            <a:ext cx="7886700" cy="708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Interprocedural Control Flow Analysis</a:t>
            </a:r>
            <a:endParaRPr/>
          </a:p>
        </p:txBody>
      </p:sp>
      <p:sp>
        <p:nvSpPr>
          <p:cNvPr id="105" name="Google Shape;105;p16"/>
          <p:cNvSpPr txBox="1"/>
          <p:nvPr>
            <p:ph idx="1" type="subTitle"/>
          </p:nvPr>
        </p:nvSpPr>
        <p:spPr>
          <a:xfrm>
            <a:off x="628650" y="1231900"/>
            <a:ext cx="4326300" cy="3200400"/>
          </a:xfrm>
          <a:prstGeom prst="rect">
            <a:avLst/>
          </a:prstGeom>
        </p:spPr>
        <p:txBody>
          <a:bodyPr anchorCtr="0" anchor="ctr" bIns="45700" lIns="91425" spcFirstLastPara="1" rIns="91425" wrap="square" tIns="45700">
            <a:noAutofit/>
          </a:bodyPr>
          <a:lstStyle/>
          <a:p>
            <a:pPr indent="0" lvl="0" marL="0" rtl="0" algn="l">
              <a:spcBef>
                <a:spcPts val="1000"/>
              </a:spcBef>
              <a:spcAft>
                <a:spcPts val="1000"/>
              </a:spcAft>
              <a:buNone/>
            </a:pPr>
            <a:r>
              <a:rPr lang="en-US"/>
              <a:t>Tags the control flow graph with executing process by detecting control flow divergence using </a:t>
            </a:r>
            <a:r>
              <a:rPr i="1" lang="en-US"/>
              <a:t>process differentiated variables</a:t>
            </a:r>
            <a:endParaRPr i="1"/>
          </a:p>
        </p:txBody>
      </p:sp>
      <p:pic>
        <p:nvPicPr>
          <p:cNvPr id="106" name="Google Shape;106;p16"/>
          <p:cNvPicPr preferRelativeResize="0"/>
          <p:nvPr/>
        </p:nvPicPr>
        <p:blipFill rotWithShape="1">
          <a:blip r:embed="rId3">
            <a:alphaModFix/>
          </a:blip>
          <a:srcRect b="9775" l="11283" r="10192" t="8142"/>
          <a:stretch/>
        </p:blipFill>
        <p:spPr>
          <a:xfrm>
            <a:off x="4980000" y="1828625"/>
            <a:ext cx="3459150" cy="2006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txBox="1"/>
          <p:nvPr>
            <p:ph type="ctrTitle"/>
          </p:nvPr>
        </p:nvSpPr>
        <p:spPr>
          <a:xfrm>
            <a:off x="628650" y="282575"/>
            <a:ext cx="7886700" cy="708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Non-concurrency Analysis</a:t>
            </a:r>
            <a:endParaRPr/>
          </a:p>
        </p:txBody>
      </p:sp>
      <p:sp>
        <p:nvSpPr>
          <p:cNvPr id="112" name="Google Shape;112;p17"/>
          <p:cNvSpPr txBox="1"/>
          <p:nvPr>
            <p:ph idx="1" type="subTitle"/>
          </p:nvPr>
        </p:nvSpPr>
        <p:spPr>
          <a:xfrm>
            <a:off x="628650" y="1231900"/>
            <a:ext cx="7886700" cy="3200400"/>
          </a:xfrm>
          <a:prstGeom prst="rect">
            <a:avLst/>
          </a:prstGeom>
        </p:spPr>
        <p:txBody>
          <a:bodyPr anchorCtr="0" anchor="t" bIns="45700" lIns="91425" spcFirstLastPara="1" rIns="91425" wrap="square" tIns="45700">
            <a:noAutofit/>
          </a:bodyPr>
          <a:lstStyle/>
          <a:p>
            <a:pPr indent="0" lvl="0" marL="0" rtl="0" algn="l">
              <a:spcBef>
                <a:spcPts val="1000"/>
              </a:spcBef>
              <a:spcAft>
                <a:spcPts val="1000"/>
              </a:spcAft>
              <a:buNone/>
            </a:pPr>
            <a:r>
              <a:rPr lang="en-US"/>
              <a:t>Splits the control flow graphs by barrier synchronization to identify where concurrency is not possible</a:t>
            </a:r>
            <a:endParaRPr/>
          </a:p>
        </p:txBody>
      </p:sp>
      <p:sp>
        <p:nvSpPr>
          <p:cNvPr id="113" name="Google Shape;113;p17"/>
          <p:cNvSpPr txBox="1"/>
          <p:nvPr/>
        </p:nvSpPr>
        <p:spPr>
          <a:xfrm>
            <a:off x="4556050" y="2444025"/>
            <a:ext cx="2610000" cy="1569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000000"/>
                </a:solidFill>
                <a:latin typeface="Source Code Pro"/>
                <a:ea typeface="Source Code Pro"/>
                <a:cs typeface="Source Code Pro"/>
                <a:sym typeface="Source Code Pro"/>
              </a:rPr>
              <a:t>fork()</a:t>
            </a:r>
            <a:endParaRPr sz="1800">
              <a:solidFill>
                <a:srgbClr val="000000"/>
              </a:solidFill>
              <a:latin typeface="Source Code Pro"/>
              <a:ea typeface="Source Code Pro"/>
              <a:cs typeface="Source Code Pro"/>
              <a:sym typeface="Source Code Pro"/>
            </a:endParaRPr>
          </a:p>
          <a:p>
            <a:pPr indent="0" lvl="0" marL="0" rtl="0" algn="l">
              <a:spcBef>
                <a:spcPts val="0"/>
              </a:spcBef>
              <a:spcAft>
                <a:spcPts val="0"/>
              </a:spcAft>
              <a:buNone/>
            </a:pPr>
            <a:r>
              <a:rPr lang="en-US" sz="1800">
                <a:solidFill>
                  <a:srgbClr val="000000"/>
                </a:solidFill>
                <a:latin typeface="Source Code Pro"/>
                <a:ea typeface="Source Code Pro"/>
                <a:cs typeface="Source Code Pro"/>
                <a:sym typeface="Source Code Pro"/>
              </a:rPr>
              <a:t>&lt;code segment 1&gt;</a:t>
            </a:r>
            <a:endParaRPr sz="1800">
              <a:solidFill>
                <a:srgbClr val="000000"/>
              </a:solidFill>
              <a:latin typeface="Source Code Pro"/>
              <a:ea typeface="Source Code Pro"/>
              <a:cs typeface="Source Code Pro"/>
              <a:sym typeface="Source Code Pro"/>
            </a:endParaRPr>
          </a:p>
          <a:p>
            <a:pPr indent="0" lvl="0" marL="0" rtl="0" algn="l">
              <a:spcBef>
                <a:spcPts val="0"/>
              </a:spcBef>
              <a:spcAft>
                <a:spcPts val="0"/>
              </a:spcAft>
              <a:buNone/>
            </a:pPr>
            <a:r>
              <a:rPr lang="en-US" sz="1800">
                <a:solidFill>
                  <a:srgbClr val="000000"/>
                </a:solidFill>
                <a:latin typeface="Source Code Pro"/>
                <a:ea typeface="Source Code Pro"/>
                <a:cs typeface="Source Code Pro"/>
                <a:sym typeface="Source Code Pro"/>
              </a:rPr>
              <a:t>barrier_sync()</a:t>
            </a:r>
            <a:endParaRPr sz="1800">
              <a:solidFill>
                <a:srgbClr val="000000"/>
              </a:solidFill>
              <a:latin typeface="Source Code Pro"/>
              <a:ea typeface="Source Code Pro"/>
              <a:cs typeface="Source Code Pro"/>
              <a:sym typeface="Source Code Pro"/>
            </a:endParaRPr>
          </a:p>
          <a:p>
            <a:pPr indent="0" lvl="0" marL="0" rtl="0" algn="l">
              <a:spcBef>
                <a:spcPts val="0"/>
              </a:spcBef>
              <a:spcAft>
                <a:spcPts val="0"/>
              </a:spcAft>
              <a:buNone/>
            </a:pPr>
            <a:r>
              <a:t/>
            </a:r>
            <a:endParaRPr sz="1800">
              <a:solidFill>
                <a:srgbClr val="000000"/>
              </a:solidFill>
              <a:latin typeface="Source Code Pro"/>
              <a:ea typeface="Source Code Pro"/>
              <a:cs typeface="Source Code Pro"/>
              <a:sym typeface="Source Code Pro"/>
            </a:endParaRPr>
          </a:p>
          <a:p>
            <a:pPr indent="0" lvl="0" marL="0" rtl="0" algn="l">
              <a:spcBef>
                <a:spcPts val="0"/>
              </a:spcBef>
              <a:spcAft>
                <a:spcPts val="0"/>
              </a:spcAft>
              <a:buNone/>
            </a:pPr>
            <a:r>
              <a:rPr lang="en-US" sz="1800">
                <a:solidFill>
                  <a:srgbClr val="000000"/>
                </a:solidFill>
                <a:latin typeface="Source Code Pro"/>
                <a:ea typeface="Source Code Pro"/>
                <a:cs typeface="Source Code Pro"/>
                <a:sym typeface="Source Code Pro"/>
              </a:rPr>
              <a:t>&lt;code segment 2&gt;</a:t>
            </a:r>
            <a:endParaRPr sz="1800">
              <a:solidFill>
                <a:srgbClr val="000000"/>
              </a:solidFill>
              <a:latin typeface="Source Code Pro"/>
              <a:ea typeface="Source Code Pro"/>
              <a:cs typeface="Source Code Pro"/>
              <a:sym typeface="Source Code Pro"/>
            </a:endParaRPr>
          </a:p>
        </p:txBody>
      </p:sp>
      <p:sp>
        <p:nvSpPr>
          <p:cNvPr id="114" name="Google Shape;114;p17"/>
          <p:cNvSpPr txBox="1"/>
          <p:nvPr/>
        </p:nvSpPr>
        <p:spPr>
          <a:xfrm>
            <a:off x="998225" y="2859525"/>
            <a:ext cx="2946300" cy="7389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000000"/>
                </a:solidFill>
                <a:latin typeface="Calibri"/>
                <a:ea typeface="Calibri"/>
                <a:cs typeface="Calibri"/>
                <a:sym typeface="Calibri"/>
              </a:rPr>
              <a:t>Code segment 1 and 2 can never run concurrently</a:t>
            </a:r>
            <a:endParaRPr sz="180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ph type="ctrTitle"/>
          </p:nvPr>
        </p:nvSpPr>
        <p:spPr>
          <a:xfrm>
            <a:off x="628650" y="282575"/>
            <a:ext cx="7886700" cy="708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2800"/>
              <a:t>Interprocedural </a:t>
            </a:r>
            <a:r>
              <a:rPr lang="en-US" sz="2800"/>
              <a:t>Flow-sensitive </a:t>
            </a:r>
            <a:r>
              <a:rPr lang="en-US" sz="2800"/>
              <a:t>Summary Side-effect Analysis</a:t>
            </a:r>
            <a:endParaRPr sz="2800"/>
          </a:p>
        </p:txBody>
      </p:sp>
      <p:sp>
        <p:nvSpPr>
          <p:cNvPr id="120" name="Google Shape;120;p18"/>
          <p:cNvSpPr txBox="1"/>
          <p:nvPr>
            <p:ph idx="1" type="subTitle"/>
          </p:nvPr>
        </p:nvSpPr>
        <p:spPr>
          <a:xfrm>
            <a:off x="628650" y="1231900"/>
            <a:ext cx="7886700" cy="3200400"/>
          </a:xfrm>
          <a:prstGeom prst="rect">
            <a:avLst/>
          </a:prstGeom>
        </p:spPr>
        <p:txBody>
          <a:bodyPr anchorCtr="0" anchor="t" bIns="45700" lIns="91425" spcFirstLastPara="1" rIns="91425" wrap="square" tIns="45700">
            <a:noAutofit/>
          </a:bodyPr>
          <a:lstStyle/>
          <a:p>
            <a:pPr indent="0" lvl="0" marL="0" rtl="0" algn="l">
              <a:spcBef>
                <a:spcPts val="1000"/>
              </a:spcBef>
              <a:spcAft>
                <a:spcPts val="1000"/>
              </a:spcAft>
              <a:buNone/>
            </a:pPr>
            <a:r>
              <a:rPr lang="en-US"/>
              <a:t>Determines when same-code array index operations create cache invalidations</a:t>
            </a:r>
            <a:endParaRPr/>
          </a:p>
        </p:txBody>
      </p:sp>
      <p:pic>
        <p:nvPicPr>
          <p:cNvPr id="121" name="Google Shape;121;p18"/>
          <p:cNvPicPr preferRelativeResize="0"/>
          <p:nvPr/>
        </p:nvPicPr>
        <p:blipFill>
          <a:blip r:embed="rId3">
            <a:alphaModFix/>
          </a:blip>
          <a:stretch>
            <a:fillRect/>
          </a:stretch>
        </p:blipFill>
        <p:spPr>
          <a:xfrm>
            <a:off x="1017434" y="2066788"/>
            <a:ext cx="2544650" cy="2396150"/>
          </a:xfrm>
          <a:prstGeom prst="rect">
            <a:avLst/>
          </a:prstGeom>
          <a:noFill/>
          <a:ln>
            <a:noFill/>
          </a:ln>
        </p:spPr>
      </p:pic>
      <p:pic>
        <p:nvPicPr>
          <p:cNvPr id="122" name="Google Shape;122;p18"/>
          <p:cNvPicPr preferRelativeResize="0"/>
          <p:nvPr/>
        </p:nvPicPr>
        <p:blipFill>
          <a:blip r:embed="rId4">
            <a:alphaModFix/>
          </a:blip>
          <a:stretch>
            <a:fillRect/>
          </a:stretch>
        </p:blipFill>
        <p:spPr>
          <a:xfrm>
            <a:off x="6680038" y="2129128"/>
            <a:ext cx="1294125" cy="2271475"/>
          </a:xfrm>
          <a:prstGeom prst="rect">
            <a:avLst/>
          </a:prstGeom>
          <a:noFill/>
          <a:ln>
            <a:noFill/>
          </a:ln>
        </p:spPr>
      </p:pic>
      <p:pic>
        <p:nvPicPr>
          <p:cNvPr id="123" name="Google Shape;123;p18"/>
          <p:cNvPicPr preferRelativeResize="0"/>
          <p:nvPr/>
        </p:nvPicPr>
        <p:blipFill rotWithShape="1">
          <a:blip r:embed="rId5">
            <a:alphaModFix/>
          </a:blip>
          <a:srcRect b="47277" l="65351" r="11441" t="10190"/>
          <a:stretch/>
        </p:blipFill>
        <p:spPr>
          <a:xfrm>
            <a:off x="4830038" y="2802350"/>
            <a:ext cx="1113050" cy="700075"/>
          </a:xfrm>
          <a:prstGeom prst="rect">
            <a:avLst/>
          </a:prstGeom>
          <a:noFill/>
          <a:ln>
            <a:noFill/>
          </a:ln>
        </p:spPr>
      </p:pic>
      <p:pic>
        <p:nvPicPr>
          <p:cNvPr id="124" name="Google Shape;124;p18"/>
          <p:cNvPicPr preferRelativeResize="0"/>
          <p:nvPr/>
        </p:nvPicPr>
        <p:blipFill>
          <a:blip r:embed="rId6">
            <a:alphaModFix/>
          </a:blip>
          <a:stretch>
            <a:fillRect/>
          </a:stretch>
        </p:blipFill>
        <p:spPr>
          <a:xfrm>
            <a:off x="4146632" y="2919425"/>
            <a:ext cx="622625" cy="531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9"/>
          <p:cNvSpPr txBox="1"/>
          <p:nvPr>
            <p:ph type="ctrTitle"/>
          </p:nvPr>
        </p:nvSpPr>
        <p:spPr>
          <a:xfrm>
            <a:off x="628650" y="282575"/>
            <a:ext cx="7886700" cy="708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Data Transformations</a:t>
            </a:r>
            <a:endParaRPr/>
          </a:p>
        </p:txBody>
      </p:sp>
      <p:sp>
        <p:nvSpPr>
          <p:cNvPr id="130" name="Google Shape;130;p19"/>
          <p:cNvSpPr txBox="1"/>
          <p:nvPr>
            <p:ph idx="1" type="subTitle"/>
          </p:nvPr>
        </p:nvSpPr>
        <p:spPr>
          <a:xfrm>
            <a:off x="628650" y="1231900"/>
            <a:ext cx="7886700" cy="32004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en-US"/>
              <a:t>Padding</a:t>
            </a:r>
            <a:endParaRPr/>
          </a:p>
          <a:p>
            <a:pPr indent="-381000" lvl="0" marL="457200" rtl="0" algn="l">
              <a:spcBef>
                <a:spcPts val="1000"/>
              </a:spcBef>
              <a:spcAft>
                <a:spcPts val="0"/>
              </a:spcAft>
              <a:buSzPts val="2400"/>
              <a:buChar char="●"/>
            </a:pPr>
            <a:r>
              <a:rPr lang="en-US"/>
              <a:t>Group/Transpose</a:t>
            </a:r>
            <a:endParaRPr/>
          </a:p>
          <a:p>
            <a:pPr indent="-381000" lvl="0" marL="457200" rtl="0" algn="l">
              <a:spcBef>
                <a:spcPts val="1000"/>
              </a:spcBef>
              <a:spcAft>
                <a:spcPts val="1000"/>
              </a:spcAft>
              <a:buSzPts val="2400"/>
              <a:buChar char="●"/>
            </a:pPr>
            <a:r>
              <a:rPr lang="en-US"/>
              <a:t>Indirection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0"/>
          <p:cNvSpPr txBox="1"/>
          <p:nvPr>
            <p:ph type="ctrTitle"/>
          </p:nvPr>
        </p:nvSpPr>
        <p:spPr>
          <a:xfrm>
            <a:off x="628650" y="282575"/>
            <a:ext cx="7886700" cy="708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Padding</a:t>
            </a:r>
            <a:endParaRPr/>
          </a:p>
        </p:txBody>
      </p:sp>
      <p:graphicFrame>
        <p:nvGraphicFramePr>
          <p:cNvPr id="136" name="Google Shape;136;p20"/>
          <p:cNvGraphicFramePr/>
          <p:nvPr/>
        </p:nvGraphicFramePr>
        <p:xfrm>
          <a:off x="2702725" y="1765325"/>
          <a:ext cx="3000000" cy="3000000"/>
        </p:xfrm>
        <a:graphic>
          <a:graphicData uri="http://schemas.openxmlformats.org/drawingml/2006/table">
            <a:tbl>
              <a:tblPr>
                <a:noFill/>
                <a:tableStyleId>{F06FA179-ECD0-46D3-B9AE-C675686B959E}</a:tableStyleId>
              </a:tblPr>
              <a:tblGrid>
                <a:gridCol w="2071000"/>
                <a:gridCol w="2071000"/>
              </a:tblGrid>
              <a:tr h="391250">
                <a:tc>
                  <a:txBody>
                    <a:bodyPr/>
                    <a:lstStyle/>
                    <a:p>
                      <a:pPr indent="0" lvl="0" marL="0" rtl="0" algn="ctr">
                        <a:lnSpc>
                          <a:spcPct val="150000"/>
                        </a:lnSpc>
                        <a:spcBef>
                          <a:spcPts val="0"/>
                        </a:spcBef>
                        <a:spcAft>
                          <a:spcPts val="0"/>
                        </a:spcAft>
                        <a:buNone/>
                      </a:pPr>
                      <a:r>
                        <a:rPr b="1" lang="en-US" sz="1500">
                          <a:highlight>
                            <a:srgbClr val="FF9900"/>
                          </a:highlight>
                          <a:latin typeface="Calibri"/>
                          <a:ea typeface="Calibri"/>
                          <a:cs typeface="Calibri"/>
                          <a:sym typeface="Calibri"/>
                        </a:rPr>
                        <a:t>32 byte variable</a:t>
                      </a:r>
                      <a:endParaRPr b="1" sz="1500">
                        <a:highlight>
                          <a:srgbClr val="FF9900"/>
                        </a:highlight>
                        <a:latin typeface="Calibri"/>
                        <a:ea typeface="Calibri"/>
                        <a:cs typeface="Calibri"/>
                        <a:sym typeface="Calibri"/>
                      </a:endParaRPr>
                    </a:p>
                  </a:txBody>
                  <a:tcPr marT="63500" marB="63500" marR="63500" marL="63500">
                    <a:lnL cap="flat" cmpd="sng" w="76200">
                      <a:solidFill>
                        <a:srgbClr val="000000"/>
                      </a:solidFill>
                      <a:prstDash val="solid"/>
                      <a:round/>
                      <a:headEnd len="sm" w="sm" type="none"/>
                      <a:tailEnd len="sm" w="sm" type="none"/>
                    </a:lnL>
                    <a:lnR cap="flat" cmpd="sng" w="19050">
                      <a:solidFill>
                        <a:srgbClr val="000000"/>
                      </a:solidFill>
                      <a:prstDash val="dot"/>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solidFill>
                      <a:srgbClr val="FF9900"/>
                    </a:solidFill>
                  </a:tcPr>
                </a:tc>
                <a:tc>
                  <a:txBody>
                    <a:bodyPr/>
                    <a:lstStyle/>
                    <a:p>
                      <a:pPr indent="0" lvl="0" marL="0" rtl="0" algn="ctr">
                        <a:spcBef>
                          <a:spcPts val="0"/>
                        </a:spcBef>
                        <a:spcAft>
                          <a:spcPts val="0"/>
                        </a:spcAft>
                        <a:buNone/>
                      </a:pPr>
                      <a:r>
                        <a:rPr b="1" lang="en-US" sz="1500">
                          <a:latin typeface="Calibri"/>
                          <a:ea typeface="Calibri"/>
                          <a:cs typeface="Calibri"/>
                          <a:sym typeface="Calibri"/>
                        </a:rPr>
                        <a:t>32 byte variable</a:t>
                      </a:r>
                      <a:endParaRPr b="1" sz="1500">
                        <a:latin typeface="Calibri"/>
                        <a:ea typeface="Calibri"/>
                        <a:cs typeface="Calibri"/>
                        <a:sym typeface="Calibri"/>
                      </a:endParaRPr>
                    </a:p>
                  </a:txBody>
                  <a:tcPr marT="63500" marB="63500" marR="63500" marL="63500">
                    <a:lnL cap="flat" cmpd="sng" w="19050">
                      <a:solidFill>
                        <a:srgbClr val="000000"/>
                      </a:solidFill>
                      <a:prstDash val="dot"/>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solidFill>
                      <a:srgbClr val="6AA84F"/>
                    </a:solidFill>
                  </a:tcPr>
                </a:tc>
              </a:tr>
            </a:tbl>
          </a:graphicData>
        </a:graphic>
      </p:graphicFrame>
      <p:sp>
        <p:nvSpPr>
          <p:cNvPr id="137" name="Google Shape;137;p20"/>
          <p:cNvSpPr txBox="1"/>
          <p:nvPr/>
        </p:nvSpPr>
        <p:spPr>
          <a:xfrm>
            <a:off x="3783725" y="1178050"/>
            <a:ext cx="198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000000"/>
                </a:solidFill>
                <a:latin typeface="Calibri"/>
                <a:ea typeface="Calibri"/>
                <a:cs typeface="Calibri"/>
                <a:sym typeface="Calibri"/>
              </a:rPr>
              <a:t>Single cache line</a:t>
            </a:r>
            <a:endParaRPr sz="1800">
              <a:solidFill>
                <a:srgbClr val="000000"/>
              </a:solidFill>
              <a:latin typeface="Calibri"/>
              <a:ea typeface="Calibri"/>
              <a:cs typeface="Calibri"/>
              <a:sym typeface="Calibri"/>
            </a:endParaRPr>
          </a:p>
        </p:txBody>
      </p:sp>
      <p:graphicFrame>
        <p:nvGraphicFramePr>
          <p:cNvPr id="138" name="Google Shape;138;p20"/>
          <p:cNvGraphicFramePr/>
          <p:nvPr/>
        </p:nvGraphicFramePr>
        <p:xfrm>
          <a:off x="631725" y="3573375"/>
          <a:ext cx="3000000" cy="3000000"/>
        </p:xfrm>
        <a:graphic>
          <a:graphicData uri="http://schemas.openxmlformats.org/drawingml/2006/table">
            <a:tbl>
              <a:tblPr>
                <a:noFill/>
                <a:tableStyleId>{F06FA179-ECD0-46D3-B9AE-C675686B959E}</a:tableStyleId>
              </a:tblPr>
              <a:tblGrid>
                <a:gridCol w="2071000"/>
                <a:gridCol w="2071000"/>
                <a:gridCol w="2071000"/>
                <a:gridCol w="2071000"/>
              </a:tblGrid>
              <a:tr h="461700">
                <a:tc>
                  <a:txBody>
                    <a:bodyPr/>
                    <a:lstStyle/>
                    <a:p>
                      <a:pPr indent="0" lvl="0" marL="0" rtl="0" algn="ctr">
                        <a:spcBef>
                          <a:spcPts val="0"/>
                        </a:spcBef>
                        <a:spcAft>
                          <a:spcPts val="0"/>
                        </a:spcAft>
                        <a:buNone/>
                      </a:pPr>
                      <a:r>
                        <a:rPr b="1" lang="en-US">
                          <a:highlight>
                            <a:srgbClr val="FF9900"/>
                          </a:highlight>
                          <a:latin typeface="Calibri"/>
                          <a:ea typeface="Calibri"/>
                          <a:cs typeface="Calibri"/>
                          <a:sym typeface="Calibri"/>
                        </a:rPr>
                        <a:t> 32 byte variable</a:t>
                      </a:r>
                      <a:endParaRPr b="1">
                        <a:highlight>
                          <a:srgbClr val="FF9900"/>
                        </a:highlight>
                        <a:latin typeface="Calibri"/>
                        <a:ea typeface="Calibri"/>
                        <a:cs typeface="Calibri"/>
                        <a:sym typeface="Calibri"/>
                      </a:endParaRPr>
                    </a:p>
                  </a:txBody>
                  <a:tcPr marT="63500" marB="63500" marR="63500" marL="63500">
                    <a:lnL cap="flat" cmpd="sng" w="76200">
                      <a:solidFill>
                        <a:srgbClr val="000000"/>
                      </a:solidFill>
                      <a:prstDash val="solid"/>
                      <a:round/>
                      <a:headEnd len="sm" w="sm" type="none"/>
                      <a:tailEnd len="sm" w="sm" type="none"/>
                    </a:lnL>
                    <a:lnR cap="flat" cmpd="sng" w="19050">
                      <a:solidFill>
                        <a:srgbClr val="000000"/>
                      </a:solidFill>
                      <a:prstDash val="dot"/>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solidFill>
                      <a:srgbClr val="FF9900"/>
                    </a:solidFill>
                  </a:tcPr>
                </a:tc>
                <a:tc>
                  <a:txBody>
                    <a:bodyPr/>
                    <a:lstStyle/>
                    <a:p>
                      <a:pPr indent="0" lvl="0" marL="0" rtl="0" algn="ctr">
                        <a:spcBef>
                          <a:spcPts val="0"/>
                        </a:spcBef>
                        <a:spcAft>
                          <a:spcPts val="0"/>
                        </a:spcAft>
                        <a:buNone/>
                      </a:pPr>
                      <a:r>
                        <a:rPr b="1" lang="en-US">
                          <a:highlight>
                            <a:srgbClr val="FF9900"/>
                          </a:highlight>
                          <a:latin typeface="Calibri"/>
                          <a:ea typeface="Calibri"/>
                          <a:cs typeface="Calibri"/>
                          <a:sym typeface="Calibri"/>
                        </a:rPr>
                        <a:t> 32 byte padding</a:t>
                      </a:r>
                      <a:endParaRPr b="1">
                        <a:highlight>
                          <a:srgbClr val="FF9900"/>
                        </a:highlight>
                        <a:latin typeface="Calibri"/>
                        <a:ea typeface="Calibri"/>
                        <a:cs typeface="Calibri"/>
                        <a:sym typeface="Calibri"/>
                      </a:endParaRPr>
                    </a:p>
                  </a:txBody>
                  <a:tcPr marT="63500" marB="63500" marR="63500" marL="63500">
                    <a:lnL cap="flat" cmpd="sng" w="19050">
                      <a:solidFill>
                        <a:srgbClr val="000000"/>
                      </a:solidFill>
                      <a:prstDash val="dot"/>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solidFill>
                      <a:srgbClr val="FF9900"/>
                    </a:solidFill>
                  </a:tcPr>
                </a:tc>
                <a:tc>
                  <a:txBody>
                    <a:bodyPr/>
                    <a:lstStyle/>
                    <a:p>
                      <a:pPr indent="0" lvl="0" marL="0" rtl="0" algn="ctr">
                        <a:spcBef>
                          <a:spcPts val="0"/>
                        </a:spcBef>
                        <a:spcAft>
                          <a:spcPts val="0"/>
                        </a:spcAft>
                        <a:buNone/>
                      </a:pPr>
                      <a:r>
                        <a:rPr b="1" lang="en-US">
                          <a:latin typeface="Calibri"/>
                          <a:ea typeface="Calibri"/>
                          <a:cs typeface="Calibri"/>
                          <a:sym typeface="Calibri"/>
                        </a:rPr>
                        <a:t> 32 byte variable</a:t>
                      </a:r>
                      <a:endParaRPr b="1">
                        <a:latin typeface="Calibri"/>
                        <a:ea typeface="Calibri"/>
                        <a:cs typeface="Calibri"/>
                        <a:sym typeface="Calibri"/>
                      </a:endParaRPr>
                    </a:p>
                  </a:txBody>
                  <a:tcPr marT="63500" marB="63500" marR="63500" marL="63500">
                    <a:lnL cap="flat" cmpd="sng" w="76200">
                      <a:solidFill>
                        <a:srgbClr val="000000"/>
                      </a:solidFill>
                      <a:prstDash val="solid"/>
                      <a:round/>
                      <a:headEnd len="sm" w="sm" type="none"/>
                      <a:tailEnd len="sm" w="sm" type="none"/>
                    </a:lnL>
                    <a:lnR cap="flat" cmpd="sng" w="19050">
                      <a:solidFill>
                        <a:srgbClr val="000000"/>
                      </a:solidFill>
                      <a:prstDash val="dot"/>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b="1" lang="en-US">
                          <a:latin typeface="Calibri"/>
                          <a:ea typeface="Calibri"/>
                          <a:cs typeface="Calibri"/>
                          <a:sym typeface="Calibri"/>
                        </a:rPr>
                        <a:t>32 byte padding</a:t>
                      </a:r>
                      <a:endParaRPr b="1">
                        <a:latin typeface="Calibri"/>
                        <a:ea typeface="Calibri"/>
                        <a:cs typeface="Calibri"/>
                        <a:sym typeface="Calibri"/>
                      </a:endParaRPr>
                    </a:p>
                  </a:txBody>
                  <a:tcPr marT="63500" marB="63500" marR="63500" marL="63500">
                    <a:lnL cap="flat" cmpd="sng" w="19050">
                      <a:solidFill>
                        <a:srgbClr val="000000"/>
                      </a:solidFill>
                      <a:prstDash val="dot"/>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solidFill>
                      <a:srgbClr val="6AA84F"/>
                    </a:solidFill>
                  </a:tcPr>
                </a:tc>
              </a:tr>
            </a:tbl>
          </a:graphicData>
        </a:graphic>
      </p:graphicFrame>
      <p:sp>
        <p:nvSpPr>
          <p:cNvPr id="139" name="Google Shape;139;p20"/>
          <p:cNvSpPr txBox="1"/>
          <p:nvPr/>
        </p:nvSpPr>
        <p:spPr>
          <a:xfrm>
            <a:off x="1706975" y="2948075"/>
            <a:ext cx="6133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000000"/>
                </a:solidFill>
                <a:latin typeface="Calibri"/>
                <a:ea typeface="Calibri"/>
                <a:cs typeface="Calibri"/>
                <a:sym typeface="Calibri"/>
              </a:rPr>
              <a:t>Two cache lines, each variable in unique cache line</a:t>
            </a:r>
            <a:endParaRPr sz="180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1"/>
          <p:cNvSpPr txBox="1"/>
          <p:nvPr>
            <p:ph type="ctrTitle"/>
          </p:nvPr>
        </p:nvSpPr>
        <p:spPr>
          <a:xfrm>
            <a:off x="628650" y="282575"/>
            <a:ext cx="7886700" cy="708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Group and Transpose</a:t>
            </a:r>
            <a:endParaRPr/>
          </a:p>
        </p:txBody>
      </p:sp>
      <p:sp>
        <p:nvSpPr>
          <p:cNvPr id="145" name="Google Shape;145;p21"/>
          <p:cNvSpPr txBox="1"/>
          <p:nvPr>
            <p:ph idx="1" type="subTitle"/>
          </p:nvPr>
        </p:nvSpPr>
        <p:spPr>
          <a:xfrm>
            <a:off x="628650" y="1231900"/>
            <a:ext cx="4130100" cy="32004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en-US"/>
              <a:t>Group per-process data</a:t>
            </a:r>
            <a:endParaRPr/>
          </a:p>
          <a:p>
            <a:pPr indent="-381000" lvl="0" marL="457200" rtl="0" algn="l">
              <a:spcBef>
                <a:spcPts val="1000"/>
              </a:spcBef>
              <a:spcAft>
                <a:spcPts val="0"/>
              </a:spcAft>
              <a:buSzPts val="2400"/>
              <a:buChar char="●"/>
            </a:pPr>
            <a:r>
              <a:rPr lang="en-US"/>
              <a:t>Transpose data for processor locality, and pad it to prevent cache line sharing</a:t>
            </a:r>
            <a:endParaRPr/>
          </a:p>
          <a:p>
            <a:pPr indent="-381000" lvl="0" marL="457200" rtl="0" algn="l">
              <a:spcBef>
                <a:spcPts val="1000"/>
              </a:spcBef>
              <a:spcAft>
                <a:spcPts val="0"/>
              </a:spcAft>
              <a:buSzPts val="2400"/>
              <a:buChar char="●"/>
            </a:pPr>
            <a:r>
              <a:rPr lang="en-US"/>
              <a:t>Struct of arrays → array of structs</a:t>
            </a:r>
            <a:endParaRPr/>
          </a:p>
          <a:p>
            <a:pPr indent="-381000" lvl="0" marL="457200" rtl="0" algn="l">
              <a:spcBef>
                <a:spcPts val="1000"/>
              </a:spcBef>
              <a:spcAft>
                <a:spcPts val="1000"/>
              </a:spcAft>
              <a:buSzPts val="2400"/>
              <a:buChar char="●"/>
            </a:pPr>
            <a:r>
              <a:rPr lang="en-US"/>
              <a:t>Static sized arrays</a:t>
            </a:r>
            <a:endParaRPr/>
          </a:p>
        </p:txBody>
      </p:sp>
      <p:pic>
        <p:nvPicPr>
          <p:cNvPr id="146" name="Google Shape;146;p21"/>
          <p:cNvPicPr preferRelativeResize="0"/>
          <p:nvPr/>
        </p:nvPicPr>
        <p:blipFill rotWithShape="1">
          <a:blip r:embed="rId3">
            <a:alphaModFix/>
          </a:blip>
          <a:srcRect b="3002" l="0" r="0" t="10477"/>
          <a:stretch/>
        </p:blipFill>
        <p:spPr>
          <a:xfrm>
            <a:off x="4575675" y="1457075"/>
            <a:ext cx="3898000" cy="2838950"/>
          </a:xfrm>
          <a:prstGeom prst="rect">
            <a:avLst/>
          </a:prstGeom>
          <a:noFill/>
          <a:ln>
            <a:noFill/>
          </a:ln>
        </p:spPr>
      </p:pic>
      <p:pic>
        <p:nvPicPr>
          <p:cNvPr id="147" name="Google Shape;147;p21"/>
          <p:cNvPicPr preferRelativeResize="0"/>
          <p:nvPr/>
        </p:nvPicPr>
        <p:blipFill>
          <a:blip r:embed="rId4">
            <a:alphaModFix/>
          </a:blip>
          <a:stretch>
            <a:fillRect/>
          </a:stretch>
        </p:blipFill>
        <p:spPr>
          <a:xfrm>
            <a:off x="7951275" y="1157725"/>
            <a:ext cx="831550" cy="1420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txBox="1"/>
          <p:nvPr>
            <p:ph type="ctrTitle"/>
          </p:nvPr>
        </p:nvSpPr>
        <p:spPr>
          <a:xfrm>
            <a:off x="628650" y="282575"/>
            <a:ext cx="7886700" cy="708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Indirection</a:t>
            </a:r>
            <a:endParaRPr/>
          </a:p>
        </p:txBody>
      </p:sp>
      <p:sp>
        <p:nvSpPr>
          <p:cNvPr id="153" name="Google Shape;153;p22"/>
          <p:cNvSpPr txBox="1"/>
          <p:nvPr>
            <p:ph idx="1" type="subTitle"/>
          </p:nvPr>
        </p:nvSpPr>
        <p:spPr>
          <a:xfrm>
            <a:off x="628650" y="1231900"/>
            <a:ext cx="3915000" cy="32004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en-US"/>
              <a:t>For heap allocated data structures that can't be transposed so indirection is used</a:t>
            </a:r>
            <a:endParaRPr/>
          </a:p>
          <a:p>
            <a:pPr indent="-381000" lvl="0" marL="457200" rtl="0" algn="l">
              <a:spcBef>
                <a:spcPts val="1000"/>
              </a:spcBef>
              <a:spcAft>
                <a:spcPts val="1000"/>
              </a:spcAft>
              <a:buSzPts val="2400"/>
              <a:buChar char="●"/>
            </a:pPr>
            <a:r>
              <a:rPr lang="en-US"/>
              <a:t>Overhead: memory for pointer, and one additional memory access</a:t>
            </a:r>
            <a:endParaRPr/>
          </a:p>
        </p:txBody>
      </p:sp>
      <p:pic>
        <p:nvPicPr>
          <p:cNvPr id="154" name="Google Shape;154;p22"/>
          <p:cNvPicPr preferRelativeResize="0"/>
          <p:nvPr/>
        </p:nvPicPr>
        <p:blipFill rotWithShape="1">
          <a:blip r:embed="rId3">
            <a:alphaModFix/>
          </a:blip>
          <a:srcRect b="11756" l="2669" r="25558" t="25543"/>
          <a:stretch/>
        </p:blipFill>
        <p:spPr>
          <a:xfrm>
            <a:off x="4822800" y="1603150"/>
            <a:ext cx="3731800" cy="2442525"/>
          </a:xfrm>
          <a:prstGeom prst="rect">
            <a:avLst/>
          </a:prstGeom>
          <a:noFill/>
          <a:ln>
            <a:noFill/>
          </a:ln>
        </p:spPr>
      </p:pic>
      <p:pic>
        <p:nvPicPr>
          <p:cNvPr id="155" name="Google Shape;155;p22"/>
          <p:cNvPicPr preferRelativeResize="0"/>
          <p:nvPr/>
        </p:nvPicPr>
        <p:blipFill>
          <a:blip r:embed="rId4">
            <a:alphaModFix/>
          </a:blip>
          <a:stretch>
            <a:fillRect/>
          </a:stretch>
        </p:blipFill>
        <p:spPr>
          <a:xfrm>
            <a:off x="7767005" y="990575"/>
            <a:ext cx="787595" cy="1404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txBox="1"/>
          <p:nvPr>
            <p:ph type="ctrTitle"/>
          </p:nvPr>
        </p:nvSpPr>
        <p:spPr>
          <a:xfrm>
            <a:off x="628650" y="282575"/>
            <a:ext cx="7886700" cy="708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Use Case: </a:t>
            </a:r>
            <a:r>
              <a:rPr lang="en-US"/>
              <a:t>Padding Locks</a:t>
            </a:r>
            <a:endParaRPr/>
          </a:p>
        </p:txBody>
      </p:sp>
      <p:sp>
        <p:nvSpPr>
          <p:cNvPr id="161" name="Google Shape;161;p23"/>
          <p:cNvSpPr txBox="1"/>
          <p:nvPr>
            <p:ph idx="1" type="subTitle"/>
          </p:nvPr>
        </p:nvSpPr>
        <p:spPr>
          <a:xfrm>
            <a:off x="628650" y="1231900"/>
            <a:ext cx="7886700" cy="32004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en-US"/>
              <a:t>Locks often share cache lines with shared data</a:t>
            </a:r>
            <a:endParaRPr/>
          </a:p>
          <a:p>
            <a:pPr indent="-381000" lvl="0" marL="457200" rtl="0" algn="l">
              <a:spcBef>
                <a:spcPts val="1000"/>
              </a:spcBef>
              <a:spcAft>
                <a:spcPts val="0"/>
              </a:spcAft>
              <a:buSzPts val="2400"/>
              <a:buChar char="●"/>
            </a:pPr>
            <a:r>
              <a:rPr lang="en-US"/>
              <a:t>Many cases for invalidations can occur if the shared data and lock is accessed for read or write.</a:t>
            </a:r>
            <a:endParaRPr/>
          </a:p>
          <a:p>
            <a:pPr indent="-381000" lvl="0" marL="457200" rtl="0" algn="l">
              <a:spcBef>
                <a:spcPts val="1000"/>
              </a:spcBef>
              <a:spcAft>
                <a:spcPts val="0"/>
              </a:spcAft>
              <a:buSzPts val="2400"/>
              <a:buChar char="●"/>
            </a:pPr>
            <a:r>
              <a:rPr lang="en-US"/>
              <a:t>Solution is to always pad locks to their own cache line</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10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4"/>
          <p:cNvSpPr txBox="1"/>
          <p:nvPr>
            <p:ph type="ctrTitle"/>
          </p:nvPr>
        </p:nvSpPr>
        <p:spPr>
          <a:xfrm>
            <a:off x="628650" y="282575"/>
            <a:ext cx="7886700" cy="708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Transformation Heuristics</a:t>
            </a:r>
            <a:endParaRPr/>
          </a:p>
        </p:txBody>
      </p:sp>
      <p:sp>
        <p:nvSpPr>
          <p:cNvPr id="167" name="Google Shape;167;p24"/>
          <p:cNvSpPr txBox="1"/>
          <p:nvPr>
            <p:ph idx="1" type="subTitle"/>
          </p:nvPr>
        </p:nvSpPr>
        <p:spPr>
          <a:xfrm>
            <a:off x="628650" y="1231900"/>
            <a:ext cx="7886700" cy="32004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en-US"/>
              <a:t>Developed by per-process analysis and false sharing profiling </a:t>
            </a:r>
            <a:endParaRPr/>
          </a:p>
          <a:p>
            <a:pPr indent="-381000" lvl="0" marL="457200" rtl="0" algn="l">
              <a:spcBef>
                <a:spcPts val="1000"/>
              </a:spcBef>
              <a:spcAft>
                <a:spcPts val="0"/>
              </a:spcAft>
              <a:buSzPts val="2400"/>
              <a:buChar char="●"/>
            </a:pPr>
            <a:r>
              <a:rPr lang="en-US"/>
              <a:t>Data access patterns (factors):</a:t>
            </a:r>
            <a:endParaRPr/>
          </a:p>
          <a:p>
            <a:pPr indent="-355600" lvl="1" marL="914400" rtl="0" algn="l">
              <a:spcBef>
                <a:spcPts val="1000"/>
              </a:spcBef>
              <a:spcAft>
                <a:spcPts val="0"/>
              </a:spcAft>
              <a:buSzPts val="2000"/>
              <a:buChar char="○"/>
            </a:pPr>
            <a:r>
              <a:rPr lang="en-US"/>
              <a:t>Type of access (read/write/shared)</a:t>
            </a:r>
            <a:endParaRPr/>
          </a:p>
          <a:p>
            <a:pPr indent="-355600" lvl="1" marL="914400" rtl="0" algn="l">
              <a:spcBef>
                <a:spcPts val="1000"/>
              </a:spcBef>
              <a:spcAft>
                <a:spcPts val="0"/>
              </a:spcAft>
              <a:buSzPts val="2000"/>
              <a:buChar char="○"/>
            </a:pPr>
            <a:r>
              <a:rPr lang="en-US"/>
              <a:t>Stride (known/unknown)</a:t>
            </a:r>
            <a:endParaRPr/>
          </a:p>
          <a:p>
            <a:pPr indent="-355600" lvl="1" marL="914400" rtl="0" algn="l">
              <a:spcBef>
                <a:spcPts val="1000"/>
              </a:spcBef>
              <a:spcAft>
                <a:spcPts val="0"/>
              </a:spcAft>
              <a:buSzPts val="2000"/>
              <a:buChar char="○"/>
            </a:pPr>
            <a:r>
              <a:rPr lang="en-US"/>
              <a:t>Frequency of accesses</a:t>
            </a:r>
            <a:endParaRPr/>
          </a:p>
          <a:p>
            <a:pPr indent="0" lvl="0" marL="0" rtl="0" algn="l">
              <a:spcBef>
                <a:spcPts val="1000"/>
              </a:spcBef>
              <a:spcAft>
                <a:spcPts val="10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5"/>
          <p:cNvSpPr txBox="1"/>
          <p:nvPr>
            <p:ph type="ctrTitle"/>
          </p:nvPr>
        </p:nvSpPr>
        <p:spPr>
          <a:xfrm>
            <a:off x="628650" y="282575"/>
            <a:ext cx="7886700" cy="708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Data Transformation Considerations</a:t>
            </a:r>
            <a:endParaRPr/>
          </a:p>
        </p:txBody>
      </p:sp>
      <p:sp>
        <p:nvSpPr>
          <p:cNvPr id="173" name="Google Shape;173;p25"/>
          <p:cNvSpPr txBox="1"/>
          <p:nvPr>
            <p:ph idx="1" type="subTitle"/>
          </p:nvPr>
        </p:nvSpPr>
        <p:spPr>
          <a:xfrm>
            <a:off x="628650" y="990575"/>
            <a:ext cx="8077200" cy="3200400"/>
          </a:xfrm>
          <a:prstGeom prst="rect">
            <a:avLst/>
          </a:prstGeom>
        </p:spPr>
        <p:txBody>
          <a:bodyPr anchorCtr="0" anchor="t" bIns="45700" lIns="91425" spcFirstLastPara="1" rIns="91425" wrap="square" tIns="45700">
            <a:noAutofit/>
          </a:bodyPr>
          <a:lstStyle/>
          <a:p>
            <a:pPr indent="-381000" lvl="0" marL="457200" rtl="0" algn="l">
              <a:lnSpc>
                <a:spcPct val="115000"/>
              </a:lnSpc>
              <a:spcBef>
                <a:spcPts val="1000"/>
              </a:spcBef>
              <a:spcAft>
                <a:spcPts val="0"/>
              </a:spcAft>
              <a:buSzPts val="2400"/>
              <a:buChar char="●"/>
            </a:pPr>
            <a:r>
              <a:rPr lang="en-US"/>
              <a:t>Locks are always padded</a:t>
            </a:r>
            <a:endParaRPr/>
          </a:p>
          <a:p>
            <a:pPr indent="-381000" lvl="0" marL="457200" rtl="0" algn="l">
              <a:lnSpc>
                <a:spcPct val="115000"/>
              </a:lnSpc>
              <a:spcBef>
                <a:spcPts val="1000"/>
              </a:spcBef>
              <a:spcAft>
                <a:spcPts val="0"/>
              </a:spcAft>
              <a:buSzPts val="2400"/>
              <a:buChar char="●"/>
            </a:pPr>
            <a:r>
              <a:rPr lang="en-US"/>
              <a:t>Data structure read w/strong locality → only transform if writes are more frequent than reads</a:t>
            </a:r>
            <a:endParaRPr/>
          </a:p>
          <a:p>
            <a:pPr indent="-381000" lvl="0" marL="457200" rtl="0" algn="l">
              <a:lnSpc>
                <a:spcPct val="115000"/>
              </a:lnSpc>
              <a:spcBef>
                <a:spcPts val="1000"/>
              </a:spcBef>
              <a:spcAft>
                <a:spcPts val="0"/>
              </a:spcAft>
              <a:buSzPts val="2400"/>
              <a:buChar char="●"/>
            </a:pPr>
            <a:r>
              <a:rPr lang="en-US"/>
              <a:t>Data structure reads and writes w/o </a:t>
            </a:r>
            <a:r>
              <a:rPr lang="en-US"/>
              <a:t>strong locality</a:t>
            </a:r>
            <a:r>
              <a:rPr lang="en-US"/>
              <a:t> → padded and aligned</a:t>
            </a:r>
            <a:endParaRPr/>
          </a:p>
          <a:p>
            <a:pPr indent="-381000" lvl="0" marL="457200" rtl="0" algn="l">
              <a:lnSpc>
                <a:spcPct val="115000"/>
              </a:lnSpc>
              <a:spcBef>
                <a:spcPts val="1000"/>
              </a:spcBef>
              <a:spcAft>
                <a:spcPts val="0"/>
              </a:spcAft>
              <a:buSzPts val="2400"/>
              <a:buChar char="●"/>
            </a:pPr>
            <a:r>
              <a:rPr lang="en-US"/>
              <a:t>Data structure with minimal read-write conflicts &amp; read w/o processor locality → group/transpose or indirection </a:t>
            </a:r>
            <a:endParaRPr/>
          </a:p>
          <a:p>
            <a:pPr indent="0" lvl="0" marL="0" rtl="0" algn="l">
              <a:lnSpc>
                <a:spcPct val="115000"/>
              </a:lnSpc>
              <a:spcBef>
                <a:spcPts val="1000"/>
              </a:spcBef>
              <a:spcAft>
                <a:spcPts val="0"/>
              </a:spcAft>
              <a:buClr>
                <a:schemeClr val="dk1"/>
              </a:buClr>
              <a:buSzPts val="1100"/>
              <a:buFont typeface="Arial"/>
              <a:buNone/>
            </a:pPr>
            <a:r>
              <a:t/>
            </a:r>
            <a:endParaRPr/>
          </a:p>
          <a:p>
            <a:pPr indent="0" lvl="0" marL="0" rtl="0" algn="l">
              <a:lnSpc>
                <a:spcPct val="115000"/>
              </a:lnSpc>
              <a:spcBef>
                <a:spcPts val="1000"/>
              </a:spcBef>
              <a:spcAft>
                <a:spcPts val="10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ctrTitle"/>
          </p:nvPr>
        </p:nvSpPr>
        <p:spPr>
          <a:xfrm>
            <a:off x="628650" y="282575"/>
            <a:ext cx="7886700" cy="708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What is False Sharing?</a:t>
            </a:r>
            <a:endParaRPr/>
          </a:p>
        </p:txBody>
      </p:sp>
      <p:sp>
        <p:nvSpPr>
          <p:cNvPr id="38" name="Google Shape;38;p8"/>
          <p:cNvSpPr txBox="1"/>
          <p:nvPr>
            <p:ph idx="1" type="subTitle"/>
          </p:nvPr>
        </p:nvSpPr>
        <p:spPr>
          <a:xfrm>
            <a:off x="628650" y="1231900"/>
            <a:ext cx="7886700" cy="3200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None/>
            </a:pPr>
            <a:r>
              <a:rPr lang="en-US"/>
              <a:t>A </a:t>
            </a:r>
            <a:r>
              <a:rPr b="1" lang="en-US"/>
              <a:t>cache-line</a:t>
            </a:r>
            <a:r>
              <a:rPr lang="en-US"/>
              <a:t> is the smallest unit of cache memory</a:t>
            </a:r>
            <a:endParaRPr/>
          </a:p>
          <a:p>
            <a:pPr indent="0" lvl="0" marL="0" rtl="0" algn="l">
              <a:spcBef>
                <a:spcPts val="1000"/>
              </a:spcBef>
              <a:spcAft>
                <a:spcPts val="0"/>
              </a:spcAft>
              <a:buClr>
                <a:schemeClr val="dk1"/>
              </a:buClr>
              <a:buSzPts val="1100"/>
              <a:buNone/>
            </a:pPr>
            <a:r>
              <a:t/>
            </a:r>
            <a:endParaRPr/>
          </a:p>
          <a:p>
            <a:pPr indent="0" lvl="0" marL="0" rtl="0" algn="l">
              <a:spcBef>
                <a:spcPts val="1000"/>
              </a:spcBef>
              <a:spcAft>
                <a:spcPts val="0"/>
              </a:spcAft>
              <a:buClr>
                <a:schemeClr val="dk1"/>
              </a:buClr>
              <a:buSzPts val="1100"/>
              <a:buNone/>
            </a:pPr>
            <a:r>
              <a:rPr lang="en-US"/>
              <a:t>True sharing is when </a:t>
            </a:r>
            <a:r>
              <a:rPr b="1" lang="en-US"/>
              <a:t>different threads</a:t>
            </a:r>
            <a:r>
              <a:rPr lang="en-US"/>
              <a:t> access/modify </a:t>
            </a:r>
            <a:r>
              <a:rPr b="1" lang="en-US"/>
              <a:t>same variable</a:t>
            </a:r>
            <a:endParaRPr b="1"/>
          </a:p>
          <a:p>
            <a:pPr indent="0" lvl="0" marL="0" rtl="0" algn="l">
              <a:spcBef>
                <a:spcPts val="1000"/>
              </a:spcBef>
              <a:spcAft>
                <a:spcPts val="0"/>
              </a:spcAft>
              <a:buClr>
                <a:schemeClr val="dk1"/>
              </a:buClr>
              <a:buSzPts val="1100"/>
              <a:buNone/>
            </a:pPr>
            <a:r>
              <a:t/>
            </a:r>
            <a:endParaRPr/>
          </a:p>
          <a:p>
            <a:pPr indent="0" lvl="0" marL="0" rtl="0" algn="l">
              <a:spcBef>
                <a:spcPts val="1000"/>
              </a:spcBef>
              <a:spcAft>
                <a:spcPts val="1000"/>
              </a:spcAft>
              <a:buClr>
                <a:schemeClr val="dk1"/>
              </a:buClr>
              <a:buSzPts val="1100"/>
              <a:buNone/>
            </a:pPr>
            <a:r>
              <a:rPr lang="en-US"/>
              <a:t>False sharing is when </a:t>
            </a:r>
            <a:r>
              <a:rPr b="1" lang="en-US"/>
              <a:t>different threads</a:t>
            </a:r>
            <a:r>
              <a:rPr lang="en-US"/>
              <a:t> access </a:t>
            </a:r>
            <a:r>
              <a:rPr b="1" lang="en-US"/>
              <a:t>different variables</a:t>
            </a:r>
            <a:r>
              <a:rPr lang="en-US"/>
              <a:t> on the same cache-line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6"/>
          <p:cNvSpPr txBox="1"/>
          <p:nvPr>
            <p:ph type="ctrTitle"/>
          </p:nvPr>
        </p:nvSpPr>
        <p:spPr>
          <a:xfrm>
            <a:off x="628650" y="282575"/>
            <a:ext cx="7886700" cy="708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Transformation Considerations</a:t>
            </a:r>
            <a:endParaRPr/>
          </a:p>
        </p:txBody>
      </p:sp>
      <p:sp>
        <p:nvSpPr>
          <p:cNvPr id="179" name="Google Shape;179;p26"/>
          <p:cNvSpPr txBox="1"/>
          <p:nvPr>
            <p:ph idx="1" type="subTitle"/>
          </p:nvPr>
        </p:nvSpPr>
        <p:spPr>
          <a:xfrm>
            <a:off x="597125" y="1058700"/>
            <a:ext cx="7886700" cy="3200400"/>
          </a:xfrm>
          <a:prstGeom prst="rect">
            <a:avLst/>
          </a:prstGeom>
        </p:spPr>
        <p:txBody>
          <a:bodyPr anchorCtr="0" anchor="t" bIns="45700" lIns="91425" spcFirstLastPara="1" rIns="91425" wrap="square" tIns="45700">
            <a:noAutofit/>
          </a:bodyPr>
          <a:lstStyle/>
          <a:p>
            <a:pPr indent="-381000" lvl="0" marL="457200" rtl="0" algn="l">
              <a:lnSpc>
                <a:spcPct val="115000"/>
              </a:lnSpc>
              <a:spcBef>
                <a:spcPts val="0"/>
              </a:spcBef>
              <a:spcAft>
                <a:spcPts val="1000"/>
              </a:spcAft>
              <a:buSzPts val="2400"/>
              <a:buChar char="●"/>
            </a:pPr>
            <a:r>
              <a:rPr lang="en-US"/>
              <a:t>Data structure with minimal read-write conflicts &amp; reads w/o strong locality → group/transpose or indirection</a:t>
            </a:r>
            <a:endParaRPr/>
          </a:p>
        </p:txBody>
      </p:sp>
      <p:pic>
        <p:nvPicPr>
          <p:cNvPr id="180" name="Google Shape;180;p26"/>
          <p:cNvPicPr preferRelativeResize="0"/>
          <p:nvPr/>
        </p:nvPicPr>
        <p:blipFill rotWithShape="1">
          <a:blip r:embed="rId3">
            <a:alphaModFix/>
          </a:blip>
          <a:srcRect b="3002" l="0" r="0" t="10477"/>
          <a:stretch/>
        </p:blipFill>
        <p:spPr>
          <a:xfrm>
            <a:off x="2212313" y="2111575"/>
            <a:ext cx="3254376" cy="2370199"/>
          </a:xfrm>
          <a:prstGeom prst="rect">
            <a:avLst/>
          </a:prstGeom>
          <a:noFill/>
          <a:ln>
            <a:noFill/>
          </a:ln>
        </p:spPr>
      </p:pic>
      <p:pic>
        <p:nvPicPr>
          <p:cNvPr id="181" name="Google Shape;181;p26"/>
          <p:cNvPicPr preferRelativeResize="0"/>
          <p:nvPr/>
        </p:nvPicPr>
        <p:blipFill>
          <a:blip r:embed="rId4">
            <a:alphaModFix/>
          </a:blip>
          <a:stretch>
            <a:fillRect/>
          </a:stretch>
        </p:blipFill>
        <p:spPr>
          <a:xfrm>
            <a:off x="5657263" y="2111587"/>
            <a:ext cx="831550" cy="1420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txBox="1"/>
          <p:nvPr>
            <p:ph type="ctrTitle"/>
          </p:nvPr>
        </p:nvSpPr>
        <p:spPr>
          <a:xfrm>
            <a:off x="628650" y="282575"/>
            <a:ext cx="7886700" cy="708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Methodology and Workload </a:t>
            </a:r>
            <a:endParaRPr/>
          </a:p>
        </p:txBody>
      </p:sp>
      <p:sp>
        <p:nvSpPr>
          <p:cNvPr id="187" name="Google Shape;187;p27"/>
          <p:cNvSpPr txBox="1"/>
          <p:nvPr>
            <p:ph idx="1" type="subTitle"/>
          </p:nvPr>
        </p:nvSpPr>
        <p:spPr>
          <a:xfrm>
            <a:off x="628650" y="1231900"/>
            <a:ext cx="7886700" cy="32004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en-US"/>
              <a:t>Impact of static algorithms and transformations on program performance was assessed</a:t>
            </a:r>
            <a:endParaRPr/>
          </a:p>
          <a:p>
            <a:pPr indent="-381000" lvl="0" marL="457200" rtl="0" algn="l">
              <a:spcBef>
                <a:spcPts val="1000"/>
              </a:spcBef>
              <a:spcAft>
                <a:spcPts val="0"/>
              </a:spcAft>
              <a:buSzPts val="2400"/>
              <a:buChar char="●"/>
            </a:pPr>
            <a:r>
              <a:rPr lang="en-US"/>
              <a:t>3 program versions: unoptimized, compiler-transformed, and hand-optimized.</a:t>
            </a:r>
            <a:endParaRPr/>
          </a:p>
          <a:p>
            <a:pPr indent="-355600" lvl="1" marL="914400" rtl="0" algn="l">
              <a:spcBef>
                <a:spcPts val="1000"/>
              </a:spcBef>
              <a:spcAft>
                <a:spcPts val="0"/>
              </a:spcAft>
              <a:buSzPts val="2000"/>
              <a:buChar char="○"/>
            </a:pPr>
            <a:r>
              <a:rPr lang="en-US"/>
              <a:t>Hand-optimized for locality to varying degrees</a:t>
            </a:r>
            <a:endParaRPr/>
          </a:p>
          <a:p>
            <a:pPr indent="0" lvl="0" marL="0" rtl="0" algn="l">
              <a:spcBef>
                <a:spcPts val="1000"/>
              </a:spcBef>
              <a:spcAft>
                <a:spcPts val="10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8"/>
          <p:cNvSpPr txBox="1"/>
          <p:nvPr>
            <p:ph type="ctrTitle"/>
          </p:nvPr>
        </p:nvSpPr>
        <p:spPr>
          <a:xfrm>
            <a:off x="628650" y="282575"/>
            <a:ext cx="7886700" cy="708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Results</a:t>
            </a:r>
            <a:endParaRPr/>
          </a:p>
        </p:txBody>
      </p:sp>
      <p:sp>
        <p:nvSpPr>
          <p:cNvPr id="193" name="Google Shape;193;p28"/>
          <p:cNvSpPr txBox="1"/>
          <p:nvPr>
            <p:ph idx="1" type="subTitle"/>
          </p:nvPr>
        </p:nvSpPr>
        <p:spPr>
          <a:xfrm>
            <a:off x="628650" y="1231900"/>
            <a:ext cx="7886700" cy="3200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a:t>Applied optimizations on numerous unoptimized programs</a:t>
            </a:r>
            <a:endParaRPr/>
          </a:p>
          <a:p>
            <a:pPr indent="-381000" lvl="0" marL="457200" rtl="0" algn="l">
              <a:spcBef>
                <a:spcPts val="1000"/>
              </a:spcBef>
              <a:spcAft>
                <a:spcPts val="0"/>
              </a:spcAft>
              <a:buSzPts val="2400"/>
              <a:buChar char="●"/>
            </a:pPr>
            <a:r>
              <a:rPr lang="en-US"/>
              <a:t>Maxflow: Maximum flow in a directed graph</a:t>
            </a:r>
            <a:endParaRPr/>
          </a:p>
          <a:p>
            <a:pPr indent="-381000" lvl="0" marL="457200" rtl="0" algn="l">
              <a:spcBef>
                <a:spcPts val="1000"/>
              </a:spcBef>
              <a:spcAft>
                <a:spcPts val="0"/>
              </a:spcAft>
              <a:buSzPts val="2400"/>
              <a:buChar char="●"/>
            </a:pPr>
            <a:r>
              <a:rPr lang="en-US"/>
              <a:t>PVerify: Logical Verification</a:t>
            </a:r>
            <a:endParaRPr/>
          </a:p>
          <a:p>
            <a:pPr indent="-381000" lvl="0" marL="457200" rtl="0" algn="l">
              <a:spcBef>
                <a:spcPts val="1000"/>
              </a:spcBef>
              <a:spcAft>
                <a:spcPts val="0"/>
              </a:spcAft>
              <a:buSzPts val="2400"/>
              <a:buChar char="●"/>
            </a:pPr>
            <a:r>
              <a:rPr lang="en-US"/>
              <a:t>Topopt: Topological Optimization</a:t>
            </a:r>
            <a:endParaRPr/>
          </a:p>
          <a:p>
            <a:pPr indent="-381000" lvl="0" marL="457200" rtl="0" algn="l">
              <a:spcBef>
                <a:spcPts val="1000"/>
              </a:spcBef>
              <a:spcAft>
                <a:spcPts val="0"/>
              </a:spcAft>
              <a:buSzPts val="2400"/>
              <a:buChar char="●"/>
            </a:pPr>
            <a:r>
              <a:rPr lang="en-US"/>
              <a:t>Fmm: Fast multipole method (n-body)</a:t>
            </a:r>
            <a:endParaRPr/>
          </a:p>
          <a:p>
            <a:pPr indent="-381000" lvl="0" marL="457200" rtl="0" algn="l">
              <a:spcBef>
                <a:spcPts val="1000"/>
              </a:spcBef>
              <a:spcAft>
                <a:spcPts val="0"/>
              </a:spcAft>
              <a:buSzPts val="2400"/>
              <a:buChar char="●"/>
            </a:pPr>
            <a:r>
              <a:rPr lang="en-US"/>
              <a:t>Radiosity: Equilibrium Distribution of light</a:t>
            </a:r>
            <a:endParaRPr/>
          </a:p>
          <a:p>
            <a:pPr indent="-381000" lvl="0" marL="457200" rtl="0" algn="l">
              <a:spcBef>
                <a:spcPts val="1000"/>
              </a:spcBef>
              <a:spcAft>
                <a:spcPts val="0"/>
              </a:spcAft>
              <a:buSzPts val="2400"/>
              <a:buChar char="●"/>
            </a:pPr>
            <a:r>
              <a:rPr lang="en-US"/>
              <a:t>Others: Raytrace, LocusRoute, Mp3d, Pthor, Water</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10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9"/>
          <p:cNvSpPr txBox="1"/>
          <p:nvPr>
            <p:ph type="ctrTitle"/>
          </p:nvPr>
        </p:nvSpPr>
        <p:spPr>
          <a:xfrm>
            <a:off x="628650" y="282575"/>
            <a:ext cx="7886700" cy="708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Results</a:t>
            </a:r>
            <a:endParaRPr/>
          </a:p>
        </p:txBody>
      </p:sp>
      <p:pic>
        <p:nvPicPr>
          <p:cNvPr id="199" name="Google Shape;199;p29" title="Points scored"/>
          <p:cNvPicPr preferRelativeResize="0"/>
          <p:nvPr/>
        </p:nvPicPr>
        <p:blipFill>
          <a:blip r:embed="rId3">
            <a:alphaModFix/>
          </a:blip>
          <a:stretch>
            <a:fillRect/>
          </a:stretch>
        </p:blipFill>
        <p:spPr>
          <a:xfrm>
            <a:off x="1822050" y="1070400"/>
            <a:ext cx="5499900" cy="34007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0"/>
          <p:cNvSpPr txBox="1"/>
          <p:nvPr>
            <p:ph type="ctrTitle"/>
          </p:nvPr>
        </p:nvSpPr>
        <p:spPr>
          <a:xfrm>
            <a:off x="628650" y="282575"/>
            <a:ext cx="7886700" cy="708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Results</a:t>
            </a:r>
            <a:endParaRPr/>
          </a:p>
        </p:txBody>
      </p:sp>
      <p:graphicFrame>
        <p:nvGraphicFramePr>
          <p:cNvPr id="205" name="Google Shape;205;p30"/>
          <p:cNvGraphicFramePr/>
          <p:nvPr/>
        </p:nvGraphicFramePr>
        <p:xfrm>
          <a:off x="952500" y="971550"/>
          <a:ext cx="3000000" cy="3000000"/>
        </p:xfrm>
        <a:graphic>
          <a:graphicData uri="http://schemas.openxmlformats.org/drawingml/2006/table">
            <a:tbl>
              <a:tblPr>
                <a:noFill/>
                <a:tableStyleId>{3799921F-AB98-4C9F-8EF8-CC8E3FA7D428}</a:tableStyleId>
              </a:tblPr>
              <a:tblGrid>
                <a:gridCol w="1206500"/>
                <a:gridCol w="1206500"/>
                <a:gridCol w="1206500"/>
                <a:gridCol w="1206500"/>
                <a:gridCol w="1206500"/>
                <a:gridCol w="1206500"/>
              </a:tblGrid>
              <a:tr h="474300">
                <a:tc>
                  <a:txBody>
                    <a:bodyPr/>
                    <a:lstStyle/>
                    <a:p>
                      <a:pPr indent="0" lvl="0" marL="0" rtl="0" algn="l">
                        <a:spcBef>
                          <a:spcPts val="0"/>
                        </a:spcBef>
                        <a:spcAft>
                          <a:spcPts val="0"/>
                        </a:spcAft>
                        <a:buNone/>
                      </a:pPr>
                      <a:r>
                        <a:rPr b="1" lang="en-US">
                          <a:latin typeface="Calibri"/>
                          <a:ea typeface="Calibri"/>
                          <a:cs typeface="Calibri"/>
                          <a:sym typeface="Calibri"/>
                        </a:rPr>
                        <a:t>Program</a:t>
                      </a:r>
                      <a:endParaRPr b="1">
                        <a:latin typeface="Calibri"/>
                        <a:ea typeface="Calibri"/>
                        <a:cs typeface="Calibri"/>
                        <a:sym typeface="Calibri"/>
                      </a:endParaRPr>
                    </a:p>
                  </a:txBody>
                  <a:tcPr marT="91425" marB="91425" marR="91425" marL="91425">
                    <a:lnR cap="flat" cmpd="sng" w="9525">
                      <a:solidFill>
                        <a:srgbClr val="595959"/>
                      </a:solidFill>
                      <a:prstDash val="solid"/>
                      <a:round/>
                      <a:headEnd len="sm" w="sm" type="none"/>
                      <a:tailEnd len="sm" w="sm" type="none"/>
                    </a:lnR>
                    <a:lnB cap="flat" cmpd="sng" w="9525">
                      <a:solidFill>
                        <a:srgbClr val="9E9E9E">
                          <a:alpha val="0"/>
                        </a:srgbClr>
                      </a:solidFill>
                      <a:prstDash val="solid"/>
                      <a:round/>
                      <a:headEnd len="sm" w="sm" type="none"/>
                      <a:tailEnd len="sm" w="sm" type="none"/>
                    </a:lnB>
                  </a:tcPr>
                </a:tc>
                <a:tc rowSpan="2">
                  <a:txBody>
                    <a:bodyPr/>
                    <a:lstStyle/>
                    <a:p>
                      <a:pPr indent="0" lvl="0" marL="0" rtl="0" algn="l">
                        <a:spcBef>
                          <a:spcPts val="0"/>
                        </a:spcBef>
                        <a:spcAft>
                          <a:spcPts val="0"/>
                        </a:spcAft>
                        <a:buNone/>
                      </a:pPr>
                      <a:r>
                        <a:rPr b="1" lang="en-US">
                          <a:latin typeface="Calibri"/>
                          <a:ea typeface="Calibri"/>
                          <a:cs typeface="Calibri"/>
                          <a:sym typeface="Calibri"/>
                        </a:rPr>
                        <a:t>False Sharing </a:t>
                      </a:r>
                      <a:endParaRPr b="1">
                        <a:latin typeface="Calibri"/>
                        <a:ea typeface="Calibri"/>
                        <a:cs typeface="Calibri"/>
                        <a:sym typeface="Calibri"/>
                      </a:endParaRPr>
                    </a:p>
                    <a:p>
                      <a:pPr indent="0" lvl="0" marL="0" rtl="0" algn="l">
                        <a:spcBef>
                          <a:spcPts val="0"/>
                        </a:spcBef>
                        <a:spcAft>
                          <a:spcPts val="0"/>
                        </a:spcAft>
                        <a:buNone/>
                      </a:pPr>
                      <a:r>
                        <a:rPr b="1" lang="en-US">
                          <a:solidFill>
                            <a:srgbClr val="000000"/>
                          </a:solidFill>
                          <a:latin typeface="Calibri"/>
                          <a:ea typeface="Calibri"/>
                          <a:cs typeface="Calibri"/>
                          <a:sym typeface="Calibri"/>
                        </a:rPr>
                        <a:t>Reduction Total</a:t>
                      </a:r>
                      <a:endParaRPr b="1">
                        <a:latin typeface="Calibri"/>
                        <a:ea typeface="Calibri"/>
                        <a:cs typeface="Calibri"/>
                        <a:sym typeface="Calibri"/>
                      </a:endParaRPr>
                    </a:p>
                  </a:txBody>
                  <a:tcPr marT="91425" marB="91425" marR="91425" marL="91425">
                    <a:lnL cap="flat" cmpd="sng" w="9525">
                      <a:solidFill>
                        <a:srgbClr val="595959"/>
                      </a:solidFill>
                      <a:prstDash val="solid"/>
                      <a:round/>
                      <a:headEnd len="sm" w="sm" type="none"/>
                      <a:tailEnd len="sm" w="sm" type="none"/>
                    </a:lnL>
                  </a:tcPr>
                </a:tc>
                <a:tc gridSpan="4">
                  <a:txBody>
                    <a:bodyPr/>
                    <a:lstStyle/>
                    <a:p>
                      <a:pPr indent="0" lvl="0" marL="0" rtl="0" algn="ctr">
                        <a:spcBef>
                          <a:spcPts val="0"/>
                        </a:spcBef>
                        <a:spcAft>
                          <a:spcPts val="0"/>
                        </a:spcAft>
                        <a:buNone/>
                      </a:pPr>
                      <a:r>
                        <a:rPr b="1" lang="en-US">
                          <a:latin typeface="Calibri"/>
                          <a:ea typeface="Calibri"/>
                          <a:cs typeface="Calibri"/>
                          <a:sym typeface="Calibri"/>
                        </a:rPr>
                        <a:t>Fraction of Reduction by Transformation</a:t>
                      </a:r>
                      <a:endParaRPr b="1">
                        <a:latin typeface="Calibri"/>
                        <a:ea typeface="Calibri"/>
                        <a:cs typeface="Calibri"/>
                        <a:sym typeface="Calibri"/>
                      </a:endParaRPr>
                    </a:p>
                  </a:txBody>
                  <a:tcPr marT="91425" marB="91425" marR="91425" marL="91425"/>
                </a:tc>
                <a:tc hMerge="1"/>
                <a:tc hMerge="1"/>
                <a:tc hMerge="1"/>
              </a:tr>
              <a:tr h="381000">
                <a:tc>
                  <a:txBody>
                    <a:bodyPr/>
                    <a:lstStyle/>
                    <a:p>
                      <a:pPr indent="0" lvl="0" marL="0" rtl="0" algn="l">
                        <a:spcBef>
                          <a:spcPts val="0"/>
                        </a:spcBef>
                        <a:spcAft>
                          <a:spcPts val="0"/>
                        </a:spcAft>
                        <a:buNone/>
                      </a:pPr>
                      <a:r>
                        <a:t/>
                      </a:r>
                      <a:endParaRPr b="1">
                        <a:latin typeface="Calibri"/>
                        <a:ea typeface="Calibri"/>
                        <a:cs typeface="Calibri"/>
                        <a:sym typeface="Calibri"/>
                      </a:endParaRPr>
                    </a:p>
                  </a:txBody>
                  <a:tcPr marT="91425" marB="91425" marR="91425" marL="91425">
                    <a:lnT cap="flat" cmpd="sng" w="9525">
                      <a:solidFill>
                        <a:srgbClr val="9E9E9E">
                          <a:alpha val="0"/>
                        </a:srgbClr>
                      </a:solidFill>
                      <a:prstDash val="solid"/>
                      <a:round/>
                      <a:headEnd len="sm" w="sm" type="none"/>
                      <a:tailEnd len="sm" w="sm" type="none"/>
                    </a:lnT>
                  </a:tcPr>
                </a:tc>
                <a:tc vMerge="1"/>
                <a:tc>
                  <a:txBody>
                    <a:bodyPr/>
                    <a:lstStyle/>
                    <a:p>
                      <a:pPr indent="0" lvl="0" marL="0" rtl="0" algn="ctr">
                        <a:spcBef>
                          <a:spcPts val="0"/>
                        </a:spcBef>
                        <a:spcAft>
                          <a:spcPts val="0"/>
                        </a:spcAft>
                        <a:buNone/>
                      </a:pPr>
                      <a:r>
                        <a:rPr b="1" lang="en-US">
                          <a:latin typeface="Calibri"/>
                          <a:ea typeface="Calibri"/>
                          <a:cs typeface="Calibri"/>
                          <a:sym typeface="Calibri"/>
                        </a:rPr>
                        <a:t>Group &amp; Transpose</a:t>
                      </a:r>
                      <a:endParaRPr b="1">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b="1" lang="en-US">
                          <a:latin typeface="Calibri"/>
                          <a:ea typeface="Calibri"/>
                          <a:cs typeface="Calibri"/>
                          <a:sym typeface="Calibri"/>
                        </a:rPr>
                        <a:t>Indirection</a:t>
                      </a:r>
                      <a:endParaRPr b="1">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b="1" lang="en-US">
                          <a:latin typeface="Calibri"/>
                          <a:ea typeface="Calibri"/>
                          <a:cs typeface="Calibri"/>
                          <a:sym typeface="Calibri"/>
                        </a:rPr>
                        <a:t>Pad &amp; Align</a:t>
                      </a:r>
                      <a:endParaRPr b="1">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b="1" lang="en-US">
                          <a:latin typeface="Calibri"/>
                          <a:ea typeface="Calibri"/>
                          <a:cs typeface="Calibri"/>
                          <a:sym typeface="Calibri"/>
                        </a:rPr>
                        <a:t>Locks</a:t>
                      </a:r>
                      <a:endParaRPr b="1">
                        <a:latin typeface="Calibri"/>
                        <a:ea typeface="Calibri"/>
                        <a:cs typeface="Calibri"/>
                        <a:sym typeface="Calibri"/>
                      </a:endParaRPr>
                    </a:p>
                  </a:txBody>
                  <a:tcPr marT="91425" marB="91425" marR="91425" marL="91425" anchor="ctr"/>
                </a:tc>
              </a:tr>
              <a:tr h="381000">
                <a:tc>
                  <a:txBody>
                    <a:bodyPr/>
                    <a:lstStyle/>
                    <a:p>
                      <a:pPr indent="0" lvl="0" marL="0" rtl="0" algn="l">
                        <a:spcBef>
                          <a:spcPts val="0"/>
                        </a:spcBef>
                        <a:spcAft>
                          <a:spcPts val="0"/>
                        </a:spcAft>
                        <a:buNone/>
                      </a:pPr>
                      <a:r>
                        <a:rPr lang="en-US">
                          <a:latin typeface="Calibri"/>
                          <a:ea typeface="Calibri"/>
                          <a:cs typeface="Calibri"/>
                          <a:sym typeface="Calibri"/>
                        </a:rPr>
                        <a:t>Maxflow</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a:latin typeface="Calibri"/>
                          <a:ea typeface="Calibri"/>
                          <a:cs typeface="Calibri"/>
                          <a:sym typeface="Calibri"/>
                        </a:rPr>
                        <a:t>56.5%</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a:latin typeface="Calibri"/>
                          <a:ea typeface="Calibri"/>
                          <a:cs typeface="Calibri"/>
                          <a:sym typeface="Calibri"/>
                        </a:rPr>
                        <a:t>49.2%</a:t>
                      </a:r>
                      <a:endParaRPr>
                        <a:highlight>
                          <a:srgbClr val="A4C2F4"/>
                        </a:highlight>
                        <a:latin typeface="Calibri"/>
                        <a:ea typeface="Calibri"/>
                        <a:cs typeface="Calibri"/>
                        <a:sym typeface="Calibri"/>
                      </a:endParaRPr>
                    </a:p>
                  </a:txBody>
                  <a:tcPr marT="91425" marB="91425" marR="91425" marL="91425">
                    <a:solidFill>
                      <a:srgbClr val="D9EAD3"/>
                    </a:solidFill>
                  </a:tcPr>
                </a:tc>
                <a:tc>
                  <a:txBody>
                    <a:bodyPr/>
                    <a:lstStyle/>
                    <a:p>
                      <a:pPr indent="0" lvl="0" marL="0" rtl="0" algn="l">
                        <a:spcBef>
                          <a:spcPts val="0"/>
                        </a:spcBef>
                        <a:spcAft>
                          <a:spcPts val="0"/>
                        </a:spcAft>
                        <a:buNone/>
                      </a:pPr>
                      <a:r>
                        <a:rPr lang="en-US">
                          <a:latin typeface="Calibri"/>
                          <a:ea typeface="Calibri"/>
                          <a:cs typeface="Calibri"/>
                          <a:sym typeface="Calibri"/>
                        </a:rPr>
                        <a:t>7.3%</a:t>
                      </a:r>
                      <a:endParaRPr>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lang="en-US">
                          <a:latin typeface="Calibri"/>
                          <a:ea typeface="Calibri"/>
                          <a:cs typeface="Calibri"/>
                          <a:sym typeface="Calibri"/>
                        </a:rPr>
                        <a:t>Pverify</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a:latin typeface="Calibri"/>
                          <a:ea typeface="Calibri"/>
                          <a:cs typeface="Calibri"/>
                          <a:sym typeface="Calibri"/>
                        </a:rPr>
                        <a:t>91.2%</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a:latin typeface="Calibri"/>
                          <a:ea typeface="Calibri"/>
                          <a:cs typeface="Calibri"/>
                          <a:sym typeface="Calibri"/>
                        </a:rPr>
                        <a:t>6.4%</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a:latin typeface="Calibri"/>
                          <a:ea typeface="Calibri"/>
                          <a:cs typeface="Calibri"/>
                          <a:sym typeface="Calibri"/>
                        </a:rPr>
                        <a:t>81.6%</a:t>
                      </a:r>
                      <a:endParaRPr>
                        <a:latin typeface="Calibri"/>
                        <a:ea typeface="Calibri"/>
                        <a:cs typeface="Calibri"/>
                        <a:sym typeface="Calibri"/>
                      </a:endParaRPr>
                    </a:p>
                  </a:txBody>
                  <a:tcPr marT="91425" marB="91425" marR="91425" marL="91425">
                    <a:solidFill>
                      <a:srgbClr val="D9EAD3"/>
                    </a:solidFill>
                  </a:tcPr>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a:latin typeface="Calibri"/>
                          <a:ea typeface="Calibri"/>
                          <a:cs typeface="Calibri"/>
                          <a:sym typeface="Calibri"/>
                        </a:rPr>
                        <a:t>3.1%</a:t>
                      </a:r>
                      <a:endParaRPr>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lang="en-US">
                          <a:latin typeface="Calibri"/>
                          <a:ea typeface="Calibri"/>
                          <a:cs typeface="Calibri"/>
                          <a:sym typeface="Calibri"/>
                        </a:rPr>
                        <a:t>Topopt</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a:latin typeface="Calibri"/>
                          <a:ea typeface="Calibri"/>
                          <a:cs typeface="Calibri"/>
                          <a:sym typeface="Calibri"/>
                        </a:rPr>
                        <a:t>79.9%</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a:latin typeface="Calibri"/>
                          <a:ea typeface="Calibri"/>
                          <a:cs typeface="Calibri"/>
                          <a:sym typeface="Calibri"/>
                        </a:rPr>
                        <a:t>61.3%</a:t>
                      </a:r>
                      <a:endParaRPr>
                        <a:latin typeface="Calibri"/>
                        <a:ea typeface="Calibri"/>
                        <a:cs typeface="Calibri"/>
                        <a:sym typeface="Calibri"/>
                      </a:endParaRPr>
                    </a:p>
                  </a:txBody>
                  <a:tcPr marT="91425" marB="91425" marR="91425" marL="91425">
                    <a:solidFill>
                      <a:srgbClr val="D9EAD3"/>
                    </a:solidFill>
                  </a:tcPr>
                </a:tc>
                <a:tc>
                  <a:txBody>
                    <a:bodyPr/>
                    <a:lstStyle/>
                    <a:p>
                      <a:pPr indent="0" lvl="0" marL="0" rtl="0" algn="l">
                        <a:spcBef>
                          <a:spcPts val="0"/>
                        </a:spcBef>
                        <a:spcAft>
                          <a:spcPts val="0"/>
                        </a:spcAft>
                        <a:buNone/>
                      </a:pPr>
                      <a:r>
                        <a:rPr lang="en-US">
                          <a:latin typeface="Calibri"/>
                          <a:ea typeface="Calibri"/>
                          <a:cs typeface="Calibri"/>
                          <a:sym typeface="Calibri"/>
                        </a:rPr>
                        <a:t>18.6%</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lang="en-US">
                          <a:latin typeface="Calibri"/>
                          <a:ea typeface="Calibri"/>
                          <a:cs typeface="Calibri"/>
                          <a:sym typeface="Calibri"/>
                        </a:rPr>
                        <a:t>Fmm</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a:latin typeface="Calibri"/>
                          <a:ea typeface="Calibri"/>
                          <a:cs typeface="Calibri"/>
                          <a:sym typeface="Calibri"/>
                        </a:rPr>
                        <a:t>90.8%</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a:latin typeface="Calibri"/>
                          <a:ea typeface="Calibri"/>
                          <a:cs typeface="Calibri"/>
                          <a:sym typeface="Calibri"/>
                        </a:rPr>
                        <a:t>84.8%</a:t>
                      </a:r>
                      <a:endParaRPr>
                        <a:latin typeface="Calibri"/>
                        <a:ea typeface="Calibri"/>
                        <a:cs typeface="Calibri"/>
                        <a:sym typeface="Calibri"/>
                      </a:endParaRPr>
                    </a:p>
                  </a:txBody>
                  <a:tcPr marT="91425" marB="91425" marR="91425" marL="91425">
                    <a:solidFill>
                      <a:srgbClr val="D9EAD3"/>
                    </a:solidFill>
                  </a:tcPr>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a:latin typeface="Calibri"/>
                          <a:ea typeface="Calibri"/>
                          <a:cs typeface="Calibri"/>
                          <a:sym typeface="Calibri"/>
                        </a:rPr>
                        <a:t>6.0%</a:t>
                      </a:r>
                      <a:endParaRPr>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lang="en-US">
                          <a:latin typeface="Calibri"/>
                          <a:ea typeface="Calibri"/>
                          <a:cs typeface="Calibri"/>
                          <a:sym typeface="Calibri"/>
                        </a:rPr>
                        <a:t>Radiosity</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a:latin typeface="Calibri"/>
                          <a:ea typeface="Calibri"/>
                          <a:cs typeface="Calibri"/>
                          <a:sym typeface="Calibri"/>
                        </a:rPr>
                        <a:t>93.5%</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a:latin typeface="Calibri"/>
                          <a:ea typeface="Calibri"/>
                          <a:cs typeface="Calibri"/>
                          <a:sym typeface="Calibri"/>
                        </a:rPr>
                        <a:t>85.6%</a:t>
                      </a:r>
                      <a:endParaRPr>
                        <a:latin typeface="Calibri"/>
                        <a:ea typeface="Calibri"/>
                        <a:cs typeface="Calibri"/>
                        <a:sym typeface="Calibri"/>
                      </a:endParaRPr>
                    </a:p>
                  </a:txBody>
                  <a:tcPr marT="91425" marB="91425" marR="91425" marL="91425">
                    <a:solidFill>
                      <a:srgbClr val="D9EAD3"/>
                    </a:solidFill>
                  </a:tcPr>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a:latin typeface="Calibri"/>
                          <a:ea typeface="Calibri"/>
                          <a:cs typeface="Calibri"/>
                          <a:sym typeface="Calibri"/>
                        </a:rPr>
                        <a:t>1.0%</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a:latin typeface="Calibri"/>
                          <a:ea typeface="Calibri"/>
                          <a:cs typeface="Calibri"/>
                          <a:sym typeface="Calibri"/>
                        </a:rPr>
                        <a:t>6.8%</a:t>
                      </a:r>
                      <a:endParaRPr>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lang="en-US">
                          <a:latin typeface="Calibri"/>
                          <a:ea typeface="Calibri"/>
                          <a:cs typeface="Calibri"/>
                          <a:sym typeface="Calibri"/>
                        </a:rPr>
                        <a:t>Raytrace</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a:latin typeface="Calibri"/>
                          <a:ea typeface="Calibri"/>
                          <a:cs typeface="Calibri"/>
                          <a:sym typeface="Calibri"/>
                        </a:rPr>
                        <a:t>78.3%</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a:latin typeface="Calibri"/>
                          <a:ea typeface="Calibri"/>
                          <a:cs typeface="Calibri"/>
                          <a:sym typeface="Calibri"/>
                        </a:rPr>
                        <a:t>70.4%</a:t>
                      </a:r>
                      <a:endParaRPr>
                        <a:latin typeface="Calibri"/>
                        <a:ea typeface="Calibri"/>
                        <a:cs typeface="Calibri"/>
                        <a:sym typeface="Calibri"/>
                      </a:endParaRPr>
                    </a:p>
                  </a:txBody>
                  <a:tcPr marT="91425" marB="91425" marR="91425" marL="91425">
                    <a:solidFill>
                      <a:srgbClr val="D9EAD3"/>
                    </a:solidFill>
                  </a:tcPr>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a:latin typeface="Calibri"/>
                          <a:ea typeface="Calibri"/>
                          <a:cs typeface="Calibri"/>
                          <a:sym typeface="Calibri"/>
                        </a:rPr>
                        <a:t>3.3%</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a:latin typeface="Calibri"/>
                          <a:ea typeface="Calibri"/>
                          <a:cs typeface="Calibri"/>
                          <a:sym typeface="Calibri"/>
                        </a:rPr>
                        <a:t>4.6%</a:t>
                      </a:r>
                      <a:endParaRPr>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1"/>
          <p:cNvSpPr txBox="1"/>
          <p:nvPr>
            <p:ph type="ctrTitle"/>
          </p:nvPr>
        </p:nvSpPr>
        <p:spPr>
          <a:xfrm>
            <a:off x="628650" y="282575"/>
            <a:ext cx="7886700" cy="708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Conclusion</a:t>
            </a:r>
            <a:endParaRPr/>
          </a:p>
        </p:txBody>
      </p:sp>
      <p:sp>
        <p:nvSpPr>
          <p:cNvPr id="211" name="Google Shape;211;p31"/>
          <p:cNvSpPr txBox="1"/>
          <p:nvPr>
            <p:ph idx="1" type="subTitle"/>
          </p:nvPr>
        </p:nvSpPr>
        <p:spPr>
          <a:xfrm>
            <a:off x="628650" y="1231900"/>
            <a:ext cx="7886700" cy="32004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en-US"/>
              <a:t>False sharing quietly destroys performance</a:t>
            </a:r>
            <a:endParaRPr/>
          </a:p>
          <a:p>
            <a:pPr indent="-381000" lvl="0" marL="457200" rtl="0" algn="l">
              <a:spcBef>
                <a:spcPts val="1000"/>
              </a:spcBef>
              <a:spcAft>
                <a:spcPts val="0"/>
              </a:spcAft>
              <a:buSzPts val="2400"/>
              <a:buChar char="●"/>
            </a:pPr>
            <a:r>
              <a:rPr lang="en-US"/>
              <a:t>Static analysis allows for identification of places for improvement with false sharing</a:t>
            </a:r>
            <a:endParaRPr/>
          </a:p>
          <a:p>
            <a:pPr indent="-381000" lvl="0" marL="457200" rtl="0" algn="l">
              <a:spcBef>
                <a:spcPts val="1000"/>
              </a:spcBef>
              <a:spcAft>
                <a:spcPts val="0"/>
              </a:spcAft>
              <a:buSzPts val="2400"/>
              <a:buChar char="●"/>
            </a:pPr>
            <a:r>
              <a:rPr lang="en-US"/>
              <a:t>Group &amp; Transpose, Indirection, and Pad &amp; Align are all effective methods of reducing false sharing</a:t>
            </a:r>
            <a:endParaRPr/>
          </a:p>
          <a:p>
            <a:pPr indent="-381000" lvl="0" marL="457200" rtl="0" algn="l">
              <a:spcBef>
                <a:spcPts val="1000"/>
              </a:spcBef>
              <a:spcAft>
                <a:spcPts val="1000"/>
              </a:spcAft>
              <a:buSzPts val="2400"/>
              <a:buChar char="●"/>
            </a:pPr>
            <a:r>
              <a:rPr lang="en-US"/>
              <a:t>Performance is noticeably better with vs. without these optimizations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2"/>
          <p:cNvSpPr txBox="1"/>
          <p:nvPr>
            <p:ph type="ctrTitle"/>
          </p:nvPr>
        </p:nvSpPr>
        <p:spPr>
          <a:xfrm>
            <a:off x="628650" y="282575"/>
            <a:ext cx="7886700" cy="708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Our Project</a:t>
            </a:r>
            <a:endParaRPr/>
          </a:p>
        </p:txBody>
      </p:sp>
      <p:sp>
        <p:nvSpPr>
          <p:cNvPr id="217" name="Google Shape;217;p32"/>
          <p:cNvSpPr txBox="1"/>
          <p:nvPr>
            <p:ph idx="1" type="subTitle"/>
          </p:nvPr>
        </p:nvSpPr>
        <p:spPr>
          <a:xfrm>
            <a:off x="628650" y="1231900"/>
            <a:ext cx="7886700" cy="32004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en-US"/>
              <a:t>Dynamic </a:t>
            </a:r>
            <a:r>
              <a:rPr lang="en-US"/>
              <a:t>analysis tool to detect false-sharing during execution</a:t>
            </a:r>
            <a:endParaRPr/>
          </a:p>
          <a:p>
            <a:pPr indent="-381000" lvl="0" marL="457200" rtl="0" algn="l">
              <a:spcBef>
                <a:spcPts val="1000"/>
              </a:spcBef>
              <a:spcAft>
                <a:spcPts val="0"/>
              </a:spcAft>
              <a:buSzPts val="2400"/>
              <a:buChar char="●"/>
            </a:pPr>
            <a:r>
              <a:rPr lang="en-US"/>
              <a:t>LLVM implementation of data transformations</a:t>
            </a:r>
            <a:endParaRPr/>
          </a:p>
          <a:p>
            <a:pPr indent="0" lvl="0" marL="0" rtl="0" algn="l">
              <a:spcBef>
                <a:spcPts val="1000"/>
              </a:spcBef>
              <a:spcAft>
                <a:spcPts val="10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3"/>
          <p:cNvSpPr txBox="1"/>
          <p:nvPr>
            <p:ph type="ctrTitle"/>
          </p:nvPr>
        </p:nvSpPr>
        <p:spPr>
          <a:xfrm>
            <a:off x="628650" y="282575"/>
            <a:ext cx="7886700" cy="708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Related Works</a:t>
            </a:r>
            <a:endParaRPr/>
          </a:p>
        </p:txBody>
      </p:sp>
      <p:sp>
        <p:nvSpPr>
          <p:cNvPr id="223" name="Google Shape;223;p33"/>
          <p:cNvSpPr txBox="1"/>
          <p:nvPr>
            <p:ph idx="1" type="subTitle"/>
          </p:nvPr>
        </p:nvSpPr>
        <p:spPr>
          <a:xfrm>
            <a:off x="628650" y="1231900"/>
            <a:ext cx="7886700" cy="3200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J. Torrellas, MS. Lam, and J.L. Hennessy. False sharing and spatial locality in multiprocessor caches. IEEE Transactions on Computers, 43(6):651–663, June 1994.</a:t>
            </a:r>
            <a:endParaRPr/>
          </a:p>
          <a:p>
            <a:pPr indent="0" lvl="0" marL="0" rtl="0" algn="l">
              <a:spcBef>
                <a:spcPts val="1000"/>
              </a:spcBef>
              <a:spcAft>
                <a:spcPts val="1000"/>
              </a:spcAft>
              <a:buNone/>
            </a:pPr>
            <a:r>
              <a:rPr lang="en-US"/>
              <a:t>M. Dubois, J. Skeppstedt, L. Ricciulli, K. Ramamurthy, and P. Stenstrom. The detection and elimination of useless misses in multiprocessors. In 20th Annual International Symposium on Computer Architecture, pages 88–97, June 1993.</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4"/>
          <p:cNvSpPr txBox="1"/>
          <p:nvPr>
            <p:ph type="ctrTitle"/>
          </p:nvPr>
        </p:nvSpPr>
        <p:spPr>
          <a:xfrm>
            <a:off x="628650" y="282575"/>
            <a:ext cx="7886700" cy="708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Paper Reference</a:t>
            </a:r>
            <a:endParaRPr/>
          </a:p>
        </p:txBody>
      </p:sp>
      <p:sp>
        <p:nvSpPr>
          <p:cNvPr id="229" name="Google Shape;229;p34"/>
          <p:cNvSpPr txBox="1"/>
          <p:nvPr>
            <p:ph idx="1" type="subTitle"/>
          </p:nvPr>
        </p:nvSpPr>
        <p:spPr>
          <a:xfrm>
            <a:off x="628650" y="1231900"/>
            <a:ext cx="7886700" cy="3200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sz="2200"/>
              <a:t>Tor E. Jeremiassen and Susan J. Eggers. 1995. Reducing false sharing on shared memory multiprocessors through compile time data transformations. In Proceedings of the fifth ACM SIGPLAN symposium on Principles and practice of parallel programming (PPOPP '95). Association for Computing Machinery, New York, NY, USA, 179–188. https://doi.org/10.1145/209936.209955</a:t>
            </a:r>
            <a:endParaRPr sz="2200"/>
          </a:p>
          <a:p>
            <a:pPr indent="0" lvl="0" marL="0" rtl="0" algn="l">
              <a:spcBef>
                <a:spcPts val="1000"/>
              </a:spcBef>
              <a:spcAft>
                <a:spcPts val="1000"/>
              </a:spcAft>
              <a:buNone/>
            </a:pPr>
            <a:r>
              <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graphicFrame>
        <p:nvGraphicFramePr>
          <p:cNvPr id="43" name="Google Shape;43;p9"/>
          <p:cNvGraphicFramePr/>
          <p:nvPr/>
        </p:nvGraphicFramePr>
        <p:xfrm>
          <a:off x="4946650" y="1666750"/>
          <a:ext cx="3000000" cy="3000000"/>
        </p:xfrm>
        <a:graphic>
          <a:graphicData uri="http://schemas.openxmlformats.org/drawingml/2006/table">
            <a:tbl>
              <a:tblPr>
                <a:noFill/>
                <a:tableStyleId>{124109C4-A72C-4B10-8DB4-EC9D91C98B2A}</a:tableStyleId>
              </a:tblPr>
              <a:tblGrid>
                <a:gridCol w="3543300"/>
              </a:tblGrid>
              <a:tr h="381000">
                <a:tc>
                  <a:txBody>
                    <a:bodyPr/>
                    <a:lstStyle/>
                    <a:p>
                      <a:pPr indent="0" lvl="0" marL="0" rtl="0" algn="l">
                        <a:spcBef>
                          <a:spcPts val="0"/>
                        </a:spcBef>
                        <a:spcAft>
                          <a:spcPts val="0"/>
                        </a:spcAft>
                        <a:buNone/>
                      </a:pPr>
                      <a:r>
                        <a:rPr lang="en-US" sz="2000">
                          <a:latin typeface="Calibri"/>
                          <a:ea typeface="Calibri"/>
                          <a:cs typeface="Calibri"/>
                          <a:sym typeface="Calibri"/>
                        </a:rPr>
                        <a:t>use_count (4 bytes), pointer (8 bytes), etc (52 bytes)</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9050">
                      <a:solidFill>
                        <a:srgbClr val="000000"/>
                      </a:solidFill>
                      <a:prstDash val="dot"/>
                      <a:round/>
                      <a:headEnd len="sm" w="sm" type="none"/>
                      <a:tailEnd len="sm" w="sm" type="none"/>
                    </a:lnB>
                  </a:tcPr>
                </a:tc>
              </a:tr>
              <a:tr h="381000">
                <a:tc>
                  <a:txBody>
                    <a:bodyPr/>
                    <a:lstStyle/>
                    <a:p>
                      <a:pPr indent="0" lvl="0" marL="0" rtl="0" algn="l">
                        <a:spcBef>
                          <a:spcPts val="0"/>
                        </a:spcBef>
                        <a:spcAft>
                          <a:spcPts val="0"/>
                        </a:spcAft>
                        <a:buNone/>
                      </a:pPr>
                      <a:r>
                        <a:rPr lang="en-US" sz="2000">
                          <a:latin typeface="Calibri"/>
                          <a:ea typeface="Calibri"/>
                          <a:cs typeface="Calibri"/>
                          <a:sym typeface="Calibri"/>
                        </a:rPr>
                        <a:t>-</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9050">
                      <a:solidFill>
                        <a:srgbClr val="000000"/>
                      </a:solidFill>
                      <a:prstDash val="dot"/>
                      <a:round/>
                      <a:headEnd len="sm" w="sm" type="none"/>
                      <a:tailEnd len="sm" w="sm" type="none"/>
                    </a:lnT>
                    <a:lnB cap="flat" cmpd="sng" w="19050">
                      <a:solidFill>
                        <a:srgbClr val="000000"/>
                      </a:solidFill>
                      <a:prstDash val="dot"/>
                      <a:round/>
                      <a:headEnd len="sm" w="sm" type="none"/>
                      <a:tailEnd len="sm" w="sm" type="none"/>
                    </a:lnB>
                  </a:tcPr>
                </a:tc>
              </a:tr>
              <a:tr h="381000">
                <a:tc>
                  <a:txBody>
                    <a:bodyPr/>
                    <a:lstStyle/>
                    <a:p>
                      <a:pPr indent="0" lvl="0" marL="0" rtl="0" algn="l">
                        <a:spcBef>
                          <a:spcPts val="0"/>
                        </a:spcBef>
                        <a:spcAft>
                          <a:spcPts val="0"/>
                        </a:spcAft>
                        <a:buNone/>
                      </a:pPr>
                      <a:r>
                        <a:rPr lang="en-US" sz="2000">
                          <a:latin typeface="Calibri"/>
                          <a:ea typeface="Calibri"/>
                          <a:cs typeface="Calibri"/>
                          <a:sym typeface="Calibri"/>
                        </a:rPr>
                        <a:t>-</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9050">
                      <a:solidFill>
                        <a:srgbClr val="000000"/>
                      </a:solidFill>
                      <a:prstDash val="dot"/>
                      <a:round/>
                      <a:headEnd len="sm" w="sm" type="none"/>
                      <a:tailEnd len="sm" w="sm" type="none"/>
                    </a:lnT>
                    <a:lnB cap="flat" cmpd="sng" w="19050">
                      <a:solidFill>
                        <a:srgbClr val="000000"/>
                      </a:solidFill>
                      <a:prstDash val="dot"/>
                      <a:round/>
                      <a:headEnd len="sm" w="sm" type="none"/>
                      <a:tailEnd len="sm" w="sm" type="none"/>
                    </a:lnB>
                  </a:tcPr>
                </a:tc>
              </a:tr>
              <a:tr h="381000">
                <a:tc>
                  <a:txBody>
                    <a:bodyPr/>
                    <a:lstStyle/>
                    <a:p>
                      <a:pPr indent="0" lvl="0" marL="0" rtl="0" algn="l">
                        <a:spcBef>
                          <a:spcPts val="0"/>
                        </a:spcBef>
                        <a:spcAft>
                          <a:spcPts val="0"/>
                        </a:spcAft>
                        <a:buNone/>
                      </a:pPr>
                      <a:r>
                        <a:rPr lang="en-US" sz="2000">
                          <a:latin typeface="Calibri"/>
                          <a:ea typeface="Calibri"/>
                          <a:cs typeface="Calibri"/>
                          <a:sym typeface="Calibri"/>
                        </a:rPr>
                        <a:t>-</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9050">
                      <a:solidFill>
                        <a:srgbClr val="000000"/>
                      </a:solidFill>
                      <a:prstDash val="dot"/>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
        <p:nvSpPr>
          <p:cNvPr id="44" name="Google Shape;44;p9"/>
          <p:cNvSpPr txBox="1"/>
          <p:nvPr/>
        </p:nvSpPr>
        <p:spPr>
          <a:xfrm>
            <a:off x="836400" y="487450"/>
            <a:ext cx="35433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100">
                <a:solidFill>
                  <a:srgbClr val="000000"/>
                </a:solidFill>
                <a:latin typeface="Calibri"/>
                <a:ea typeface="Calibri"/>
                <a:cs typeface="Calibri"/>
                <a:sym typeface="Calibri"/>
              </a:rPr>
              <a:t>Processor 1 cache</a:t>
            </a:r>
            <a:endParaRPr sz="2100">
              <a:solidFill>
                <a:srgbClr val="000000"/>
              </a:solidFill>
              <a:latin typeface="Calibri"/>
              <a:ea typeface="Calibri"/>
              <a:cs typeface="Calibri"/>
              <a:sym typeface="Calibri"/>
            </a:endParaRPr>
          </a:p>
        </p:txBody>
      </p:sp>
      <p:sp>
        <p:nvSpPr>
          <p:cNvPr id="45" name="Google Shape;45;p9"/>
          <p:cNvSpPr txBox="1"/>
          <p:nvPr/>
        </p:nvSpPr>
        <p:spPr>
          <a:xfrm>
            <a:off x="4946650" y="487450"/>
            <a:ext cx="35433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100">
                <a:solidFill>
                  <a:srgbClr val="000000"/>
                </a:solidFill>
                <a:latin typeface="Calibri"/>
                <a:ea typeface="Calibri"/>
                <a:cs typeface="Calibri"/>
                <a:sym typeface="Calibri"/>
              </a:rPr>
              <a:t>Processor 2 cache</a:t>
            </a:r>
            <a:endParaRPr sz="2100">
              <a:solidFill>
                <a:srgbClr val="000000"/>
              </a:solidFill>
              <a:latin typeface="Calibri"/>
              <a:ea typeface="Calibri"/>
              <a:cs typeface="Calibri"/>
              <a:sym typeface="Calibri"/>
            </a:endParaRPr>
          </a:p>
        </p:txBody>
      </p:sp>
      <p:graphicFrame>
        <p:nvGraphicFramePr>
          <p:cNvPr id="46" name="Google Shape;46;p9"/>
          <p:cNvGraphicFramePr/>
          <p:nvPr/>
        </p:nvGraphicFramePr>
        <p:xfrm>
          <a:off x="836400" y="1666750"/>
          <a:ext cx="3000000" cy="3000000"/>
        </p:xfrm>
        <a:graphic>
          <a:graphicData uri="http://schemas.openxmlformats.org/drawingml/2006/table">
            <a:tbl>
              <a:tblPr>
                <a:noFill/>
                <a:tableStyleId>{124109C4-A72C-4B10-8DB4-EC9D91C98B2A}</a:tableStyleId>
              </a:tblPr>
              <a:tblGrid>
                <a:gridCol w="3543300"/>
              </a:tblGrid>
              <a:tr h="381000">
                <a:tc>
                  <a:txBody>
                    <a:bodyPr/>
                    <a:lstStyle/>
                    <a:p>
                      <a:pPr indent="0" lvl="0" marL="0" rtl="0" algn="l">
                        <a:spcBef>
                          <a:spcPts val="0"/>
                        </a:spcBef>
                        <a:spcAft>
                          <a:spcPts val="0"/>
                        </a:spcAft>
                        <a:buNone/>
                      </a:pPr>
                      <a:r>
                        <a:rPr lang="en-US" sz="2000">
                          <a:latin typeface="Calibri"/>
                          <a:ea typeface="Calibri"/>
                          <a:cs typeface="Calibri"/>
                          <a:sym typeface="Calibri"/>
                        </a:rPr>
                        <a:t>use_count (4 bytes), pointer (8 bytes), etc (52 bytes)</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9050">
                      <a:solidFill>
                        <a:srgbClr val="000000"/>
                      </a:solidFill>
                      <a:prstDash val="dot"/>
                      <a:round/>
                      <a:headEnd len="sm" w="sm" type="none"/>
                      <a:tailEnd len="sm" w="sm" type="none"/>
                    </a:lnB>
                  </a:tcPr>
                </a:tc>
              </a:tr>
              <a:tr h="381000">
                <a:tc>
                  <a:txBody>
                    <a:bodyPr/>
                    <a:lstStyle/>
                    <a:p>
                      <a:pPr indent="0" lvl="0" marL="0" rtl="0" algn="l">
                        <a:spcBef>
                          <a:spcPts val="0"/>
                        </a:spcBef>
                        <a:spcAft>
                          <a:spcPts val="0"/>
                        </a:spcAft>
                        <a:buNone/>
                      </a:pPr>
                      <a:r>
                        <a:rPr lang="en-US" sz="2000">
                          <a:latin typeface="Calibri"/>
                          <a:ea typeface="Calibri"/>
                          <a:cs typeface="Calibri"/>
                          <a:sym typeface="Calibri"/>
                        </a:rPr>
                        <a:t>-</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9050">
                      <a:solidFill>
                        <a:srgbClr val="000000"/>
                      </a:solidFill>
                      <a:prstDash val="dot"/>
                      <a:round/>
                      <a:headEnd len="sm" w="sm" type="none"/>
                      <a:tailEnd len="sm" w="sm" type="none"/>
                    </a:lnT>
                    <a:lnB cap="flat" cmpd="sng" w="19050">
                      <a:solidFill>
                        <a:srgbClr val="000000"/>
                      </a:solidFill>
                      <a:prstDash val="dot"/>
                      <a:round/>
                      <a:headEnd len="sm" w="sm" type="none"/>
                      <a:tailEnd len="sm" w="sm" type="none"/>
                    </a:lnB>
                  </a:tcPr>
                </a:tc>
              </a:tr>
              <a:tr h="381000">
                <a:tc>
                  <a:txBody>
                    <a:bodyPr/>
                    <a:lstStyle/>
                    <a:p>
                      <a:pPr indent="0" lvl="0" marL="0" rtl="0" algn="l">
                        <a:spcBef>
                          <a:spcPts val="0"/>
                        </a:spcBef>
                        <a:spcAft>
                          <a:spcPts val="0"/>
                        </a:spcAft>
                        <a:buNone/>
                      </a:pPr>
                      <a:r>
                        <a:rPr lang="en-US" sz="2000">
                          <a:latin typeface="Calibri"/>
                          <a:ea typeface="Calibri"/>
                          <a:cs typeface="Calibri"/>
                          <a:sym typeface="Calibri"/>
                        </a:rPr>
                        <a:t>-</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9050">
                      <a:solidFill>
                        <a:srgbClr val="000000"/>
                      </a:solidFill>
                      <a:prstDash val="dot"/>
                      <a:round/>
                      <a:headEnd len="sm" w="sm" type="none"/>
                      <a:tailEnd len="sm" w="sm" type="none"/>
                    </a:lnT>
                    <a:lnB cap="flat" cmpd="sng" w="19050">
                      <a:solidFill>
                        <a:srgbClr val="000000"/>
                      </a:solidFill>
                      <a:prstDash val="dot"/>
                      <a:round/>
                      <a:headEnd len="sm" w="sm" type="none"/>
                      <a:tailEnd len="sm" w="sm" type="none"/>
                    </a:lnB>
                  </a:tcPr>
                </a:tc>
              </a:tr>
              <a:tr h="100000">
                <a:tc>
                  <a:txBody>
                    <a:bodyPr/>
                    <a:lstStyle/>
                    <a:p>
                      <a:pPr indent="0" lvl="0" marL="0" rtl="0" algn="l">
                        <a:spcBef>
                          <a:spcPts val="0"/>
                        </a:spcBef>
                        <a:spcAft>
                          <a:spcPts val="0"/>
                        </a:spcAft>
                        <a:buNone/>
                      </a:pPr>
                      <a:r>
                        <a:rPr lang="en-US" sz="2000">
                          <a:latin typeface="Calibri"/>
                          <a:ea typeface="Calibri"/>
                          <a:cs typeface="Calibri"/>
                          <a:sym typeface="Calibri"/>
                        </a:rPr>
                        <a:t>-</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9050">
                      <a:solidFill>
                        <a:srgbClr val="000000"/>
                      </a:solidFill>
                      <a:prstDash val="dot"/>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graphicFrame>
        <p:nvGraphicFramePr>
          <p:cNvPr id="51" name="Google Shape;51;p10"/>
          <p:cNvGraphicFramePr/>
          <p:nvPr/>
        </p:nvGraphicFramePr>
        <p:xfrm>
          <a:off x="4946650" y="1666750"/>
          <a:ext cx="3000000" cy="3000000"/>
        </p:xfrm>
        <a:graphic>
          <a:graphicData uri="http://schemas.openxmlformats.org/drawingml/2006/table">
            <a:tbl>
              <a:tblPr>
                <a:noFill/>
                <a:tableStyleId>{124109C4-A72C-4B10-8DB4-EC9D91C98B2A}</a:tableStyleId>
              </a:tblPr>
              <a:tblGrid>
                <a:gridCol w="3543300"/>
              </a:tblGrid>
              <a:tr h="381000">
                <a:tc>
                  <a:txBody>
                    <a:bodyPr/>
                    <a:lstStyle/>
                    <a:p>
                      <a:pPr indent="0" lvl="0" marL="0" rtl="0" algn="l">
                        <a:spcBef>
                          <a:spcPts val="0"/>
                        </a:spcBef>
                        <a:spcAft>
                          <a:spcPts val="0"/>
                        </a:spcAft>
                        <a:buNone/>
                      </a:pPr>
                      <a:r>
                        <a:rPr lang="en-US" sz="2000">
                          <a:latin typeface="Calibri"/>
                          <a:ea typeface="Calibri"/>
                          <a:cs typeface="Calibri"/>
                          <a:sym typeface="Calibri"/>
                        </a:rPr>
                        <a:t>use_count (4 bytes), pointer (8 bytes), etc (52 bytes)</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9050">
                      <a:solidFill>
                        <a:srgbClr val="000000"/>
                      </a:solidFill>
                      <a:prstDash val="dot"/>
                      <a:round/>
                      <a:headEnd len="sm" w="sm" type="none"/>
                      <a:tailEnd len="sm" w="sm" type="none"/>
                    </a:lnB>
                  </a:tcPr>
                </a:tc>
              </a:tr>
              <a:tr h="381000">
                <a:tc>
                  <a:txBody>
                    <a:bodyPr/>
                    <a:lstStyle/>
                    <a:p>
                      <a:pPr indent="0" lvl="0" marL="0" rtl="0" algn="l">
                        <a:spcBef>
                          <a:spcPts val="0"/>
                        </a:spcBef>
                        <a:spcAft>
                          <a:spcPts val="0"/>
                        </a:spcAft>
                        <a:buNone/>
                      </a:pPr>
                      <a:r>
                        <a:rPr lang="en-US" sz="2000">
                          <a:latin typeface="Calibri"/>
                          <a:ea typeface="Calibri"/>
                          <a:cs typeface="Calibri"/>
                          <a:sym typeface="Calibri"/>
                        </a:rPr>
                        <a:t>-</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9050">
                      <a:solidFill>
                        <a:srgbClr val="000000"/>
                      </a:solidFill>
                      <a:prstDash val="dot"/>
                      <a:round/>
                      <a:headEnd len="sm" w="sm" type="none"/>
                      <a:tailEnd len="sm" w="sm" type="none"/>
                    </a:lnT>
                    <a:lnB cap="flat" cmpd="sng" w="19050">
                      <a:solidFill>
                        <a:srgbClr val="000000"/>
                      </a:solidFill>
                      <a:prstDash val="dot"/>
                      <a:round/>
                      <a:headEnd len="sm" w="sm" type="none"/>
                      <a:tailEnd len="sm" w="sm" type="none"/>
                    </a:lnB>
                  </a:tcPr>
                </a:tc>
              </a:tr>
              <a:tr h="381000">
                <a:tc>
                  <a:txBody>
                    <a:bodyPr/>
                    <a:lstStyle/>
                    <a:p>
                      <a:pPr indent="0" lvl="0" marL="0" rtl="0" algn="l">
                        <a:spcBef>
                          <a:spcPts val="0"/>
                        </a:spcBef>
                        <a:spcAft>
                          <a:spcPts val="0"/>
                        </a:spcAft>
                        <a:buNone/>
                      </a:pPr>
                      <a:r>
                        <a:rPr lang="en-US" sz="2000">
                          <a:latin typeface="Calibri"/>
                          <a:ea typeface="Calibri"/>
                          <a:cs typeface="Calibri"/>
                          <a:sym typeface="Calibri"/>
                        </a:rPr>
                        <a:t>-</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9050">
                      <a:solidFill>
                        <a:srgbClr val="000000"/>
                      </a:solidFill>
                      <a:prstDash val="dot"/>
                      <a:round/>
                      <a:headEnd len="sm" w="sm" type="none"/>
                      <a:tailEnd len="sm" w="sm" type="none"/>
                    </a:lnT>
                    <a:lnB cap="flat" cmpd="sng" w="19050">
                      <a:solidFill>
                        <a:srgbClr val="000000"/>
                      </a:solidFill>
                      <a:prstDash val="dot"/>
                      <a:round/>
                      <a:headEnd len="sm" w="sm" type="none"/>
                      <a:tailEnd len="sm" w="sm" type="none"/>
                    </a:lnB>
                  </a:tcPr>
                </a:tc>
              </a:tr>
              <a:tr h="381000">
                <a:tc>
                  <a:txBody>
                    <a:bodyPr/>
                    <a:lstStyle/>
                    <a:p>
                      <a:pPr indent="0" lvl="0" marL="0" rtl="0" algn="l">
                        <a:spcBef>
                          <a:spcPts val="0"/>
                        </a:spcBef>
                        <a:spcAft>
                          <a:spcPts val="0"/>
                        </a:spcAft>
                        <a:buNone/>
                      </a:pPr>
                      <a:r>
                        <a:rPr lang="en-US" sz="2000">
                          <a:latin typeface="Calibri"/>
                          <a:ea typeface="Calibri"/>
                          <a:cs typeface="Calibri"/>
                          <a:sym typeface="Calibri"/>
                        </a:rPr>
                        <a:t>-</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9050">
                      <a:solidFill>
                        <a:srgbClr val="000000"/>
                      </a:solidFill>
                      <a:prstDash val="dot"/>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
        <p:nvSpPr>
          <p:cNvPr id="52" name="Google Shape;52;p10"/>
          <p:cNvSpPr txBox="1"/>
          <p:nvPr/>
        </p:nvSpPr>
        <p:spPr>
          <a:xfrm>
            <a:off x="836400" y="487450"/>
            <a:ext cx="35433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100">
                <a:solidFill>
                  <a:srgbClr val="000000"/>
                </a:solidFill>
                <a:latin typeface="Calibri"/>
                <a:ea typeface="Calibri"/>
                <a:cs typeface="Calibri"/>
                <a:sym typeface="Calibri"/>
              </a:rPr>
              <a:t>Processor 1 cache</a:t>
            </a:r>
            <a:endParaRPr sz="2100">
              <a:solidFill>
                <a:srgbClr val="000000"/>
              </a:solidFill>
              <a:latin typeface="Calibri"/>
              <a:ea typeface="Calibri"/>
              <a:cs typeface="Calibri"/>
              <a:sym typeface="Calibri"/>
            </a:endParaRPr>
          </a:p>
        </p:txBody>
      </p:sp>
      <p:sp>
        <p:nvSpPr>
          <p:cNvPr id="53" name="Google Shape;53;p10"/>
          <p:cNvSpPr txBox="1"/>
          <p:nvPr/>
        </p:nvSpPr>
        <p:spPr>
          <a:xfrm>
            <a:off x="4946650" y="487450"/>
            <a:ext cx="35433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100">
                <a:solidFill>
                  <a:srgbClr val="000000"/>
                </a:solidFill>
                <a:latin typeface="Calibri"/>
                <a:ea typeface="Calibri"/>
                <a:cs typeface="Calibri"/>
                <a:sym typeface="Calibri"/>
              </a:rPr>
              <a:t>Processor 2 cache</a:t>
            </a:r>
            <a:endParaRPr sz="2100">
              <a:solidFill>
                <a:srgbClr val="000000"/>
              </a:solidFill>
              <a:latin typeface="Calibri"/>
              <a:ea typeface="Calibri"/>
              <a:cs typeface="Calibri"/>
              <a:sym typeface="Calibri"/>
            </a:endParaRPr>
          </a:p>
        </p:txBody>
      </p:sp>
      <p:graphicFrame>
        <p:nvGraphicFramePr>
          <p:cNvPr id="54" name="Google Shape;54;p10"/>
          <p:cNvGraphicFramePr/>
          <p:nvPr/>
        </p:nvGraphicFramePr>
        <p:xfrm>
          <a:off x="836400" y="1666750"/>
          <a:ext cx="3000000" cy="3000000"/>
        </p:xfrm>
        <a:graphic>
          <a:graphicData uri="http://schemas.openxmlformats.org/drawingml/2006/table">
            <a:tbl>
              <a:tblPr>
                <a:noFill/>
                <a:tableStyleId>{124109C4-A72C-4B10-8DB4-EC9D91C98B2A}</a:tableStyleId>
              </a:tblPr>
              <a:tblGrid>
                <a:gridCol w="3543300"/>
              </a:tblGrid>
              <a:tr h="381000">
                <a:tc>
                  <a:txBody>
                    <a:bodyPr/>
                    <a:lstStyle/>
                    <a:p>
                      <a:pPr indent="0" lvl="0" marL="0" rtl="0" algn="l">
                        <a:spcBef>
                          <a:spcPts val="0"/>
                        </a:spcBef>
                        <a:spcAft>
                          <a:spcPts val="0"/>
                        </a:spcAft>
                        <a:buNone/>
                      </a:pPr>
                      <a:r>
                        <a:rPr lang="en-US" sz="2000">
                          <a:solidFill>
                            <a:srgbClr val="4285F4"/>
                          </a:solidFill>
                          <a:latin typeface="Calibri"/>
                          <a:ea typeface="Calibri"/>
                          <a:cs typeface="Calibri"/>
                          <a:sym typeface="Calibri"/>
                        </a:rPr>
                        <a:t>use_count </a:t>
                      </a:r>
                      <a:r>
                        <a:rPr lang="en-US" sz="2000">
                          <a:latin typeface="Calibri"/>
                          <a:ea typeface="Calibri"/>
                          <a:cs typeface="Calibri"/>
                          <a:sym typeface="Calibri"/>
                        </a:rPr>
                        <a:t>(4 bytes), pointer (8 bytes), etc (52 bytes)</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9050">
                      <a:solidFill>
                        <a:srgbClr val="000000"/>
                      </a:solidFill>
                      <a:prstDash val="dot"/>
                      <a:round/>
                      <a:headEnd len="sm" w="sm" type="none"/>
                      <a:tailEnd len="sm" w="sm" type="none"/>
                    </a:lnB>
                  </a:tcPr>
                </a:tc>
              </a:tr>
              <a:tr h="381000">
                <a:tc>
                  <a:txBody>
                    <a:bodyPr/>
                    <a:lstStyle/>
                    <a:p>
                      <a:pPr indent="0" lvl="0" marL="0" rtl="0" algn="l">
                        <a:spcBef>
                          <a:spcPts val="0"/>
                        </a:spcBef>
                        <a:spcAft>
                          <a:spcPts val="0"/>
                        </a:spcAft>
                        <a:buNone/>
                      </a:pPr>
                      <a:r>
                        <a:rPr lang="en-US" sz="2000">
                          <a:latin typeface="Calibri"/>
                          <a:ea typeface="Calibri"/>
                          <a:cs typeface="Calibri"/>
                          <a:sym typeface="Calibri"/>
                        </a:rPr>
                        <a:t>-</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9050">
                      <a:solidFill>
                        <a:srgbClr val="000000"/>
                      </a:solidFill>
                      <a:prstDash val="dot"/>
                      <a:round/>
                      <a:headEnd len="sm" w="sm" type="none"/>
                      <a:tailEnd len="sm" w="sm" type="none"/>
                    </a:lnT>
                    <a:lnB cap="flat" cmpd="sng" w="19050">
                      <a:solidFill>
                        <a:srgbClr val="000000"/>
                      </a:solidFill>
                      <a:prstDash val="dot"/>
                      <a:round/>
                      <a:headEnd len="sm" w="sm" type="none"/>
                      <a:tailEnd len="sm" w="sm" type="none"/>
                    </a:lnB>
                  </a:tcPr>
                </a:tc>
              </a:tr>
              <a:tr h="381000">
                <a:tc>
                  <a:txBody>
                    <a:bodyPr/>
                    <a:lstStyle/>
                    <a:p>
                      <a:pPr indent="0" lvl="0" marL="0" rtl="0" algn="l">
                        <a:spcBef>
                          <a:spcPts val="0"/>
                        </a:spcBef>
                        <a:spcAft>
                          <a:spcPts val="0"/>
                        </a:spcAft>
                        <a:buNone/>
                      </a:pPr>
                      <a:r>
                        <a:rPr lang="en-US" sz="2000">
                          <a:latin typeface="Calibri"/>
                          <a:ea typeface="Calibri"/>
                          <a:cs typeface="Calibri"/>
                          <a:sym typeface="Calibri"/>
                        </a:rPr>
                        <a:t>-</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9050">
                      <a:solidFill>
                        <a:srgbClr val="000000"/>
                      </a:solidFill>
                      <a:prstDash val="dot"/>
                      <a:round/>
                      <a:headEnd len="sm" w="sm" type="none"/>
                      <a:tailEnd len="sm" w="sm" type="none"/>
                    </a:lnT>
                    <a:lnB cap="flat" cmpd="sng" w="19050">
                      <a:solidFill>
                        <a:srgbClr val="000000"/>
                      </a:solidFill>
                      <a:prstDash val="dot"/>
                      <a:round/>
                      <a:headEnd len="sm" w="sm" type="none"/>
                      <a:tailEnd len="sm" w="sm" type="none"/>
                    </a:lnB>
                  </a:tcPr>
                </a:tc>
              </a:tr>
              <a:tr h="100000">
                <a:tc>
                  <a:txBody>
                    <a:bodyPr/>
                    <a:lstStyle/>
                    <a:p>
                      <a:pPr indent="0" lvl="0" marL="0" rtl="0" algn="l">
                        <a:spcBef>
                          <a:spcPts val="0"/>
                        </a:spcBef>
                        <a:spcAft>
                          <a:spcPts val="0"/>
                        </a:spcAft>
                        <a:buNone/>
                      </a:pPr>
                      <a:r>
                        <a:rPr lang="en-US" sz="2000">
                          <a:latin typeface="Calibri"/>
                          <a:ea typeface="Calibri"/>
                          <a:cs typeface="Calibri"/>
                          <a:sym typeface="Calibri"/>
                        </a:rPr>
                        <a:t>-</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9050">
                      <a:solidFill>
                        <a:srgbClr val="000000"/>
                      </a:solidFill>
                      <a:prstDash val="dot"/>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
        <p:nvSpPr>
          <p:cNvPr id="55" name="Google Shape;55;p10"/>
          <p:cNvSpPr txBox="1"/>
          <p:nvPr/>
        </p:nvSpPr>
        <p:spPr>
          <a:xfrm>
            <a:off x="793750" y="1046650"/>
            <a:ext cx="3000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000000"/>
                </a:solidFill>
                <a:latin typeface="Calibri"/>
                <a:ea typeface="Calibri"/>
                <a:cs typeface="Calibri"/>
                <a:sym typeface="Calibri"/>
              </a:rPr>
              <a:t>use_count++</a:t>
            </a:r>
            <a:endParaRPr>
              <a:solidFill>
                <a:srgbClr val="000000"/>
              </a:solidFill>
              <a:latin typeface="Calibri"/>
              <a:ea typeface="Calibri"/>
              <a:cs typeface="Calibri"/>
              <a:sym typeface="Calibri"/>
            </a:endParaRPr>
          </a:p>
        </p:txBody>
      </p:sp>
      <p:sp>
        <p:nvSpPr>
          <p:cNvPr id="56" name="Google Shape;56;p10"/>
          <p:cNvSpPr/>
          <p:nvPr/>
        </p:nvSpPr>
        <p:spPr>
          <a:xfrm>
            <a:off x="312425" y="1297950"/>
            <a:ext cx="387300" cy="622200"/>
          </a:xfrm>
          <a:prstGeom prst="curvedRightArrow">
            <a:avLst>
              <a:gd fmla="val 25000" name="adj1"/>
              <a:gd fmla="val 50000" name="adj2"/>
              <a:gd fmla="val 25000" name="adj3"/>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graphicFrame>
        <p:nvGraphicFramePr>
          <p:cNvPr id="61" name="Google Shape;61;p11"/>
          <p:cNvGraphicFramePr/>
          <p:nvPr/>
        </p:nvGraphicFramePr>
        <p:xfrm>
          <a:off x="4946650" y="1666750"/>
          <a:ext cx="3000000" cy="3000000"/>
        </p:xfrm>
        <a:graphic>
          <a:graphicData uri="http://schemas.openxmlformats.org/drawingml/2006/table">
            <a:tbl>
              <a:tblPr>
                <a:noFill/>
                <a:tableStyleId>{124109C4-A72C-4B10-8DB4-EC9D91C98B2A}</a:tableStyleId>
              </a:tblPr>
              <a:tblGrid>
                <a:gridCol w="3543300"/>
              </a:tblGrid>
              <a:tr h="381000">
                <a:tc>
                  <a:txBody>
                    <a:bodyPr/>
                    <a:lstStyle/>
                    <a:p>
                      <a:pPr indent="0" lvl="0" marL="0" rtl="0" algn="l">
                        <a:spcBef>
                          <a:spcPts val="0"/>
                        </a:spcBef>
                        <a:spcAft>
                          <a:spcPts val="0"/>
                        </a:spcAft>
                        <a:buNone/>
                      </a:pPr>
                      <a:r>
                        <a:rPr lang="en-US" sz="2000">
                          <a:solidFill>
                            <a:srgbClr val="000000"/>
                          </a:solidFill>
                          <a:latin typeface="Calibri"/>
                          <a:ea typeface="Calibri"/>
                          <a:cs typeface="Calibri"/>
                          <a:sym typeface="Calibri"/>
                        </a:rPr>
                        <a:t>use_count (4 bytes), pointer (8 bytes), etc (52 bytes)</a:t>
                      </a:r>
                      <a:endParaRPr sz="2000">
                        <a:solidFill>
                          <a:srgbClr val="000000"/>
                        </a:solidFill>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9050">
                      <a:solidFill>
                        <a:srgbClr val="000000"/>
                      </a:solidFill>
                      <a:prstDash val="dot"/>
                      <a:round/>
                      <a:headEnd len="sm" w="sm" type="none"/>
                      <a:tailEnd len="sm" w="sm" type="none"/>
                    </a:lnB>
                    <a:solidFill>
                      <a:srgbClr val="EA9999"/>
                    </a:solidFill>
                  </a:tcPr>
                </a:tc>
              </a:tr>
              <a:tr h="381000">
                <a:tc>
                  <a:txBody>
                    <a:bodyPr/>
                    <a:lstStyle/>
                    <a:p>
                      <a:pPr indent="0" lvl="0" marL="0" rtl="0" algn="l">
                        <a:spcBef>
                          <a:spcPts val="0"/>
                        </a:spcBef>
                        <a:spcAft>
                          <a:spcPts val="0"/>
                        </a:spcAft>
                        <a:buNone/>
                      </a:pPr>
                      <a:r>
                        <a:rPr lang="en-US" sz="2000">
                          <a:latin typeface="Calibri"/>
                          <a:ea typeface="Calibri"/>
                          <a:cs typeface="Calibri"/>
                          <a:sym typeface="Calibri"/>
                        </a:rPr>
                        <a:t>-</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9050">
                      <a:solidFill>
                        <a:srgbClr val="000000"/>
                      </a:solidFill>
                      <a:prstDash val="dot"/>
                      <a:round/>
                      <a:headEnd len="sm" w="sm" type="none"/>
                      <a:tailEnd len="sm" w="sm" type="none"/>
                    </a:lnT>
                    <a:lnB cap="flat" cmpd="sng" w="19050">
                      <a:solidFill>
                        <a:srgbClr val="000000"/>
                      </a:solidFill>
                      <a:prstDash val="dot"/>
                      <a:round/>
                      <a:headEnd len="sm" w="sm" type="none"/>
                      <a:tailEnd len="sm" w="sm" type="none"/>
                    </a:lnB>
                  </a:tcPr>
                </a:tc>
              </a:tr>
              <a:tr h="381000">
                <a:tc>
                  <a:txBody>
                    <a:bodyPr/>
                    <a:lstStyle/>
                    <a:p>
                      <a:pPr indent="0" lvl="0" marL="0" rtl="0" algn="l">
                        <a:spcBef>
                          <a:spcPts val="0"/>
                        </a:spcBef>
                        <a:spcAft>
                          <a:spcPts val="0"/>
                        </a:spcAft>
                        <a:buNone/>
                      </a:pPr>
                      <a:r>
                        <a:rPr lang="en-US" sz="2000">
                          <a:latin typeface="Calibri"/>
                          <a:ea typeface="Calibri"/>
                          <a:cs typeface="Calibri"/>
                          <a:sym typeface="Calibri"/>
                        </a:rPr>
                        <a:t>-</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9050">
                      <a:solidFill>
                        <a:srgbClr val="000000"/>
                      </a:solidFill>
                      <a:prstDash val="dot"/>
                      <a:round/>
                      <a:headEnd len="sm" w="sm" type="none"/>
                      <a:tailEnd len="sm" w="sm" type="none"/>
                    </a:lnT>
                    <a:lnB cap="flat" cmpd="sng" w="19050">
                      <a:solidFill>
                        <a:srgbClr val="000000"/>
                      </a:solidFill>
                      <a:prstDash val="dot"/>
                      <a:round/>
                      <a:headEnd len="sm" w="sm" type="none"/>
                      <a:tailEnd len="sm" w="sm" type="none"/>
                    </a:lnB>
                  </a:tcPr>
                </a:tc>
              </a:tr>
              <a:tr h="381000">
                <a:tc>
                  <a:txBody>
                    <a:bodyPr/>
                    <a:lstStyle/>
                    <a:p>
                      <a:pPr indent="0" lvl="0" marL="0" rtl="0" algn="l">
                        <a:spcBef>
                          <a:spcPts val="0"/>
                        </a:spcBef>
                        <a:spcAft>
                          <a:spcPts val="0"/>
                        </a:spcAft>
                        <a:buNone/>
                      </a:pPr>
                      <a:r>
                        <a:rPr lang="en-US" sz="2000">
                          <a:latin typeface="Calibri"/>
                          <a:ea typeface="Calibri"/>
                          <a:cs typeface="Calibri"/>
                          <a:sym typeface="Calibri"/>
                        </a:rPr>
                        <a:t>-</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9050">
                      <a:solidFill>
                        <a:srgbClr val="000000"/>
                      </a:solidFill>
                      <a:prstDash val="dot"/>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
        <p:nvSpPr>
          <p:cNvPr id="62" name="Google Shape;62;p11"/>
          <p:cNvSpPr txBox="1"/>
          <p:nvPr/>
        </p:nvSpPr>
        <p:spPr>
          <a:xfrm>
            <a:off x="836400" y="487450"/>
            <a:ext cx="35433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100">
                <a:solidFill>
                  <a:srgbClr val="000000"/>
                </a:solidFill>
                <a:latin typeface="Calibri"/>
                <a:ea typeface="Calibri"/>
                <a:cs typeface="Calibri"/>
                <a:sym typeface="Calibri"/>
              </a:rPr>
              <a:t>Processor 1 cache</a:t>
            </a:r>
            <a:endParaRPr sz="2100">
              <a:solidFill>
                <a:srgbClr val="000000"/>
              </a:solidFill>
              <a:latin typeface="Calibri"/>
              <a:ea typeface="Calibri"/>
              <a:cs typeface="Calibri"/>
              <a:sym typeface="Calibri"/>
            </a:endParaRPr>
          </a:p>
        </p:txBody>
      </p:sp>
      <p:sp>
        <p:nvSpPr>
          <p:cNvPr id="63" name="Google Shape;63;p11"/>
          <p:cNvSpPr txBox="1"/>
          <p:nvPr/>
        </p:nvSpPr>
        <p:spPr>
          <a:xfrm>
            <a:off x="4946650" y="487450"/>
            <a:ext cx="35433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100">
                <a:solidFill>
                  <a:srgbClr val="000000"/>
                </a:solidFill>
                <a:latin typeface="Calibri"/>
                <a:ea typeface="Calibri"/>
                <a:cs typeface="Calibri"/>
                <a:sym typeface="Calibri"/>
              </a:rPr>
              <a:t>Processor 2 cache</a:t>
            </a:r>
            <a:endParaRPr sz="2100">
              <a:solidFill>
                <a:srgbClr val="000000"/>
              </a:solidFill>
              <a:latin typeface="Calibri"/>
              <a:ea typeface="Calibri"/>
              <a:cs typeface="Calibri"/>
              <a:sym typeface="Calibri"/>
            </a:endParaRPr>
          </a:p>
        </p:txBody>
      </p:sp>
      <p:graphicFrame>
        <p:nvGraphicFramePr>
          <p:cNvPr id="64" name="Google Shape;64;p11"/>
          <p:cNvGraphicFramePr/>
          <p:nvPr/>
        </p:nvGraphicFramePr>
        <p:xfrm>
          <a:off x="836400" y="1666750"/>
          <a:ext cx="3000000" cy="3000000"/>
        </p:xfrm>
        <a:graphic>
          <a:graphicData uri="http://schemas.openxmlformats.org/drawingml/2006/table">
            <a:tbl>
              <a:tblPr>
                <a:noFill/>
                <a:tableStyleId>{124109C4-A72C-4B10-8DB4-EC9D91C98B2A}</a:tableStyleId>
              </a:tblPr>
              <a:tblGrid>
                <a:gridCol w="3543300"/>
              </a:tblGrid>
              <a:tr h="381000">
                <a:tc>
                  <a:txBody>
                    <a:bodyPr/>
                    <a:lstStyle/>
                    <a:p>
                      <a:pPr indent="0" lvl="0" marL="0" rtl="0" algn="l">
                        <a:spcBef>
                          <a:spcPts val="0"/>
                        </a:spcBef>
                        <a:spcAft>
                          <a:spcPts val="0"/>
                        </a:spcAft>
                        <a:buNone/>
                      </a:pPr>
                      <a:r>
                        <a:rPr lang="en-US" sz="2000">
                          <a:solidFill>
                            <a:srgbClr val="4285F4"/>
                          </a:solidFill>
                          <a:latin typeface="Calibri"/>
                          <a:ea typeface="Calibri"/>
                          <a:cs typeface="Calibri"/>
                          <a:sym typeface="Calibri"/>
                        </a:rPr>
                        <a:t>use_count </a:t>
                      </a:r>
                      <a:r>
                        <a:rPr lang="en-US" sz="2000">
                          <a:latin typeface="Calibri"/>
                          <a:ea typeface="Calibri"/>
                          <a:cs typeface="Calibri"/>
                          <a:sym typeface="Calibri"/>
                        </a:rPr>
                        <a:t>(4 bytes), pointer (8 bytes), etc (52 bytes)</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9050">
                      <a:solidFill>
                        <a:srgbClr val="000000"/>
                      </a:solidFill>
                      <a:prstDash val="dot"/>
                      <a:round/>
                      <a:headEnd len="sm" w="sm" type="none"/>
                      <a:tailEnd len="sm" w="sm" type="none"/>
                    </a:lnB>
                  </a:tcPr>
                </a:tc>
              </a:tr>
              <a:tr h="381000">
                <a:tc>
                  <a:txBody>
                    <a:bodyPr/>
                    <a:lstStyle/>
                    <a:p>
                      <a:pPr indent="0" lvl="0" marL="0" rtl="0" algn="l">
                        <a:spcBef>
                          <a:spcPts val="0"/>
                        </a:spcBef>
                        <a:spcAft>
                          <a:spcPts val="0"/>
                        </a:spcAft>
                        <a:buNone/>
                      </a:pPr>
                      <a:r>
                        <a:rPr lang="en-US" sz="2000">
                          <a:latin typeface="Calibri"/>
                          <a:ea typeface="Calibri"/>
                          <a:cs typeface="Calibri"/>
                          <a:sym typeface="Calibri"/>
                        </a:rPr>
                        <a:t>-</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9050">
                      <a:solidFill>
                        <a:srgbClr val="000000"/>
                      </a:solidFill>
                      <a:prstDash val="dot"/>
                      <a:round/>
                      <a:headEnd len="sm" w="sm" type="none"/>
                      <a:tailEnd len="sm" w="sm" type="none"/>
                    </a:lnT>
                    <a:lnB cap="flat" cmpd="sng" w="19050">
                      <a:solidFill>
                        <a:srgbClr val="000000"/>
                      </a:solidFill>
                      <a:prstDash val="dot"/>
                      <a:round/>
                      <a:headEnd len="sm" w="sm" type="none"/>
                      <a:tailEnd len="sm" w="sm" type="none"/>
                    </a:lnB>
                  </a:tcPr>
                </a:tc>
              </a:tr>
              <a:tr h="381000">
                <a:tc>
                  <a:txBody>
                    <a:bodyPr/>
                    <a:lstStyle/>
                    <a:p>
                      <a:pPr indent="0" lvl="0" marL="0" rtl="0" algn="l">
                        <a:spcBef>
                          <a:spcPts val="0"/>
                        </a:spcBef>
                        <a:spcAft>
                          <a:spcPts val="0"/>
                        </a:spcAft>
                        <a:buNone/>
                      </a:pPr>
                      <a:r>
                        <a:rPr lang="en-US" sz="2000">
                          <a:latin typeface="Calibri"/>
                          <a:ea typeface="Calibri"/>
                          <a:cs typeface="Calibri"/>
                          <a:sym typeface="Calibri"/>
                        </a:rPr>
                        <a:t>-</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9050">
                      <a:solidFill>
                        <a:srgbClr val="000000"/>
                      </a:solidFill>
                      <a:prstDash val="dot"/>
                      <a:round/>
                      <a:headEnd len="sm" w="sm" type="none"/>
                      <a:tailEnd len="sm" w="sm" type="none"/>
                    </a:lnT>
                    <a:lnB cap="flat" cmpd="sng" w="19050">
                      <a:solidFill>
                        <a:srgbClr val="000000"/>
                      </a:solidFill>
                      <a:prstDash val="dot"/>
                      <a:round/>
                      <a:headEnd len="sm" w="sm" type="none"/>
                      <a:tailEnd len="sm" w="sm" type="none"/>
                    </a:lnB>
                  </a:tcPr>
                </a:tc>
              </a:tr>
              <a:tr h="100000">
                <a:tc>
                  <a:txBody>
                    <a:bodyPr/>
                    <a:lstStyle/>
                    <a:p>
                      <a:pPr indent="0" lvl="0" marL="0" rtl="0" algn="l">
                        <a:spcBef>
                          <a:spcPts val="0"/>
                        </a:spcBef>
                        <a:spcAft>
                          <a:spcPts val="0"/>
                        </a:spcAft>
                        <a:buNone/>
                      </a:pPr>
                      <a:r>
                        <a:rPr lang="en-US" sz="2000">
                          <a:latin typeface="Calibri"/>
                          <a:ea typeface="Calibri"/>
                          <a:cs typeface="Calibri"/>
                          <a:sym typeface="Calibri"/>
                        </a:rPr>
                        <a:t>-</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9050">
                      <a:solidFill>
                        <a:srgbClr val="000000"/>
                      </a:solidFill>
                      <a:prstDash val="dot"/>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
        <p:nvSpPr>
          <p:cNvPr id="65" name="Google Shape;65;p11"/>
          <p:cNvSpPr txBox="1"/>
          <p:nvPr/>
        </p:nvSpPr>
        <p:spPr>
          <a:xfrm>
            <a:off x="793750" y="1046650"/>
            <a:ext cx="3000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000000"/>
                </a:solidFill>
                <a:latin typeface="Calibri"/>
                <a:ea typeface="Calibri"/>
                <a:cs typeface="Calibri"/>
                <a:sym typeface="Calibri"/>
              </a:rPr>
              <a:t>use_count++</a:t>
            </a:r>
            <a:endParaRPr>
              <a:solidFill>
                <a:srgbClr val="000000"/>
              </a:solidFill>
              <a:latin typeface="Calibri"/>
              <a:ea typeface="Calibri"/>
              <a:cs typeface="Calibri"/>
              <a:sym typeface="Calibri"/>
            </a:endParaRPr>
          </a:p>
        </p:txBody>
      </p:sp>
      <p:sp>
        <p:nvSpPr>
          <p:cNvPr id="66" name="Google Shape;66;p11"/>
          <p:cNvSpPr/>
          <p:nvPr/>
        </p:nvSpPr>
        <p:spPr>
          <a:xfrm>
            <a:off x="312425" y="1297950"/>
            <a:ext cx="387300" cy="622200"/>
          </a:xfrm>
          <a:prstGeom prst="curvedRightArrow">
            <a:avLst>
              <a:gd fmla="val 25000" name="adj1"/>
              <a:gd fmla="val 50000" name="adj2"/>
              <a:gd fmla="val 25000" name="adj3"/>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7" name="Google Shape;67;p11"/>
          <p:cNvSpPr txBox="1"/>
          <p:nvPr/>
        </p:nvSpPr>
        <p:spPr>
          <a:xfrm>
            <a:off x="5043850" y="1100200"/>
            <a:ext cx="3348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595959"/>
                </a:solidFill>
                <a:latin typeface="Calibri"/>
                <a:ea typeface="Calibri"/>
                <a:cs typeface="Calibri"/>
                <a:sym typeface="Calibri"/>
              </a:rPr>
              <a:t>invalidated</a:t>
            </a:r>
            <a:endParaRPr sz="1800">
              <a:solidFill>
                <a:srgbClr val="595959"/>
              </a:solidFill>
              <a:latin typeface="Calibri"/>
              <a:ea typeface="Calibri"/>
              <a:cs typeface="Calibri"/>
              <a:sym typeface="Calibri"/>
            </a:endParaRPr>
          </a:p>
        </p:txBody>
      </p:sp>
      <p:sp>
        <p:nvSpPr>
          <p:cNvPr id="68" name="Google Shape;68;p11"/>
          <p:cNvSpPr/>
          <p:nvPr/>
        </p:nvSpPr>
        <p:spPr>
          <a:xfrm>
            <a:off x="4604963" y="1297950"/>
            <a:ext cx="387300" cy="622200"/>
          </a:xfrm>
          <a:prstGeom prst="curvedRightArrow">
            <a:avLst>
              <a:gd fmla="val 25000" name="adj1"/>
              <a:gd fmla="val 50000" name="adj2"/>
              <a:gd fmla="val 25000" name="adj3"/>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graphicFrame>
        <p:nvGraphicFramePr>
          <p:cNvPr id="73" name="Google Shape;73;p12"/>
          <p:cNvGraphicFramePr/>
          <p:nvPr/>
        </p:nvGraphicFramePr>
        <p:xfrm>
          <a:off x="4946650" y="1666750"/>
          <a:ext cx="3000000" cy="3000000"/>
        </p:xfrm>
        <a:graphic>
          <a:graphicData uri="http://schemas.openxmlformats.org/drawingml/2006/table">
            <a:tbl>
              <a:tblPr>
                <a:noFill/>
                <a:tableStyleId>{124109C4-A72C-4B10-8DB4-EC9D91C98B2A}</a:tableStyleId>
              </a:tblPr>
              <a:tblGrid>
                <a:gridCol w="3543300"/>
              </a:tblGrid>
              <a:tr h="381000">
                <a:tc>
                  <a:txBody>
                    <a:bodyPr/>
                    <a:lstStyle/>
                    <a:p>
                      <a:pPr indent="0" lvl="0" marL="0" rtl="0" algn="l">
                        <a:spcBef>
                          <a:spcPts val="0"/>
                        </a:spcBef>
                        <a:spcAft>
                          <a:spcPts val="0"/>
                        </a:spcAft>
                        <a:buNone/>
                      </a:pPr>
                      <a:r>
                        <a:rPr lang="en-US" sz="2000">
                          <a:solidFill>
                            <a:srgbClr val="000000"/>
                          </a:solidFill>
                          <a:latin typeface="Calibri"/>
                          <a:ea typeface="Calibri"/>
                          <a:cs typeface="Calibri"/>
                          <a:sym typeface="Calibri"/>
                        </a:rPr>
                        <a:t>use_count (4 bytes), pointer (8 bytes), etc (52 bytes)</a:t>
                      </a:r>
                      <a:endParaRPr sz="2000">
                        <a:solidFill>
                          <a:srgbClr val="000000"/>
                        </a:solidFill>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9050">
                      <a:solidFill>
                        <a:srgbClr val="000000"/>
                      </a:solidFill>
                      <a:prstDash val="dot"/>
                      <a:round/>
                      <a:headEnd len="sm" w="sm" type="none"/>
                      <a:tailEnd len="sm" w="sm" type="none"/>
                    </a:lnB>
                    <a:solidFill>
                      <a:srgbClr val="EA9999"/>
                    </a:solidFill>
                  </a:tcPr>
                </a:tc>
              </a:tr>
              <a:tr h="381000">
                <a:tc>
                  <a:txBody>
                    <a:bodyPr/>
                    <a:lstStyle/>
                    <a:p>
                      <a:pPr indent="0" lvl="0" marL="0" rtl="0" algn="l">
                        <a:spcBef>
                          <a:spcPts val="0"/>
                        </a:spcBef>
                        <a:spcAft>
                          <a:spcPts val="0"/>
                        </a:spcAft>
                        <a:buNone/>
                      </a:pPr>
                      <a:r>
                        <a:rPr lang="en-US" sz="2000">
                          <a:latin typeface="Calibri"/>
                          <a:ea typeface="Calibri"/>
                          <a:cs typeface="Calibri"/>
                          <a:sym typeface="Calibri"/>
                        </a:rPr>
                        <a:t>-</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9050">
                      <a:solidFill>
                        <a:srgbClr val="000000"/>
                      </a:solidFill>
                      <a:prstDash val="dot"/>
                      <a:round/>
                      <a:headEnd len="sm" w="sm" type="none"/>
                      <a:tailEnd len="sm" w="sm" type="none"/>
                    </a:lnT>
                    <a:lnB cap="flat" cmpd="sng" w="19050">
                      <a:solidFill>
                        <a:srgbClr val="000000"/>
                      </a:solidFill>
                      <a:prstDash val="dot"/>
                      <a:round/>
                      <a:headEnd len="sm" w="sm" type="none"/>
                      <a:tailEnd len="sm" w="sm" type="none"/>
                    </a:lnB>
                  </a:tcPr>
                </a:tc>
              </a:tr>
              <a:tr h="381000">
                <a:tc>
                  <a:txBody>
                    <a:bodyPr/>
                    <a:lstStyle/>
                    <a:p>
                      <a:pPr indent="0" lvl="0" marL="0" rtl="0" algn="l">
                        <a:spcBef>
                          <a:spcPts val="0"/>
                        </a:spcBef>
                        <a:spcAft>
                          <a:spcPts val="0"/>
                        </a:spcAft>
                        <a:buNone/>
                      </a:pPr>
                      <a:r>
                        <a:rPr lang="en-US" sz="2000">
                          <a:latin typeface="Calibri"/>
                          <a:ea typeface="Calibri"/>
                          <a:cs typeface="Calibri"/>
                          <a:sym typeface="Calibri"/>
                        </a:rPr>
                        <a:t>-</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9050">
                      <a:solidFill>
                        <a:srgbClr val="000000"/>
                      </a:solidFill>
                      <a:prstDash val="dot"/>
                      <a:round/>
                      <a:headEnd len="sm" w="sm" type="none"/>
                      <a:tailEnd len="sm" w="sm" type="none"/>
                    </a:lnT>
                    <a:lnB cap="flat" cmpd="sng" w="19050">
                      <a:solidFill>
                        <a:srgbClr val="000000"/>
                      </a:solidFill>
                      <a:prstDash val="dot"/>
                      <a:round/>
                      <a:headEnd len="sm" w="sm" type="none"/>
                      <a:tailEnd len="sm" w="sm" type="none"/>
                    </a:lnB>
                  </a:tcPr>
                </a:tc>
              </a:tr>
              <a:tr h="381000">
                <a:tc>
                  <a:txBody>
                    <a:bodyPr/>
                    <a:lstStyle/>
                    <a:p>
                      <a:pPr indent="0" lvl="0" marL="0" rtl="0" algn="l">
                        <a:spcBef>
                          <a:spcPts val="0"/>
                        </a:spcBef>
                        <a:spcAft>
                          <a:spcPts val="0"/>
                        </a:spcAft>
                        <a:buNone/>
                      </a:pPr>
                      <a:r>
                        <a:rPr lang="en-US" sz="2000">
                          <a:latin typeface="Calibri"/>
                          <a:ea typeface="Calibri"/>
                          <a:cs typeface="Calibri"/>
                          <a:sym typeface="Calibri"/>
                        </a:rPr>
                        <a:t>-</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9050">
                      <a:solidFill>
                        <a:srgbClr val="000000"/>
                      </a:solidFill>
                      <a:prstDash val="dot"/>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
        <p:nvSpPr>
          <p:cNvPr id="74" name="Google Shape;74;p12"/>
          <p:cNvSpPr txBox="1"/>
          <p:nvPr/>
        </p:nvSpPr>
        <p:spPr>
          <a:xfrm>
            <a:off x="836400" y="487450"/>
            <a:ext cx="35433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100">
                <a:solidFill>
                  <a:srgbClr val="000000"/>
                </a:solidFill>
                <a:latin typeface="Calibri"/>
                <a:ea typeface="Calibri"/>
                <a:cs typeface="Calibri"/>
                <a:sym typeface="Calibri"/>
              </a:rPr>
              <a:t>Processor 1 cache</a:t>
            </a:r>
            <a:endParaRPr sz="2100">
              <a:solidFill>
                <a:srgbClr val="000000"/>
              </a:solidFill>
              <a:latin typeface="Calibri"/>
              <a:ea typeface="Calibri"/>
              <a:cs typeface="Calibri"/>
              <a:sym typeface="Calibri"/>
            </a:endParaRPr>
          </a:p>
        </p:txBody>
      </p:sp>
      <p:sp>
        <p:nvSpPr>
          <p:cNvPr id="75" name="Google Shape;75;p12"/>
          <p:cNvSpPr txBox="1"/>
          <p:nvPr/>
        </p:nvSpPr>
        <p:spPr>
          <a:xfrm>
            <a:off x="4946650" y="487450"/>
            <a:ext cx="35433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100">
                <a:solidFill>
                  <a:srgbClr val="000000"/>
                </a:solidFill>
                <a:latin typeface="Calibri"/>
                <a:ea typeface="Calibri"/>
                <a:cs typeface="Calibri"/>
                <a:sym typeface="Calibri"/>
              </a:rPr>
              <a:t>Processor 2 cache</a:t>
            </a:r>
            <a:endParaRPr sz="2100">
              <a:solidFill>
                <a:srgbClr val="000000"/>
              </a:solidFill>
              <a:latin typeface="Calibri"/>
              <a:ea typeface="Calibri"/>
              <a:cs typeface="Calibri"/>
              <a:sym typeface="Calibri"/>
            </a:endParaRPr>
          </a:p>
        </p:txBody>
      </p:sp>
      <p:graphicFrame>
        <p:nvGraphicFramePr>
          <p:cNvPr id="76" name="Google Shape;76;p12"/>
          <p:cNvGraphicFramePr/>
          <p:nvPr/>
        </p:nvGraphicFramePr>
        <p:xfrm>
          <a:off x="836400" y="1666750"/>
          <a:ext cx="3000000" cy="3000000"/>
        </p:xfrm>
        <a:graphic>
          <a:graphicData uri="http://schemas.openxmlformats.org/drawingml/2006/table">
            <a:tbl>
              <a:tblPr>
                <a:noFill/>
                <a:tableStyleId>{124109C4-A72C-4B10-8DB4-EC9D91C98B2A}</a:tableStyleId>
              </a:tblPr>
              <a:tblGrid>
                <a:gridCol w="3543300"/>
              </a:tblGrid>
              <a:tr h="381000">
                <a:tc>
                  <a:txBody>
                    <a:bodyPr/>
                    <a:lstStyle/>
                    <a:p>
                      <a:pPr indent="0" lvl="0" marL="0" rtl="0" algn="l">
                        <a:spcBef>
                          <a:spcPts val="0"/>
                        </a:spcBef>
                        <a:spcAft>
                          <a:spcPts val="0"/>
                        </a:spcAft>
                        <a:buNone/>
                      </a:pPr>
                      <a:r>
                        <a:rPr lang="en-US" sz="2000">
                          <a:solidFill>
                            <a:srgbClr val="4285F4"/>
                          </a:solidFill>
                          <a:latin typeface="Calibri"/>
                          <a:ea typeface="Calibri"/>
                          <a:cs typeface="Calibri"/>
                          <a:sym typeface="Calibri"/>
                        </a:rPr>
                        <a:t>use_count </a:t>
                      </a:r>
                      <a:r>
                        <a:rPr lang="en-US" sz="2000">
                          <a:latin typeface="Calibri"/>
                          <a:ea typeface="Calibri"/>
                          <a:cs typeface="Calibri"/>
                          <a:sym typeface="Calibri"/>
                        </a:rPr>
                        <a:t>(4 bytes), pointer (8 bytes), etc (52 bytes)</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9050">
                      <a:solidFill>
                        <a:srgbClr val="000000"/>
                      </a:solidFill>
                      <a:prstDash val="dot"/>
                      <a:round/>
                      <a:headEnd len="sm" w="sm" type="none"/>
                      <a:tailEnd len="sm" w="sm" type="none"/>
                    </a:lnB>
                  </a:tcPr>
                </a:tc>
              </a:tr>
              <a:tr h="381000">
                <a:tc>
                  <a:txBody>
                    <a:bodyPr/>
                    <a:lstStyle/>
                    <a:p>
                      <a:pPr indent="0" lvl="0" marL="0" rtl="0" algn="l">
                        <a:spcBef>
                          <a:spcPts val="0"/>
                        </a:spcBef>
                        <a:spcAft>
                          <a:spcPts val="0"/>
                        </a:spcAft>
                        <a:buNone/>
                      </a:pPr>
                      <a:r>
                        <a:rPr lang="en-US" sz="2000">
                          <a:latin typeface="Calibri"/>
                          <a:ea typeface="Calibri"/>
                          <a:cs typeface="Calibri"/>
                          <a:sym typeface="Calibri"/>
                        </a:rPr>
                        <a:t>-</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9050">
                      <a:solidFill>
                        <a:srgbClr val="000000"/>
                      </a:solidFill>
                      <a:prstDash val="dot"/>
                      <a:round/>
                      <a:headEnd len="sm" w="sm" type="none"/>
                      <a:tailEnd len="sm" w="sm" type="none"/>
                    </a:lnT>
                    <a:lnB cap="flat" cmpd="sng" w="19050">
                      <a:solidFill>
                        <a:srgbClr val="000000"/>
                      </a:solidFill>
                      <a:prstDash val="dot"/>
                      <a:round/>
                      <a:headEnd len="sm" w="sm" type="none"/>
                      <a:tailEnd len="sm" w="sm" type="none"/>
                    </a:lnB>
                  </a:tcPr>
                </a:tc>
              </a:tr>
              <a:tr h="381000">
                <a:tc>
                  <a:txBody>
                    <a:bodyPr/>
                    <a:lstStyle/>
                    <a:p>
                      <a:pPr indent="0" lvl="0" marL="0" rtl="0" algn="l">
                        <a:spcBef>
                          <a:spcPts val="0"/>
                        </a:spcBef>
                        <a:spcAft>
                          <a:spcPts val="0"/>
                        </a:spcAft>
                        <a:buNone/>
                      </a:pPr>
                      <a:r>
                        <a:rPr lang="en-US" sz="2000">
                          <a:latin typeface="Calibri"/>
                          <a:ea typeface="Calibri"/>
                          <a:cs typeface="Calibri"/>
                          <a:sym typeface="Calibri"/>
                        </a:rPr>
                        <a:t>-</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9050">
                      <a:solidFill>
                        <a:srgbClr val="000000"/>
                      </a:solidFill>
                      <a:prstDash val="dot"/>
                      <a:round/>
                      <a:headEnd len="sm" w="sm" type="none"/>
                      <a:tailEnd len="sm" w="sm" type="none"/>
                    </a:lnT>
                    <a:lnB cap="flat" cmpd="sng" w="19050">
                      <a:solidFill>
                        <a:srgbClr val="000000"/>
                      </a:solidFill>
                      <a:prstDash val="dot"/>
                      <a:round/>
                      <a:headEnd len="sm" w="sm" type="none"/>
                      <a:tailEnd len="sm" w="sm" type="none"/>
                    </a:lnB>
                  </a:tcPr>
                </a:tc>
              </a:tr>
              <a:tr h="100000">
                <a:tc>
                  <a:txBody>
                    <a:bodyPr/>
                    <a:lstStyle/>
                    <a:p>
                      <a:pPr indent="0" lvl="0" marL="0" rtl="0" algn="l">
                        <a:spcBef>
                          <a:spcPts val="0"/>
                        </a:spcBef>
                        <a:spcAft>
                          <a:spcPts val="0"/>
                        </a:spcAft>
                        <a:buNone/>
                      </a:pPr>
                      <a:r>
                        <a:rPr lang="en-US" sz="2000">
                          <a:latin typeface="Calibri"/>
                          <a:ea typeface="Calibri"/>
                          <a:cs typeface="Calibri"/>
                          <a:sym typeface="Calibri"/>
                        </a:rPr>
                        <a:t>-</a:t>
                      </a:r>
                      <a:endParaRPr sz="2000">
                        <a:latin typeface="Calibri"/>
                        <a:ea typeface="Calibri"/>
                        <a:cs typeface="Calibri"/>
                        <a:sym typeface="Calibri"/>
                      </a:endParaRPr>
                    </a:p>
                  </a:txBody>
                  <a:tcPr marT="88900" marB="88900" marR="88900" marL="889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9050">
                      <a:solidFill>
                        <a:srgbClr val="000000"/>
                      </a:solidFill>
                      <a:prstDash val="dot"/>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
        <p:nvSpPr>
          <p:cNvPr id="77" name="Google Shape;77;p12"/>
          <p:cNvSpPr txBox="1"/>
          <p:nvPr/>
        </p:nvSpPr>
        <p:spPr>
          <a:xfrm>
            <a:off x="793750" y="1046650"/>
            <a:ext cx="3000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000000"/>
                </a:solidFill>
                <a:latin typeface="Calibri"/>
                <a:ea typeface="Calibri"/>
                <a:cs typeface="Calibri"/>
                <a:sym typeface="Calibri"/>
              </a:rPr>
              <a:t>use_count++</a:t>
            </a:r>
            <a:endParaRPr>
              <a:solidFill>
                <a:srgbClr val="000000"/>
              </a:solidFill>
              <a:latin typeface="Calibri"/>
              <a:ea typeface="Calibri"/>
              <a:cs typeface="Calibri"/>
              <a:sym typeface="Calibri"/>
            </a:endParaRPr>
          </a:p>
        </p:txBody>
      </p:sp>
      <p:sp>
        <p:nvSpPr>
          <p:cNvPr id="78" name="Google Shape;78;p12"/>
          <p:cNvSpPr/>
          <p:nvPr/>
        </p:nvSpPr>
        <p:spPr>
          <a:xfrm>
            <a:off x="312425" y="1297950"/>
            <a:ext cx="387300" cy="622200"/>
          </a:xfrm>
          <a:prstGeom prst="curvedRightArrow">
            <a:avLst>
              <a:gd fmla="val 25000" name="adj1"/>
              <a:gd fmla="val 50000" name="adj2"/>
              <a:gd fmla="val 25000" name="adj3"/>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79" name="Google Shape;79;p12"/>
          <p:cNvSpPr txBox="1"/>
          <p:nvPr/>
        </p:nvSpPr>
        <p:spPr>
          <a:xfrm>
            <a:off x="1907700" y="4155625"/>
            <a:ext cx="5328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solidFill>
                  <a:srgbClr val="000000"/>
                </a:solidFill>
                <a:latin typeface="Calibri"/>
                <a:ea typeface="Calibri"/>
                <a:cs typeface="Calibri"/>
                <a:sym typeface="Calibri"/>
              </a:rPr>
              <a:t>Cost: updates from other caches or memory</a:t>
            </a:r>
            <a:endParaRPr sz="1800">
              <a:solidFill>
                <a:srgbClr val="000000"/>
              </a:solidFill>
              <a:latin typeface="Calibri"/>
              <a:ea typeface="Calibri"/>
              <a:cs typeface="Calibri"/>
              <a:sym typeface="Calibri"/>
            </a:endParaRPr>
          </a:p>
        </p:txBody>
      </p:sp>
      <p:sp>
        <p:nvSpPr>
          <p:cNvPr id="80" name="Google Shape;80;p12"/>
          <p:cNvSpPr txBox="1"/>
          <p:nvPr/>
        </p:nvSpPr>
        <p:spPr>
          <a:xfrm>
            <a:off x="5043850" y="1100200"/>
            <a:ext cx="3348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595959"/>
                </a:solidFill>
                <a:latin typeface="Calibri"/>
                <a:ea typeface="Calibri"/>
                <a:cs typeface="Calibri"/>
                <a:sym typeface="Calibri"/>
              </a:rPr>
              <a:t>invalidated</a:t>
            </a:r>
            <a:endParaRPr sz="1800">
              <a:solidFill>
                <a:srgbClr val="595959"/>
              </a:solidFill>
              <a:latin typeface="Calibri"/>
              <a:ea typeface="Calibri"/>
              <a:cs typeface="Calibri"/>
              <a:sym typeface="Calibri"/>
            </a:endParaRPr>
          </a:p>
        </p:txBody>
      </p:sp>
      <p:sp>
        <p:nvSpPr>
          <p:cNvPr id="81" name="Google Shape;81;p12"/>
          <p:cNvSpPr/>
          <p:nvPr/>
        </p:nvSpPr>
        <p:spPr>
          <a:xfrm>
            <a:off x="4604963" y="1297950"/>
            <a:ext cx="387300" cy="622200"/>
          </a:xfrm>
          <a:prstGeom prst="curvedRightArrow">
            <a:avLst>
              <a:gd fmla="val 25000" name="adj1"/>
              <a:gd fmla="val 50000" name="adj2"/>
              <a:gd fmla="val 25000" name="adj3"/>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628650" y="282575"/>
            <a:ext cx="7886700" cy="708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Motivation</a:t>
            </a:r>
            <a:endParaRPr/>
          </a:p>
        </p:txBody>
      </p:sp>
      <p:sp>
        <p:nvSpPr>
          <p:cNvPr id="87" name="Google Shape;87;p13"/>
          <p:cNvSpPr txBox="1"/>
          <p:nvPr>
            <p:ph idx="1" type="subTitle"/>
          </p:nvPr>
        </p:nvSpPr>
        <p:spPr>
          <a:xfrm>
            <a:off x="628650" y="1231900"/>
            <a:ext cx="7886700" cy="3200400"/>
          </a:xfrm>
          <a:prstGeom prst="rect">
            <a:avLst/>
          </a:prstGeom>
        </p:spPr>
        <p:txBody>
          <a:bodyPr anchorCtr="0" anchor="t" bIns="45700" lIns="91425" spcFirstLastPara="1" rIns="91425" wrap="square" tIns="45700">
            <a:normAutofit/>
          </a:bodyPr>
          <a:lstStyle/>
          <a:p>
            <a:pPr indent="-381000" lvl="0" marL="457200" rtl="0" algn="l">
              <a:spcBef>
                <a:spcPts val="1000"/>
              </a:spcBef>
              <a:spcAft>
                <a:spcPts val="0"/>
              </a:spcAft>
              <a:buSzPts val="2400"/>
              <a:buChar char="●"/>
            </a:pPr>
            <a:r>
              <a:rPr lang="en-US"/>
              <a:t>Repeated cache invalidation is expensive, causes stalls and uses bandwidth</a:t>
            </a:r>
            <a:endParaRPr/>
          </a:p>
          <a:p>
            <a:pPr indent="-355600" lvl="1" marL="914400" rtl="0" algn="l">
              <a:spcBef>
                <a:spcPts val="1000"/>
              </a:spcBef>
              <a:spcAft>
                <a:spcPts val="0"/>
              </a:spcAft>
              <a:buSzPts val="2000"/>
              <a:buChar char="○"/>
            </a:pPr>
            <a:r>
              <a:rPr lang="en-US"/>
              <a:t>Invalidations hinder ideal scaling of processors</a:t>
            </a:r>
            <a:endParaRPr/>
          </a:p>
          <a:p>
            <a:pPr indent="-381000" lvl="0" marL="457200" rtl="0" algn="l">
              <a:spcBef>
                <a:spcPts val="1000"/>
              </a:spcBef>
              <a:spcAft>
                <a:spcPts val="0"/>
              </a:spcAft>
              <a:buSzPts val="2400"/>
              <a:buChar char="●"/>
            </a:pPr>
            <a:r>
              <a:rPr lang="en-US"/>
              <a:t>Manual techniques are cumbersome and can be outperformed by compiler</a:t>
            </a:r>
            <a:endParaRPr/>
          </a:p>
          <a:p>
            <a:pPr indent="-381000" lvl="0" marL="457200" rtl="0" algn="l">
              <a:spcBef>
                <a:spcPts val="1000"/>
              </a:spcBef>
              <a:spcAft>
                <a:spcPts val="0"/>
              </a:spcAft>
              <a:buSzPts val="2400"/>
              <a:buChar char="●"/>
            </a:pPr>
            <a:r>
              <a:rPr lang="en-US"/>
              <a:t>Paper found </a:t>
            </a:r>
            <a:r>
              <a:rPr lang="en-US"/>
              <a:t>70% of cache misses are due to false sharing</a:t>
            </a:r>
            <a:endParaRPr/>
          </a:p>
          <a:p>
            <a:pPr indent="-381000" lvl="0" marL="457200" rtl="0" algn="l">
              <a:spcBef>
                <a:spcPts val="1000"/>
              </a:spcBef>
              <a:spcAft>
                <a:spcPts val="1000"/>
              </a:spcAft>
              <a:buSzPts val="2400"/>
              <a:buChar char="●"/>
            </a:pPr>
            <a:r>
              <a:rPr lang="en-US"/>
              <a:t>These transformations eliminate 80% of misses caused by false sharing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ctrTitle"/>
          </p:nvPr>
        </p:nvSpPr>
        <p:spPr>
          <a:xfrm>
            <a:off x="628650" y="282575"/>
            <a:ext cx="7886700" cy="708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Outline</a:t>
            </a:r>
            <a:r>
              <a:rPr lang="en-US"/>
              <a:t> </a:t>
            </a:r>
            <a:endParaRPr/>
          </a:p>
        </p:txBody>
      </p:sp>
      <p:sp>
        <p:nvSpPr>
          <p:cNvPr id="93" name="Google Shape;93;p14"/>
          <p:cNvSpPr txBox="1"/>
          <p:nvPr>
            <p:ph idx="1" type="subTitle"/>
          </p:nvPr>
        </p:nvSpPr>
        <p:spPr>
          <a:xfrm>
            <a:off x="628650" y="1231900"/>
            <a:ext cx="7886700" cy="3200400"/>
          </a:xfrm>
          <a:prstGeom prst="rect">
            <a:avLst/>
          </a:prstGeom>
        </p:spPr>
        <p:txBody>
          <a:bodyPr anchorCtr="0" anchor="t" bIns="45700" lIns="91425" spcFirstLastPara="1" rIns="91425" wrap="square" tIns="45700">
            <a:noAutofit/>
          </a:bodyPr>
          <a:lstStyle/>
          <a:p>
            <a:pPr indent="-381000" lvl="0" marL="457200" rtl="0" algn="l">
              <a:spcBef>
                <a:spcPts val="0"/>
              </a:spcBef>
              <a:spcAft>
                <a:spcPts val="0"/>
              </a:spcAft>
              <a:buSzPts val="2400"/>
              <a:buChar char="●"/>
            </a:pPr>
            <a:r>
              <a:rPr lang="en-US"/>
              <a:t>Compile-time Analysis</a:t>
            </a:r>
            <a:endParaRPr/>
          </a:p>
          <a:p>
            <a:pPr indent="-381000" lvl="0" marL="457200" rtl="0" algn="l">
              <a:spcBef>
                <a:spcPts val="1000"/>
              </a:spcBef>
              <a:spcAft>
                <a:spcPts val="0"/>
              </a:spcAft>
              <a:buSzPts val="2400"/>
              <a:buChar char="●"/>
            </a:pPr>
            <a:r>
              <a:rPr lang="en-US"/>
              <a:t>Data Transformations</a:t>
            </a:r>
            <a:endParaRPr/>
          </a:p>
          <a:p>
            <a:pPr indent="-381000" lvl="0" marL="457200" rtl="0" algn="l">
              <a:spcBef>
                <a:spcPts val="1000"/>
              </a:spcBef>
              <a:spcAft>
                <a:spcPts val="0"/>
              </a:spcAft>
              <a:buSzPts val="2400"/>
              <a:buChar char="●"/>
            </a:pPr>
            <a:r>
              <a:rPr lang="en-US"/>
              <a:t>Transformation Heuristics </a:t>
            </a:r>
            <a:endParaRPr/>
          </a:p>
          <a:p>
            <a:pPr indent="-381000" lvl="0" marL="457200" rtl="0" algn="l">
              <a:spcBef>
                <a:spcPts val="1000"/>
              </a:spcBef>
              <a:spcAft>
                <a:spcPts val="0"/>
              </a:spcAft>
              <a:buSzPts val="2400"/>
              <a:buChar char="●"/>
            </a:pPr>
            <a:r>
              <a:rPr lang="en-US"/>
              <a:t>Results</a:t>
            </a:r>
            <a:endParaRPr/>
          </a:p>
          <a:p>
            <a:pPr indent="0" lvl="0" marL="0" rtl="0" algn="l">
              <a:spcBef>
                <a:spcPts val="1000"/>
              </a:spcBef>
              <a:spcAft>
                <a:spcPts val="10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ctrTitle"/>
          </p:nvPr>
        </p:nvSpPr>
        <p:spPr>
          <a:xfrm>
            <a:off x="628650" y="282575"/>
            <a:ext cx="7886700" cy="708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Compile-time Analysis</a:t>
            </a:r>
            <a:endParaRPr/>
          </a:p>
        </p:txBody>
      </p:sp>
      <p:sp>
        <p:nvSpPr>
          <p:cNvPr id="99" name="Google Shape;99;p15"/>
          <p:cNvSpPr txBox="1"/>
          <p:nvPr>
            <p:ph idx="1" type="subTitle"/>
          </p:nvPr>
        </p:nvSpPr>
        <p:spPr>
          <a:xfrm>
            <a:off x="628650" y="1231900"/>
            <a:ext cx="7886700" cy="3200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Three distinct static passes (stages)</a:t>
            </a:r>
            <a:endParaRPr/>
          </a:p>
          <a:p>
            <a:pPr indent="-381000" lvl="0" marL="457200" rtl="0" algn="l">
              <a:spcBef>
                <a:spcPts val="1000"/>
              </a:spcBef>
              <a:spcAft>
                <a:spcPts val="0"/>
              </a:spcAft>
              <a:buSzPts val="2400"/>
              <a:buAutoNum type="arabicPeriod"/>
            </a:pPr>
            <a:r>
              <a:rPr lang="en-US"/>
              <a:t>Interprocedural Control Flow Analysis</a:t>
            </a:r>
            <a:endParaRPr/>
          </a:p>
          <a:p>
            <a:pPr indent="-381000" lvl="0" marL="457200" rtl="0" algn="l">
              <a:spcBef>
                <a:spcPts val="1000"/>
              </a:spcBef>
              <a:spcAft>
                <a:spcPts val="0"/>
              </a:spcAft>
              <a:buSzPts val="2400"/>
              <a:buAutoNum type="arabicPeriod"/>
            </a:pPr>
            <a:r>
              <a:rPr lang="en-US"/>
              <a:t>Non-concurrency Analysis</a:t>
            </a:r>
            <a:endParaRPr/>
          </a:p>
          <a:p>
            <a:pPr indent="-381000" lvl="0" marL="457200" rtl="0" algn="l">
              <a:spcBef>
                <a:spcPts val="1000"/>
              </a:spcBef>
              <a:spcAft>
                <a:spcPts val="1000"/>
              </a:spcAft>
              <a:buSzPts val="2400"/>
              <a:buAutoNum type="arabicPeriod"/>
            </a:pPr>
            <a:r>
              <a:rPr lang="en-US"/>
              <a:t>Interprocedural Flow-sensitive Summary Side-effect Analysis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itle Slide 4">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itle Slide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tent Slide 4">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