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408" r:id="rId3"/>
    <p:sldId id="505" r:id="rId4"/>
    <p:sldId id="506" r:id="rId5"/>
    <p:sldId id="507" r:id="rId6"/>
    <p:sldId id="509" r:id="rId7"/>
    <p:sldId id="510" r:id="rId8"/>
    <p:sldId id="511" r:id="rId9"/>
    <p:sldId id="512" r:id="rId10"/>
    <p:sldId id="536" r:id="rId11"/>
    <p:sldId id="513" r:id="rId12"/>
    <p:sldId id="514" r:id="rId13"/>
    <p:sldId id="515" r:id="rId14"/>
    <p:sldId id="533" r:id="rId15"/>
    <p:sldId id="523" r:id="rId16"/>
    <p:sldId id="534" r:id="rId17"/>
    <p:sldId id="525" r:id="rId18"/>
    <p:sldId id="535" r:id="rId19"/>
    <p:sldId id="526" r:id="rId20"/>
    <p:sldId id="527" r:id="rId21"/>
    <p:sldId id="537" r:id="rId22"/>
    <p:sldId id="528" r:id="rId23"/>
    <p:sldId id="532" r:id="rId24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CBCBCB"/>
    <a:srgbClr val="CCECFF"/>
    <a:srgbClr val="FFFF00"/>
    <a:srgbClr val="FF6600"/>
    <a:srgbClr val="FF9999"/>
    <a:srgbClr val="FF00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360" y="120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7.xml"/><Relationship Id="rId3" Type="http://schemas.openxmlformats.org/officeDocument/2006/relationships/slide" Target="slides/slide7.xml"/><Relationship Id="rId7" Type="http://schemas.openxmlformats.org/officeDocument/2006/relationships/slide" Target="slides/slide16.xml"/><Relationship Id="rId2" Type="http://schemas.openxmlformats.org/officeDocument/2006/relationships/slide" Target="slides/slide6.xml"/><Relationship Id="rId1" Type="http://schemas.openxmlformats.org/officeDocument/2006/relationships/slide" Target="slides/slide5.xml"/><Relationship Id="rId6" Type="http://schemas.openxmlformats.org/officeDocument/2006/relationships/slide" Target="slides/slide15.xml"/><Relationship Id="rId11" Type="http://schemas.openxmlformats.org/officeDocument/2006/relationships/slide" Target="slides/slide20.xml"/><Relationship Id="rId5" Type="http://schemas.openxmlformats.org/officeDocument/2006/relationships/slide" Target="slides/slide12.xml"/><Relationship Id="rId10" Type="http://schemas.openxmlformats.org/officeDocument/2006/relationships/slide" Target="slides/slide19.xml"/><Relationship Id="rId4" Type="http://schemas.openxmlformats.org/officeDocument/2006/relationships/slide" Target="slides/slide11.xml"/><Relationship Id="rId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 smtClean="0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7271DC71-C4BC-4B3F-9217-F1BC5D1E77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915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8956C8C-13F7-438D-9057-AFFBAC3434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29281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9B551A19-C173-4CB5-BC0D-B2CDCE31FBF2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3169316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29847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422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14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82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96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417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4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025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35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8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564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167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1776F3BD-5F31-4176-B9E4-CAEB67581687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smtClean="0"/>
              <a:t>EECS 583 – Class 8</a:t>
            </a:r>
            <a:br>
              <a:rPr lang="en-US" altLang="en-US" sz="4800" smtClean="0"/>
            </a:br>
            <a:r>
              <a:rPr lang="en-US" altLang="en-US" sz="4800" smtClean="0">
                <a:solidFill>
                  <a:schemeClr val="accent1"/>
                </a:solidFill>
              </a:rPr>
              <a:t>Classic Optimization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February 7, 2024</a:t>
            </a:r>
            <a:endParaRPr lang="en-US" alt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Problem - Solution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973263" y="152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10</a:t>
            </a:r>
          </a:p>
          <a:p>
            <a:r>
              <a:rPr lang="en-US" altLang="en-US"/>
              <a:t>3. r3 = 0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973263" y="2667000"/>
            <a:ext cx="1676400" cy="1447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4. r4 = 1</a:t>
            </a:r>
          </a:p>
          <a:p>
            <a:r>
              <a:rPr lang="en-US" altLang="en-US"/>
              <a:t>5. r7 = r1 * 4</a:t>
            </a:r>
          </a:p>
          <a:p>
            <a:r>
              <a:rPr lang="en-US" altLang="en-US"/>
              <a:t>6. r6 = 8</a:t>
            </a:r>
          </a:p>
          <a:p>
            <a:r>
              <a:rPr lang="en-US" altLang="en-US"/>
              <a:t>7. if (r3 &gt; 0)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973263" y="6400800"/>
            <a:ext cx="16764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17. store (r1, r3)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2735263" y="243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H="1">
            <a:off x="211725" y="6324600"/>
            <a:ext cx="1990138" cy="3769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V="1">
            <a:off x="191587" y="2552299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191587" y="2514600"/>
            <a:ext cx="201027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2201863" y="2514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26436" y="1468904"/>
            <a:ext cx="162897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u="sng" dirty="0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200" dirty="0">
                <a:solidFill>
                  <a:schemeClr val="tx1"/>
                </a:solidFill>
              </a:rPr>
              <a:t>1. constant propagation</a:t>
            </a:r>
          </a:p>
          <a:p>
            <a:r>
              <a:rPr lang="en-US" altLang="en-US" sz="1200" dirty="0">
                <a:solidFill>
                  <a:schemeClr val="tx1"/>
                </a:solidFill>
              </a:rPr>
              <a:t>2. constant folding</a:t>
            </a:r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2201863" y="6248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2811463" y="6248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449263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8. r2 = 0</a:t>
            </a:r>
          </a:p>
          <a:p>
            <a:r>
              <a:rPr lang="en-US" altLang="en-US"/>
              <a:t>9. r6 = r6 * r7</a:t>
            </a:r>
          </a:p>
          <a:p>
            <a:r>
              <a:rPr lang="en-US" altLang="en-US"/>
              <a:t>10. r3 = r2 / r6</a:t>
            </a: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3192463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11. r3 = r4</a:t>
            </a:r>
          </a:p>
          <a:p>
            <a:r>
              <a:rPr lang="en-US" altLang="en-US"/>
              <a:t>12. r3 = r3 + r2</a:t>
            </a:r>
          </a:p>
          <a:p>
            <a:r>
              <a:rPr lang="en-US" altLang="en-US"/>
              <a:t>13. r1 = r6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1973263" y="533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14. r2 = r2 + 1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if (r1 &lt; 100)</a:t>
            </a:r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1744663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3192463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1439863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 flipH="1">
            <a:off x="3116263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Text Box 18"/>
          <p:cNvSpPr txBox="1">
            <a:spLocks noChangeArrowheads="1"/>
          </p:cNvSpPr>
          <p:nvPr/>
        </p:nvSpPr>
        <p:spPr bwMode="auto">
          <a:xfrm>
            <a:off x="1428750" y="18129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6406" name="Text Box 18"/>
          <p:cNvSpPr txBox="1">
            <a:spLocks noChangeArrowheads="1"/>
          </p:cNvSpPr>
          <p:nvPr/>
        </p:nvSpPr>
        <p:spPr bwMode="auto">
          <a:xfrm>
            <a:off x="1441450" y="28194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6407" name="Text Box 18"/>
          <p:cNvSpPr txBox="1">
            <a:spLocks noChangeArrowheads="1"/>
          </p:cNvSpPr>
          <p:nvPr/>
        </p:nvSpPr>
        <p:spPr bwMode="auto">
          <a:xfrm>
            <a:off x="171450" y="38576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6408" name="Text Box 18"/>
          <p:cNvSpPr txBox="1">
            <a:spLocks noChangeArrowheads="1"/>
          </p:cNvSpPr>
          <p:nvPr/>
        </p:nvSpPr>
        <p:spPr bwMode="auto">
          <a:xfrm>
            <a:off x="4313238" y="3875088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6409" name="Text Box 18"/>
          <p:cNvSpPr txBox="1">
            <a:spLocks noChangeArrowheads="1"/>
          </p:cNvSpPr>
          <p:nvPr/>
        </p:nvSpPr>
        <p:spPr bwMode="auto">
          <a:xfrm>
            <a:off x="1392238" y="54546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6410" name="Text Box 18"/>
          <p:cNvSpPr txBox="1">
            <a:spLocks noChangeArrowheads="1"/>
          </p:cNvSpPr>
          <p:nvPr/>
        </p:nvSpPr>
        <p:spPr bwMode="auto">
          <a:xfrm>
            <a:off x="1389063" y="6432550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7005638" y="152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10</a:t>
            </a:r>
          </a:p>
          <a:p>
            <a:r>
              <a:rPr lang="en-US" altLang="en-US"/>
              <a:t>3. r3 = 0</a:t>
            </a: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7005638" y="2667000"/>
            <a:ext cx="1676400" cy="1447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4. </a:t>
            </a:r>
            <a:r>
              <a:rPr lang="en-US" altLang="en-US" dirty="0">
                <a:solidFill>
                  <a:srgbClr val="FF0000"/>
                </a:solidFill>
              </a:rPr>
              <a:t>r4 = 1</a:t>
            </a:r>
          </a:p>
          <a:p>
            <a:r>
              <a:rPr lang="en-US" altLang="en-US" dirty="0"/>
              <a:t>5. </a:t>
            </a:r>
            <a:r>
              <a:rPr lang="en-US" altLang="en-US" dirty="0">
                <a:solidFill>
                  <a:srgbClr val="FF0000"/>
                </a:solidFill>
              </a:rPr>
              <a:t>r7 = r1 * 4</a:t>
            </a:r>
          </a:p>
          <a:p>
            <a:r>
              <a:rPr lang="en-US" altLang="en-US" dirty="0"/>
              <a:t>6. </a:t>
            </a:r>
            <a:r>
              <a:rPr lang="en-US" altLang="en-US" dirty="0">
                <a:solidFill>
                  <a:srgbClr val="FF0000"/>
                </a:solidFill>
              </a:rPr>
              <a:t>r6 = 8</a:t>
            </a:r>
          </a:p>
          <a:p>
            <a:r>
              <a:rPr lang="en-US" altLang="en-US" dirty="0"/>
              <a:t>7. if (r3 &gt; 0)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7005638" y="6400800"/>
            <a:ext cx="16764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17. store (r1, r3)</a:t>
            </a:r>
          </a:p>
        </p:txBody>
      </p:sp>
      <p:sp>
        <p:nvSpPr>
          <p:cNvPr id="30" name="Line 6"/>
          <p:cNvSpPr>
            <a:spLocks noChangeShapeType="1"/>
          </p:cNvSpPr>
          <p:nvPr/>
        </p:nvSpPr>
        <p:spPr bwMode="auto">
          <a:xfrm>
            <a:off x="7767638" y="243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7"/>
          <p:cNvSpPr>
            <a:spLocks noChangeShapeType="1"/>
          </p:cNvSpPr>
          <p:nvPr/>
        </p:nvSpPr>
        <p:spPr bwMode="auto">
          <a:xfrm flipH="1">
            <a:off x="5334000" y="6324600"/>
            <a:ext cx="1900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8"/>
          <p:cNvSpPr>
            <a:spLocks noChangeShapeType="1"/>
          </p:cNvSpPr>
          <p:nvPr/>
        </p:nvSpPr>
        <p:spPr bwMode="auto">
          <a:xfrm flipV="1">
            <a:off x="5334000" y="25146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9"/>
          <p:cNvSpPr>
            <a:spLocks noChangeShapeType="1"/>
          </p:cNvSpPr>
          <p:nvPr/>
        </p:nvSpPr>
        <p:spPr bwMode="auto">
          <a:xfrm>
            <a:off x="5334000" y="2514600"/>
            <a:ext cx="1900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10"/>
          <p:cNvSpPr>
            <a:spLocks noChangeShapeType="1"/>
          </p:cNvSpPr>
          <p:nvPr/>
        </p:nvSpPr>
        <p:spPr bwMode="auto">
          <a:xfrm>
            <a:off x="7234238" y="2514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12"/>
          <p:cNvSpPr>
            <a:spLocks noChangeShapeType="1"/>
          </p:cNvSpPr>
          <p:nvPr/>
        </p:nvSpPr>
        <p:spPr bwMode="auto">
          <a:xfrm>
            <a:off x="7234238" y="6248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13"/>
          <p:cNvSpPr>
            <a:spLocks noChangeShapeType="1"/>
          </p:cNvSpPr>
          <p:nvPr/>
        </p:nvSpPr>
        <p:spPr bwMode="auto">
          <a:xfrm>
            <a:off x="7843838" y="6248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Rectangle 14"/>
          <p:cNvSpPr>
            <a:spLocks noChangeArrowheads="1"/>
          </p:cNvSpPr>
          <p:nvPr/>
        </p:nvSpPr>
        <p:spPr bwMode="auto">
          <a:xfrm>
            <a:off x="5481638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8. r2 = 0</a:t>
            </a:r>
          </a:p>
          <a:p>
            <a:r>
              <a:rPr lang="en-US" altLang="en-US" dirty="0"/>
              <a:t>9. </a:t>
            </a:r>
            <a:r>
              <a:rPr lang="en-US" altLang="en-US" dirty="0">
                <a:solidFill>
                  <a:srgbClr val="FF0000"/>
                </a:solidFill>
              </a:rPr>
              <a:t>r6 = </a:t>
            </a:r>
            <a:r>
              <a:rPr lang="en-US" altLang="en-US" dirty="0" smtClean="0">
                <a:solidFill>
                  <a:srgbClr val="FF0000"/>
                </a:solidFill>
              </a:rPr>
              <a:t>r7 &lt;&lt; 3</a:t>
            </a:r>
            <a:endParaRPr lang="en-US" altLang="en-US" dirty="0">
              <a:solidFill>
                <a:srgbClr val="FF0000"/>
              </a:solidFill>
            </a:endParaRPr>
          </a:p>
          <a:p>
            <a:r>
              <a:rPr lang="en-US" altLang="en-US" dirty="0"/>
              <a:t>10. r3 = 0</a:t>
            </a:r>
          </a:p>
        </p:txBody>
      </p:sp>
      <p:sp>
        <p:nvSpPr>
          <p:cNvPr id="38" name="Rectangle 15"/>
          <p:cNvSpPr>
            <a:spLocks noChangeArrowheads="1"/>
          </p:cNvSpPr>
          <p:nvPr/>
        </p:nvSpPr>
        <p:spPr bwMode="auto">
          <a:xfrm>
            <a:off x="8224838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11</a:t>
            </a:r>
            <a:r>
              <a:rPr lang="en-US" altLang="en-US" dirty="0">
                <a:solidFill>
                  <a:srgbClr val="FF0000"/>
                </a:solidFill>
              </a:rPr>
              <a:t>. r3 = 1</a:t>
            </a:r>
          </a:p>
          <a:p>
            <a:r>
              <a:rPr lang="en-US" altLang="en-US" dirty="0"/>
              <a:t>12. r3 = 1</a:t>
            </a:r>
            <a:r>
              <a:rPr lang="en-US" altLang="en-US" dirty="0" smtClean="0"/>
              <a:t> </a:t>
            </a:r>
            <a:r>
              <a:rPr lang="en-US" altLang="en-US" dirty="0"/>
              <a:t>+ r2</a:t>
            </a:r>
          </a:p>
          <a:p>
            <a:r>
              <a:rPr lang="en-US" altLang="en-US" dirty="0"/>
              <a:t>13. r1 = </a:t>
            </a:r>
            <a:r>
              <a:rPr lang="en-US" altLang="en-US" dirty="0" smtClean="0"/>
              <a:t>8</a:t>
            </a:r>
            <a:endParaRPr lang="en-US" altLang="en-US" dirty="0"/>
          </a:p>
        </p:txBody>
      </p:sp>
      <p:sp>
        <p:nvSpPr>
          <p:cNvPr id="39" name="Rectangle 16"/>
          <p:cNvSpPr>
            <a:spLocks noChangeArrowheads="1"/>
          </p:cNvSpPr>
          <p:nvPr/>
        </p:nvSpPr>
        <p:spPr bwMode="auto">
          <a:xfrm>
            <a:off x="7005638" y="533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14. r2 = r2 + 1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if (r1 &lt; 100)</a:t>
            </a:r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 flipH="1">
            <a:off x="6777038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18"/>
          <p:cNvSpPr>
            <a:spLocks noChangeShapeType="1"/>
          </p:cNvSpPr>
          <p:nvPr/>
        </p:nvSpPr>
        <p:spPr bwMode="auto">
          <a:xfrm>
            <a:off x="8224838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19"/>
          <p:cNvSpPr>
            <a:spLocks noChangeShapeType="1"/>
          </p:cNvSpPr>
          <p:nvPr/>
        </p:nvSpPr>
        <p:spPr bwMode="auto">
          <a:xfrm>
            <a:off x="6472238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20"/>
          <p:cNvSpPr>
            <a:spLocks noChangeShapeType="1"/>
          </p:cNvSpPr>
          <p:nvPr/>
        </p:nvSpPr>
        <p:spPr bwMode="auto">
          <a:xfrm flipH="1">
            <a:off x="8148638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Text Box 18"/>
          <p:cNvSpPr txBox="1">
            <a:spLocks noChangeArrowheads="1"/>
          </p:cNvSpPr>
          <p:nvPr/>
        </p:nvSpPr>
        <p:spPr bwMode="auto">
          <a:xfrm>
            <a:off x="6461125" y="18129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45" name="Text Box 18"/>
          <p:cNvSpPr txBox="1">
            <a:spLocks noChangeArrowheads="1"/>
          </p:cNvSpPr>
          <p:nvPr/>
        </p:nvSpPr>
        <p:spPr bwMode="auto">
          <a:xfrm>
            <a:off x="6473825" y="28194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46" name="Text Box 18"/>
          <p:cNvSpPr txBox="1">
            <a:spLocks noChangeArrowheads="1"/>
          </p:cNvSpPr>
          <p:nvPr/>
        </p:nvSpPr>
        <p:spPr bwMode="auto">
          <a:xfrm>
            <a:off x="5269706" y="3825081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/>
              <a:t>BB3</a:t>
            </a:r>
          </a:p>
        </p:txBody>
      </p:sp>
      <p:sp>
        <p:nvSpPr>
          <p:cNvPr id="47" name="Text Box 18"/>
          <p:cNvSpPr txBox="1">
            <a:spLocks noChangeArrowheads="1"/>
          </p:cNvSpPr>
          <p:nvPr/>
        </p:nvSpPr>
        <p:spPr bwMode="auto">
          <a:xfrm>
            <a:off x="9345613" y="3875088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48" name="Text Box 18"/>
          <p:cNvSpPr txBox="1">
            <a:spLocks noChangeArrowheads="1"/>
          </p:cNvSpPr>
          <p:nvPr/>
        </p:nvSpPr>
        <p:spPr bwMode="auto">
          <a:xfrm>
            <a:off x="6424613" y="54546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49" name="Text Box 18"/>
          <p:cNvSpPr txBox="1">
            <a:spLocks noChangeArrowheads="1"/>
          </p:cNvSpPr>
          <p:nvPr/>
        </p:nvSpPr>
        <p:spPr bwMode="auto">
          <a:xfrm>
            <a:off x="6421438" y="6432550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" name="Right Arrow 1"/>
          <p:cNvSpPr/>
          <p:nvPr/>
        </p:nvSpPr>
        <p:spPr bwMode="auto">
          <a:xfrm>
            <a:off x="4934947" y="4305300"/>
            <a:ext cx="381001" cy="8382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58452" y="6924240"/>
            <a:ext cx="30123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Red instructions can be deleted by</a:t>
            </a:r>
          </a:p>
          <a:p>
            <a:r>
              <a:rPr lang="en-US" sz="1600" dirty="0">
                <a:solidFill>
                  <a:srgbClr val="FF0000"/>
                </a:solidFill>
              </a:rPr>
              <a:t>s</a:t>
            </a:r>
            <a:r>
              <a:rPr lang="en-US" sz="1600" dirty="0" smtClean="0">
                <a:solidFill>
                  <a:srgbClr val="FF0000"/>
                </a:solidFill>
              </a:rPr>
              <a:t>ubsequent dead code elimination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440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Forward Copy Propagation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2000" smtClean="0"/>
              <a:t>Forward propagation of the RHS of moves</a:t>
            </a:r>
          </a:p>
          <a:p>
            <a:pPr lvl="1"/>
            <a:r>
              <a:rPr lang="en-US" altLang="en-US" sz="1800" smtClean="0"/>
              <a:t>r1 = r2</a:t>
            </a:r>
          </a:p>
          <a:p>
            <a:pPr lvl="1"/>
            <a:r>
              <a:rPr lang="en-US" altLang="en-US" sz="1800" smtClean="0"/>
              <a:t>…</a:t>
            </a:r>
          </a:p>
          <a:p>
            <a:pPr lvl="1"/>
            <a:r>
              <a:rPr lang="en-US" altLang="en-US" sz="1800" smtClean="0"/>
              <a:t>r4 = r1 + 1  </a:t>
            </a:r>
            <a:r>
              <a:rPr lang="en-US" altLang="en-US" sz="1800" smtClean="0">
                <a:sym typeface="Wingdings" panose="05000000000000000000" pitchFamily="2" charset="2"/>
              </a:rPr>
              <a:t> r4 = r2 + 1</a:t>
            </a:r>
          </a:p>
          <a:p>
            <a:r>
              <a:rPr lang="en-US" altLang="en-US" sz="2000" smtClean="0"/>
              <a:t>Benefits</a:t>
            </a:r>
          </a:p>
          <a:p>
            <a:pPr lvl="1"/>
            <a:r>
              <a:rPr lang="en-US" altLang="en-US" sz="1800" smtClean="0"/>
              <a:t>Reduce chain of dependences</a:t>
            </a:r>
          </a:p>
          <a:p>
            <a:pPr lvl="1"/>
            <a:r>
              <a:rPr lang="en-US" altLang="en-US" sz="1800" smtClean="0"/>
              <a:t>Eliminate the move</a:t>
            </a:r>
          </a:p>
          <a:p>
            <a:r>
              <a:rPr lang="en-US" altLang="en-US" sz="2000" smtClean="0"/>
              <a:t>Rules (ops X and Y)</a:t>
            </a:r>
          </a:p>
          <a:p>
            <a:pPr lvl="1"/>
            <a:r>
              <a:rPr lang="en-US" altLang="en-US" sz="1800" smtClean="0"/>
              <a:t>X is a move</a:t>
            </a:r>
          </a:p>
          <a:p>
            <a:pPr lvl="1"/>
            <a:r>
              <a:rPr lang="en-US" altLang="en-US" sz="1800" smtClean="0"/>
              <a:t>src1(X) is a register</a:t>
            </a:r>
          </a:p>
          <a:p>
            <a:pPr lvl="1"/>
            <a:r>
              <a:rPr lang="en-US" altLang="en-US" sz="1800" smtClean="0"/>
              <a:t>Y consumes dest(X)</a:t>
            </a:r>
          </a:p>
          <a:p>
            <a:pPr lvl="1"/>
            <a:r>
              <a:rPr lang="en-US" altLang="en-US" sz="1800" smtClean="0"/>
              <a:t>X.dest is an available def at Y</a:t>
            </a:r>
          </a:p>
          <a:p>
            <a:pPr lvl="1"/>
            <a:r>
              <a:rPr lang="en-US" altLang="en-US" sz="1800" smtClean="0"/>
              <a:t>X.src1 is an available expr at Y</a:t>
            </a:r>
          </a:p>
          <a:p>
            <a:pPr lvl="1"/>
            <a:endParaRPr lang="en-US" altLang="en-US" sz="1800" smtClean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943600" y="2362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r1 = r2</a:t>
            </a:r>
          </a:p>
          <a:p>
            <a:pPr algn="ctr"/>
            <a:r>
              <a:rPr lang="en-US" altLang="en-US"/>
              <a:t>2. r3 = r4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5029200" y="3581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r2 = 0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6934200" y="3581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4. r6 = r3 + 1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6019800" y="4724400"/>
            <a:ext cx="1447800" cy="838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r5 = r2 + r3</a:t>
            </a: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H="1">
            <a:off x="5791200" y="30480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6705600" y="30480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5791200" y="42672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6934200" y="42672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Text Box 18"/>
          <p:cNvSpPr txBox="1">
            <a:spLocks noChangeArrowheads="1"/>
          </p:cNvSpPr>
          <p:nvPr/>
        </p:nvSpPr>
        <p:spPr bwMode="auto">
          <a:xfrm>
            <a:off x="5387975" y="23510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7421" name="Text Box 18"/>
          <p:cNvSpPr txBox="1">
            <a:spLocks noChangeArrowheads="1"/>
          </p:cNvSpPr>
          <p:nvPr/>
        </p:nvSpPr>
        <p:spPr bwMode="auto">
          <a:xfrm>
            <a:off x="4984750" y="32448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7422" name="Text Box 18"/>
          <p:cNvSpPr txBox="1">
            <a:spLocks noChangeArrowheads="1"/>
          </p:cNvSpPr>
          <p:nvPr/>
        </p:nvSpPr>
        <p:spPr bwMode="auto">
          <a:xfrm>
            <a:off x="7826375" y="32448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7423" name="Text Box 18"/>
          <p:cNvSpPr txBox="1">
            <a:spLocks noChangeArrowheads="1"/>
          </p:cNvSpPr>
          <p:nvPr/>
        </p:nvSpPr>
        <p:spPr bwMode="auto">
          <a:xfrm>
            <a:off x="5475288" y="47244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 smtClean="0"/>
              <a:t>CSE – Common Subexpression Elimination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1800" smtClean="0"/>
              <a:t>Eliminate recomputation of an expression by reusing the previous result</a:t>
            </a:r>
          </a:p>
          <a:p>
            <a:pPr lvl="1"/>
            <a:r>
              <a:rPr lang="en-US" altLang="en-US" sz="1600" smtClean="0"/>
              <a:t>r1 = r2 * r3</a:t>
            </a:r>
          </a:p>
          <a:p>
            <a:pPr lvl="1"/>
            <a:r>
              <a:rPr lang="en-US" altLang="en-US" sz="1600" smtClean="0"/>
              <a:t>                   </a:t>
            </a:r>
            <a:r>
              <a:rPr lang="en-US" altLang="en-US" sz="1600" smtClean="0">
                <a:sym typeface="Wingdings" panose="05000000000000000000" pitchFamily="2" charset="2"/>
              </a:rPr>
              <a:t> r100 = r1</a:t>
            </a:r>
            <a:endParaRPr lang="en-US" altLang="en-US" sz="1600" smtClean="0"/>
          </a:p>
          <a:p>
            <a:pPr lvl="1"/>
            <a:r>
              <a:rPr lang="en-US" altLang="en-US" sz="1600" smtClean="0"/>
              <a:t>…</a:t>
            </a:r>
          </a:p>
          <a:p>
            <a:pPr lvl="1"/>
            <a:r>
              <a:rPr lang="en-US" altLang="en-US" sz="1600" smtClean="0"/>
              <a:t>r4 = r2 * r3  </a:t>
            </a:r>
            <a:r>
              <a:rPr lang="en-US" altLang="en-US" sz="1600" smtClean="0">
                <a:sym typeface="Wingdings" panose="05000000000000000000" pitchFamily="2" charset="2"/>
              </a:rPr>
              <a:t> r4 = r100</a:t>
            </a:r>
          </a:p>
          <a:p>
            <a:r>
              <a:rPr lang="en-US" altLang="en-US" sz="1800" smtClean="0"/>
              <a:t>Benefits</a:t>
            </a:r>
          </a:p>
          <a:p>
            <a:pPr lvl="1"/>
            <a:r>
              <a:rPr lang="en-US" altLang="en-US" sz="1600" smtClean="0"/>
              <a:t>Reduce work</a:t>
            </a:r>
          </a:p>
          <a:p>
            <a:pPr lvl="1"/>
            <a:r>
              <a:rPr lang="en-US" altLang="en-US" sz="1600" smtClean="0"/>
              <a:t>Moves can get copy propagated</a:t>
            </a:r>
          </a:p>
          <a:p>
            <a:r>
              <a:rPr lang="en-US" altLang="en-US" sz="1800" smtClean="0"/>
              <a:t>Rules (ops X and Y)</a:t>
            </a:r>
          </a:p>
          <a:p>
            <a:pPr lvl="1"/>
            <a:r>
              <a:rPr lang="en-US" altLang="en-US" sz="1600" smtClean="0"/>
              <a:t>X and Y have the same opcode</a:t>
            </a:r>
          </a:p>
          <a:p>
            <a:pPr lvl="1"/>
            <a:r>
              <a:rPr lang="en-US" altLang="en-US" sz="1600" smtClean="0"/>
              <a:t>src(X) = src(Y), for all srcs</a:t>
            </a:r>
          </a:p>
          <a:p>
            <a:pPr lvl="1"/>
            <a:r>
              <a:rPr lang="en-US" altLang="en-US" sz="1600" smtClean="0"/>
              <a:t>expr(X) is available at Y</a:t>
            </a:r>
          </a:p>
          <a:p>
            <a:pPr lvl="1"/>
            <a:r>
              <a:rPr lang="en-US" altLang="en-US" sz="1600" smtClean="0"/>
              <a:t>if X is a load, then there is no store that may write to address(X) along any path between X and Y</a:t>
            </a:r>
          </a:p>
          <a:p>
            <a:pPr lvl="1"/>
            <a:endParaRPr lang="en-US" altLang="en-US" sz="1600" smtClean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943600" y="18288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r1 = r2 * r6</a:t>
            </a:r>
          </a:p>
          <a:p>
            <a:pPr algn="ctr"/>
            <a:r>
              <a:rPr lang="en-US" altLang="en-US"/>
              <a:t>2. r3 = r4 / r7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029200" y="30480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r2 = r2 + 1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6934200" y="30480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4. r6 = r3 * 7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6019800" y="4191000"/>
            <a:ext cx="1447800" cy="1066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r5 = r2 * r6</a:t>
            </a:r>
          </a:p>
          <a:p>
            <a:pPr algn="ctr"/>
            <a:r>
              <a:rPr lang="en-US" altLang="en-US"/>
              <a:t>6. r8 = r4 / r7</a:t>
            </a:r>
          </a:p>
          <a:p>
            <a:pPr algn="ctr"/>
            <a:r>
              <a:rPr lang="en-US" altLang="en-US"/>
              <a:t>7. r9 = r3 * 7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H="1">
            <a:off x="5791200" y="25146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6705600" y="25146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5791200" y="37338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H="1">
            <a:off x="6934200" y="37338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5119255" y="5855841"/>
            <a:ext cx="380694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rgbClr val="FF0000"/>
                </a:solidFill>
              </a:rPr>
              <a:t>if op is a load, call it redundant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load elimination rather than </a:t>
            </a:r>
            <a:r>
              <a:rPr lang="en-US" altLang="en-US" sz="1600" dirty="0" smtClean="0">
                <a:solidFill>
                  <a:srgbClr val="FF0000"/>
                </a:solidFill>
              </a:rPr>
              <a:t>CSE, </a:t>
            </a:r>
          </a:p>
          <a:p>
            <a:r>
              <a:rPr lang="en-US" altLang="en-US" sz="1600" dirty="0" smtClean="0">
                <a:solidFill>
                  <a:srgbClr val="FF0000"/>
                </a:solidFill>
              </a:rPr>
              <a:t>Redundant store elimination also possible, 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b</a:t>
            </a:r>
            <a:r>
              <a:rPr lang="en-US" altLang="en-US" sz="1600" dirty="0" smtClean="0">
                <a:solidFill>
                  <a:srgbClr val="FF0000"/>
                </a:solidFill>
              </a:rPr>
              <a:t>ut applied a bit differently – think about it!</a:t>
            </a:r>
            <a:endParaRPr lang="en-US" altLang="en-US" sz="1600" dirty="0">
              <a:solidFill>
                <a:srgbClr val="FF0000"/>
              </a:solidFill>
            </a:endParaRPr>
          </a:p>
        </p:txBody>
      </p:sp>
      <p:sp>
        <p:nvSpPr>
          <p:cNvPr id="18445" name="Text Box 18"/>
          <p:cNvSpPr txBox="1">
            <a:spLocks noChangeArrowheads="1"/>
          </p:cNvSpPr>
          <p:nvPr/>
        </p:nvSpPr>
        <p:spPr bwMode="auto">
          <a:xfrm>
            <a:off x="5387975" y="18176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8446" name="Text Box 18"/>
          <p:cNvSpPr txBox="1">
            <a:spLocks noChangeArrowheads="1"/>
          </p:cNvSpPr>
          <p:nvPr/>
        </p:nvSpPr>
        <p:spPr bwMode="auto">
          <a:xfrm>
            <a:off x="5029200" y="27114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8447" name="Text Box 18"/>
          <p:cNvSpPr txBox="1">
            <a:spLocks noChangeArrowheads="1"/>
          </p:cNvSpPr>
          <p:nvPr/>
        </p:nvSpPr>
        <p:spPr bwMode="auto">
          <a:xfrm>
            <a:off x="7869238" y="2716213"/>
            <a:ext cx="560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8448" name="Text Box 18"/>
          <p:cNvSpPr txBox="1">
            <a:spLocks noChangeArrowheads="1"/>
          </p:cNvSpPr>
          <p:nvPr/>
        </p:nvSpPr>
        <p:spPr bwMode="auto">
          <a:xfrm>
            <a:off x="5475288" y="41910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88925" y="1501775"/>
            <a:ext cx="222885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1. dead code elimination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2. forward copy propagation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3. CSE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048000" y="1600200"/>
            <a:ext cx="1752600" cy="2209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1. r4 = r1</a:t>
            </a:r>
          </a:p>
          <a:p>
            <a:r>
              <a:rPr lang="en-US" altLang="en-US" sz="2000"/>
              <a:t>2. r6 = r15</a:t>
            </a:r>
          </a:p>
          <a:p>
            <a:r>
              <a:rPr lang="en-US" altLang="en-US" sz="2000"/>
              <a:t>3. r2 = r3 * r4</a:t>
            </a:r>
          </a:p>
          <a:p>
            <a:r>
              <a:rPr lang="en-US" altLang="en-US" sz="2000"/>
              <a:t>4. r8 = r2 + r5</a:t>
            </a:r>
          </a:p>
          <a:p>
            <a:r>
              <a:rPr lang="en-US" altLang="en-US" sz="2000"/>
              <a:t>5. r9 = r3</a:t>
            </a:r>
          </a:p>
          <a:p>
            <a:r>
              <a:rPr lang="en-US" altLang="en-US"/>
              <a:t>6. r7 = load(r2)</a:t>
            </a:r>
            <a:endParaRPr lang="en-US" altLang="en-US" sz="2000"/>
          </a:p>
          <a:p>
            <a:r>
              <a:rPr lang="en-US" altLang="en-US" sz="2000"/>
              <a:t>7. if (r2 &gt; r8)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752600" y="4038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8. r5 = r9 * r4</a:t>
            </a:r>
          </a:p>
          <a:p>
            <a:r>
              <a:rPr lang="en-US" altLang="en-US"/>
              <a:t>9. r11 = r2</a:t>
            </a:r>
          </a:p>
          <a:p>
            <a:r>
              <a:rPr lang="en-US" altLang="en-US"/>
              <a:t>10. r12 = load(r11)</a:t>
            </a:r>
          </a:p>
          <a:p>
            <a:r>
              <a:rPr lang="en-US" altLang="en-US"/>
              <a:t>11. if (r12 != 0)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4343400" y="40386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12. r3 = load(r2)</a:t>
            </a:r>
          </a:p>
          <a:p>
            <a:pPr algn="ctr"/>
            <a:r>
              <a:rPr lang="en-US" altLang="en-US"/>
              <a:t>13. r10 = r3 / r6</a:t>
            </a:r>
          </a:p>
          <a:p>
            <a:pPr algn="ctr"/>
            <a:r>
              <a:rPr lang="en-US" altLang="en-US"/>
              <a:t>14. r11 = r8</a:t>
            </a:r>
          </a:p>
          <a:p>
            <a:pPr algn="ctr"/>
            <a:r>
              <a:rPr lang="en-US" altLang="en-US"/>
              <a:t>15. store (r11, r7)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2971800" y="5562600"/>
            <a:ext cx="17526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16. store (r12, r3)</a:t>
            </a: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H="1">
            <a:off x="2819400" y="38100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4191000" y="38100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2819400" y="5181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>
            <a:off x="4114800" y="51816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20574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H="1">
            <a:off x="1447800" y="5334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V="1">
            <a:off x="1447800" y="37338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1447800" y="37338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2057400" y="3733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Text Box 18"/>
          <p:cNvSpPr txBox="1">
            <a:spLocks noChangeArrowheads="1"/>
          </p:cNvSpPr>
          <p:nvPr/>
        </p:nvSpPr>
        <p:spPr bwMode="auto">
          <a:xfrm>
            <a:off x="2492375" y="16017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2214563" y="370205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9475" name="Text Box 18"/>
          <p:cNvSpPr txBox="1">
            <a:spLocks noChangeArrowheads="1"/>
          </p:cNvSpPr>
          <p:nvPr/>
        </p:nvSpPr>
        <p:spPr bwMode="auto">
          <a:xfrm>
            <a:off x="5486400" y="37179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9476" name="Text Box 18"/>
          <p:cNvSpPr txBox="1">
            <a:spLocks noChangeArrowheads="1"/>
          </p:cNvSpPr>
          <p:nvPr/>
        </p:nvSpPr>
        <p:spPr bwMode="auto">
          <a:xfrm>
            <a:off x="2416175" y="55626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 Solution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28588" y="1524000"/>
            <a:ext cx="193992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200">
                <a:solidFill>
                  <a:schemeClr val="tx1"/>
                </a:solidFill>
              </a:rPr>
              <a:t>1. dead code elimination</a:t>
            </a:r>
          </a:p>
          <a:p>
            <a:r>
              <a:rPr lang="en-US" altLang="en-US" sz="1200">
                <a:solidFill>
                  <a:schemeClr val="tx1"/>
                </a:solidFill>
              </a:rPr>
              <a:t>2. forward copy propagation</a:t>
            </a:r>
          </a:p>
          <a:p>
            <a:r>
              <a:rPr lang="en-US" altLang="en-US" sz="1200">
                <a:solidFill>
                  <a:schemeClr val="tx1"/>
                </a:solidFill>
              </a:rPr>
              <a:t>3. CSE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133600" y="1600200"/>
            <a:ext cx="1752600" cy="2209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r4 = r1</a:t>
            </a:r>
          </a:p>
          <a:p>
            <a:r>
              <a:rPr lang="en-US" altLang="en-US" sz="2000"/>
              <a:t>r6 = r15</a:t>
            </a:r>
          </a:p>
          <a:p>
            <a:r>
              <a:rPr lang="en-US" altLang="en-US" sz="2000"/>
              <a:t>r2 = r3 * r4</a:t>
            </a:r>
          </a:p>
          <a:p>
            <a:r>
              <a:rPr lang="en-US" altLang="en-US" sz="2000"/>
              <a:t>r8 = r2 + r5</a:t>
            </a:r>
          </a:p>
          <a:p>
            <a:r>
              <a:rPr lang="en-US" altLang="en-US" sz="2000"/>
              <a:t>r9 = r3</a:t>
            </a:r>
          </a:p>
          <a:p>
            <a:r>
              <a:rPr lang="en-US" altLang="en-US"/>
              <a:t>r7 = load(r2)</a:t>
            </a:r>
            <a:endParaRPr lang="en-US" altLang="en-US" sz="2000"/>
          </a:p>
          <a:p>
            <a:r>
              <a:rPr lang="en-US" altLang="en-US" sz="2000"/>
              <a:t>if (r2 &gt; r8)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838200" y="40386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r5 = r9 * r4</a:t>
            </a:r>
          </a:p>
          <a:p>
            <a:r>
              <a:rPr lang="en-US" altLang="en-US"/>
              <a:t>r11 = r2</a:t>
            </a:r>
          </a:p>
          <a:p>
            <a:r>
              <a:rPr lang="en-US" altLang="en-US"/>
              <a:t>r12 = load(r11)</a:t>
            </a:r>
          </a:p>
          <a:p>
            <a:r>
              <a:rPr lang="en-US" altLang="en-US"/>
              <a:t>if (r12 != 0)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429000" y="40386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r3 = load(r2)</a:t>
            </a:r>
          </a:p>
          <a:p>
            <a:pPr algn="ctr"/>
            <a:r>
              <a:rPr lang="en-US" altLang="en-US"/>
              <a:t>r10 = r3 / r6</a:t>
            </a:r>
          </a:p>
          <a:p>
            <a:pPr algn="ctr"/>
            <a:r>
              <a:rPr lang="en-US" altLang="en-US"/>
              <a:t>r11 = r8</a:t>
            </a:r>
          </a:p>
          <a:p>
            <a:pPr algn="ctr"/>
            <a:r>
              <a:rPr lang="en-US" altLang="en-US"/>
              <a:t>store (r11, r7)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2057400" y="5562600"/>
            <a:ext cx="17526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store (r12, r3)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H="1">
            <a:off x="1905000" y="38100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3276600" y="38100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1905000" y="5181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3200400" y="51816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11430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533400" y="5334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V="1">
            <a:off x="533400" y="37338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533400" y="37338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1143000" y="3733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Rectangle 4"/>
          <p:cNvSpPr>
            <a:spLocks noChangeArrowheads="1"/>
          </p:cNvSpPr>
          <p:nvPr/>
        </p:nvSpPr>
        <p:spPr bwMode="auto">
          <a:xfrm>
            <a:off x="6934200" y="1676400"/>
            <a:ext cx="1752600" cy="2209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r2 = r3 * r1</a:t>
            </a:r>
          </a:p>
          <a:p>
            <a:r>
              <a:rPr lang="en-US" altLang="en-US" sz="2000"/>
              <a:t>r8 = r2 + r5</a:t>
            </a:r>
          </a:p>
          <a:p>
            <a:r>
              <a:rPr lang="en-US" altLang="en-US"/>
              <a:t>r7 = load(r2)</a:t>
            </a:r>
            <a:endParaRPr lang="en-US" altLang="en-US" sz="2000"/>
          </a:p>
          <a:p>
            <a:r>
              <a:rPr lang="en-US" altLang="en-US" sz="2000"/>
              <a:t>if (r2 &gt; r8)</a:t>
            </a:r>
          </a:p>
        </p:txBody>
      </p:sp>
      <p:sp>
        <p:nvSpPr>
          <p:cNvPr id="20498" name="Rectangle 5"/>
          <p:cNvSpPr>
            <a:spLocks noChangeArrowheads="1"/>
          </p:cNvSpPr>
          <p:nvPr/>
        </p:nvSpPr>
        <p:spPr bwMode="auto">
          <a:xfrm>
            <a:off x="5638800" y="41148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  <a:p>
            <a:r>
              <a:rPr lang="en-US" altLang="en-US"/>
              <a:t>if (r7 != 0)</a:t>
            </a:r>
          </a:p>
        </p:txBody>
      </p:sp>
      <p:sp>
        <p:nvSpPr>
          <p:cNvPr id="20499" name="Rectangle 6"/>
          <p:cNvSpPr>
            <a:spLocks noChangeArrowheads="1"/>
          </p:cNvSpPr>
          <p:nvPr/>
        </p:nvSpPr>
        <p:spPr bwMode="auto">
          <a:xfrm>
            <a:off x="8229600" y="41148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r3 = r7</a:t>
            </a:r>
          </a:p>
          <a:p>
            <a:pPr algn="ctr"/>
            <a:r>
              <a:rPr lang="en-US" altLang="en-US"/>
              <a:t>store (r8, r7)</a:t>
            </a:r>
          </a:p>
        </p:txBody>
      </p:sp>
      <p:sp>
        <p:nvSpPr>
          <p:cNvPr id="20500" name="Rectangle 7"/>
          <p:cNvSpPr>
            <a:spLocks noChangeArrowheads="1"/>
          </p:cNvSpPr>
          <p:nvPr/>
        </p:nvSpPr>
        <p:spPr bwMode="auto">
          <a:xfrm>
            <a:off x="6858000" y="5638800"/>
            <a:ext cx="17526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store (r12, r3)</a:t>
            </a:r>
          </a:p>
        </p:txBody>
      </p:sp>
      <p:sp>
        <p:nvSpPr>
          <p:cNvPr id="20501" name="Line 8"/>
          <p:cNvSpPr>
            <a:spLocks noChangeShapeType="1"/>
          </p:cNvSpPr>
          <p:nvPr/>
        </p:nvSpPr>
        <p:spPr bwMode="auto">
          <a:xfrm flipH="1">
            <a:off x="6705600" y="38862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9"/>
          <p:cNvSpPr>
            <a:spLocks noChangeShapeType="1"/>
          </p:cNvSpPr>
          <p:nvPr/>
        </p:nvSpPr>
        <p:spPr bwMode="auto">
          <a:xfrm>
            <a:off x="8077200" y="38862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10"/>
          <p:cNvSpPr>
            <a:spLocks noChangeShapeType="1"/>
          </p:cNvSpPr>
          <p:nvPr/>
        </p:nvSpPr>
        <p:spPr bwMode="auto">
          <a:xfrm>
            <a:off x="6705600" y="52578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Line 11"/>
          <p:cNvSpPr>
            <a:spLocks noChangeShapeType="1"/>
          </p:cNvSpPr>
          <p:nvPr/>
        </p:nvSpPr>
        <p:spPr bwMode="auto">
          <a:xfrm flipH="1">
            <a:off x="8001000" y="52578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5" name="Line 12"/>
          <p:cNvSpPr>
            <a:spLocks noChangeShapeType="1"/>
          </p:cNvSpPr>
          <p:nvPr/>
        </p:nvSpPr>
        <p:spPr bwMode="auto">
          <a:xfrm>
            <a:off x="5943600" y="5257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6" name="Line 13"/>
          <p:cNvSpPr>
            <a:spLocks noChangeShapeType="1"/>
          </p:cNvSpPr>
          <p:nvPr/>
        </p:nvSpPr>
        <p:spPr bwMode="auto">
          <a:xfrm flipH="1">
            <a:off x="5334000" y="54102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7" name="Line 14"/>
          <p:cNvSpPr>
            <a:spLocks noChangeShapeType="1"/>
          </p:cNvSpPr>
          <p:nvPr/>
        </p:nvSpPr>
        <p:spPr bwMode="auto">
          <a:xfrm flipV="1">
            <a:off x="5334000" y="38100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8" name="Line 15"/>
          <p:cNvSpPr>
            <a:spLocks noChangeShapeType="1"/>
          </p:cNvSpPr>
          <p:nvPr/>
        </p:nvSpPr>
        <p:spPr bwMode="auto">
          <a:xfrm>
            <a:off x="5334000" y="3810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9" name="Line 16"/>
          <p:cNvSpPr>
            <a:spLocks noChangeShapeType="1"/>
          </p:cNvSpPr>
          <p:nvPr/>
        </p:nvSpPr>
        <p:spPr bwMode="auto">
          <a:xfrm>
            <a:off x="5943600" y="3810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0" name="Right Arrow 1"/>
          <p:cNvSpPr>
            <a:spLocks noChangeArrowheads="1"/>
          </p:cNvSpPr>
          <p:nvPr/>
        </p:nvSpPr>
        <p:spPr bwMode="auto">
          <a:xfrm>
            <a:off x="4572000" y="2590800"/>
            <a:ext cx="685800" cy="609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Loop Invariant Code Motion (LICM)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4711" y="1582737"/>
            <a:ext cx="4948236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 smtClean="0"/>
              <a:t>Move operations whose source operands do not change within the loop to the loop </a:t>
            </a:r>
            <a:r>
              <a:rPr lang="en-US" altLang="en-US" sz="2000" dirty="0" err="1" smtClean="0"/>
              <a:t>preheader</a:t>
            </a:r>
            <a:endParaRPr lang="en-US" altLang="en-US" sz="2000" dirty="0" smtClean="0"/>
          </a:p>
          <a:p>
            <a:pPr lvl="1">
              <a:lnSpc>
                <a:spcPct val="90000"/>
              </a:lnSpc>
            </a:pPr>
            <a:r>
              <a:rPr lang="en-US" altLang="en-US" sz="1800" dirty="0" smtClean="0">
                <a:solidFill>
                  <a:srgbClr val="FF0000"/>
                </a:solidFill>
              </a:rPr>
              <a:t>Execute them only 1x per invocation of the loop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Rules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X can be moved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err="1"/>
              <a:t>src</a:t>
            </a:r>
            <a:r>
              <a:rPr lang="en-US" altLang="en-US" sz="1800" dirty="0"/>
              <a:t>(X) not modified in loop body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X is the only op to modify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for all uses of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(X), X is in the available </a:t>
            </a:r>
            <a:r>
              <a:rPr lang="en-US" altLang="en-US" sz="1800" dirty="0" err="1"/>
              <a:t>defs</a:t>
            </a:r>
            <a:r>
              <a:rPr lang="en-US" altLang="en-US" sz="1800" dirty="0"/>
              <a:t> set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for all exit BB, if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 is live on the exit edge, X is in the available </a:t>
            </a:r>
            <a:r>
              <a:rPr lang="en-US" altLang="en-US" sz="1800" dirty="0" err="1"/>
              <a:t>defs</a:t>
            </a:r>
            <a:r>
              <a:rPr lang="en-US" altLang="en-US" sz="1800" dirty="0"/>
              <a:t> set on the edge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FF0000"/>
                </a:solidFill>
              </a:rPr>
              <a:t>if X not executed on every iteration, then X must provably not cause exceptions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FF0000"/>
                </a:solidFill>
              </a:rPr>
              <a:t>if X is a load or store, then there are no writes to address(X) in </a:t>
            </a:r>
            <a:r>
              <a:rPr lang="en-US" altLang="en-US" sz="1800" dirty="0" smtClean="0">
                <a:solidFill>
                  <a:srgbClr val="FF0000"/>
                </a:solidFill>
              </a:rPr>
              <a:t>loop</a:t>
            </a:r>
            <a:endParaRPr lang="en-US" altLang="en-US" sz="1800" dirty="0">
              <a:solidFill>
                <a:srgbClr val="FF0000"/>
              </a:solidFill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5410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67056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51816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 flipV="1">
            <a:off x="51816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51816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29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1530" name="Text Box 18"/>
          <p:cNvSpPr txBox="1">
            <a:spLocks noChangeArrowheads="1"/>
          </p:cNvSpPr>
          <p:nvPr/>
        </p:nvSpPr>
        <p:spPr bwMode="auto">
          <a:xfrm>
            <a:off x="5997575" y="3124200"/>
            <a:ext cx="5603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1531" name="Text Box 18"/>
          <p:cNvSpPr txBox="1">
            <a:spLocks noChangeArrowheads="1"/>
          </p:cNvSpPr>
          <p:nvPr/>
        </p:nvSpPr>
        <p:spPr bwMode="auto">
          <a:xfrm>
            <a:off x="5410200" y="386556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1532" name="Text Box 18"/>
          <p:cNvSpPr txBox="1">
            <a:spLocks noChangeArrowheads="1"/>
          </p:cNvSpPr>
          <p:nvPr/>
        </p:nvSpPr>
        <p:spPr bwMode="auto">
          <a:xfrm>
            <a:off x="8588375" y="38798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1533" name="Text Box 18"/>
          <p:cNvSpPr txBox="1">
            <a:spLocks noChangeArrowheads="1"/>
          </p:cNvSpPr>
          <p:nvPr/>
        </p:nvSpPr>
        <p:spPr bwMode="auto">
          <a:xfrm>
            <a:off x="6172200" y="5170488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1534" name="Text Box 18"/>
          <p:cNvSpPr txBox="1">
            <a:spLocks noChangeArrowheads="1"/>
          </p:cNvSpPr>
          <p:nvPr/>
        </p:nvSpPr>
        <p:spPr bwMode="auto">
          <a:xfrm>
            <a:off x="6146800" y="6094413"/>
            <a:ext cx="558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LICM Example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4384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r1 = 3</a:t>
            </a:r>
          </a:p>
          <a:p>
            <a:pPr algn="ctr"/>
            <a:r>
              <a:rPr lang="en-US" altLang="en-US"/>
              <a:t>2. r5 = &amp;A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24384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r4 = load(r5)</a:t>
            </a:r>
          </a:p>
          <a:p>
            <a:pPr algn="ctr"/>
            <a:r>
              <a:rPr lang="en-US" altLang="en-US"/>
              <a:t>4. r7 = r4 * 3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12954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r8 = r2 + 1</a:t>
            </a:r>
          </a:p>
          <a:p>
            <a:pPr algn="ctr"/>
            <a:r>
              <a:rPr lang="en-US" altLang="en-US"/>
              <a:t>6. r7 = r8 * r4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5814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7. r3 = r2 + 1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25908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8. r1 = r1 + r7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25908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9. store (r1, r3)</a:t>
            </a:r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32004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 flipH="1">
            <a:off x="20574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32004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22860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 flipH="1">
            <a:off x="34290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32766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27432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 flipH="1">
            <a:off x="10668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 flipV="1">
            <a:off x="1066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10668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25908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>
            <a:off x="43434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 flipH="1">
            <a:off x="37338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37338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Text Box 24"/>
          <p:cNvSpPr txBox="1">
            <a:spLocks noChangeArrowheads="1"/>
          </p:cNvSpPr>
          <p:nvPr/>
        </p:nvSpPr>
        <p:spPr bwMode="auto">
          <a:xfrm>
            <a:off x="34131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53" name="Text Box 18"/>
          <p:cNvSpPr txBox="1">
            <a:spLocks noChangeArrowheads="1"/>
          </p:cNvSpPr>
          <p:nvPr/>
        </p:nvSpPr>
        <p:spPr bwMode="auto">
          <a:xfrm>
            <a:off x="19050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2554" name="Text Box 18"/>
          <p:cNvSpPr txBox="1">
            <a:spLocks noChangeArrowheads="1"/>
          </p:cNvSpPr>
          <p:nvPr/>
        </p:nvSpPr>
        <p:spPr bwMode="auto">
          <a:xfrm>
            <a:off x="1882775" y="3124200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2555" name="Text Box 18"/>
          <p:cNvSpPr txBox="1">
            <a:spLocks noChangeArrowheads="1"/>
          </p:cNvSpPr>
          <p:nvPr/>
        </p:nvSpPr>
        <p:spPr bwMode="auto">
          <a:xfrm>
            <a:off x="1295400" y="3865563"/>
            <a:ext cx="560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2556" name="Text Box 18"/>
          <p:cNvSpPr txBox="1">
            <a:spLocks noChangeArrowheads="1"/>
          </p:cNvSpPr>
          <p:nvPr/>
        </p:nvSpPr>
        <p:spPr bwMode="auto">
          <a:xfrm>
            <a:off x="4473575" y="387985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2557" name="Text Box 18"/>
          <p:cNvSpPr txBox="1">
            <a:spLocks noChangeArrowheads="1"/>
          </p:cNvSpPr>
          <p:nvPr/>
        </p:nvSpPr>
        <p:spPr bwMode="auto">
          <a:xfrm>
            <a:off x="2057400" y="5170488"/>
            <a:ext cx="560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2558" name="Text Box 18"/>
          <p:cNvSpPr txBox="1">
            <a:spLocks noChangeArrowheads="1"/>
          </p:cNvSpPr>
          <p:nvPr/>
        </p:nvSpPr>
        <p:spPr bwMode="auto">
          <a:xfrm>
            <a:off x="2032000" y="6094413"/>
            <a:ext cx="560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  <p:extLst>
      <p:ext uri="{BB962C8B-B14F-4D97-AF65-F5344CB8AC3E}">
        <p14:creationId xmlns:p14="http://schemas.microsoft.com/office/powerpoint/2010/main" val="1994749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Global Variable Migration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038600" cy="5216525"/>
          </a:xfrm>
        </p:spPr>
        <p:txBody>
          <a:bodyPr/>
          <a:lstStyle/>
          <a:p>
            <a:r>
              <a:rPr lang="en-US" altLang="en-US" sz="2000" smtClean="0"/>
              <a:t>Assign a global variable temporarily to a register for the duration of the loop</a:t>
            </a:r>
          </a:p>
          <a:p>
            <a:pPr lvl="1"/>
            <a:r>
              <a:rPr lang="en-US" altLang="en-US" sz="1800" smtClean="0"/>
              <a:t>Load in preheader</a:t>
            </a:r>
          </a:p>
          <a:p>
            <a:pPr lvl="1"/>
            <a:r>
              <a:rPr lang="en-US" altLang="en-US" sz="1800" smtClean="0"/>
              <a:t>Store at exit points</a:t>
            </a:r>
          </a:p>
          <a:p>
            <a:r>
              <a:rPr lang="en-US" altLang="en-US" sz="2000" smtClean="0"/>
              <a:t>Rules</a:t>
            </a:r>
          </a:p>
          <a:p>
            <a:pPr lvl="1"/>
            <a:r>
              <a:rPr lang="en-US" altLang="en-US" sz="1800" smtClean="0"/>
              <a:t>X is a load or store</a:t>
            </a:r>
          </a:p>
          <a:p>
            <a:pPr lvl="1"/>
            <a:r>
              <a:rPr lang="en-US" altLang="en-US" sz="1800" smtClean="0"/>
              <a:t>address(X) not modified in the loop</a:t>
            </a:r>
          </a:p>
          <a:p>
            <a:pPr lvl="1"/>
            <a:r>
              <a:rPr lang="en-US" altLang="en-US" sz="1800" smtClean="0"/>
              <a:t>if X not executed on every iteration, then X must provably not cause an exception</a:t>
            </a:r>
          </a:p>
          <a:p>
            <a:pPr lvl="1"/>
            <a:r>
              <a:rPr lang="en-US" altLang="en-US" sz="1800" smtClean="0"/>
              <a:t>All memory ops in loop whose address can equal address(X) must always have the same address as X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r4 = load(r5)</a:t>
            </a:r>
          </a:p>
          <a:p>
            <a:pPr algn="ctr"/>
            <a:r>
              <a:rPr lang="en-US" altLang="en-US"/>
              <a:t>2. r4 = r4 + 1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5410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r8 = load(r5)</a:t>
            </a:r>
          </a:p>
          <a:p>
            <a:pPr algn="ctr"/>
            <a:r>
              <a:rPr lang="en-US" altLang="en-US"/>
              <a:t>4. r7 = r8 * r4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store(r5, r4)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67056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6. store(r5,r7)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51816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51816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51816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77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3578" name="Text Box 18"/>
          <p:cNvSpPr txBox="1">
            <a:spLocks noChangeArrowheads="1"/>
          </p:cNvSpPr>
          <p:nvPr/>
        </p:nvSpPr>
        <p:spPr bwMode="auto">
          <a:xfrm>
            <a:off x="5978525" y="31305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3579" name="Text Box 18"/>
          <p:cNvSpPr txBox="1">
            <a:spLocks noChangeArrowheads="1"/>
          </p:cNvSpPr>
          <p:nvPr/>
        </p:nvSpPr>
        <p:spPr bwMode="auto">
          <a:xfrm>
            <a:off x="5410200" y="38608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3580" name="Text Box 18"/>
          <p:cNvSpPr txBox="1">
            <a:spLocks noChangeArrowheads="1"/>
          </p:cNvSpPr>
          <p:nvPr/>
        </p:nvSpPr>
        <p:spPr bwMode="auto">
          <a:xfrm>
            <a:off x="8597900" y="38544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3581" name="Text Box 18"/>
          <p:cNvSpPr txBox="1">
            <a:spLocks noChangeArrowheads="1"/>
          </p:cNvSpPr>
          <p:nvPr/>
        </p:nvSpPr>
        <p:spPr bwMode="auto">
          <a:xfrm>
            <a:off x="6149975" y="51816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3582" name="Text Box 18"/>
          <p:cNvSpPr txBox="1">
            <a:spLocks noChangeArrowheads="1"/>
          </p:cNvSpPr>
          <p:nvPr/>
        </p:nvSpPr>
        <p:spPr bwMode="auto">
          <a:xfrm>
            <a:off x="6172200" y="60960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Global Variable Migration Example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2098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2098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r4 = load(r5)</a:t>
            </a:r>
          </a:p>
          <a:p>
            <a:pPr algn="ctr"/>
            <a:r>
              <a:rPr lang="en-US" altLang="en-US"/>
              <a:t>2. r4 = r4 + 1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10668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r8 = load(r5)</a:t>
            </a:r>
          </a:p>
          <a:p>
            <a:pPr algn="ctr"/>
            <a:r>
              <a:rPr lang="en-US" altLang="en-US"/>
              <a:t>4. r7 = r8 * r4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33528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store(r5, r4)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23622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6. store(r5,r7)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23622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29718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18288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29718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20574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32004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30480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25146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8382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8382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8382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23622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41148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35052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35052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31845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77" name="Text Box 18"/>
          <p:cNvSpPr txBox="1">
            <a:spLocks noChangeArrowheads="1"/>
          </p:cNvSpPr>
          <p:nvPr/>
        </p:nvSpPr>
        <p:spPr bwMode="auto">
          <a:xfrm>
            <a:off x="16764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3578" name="Text Box 18"/>
          <p:cNvSpPr txBox="1">
            <a:spLocks noChangeArrowheads="1"/>
          </p:cNvSpPr>
          <p:nvPr/>
        </p:nvSpPr>
        <p:spPr bwMode="auto">
          <a:xfrm>
            <a:off x="1635125" y="31305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3579" name="Text Box 18"/>
          <p:cNvSpPr txBox="1">
            <a:spLocks noChangeArrowheads="1"/>
          </p:cNvSpPr>
          <p:nvPr/>
        </p:nvSpPr>
        <p:spPr bwMode="auto">
          <a:xfrm>
            <a:off x="1066800" y="38608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3580" name="Text Box 18"/>
          <p:cNvSpPr txBox="1">
            <a:spLocks noChangeArrowheads="1"/>
          </p:cNvSpPr>
          <p:nvPr/>
        </p:nvSpPr>
        <p:spPr bwMode="auto">
          <a:xfrm>
            <a:off x="4254500" y="38544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3581" name="Text Box 18"/>
          <p:cNvSpPr txBox="1">
            <a:spLocks noChangeArrowheads="1"/>
          </p:cNvSpPr>
          <p:nvPr/>
        </p:nvSpPr>
        <p:spPr bwMode="auto">
          <a:xfrm>
            <a:off x="1806575" y="51816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3582" name="Text Box 18"/>
          <p:cNvSpPr txBox="1">
            <a:spLocks noChangeArrowheads="1"/>
          </p:cNvSpPr>
          <p:nvPr/>
        </p:nvSpPr>
        <p:spPr bwMode="auto">
          <a:xfrm>
            <a:off x="1828800" y="60960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  <p:extLst>
      <p:ext uri="{BB962C8B-B14F-4D97-AF65-F5344CB8AC3E}">
        <p14:creationId xmlns:p14="http://schemas.microsoft.com/office/powerpoint/2010/main" val="37421328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5025"/>
            <a:ext cx="8077200" cy="615950"/>
          </a:xfrm>
        </p:spPr>
        <p:txBody>
          <a:bodyPr/>
          <a:lstStyle/>
          <a:p>
            <a:r>
              <a:rPr lang="en-US" altLang="en-US" smtClean="0"/>
              <a:t>Induction Variable Strength Reduction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524000"/>
            <a:ext cx="4114800" cy="5216525"/>
          </a:xfrm>
        </p:spPr>
        <p:txBody>
          <a:bodyPr/>
          <a:lstStyle/>
          <a:p>
            <a:r>
              <a:rPr lang="en-US" altLang="en-US" smtClean="0"/>
              <a:t>Create basic induction variables from derived induction variables</a:t>
            </a:r>
          </a:p>
          <a:p>
            <a:r>
              <a:rPr lang="en-US" altLang="en-US" smtClean="0"/>
              <a:t>Induction variable</a:t>
            </a:r>
          </a:p>
          <a:p>
            <a:pPr lvl="1"/>
            <a:r>
              <a:rPr lang="en-US" altLang="en-US" smtClean="0"/>
              <a:t>BIV (i++)</a:t>
            </a:r>
          </a:p>
          <a:p>
            <a:pPr lvl="2"/>
            <a:r>
              <a:rPr lang="en-US" altLang="en-US" smtClean="0"/>
              <a:t>0,1,2,3,4,...</a:t>
            </a:r>
          </a:p>
          <a:p>
            <a:pPr lvl="1"/>
            <a:r>
              <a:rPr lang="en-US" altLang="en-US" smtClean="0"/>
              <a:t>DIV (j = i * 4)</a:t>
            </a:r>
          </a:p>
          <a:p>
            <a:pPr lvl="2"/>
            <a:r>
              <a:rPr lang="en-US" altLang="en-US" smtClean="0"/>
              <a:t>0, 4, 8, 12, 16, ...</a:t>
            </a:r>
          </a:p>
          <a:p>
            <a:pPr lvl="1"/>
            <a:r>
              <a:rPr lang="en-US" altLang="en-US" smtClean="0"/>
              <a:t>DIV can be converted into a BIV that is incremented by 4</a:t>
            </a:r>
          </a:p>
          <a:p>
            <a:r>
              <a:rPr lang="en-US" altLang="en-US" smtClean="0"/>
              <a:t>Issues</a:t>
            </a:r>
          </a:p>
          <a:p>
            <a:pPr lvl="1"/>
            <a:r>
              <a:rPr lang="en-US" altLang="en-US" smtClean="0"/>
              <a:t>Initial and increment vals</a:t>
            </a:r>
          </a:p>
          <a:p>
            <a:pPr lvl="1"/>
            <a:r>
              <a:rPr lang="en-US" altLang="en-US" smtClean="0"/>
              <a:t>Where to place increments</a:t>
            </a:r>
            <a:endParaRPr lang="en-US" altLang="en-US" sz="1800" smtClean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1. r5 = r4 - 3</a:t>
            </a:r>
          </a:p>
          <a:p>
            <a:pPr algn="ctr"/>
            <a:r>
              <a:rPr lang="en-US" altLang="en-US" sz="2000"/>
              <a:t>2. r4 = r4 + 1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5715000" y="4191000"/>
            <a:ext cx="9144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3. r7 = r4 * r9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6705600" y="5181600"/>
            <a:ext cx="1600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4. r6 = r4 &lt;&lt; 2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5638800" y="5791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V="1">
            <a:off x="5638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5638800" y="2895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601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4602" name="Text Box 18"/>
          <p:cNvSpPr txBox="1">
            <a:spLocks noChangeArrowheads="1"/>
          </p:cNvSpPr>
          <p:nvPr/>
        </p:nvSpPr>
        <p:spPr bwMode="auto">
          <a:xfrm>
            <a:off x="6005513" y="31242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4603" name="Text Box 18"/>
          <p:cNvSpPr txBox="1">
            <a:spLocks noChangeArrowheads="1"/>
          </p:cNvSpPr>
          <p:nvPr/>
        </p:nvSpPr>
        <p:spPr bwMode="auto">
          <a:xfrm>
            <a:off x="5599113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4604" name="Text Box 18"/>
          <p:cNvSpPr txBox="1">
            <a:spLocks noChangeArrowheads="1"/>
          </p:cNvSpPr>
          <p:nvPr/>
        </p:nvSpPr>
        <p:spPr bwMode="auto">
          <a:xfrm>
            <a:off x="8578850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4605" name="Text Box 18"/>
          <p:cNvSpPr txBox="1">
            <a:spLocks noChangeArrowheads="1"/>
          </p:cNvSpPr>
          <p:nvPr/>
        </p:nvSpPr>
        <p:spPr bwMode="auto">
          <a:xfrm>
            <a:off x="6149975" y="5203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4606" name="Text Box 18"/>
          <p:cNvSpPr txBox="1">
            <a:spLocks noChangeArrowheads="1"/>
          </p:cNvSpPr>
          <p:nvPr/>
        </p:nvSpPr>
        <p:spPr bwMode="auto">
          <a:xfrm>
            <a:off x="6149975" y="608171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7696200" cy="5216525"/>
          </a:xfrm>
        </p:spPr>
        <p:txBody>
          <a:bodyPr/>
          <a:lstStyle/>
          <a:p>
            <a:r>
              <a:rPr lang="en-US" altLang="en-US" dirty="0" smtClean="0"/>
              <a:t>HW2 – Get busy on it ASAP!</a:t>
            </a:r>
          </a:p>
          <a:p>
            <a:r>
              <a:rPr lang="en-US" altLang="en-US" dirty="0" smtClean="0"/>
              <a:t>Talk about course projects next class – Start thinking about forming/joining a group (3-5 students)</a:t>
            </a:r>
          </a:p>
          <a:p>
            <a:r>
              <a:rPr lang="en-US" altLang="en-US" dirty="0" smtClean="0"/>
              <a:t>Today’s class</a:t>
            </a:r>
          </a:p>
          <a:p>
            <a:pPr lvl="1"/>
            <a:r>
              <a:rPr lang="en-US" altLang="en-US" i="1" dirty="0" smtClean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dirty="0" smtClean="0">
                <a:cs typeface="Arial" panose="020B0604020202020204" pitchFamily="34" charset="0"/>
              </a:rPr>
              <a:t>,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A. </a:t>
            </a:r>
            <a:r>
              <a:rPr lang="en-US" altLang="en-US" dirty="0" err="1" smtClean="0">
                <a:cs typeface="Arial" panose="020B0604020202020204" pitchFamily="34" charset="0"/>
              </a:rPr>
              <a:t>Aho</a:t>
            </a:r>
            <a:r>
              <a:rPr lang="en-US" altLang="en-US" dirty="0" smtClean="0">
                <a:cs typeface="Arial" panose="020B0604020202020204" pitchFamily="34" charset="0"/>
              </a:rPr>
              <a:t>, R. </a:t>
            </a:r>
            <a:r>
              <a:rPr lang="en-US" altLang="en-US" dirty="0" err="1" smtClean="0">
                <a:cs typeface="Arial" panose="020B0604020202020204" pitchFamily="34" charset="0"/>
              </a:rPr>
              <a:t>Sethi</a:t>
            </a:r>
            <a:r>
              <a:rPr lang="en-US" altLang="en-US" dirty="0" smtClean="0">
                <a:cs typeface="Arial" panose="020B0604020202020204" pitchFamily="34" charset="0"/>
              </a:rPr>
              <a:t>, and J. Ullman, Addison-Wesley, 1988,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9.9, 10.2, 10.3, 10.7 Edition 1; 8.5, 8.7, 9.1, 9.4, 9.5 Edition 2</a:t>
            </a:r>
          </a:p>
          <a:p>
            <a:r>
              <a:rPr lang="en-US" altLang="en-US" dirty="0" smtClean="0"/>
              <a:t>Material for </a:t>
            </a:r>
            <a:r>
              <a:rPr lang="en-US" altLang="en-US" dirty="0" smtClean="0"/>
              <a:t>next class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“Compiler Code Transformations for Superscalar-Based High-Performance Systems,” S. </a:t>
            </a:r>
            <a:r>
              <a:rPr lang="en-US" altLang="en-US" dirty="0" err="1" smtClean="0"/>
              <a:t>Mahlke</a:t>
            </a:r>
            <a:r>
              <a:rPr lang="en-US" altLang="en-US" dirty="0" smtClean="0"/>
              <a:t>, W. Chen, J. Gyllenhaal, W. </a:t>
            </a:r>
            <a:r>
              <a:rPr lang="en-US" altLang="en-US" dirty="0" err="1" smtClean="0"/>
              <a:t>Hwu</a:t>
            </a:r>
            <a:r>
              <a:rPr lang="en-US" altLang="en-US" dirty="0" smtClean="0"/>
              <a:t>, P. Chang, and T. </a:t>
            </a:r>
            <a:r>
              <a:rPr lang="en-US" altLang="en-US" dirty="0" err="1" smtClean="0"/>
              <a:t>Kiyohara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Proceedings of Supercomputing '92</a:t>
            </a:r>
            <a:r>
              <a:rPr lang="en-US" altLang="en-US" dirty="0" smtClean="0"/>
              <a:t>, Nov. 1992, pp. 808-817</a:t>
            </a:r>
          </a:p>
          <a:p>
            <a:pPr lvl="1"/>
            <a:r>
              <a:rPr lang="en-US" altLang="en-US" dirty="0" smtClean="0"/>
              <a:t>And if you want more on ILP optimizations: D. J. </a:t>
            </a:r>
            <a:r>
              <a:rPr lang="en-US" altLang="en-US" dirty="0" err="1" smtClean="0"/>
              <a:t>Kuck</a:t>
            </a:r>
            <a:r>
              <a:rPr lang="en-US" altLang="en-US" dirty="0" smtClean="0"/>
              <a:t>, The Structure of Computers and Computations. New York, NY: John Wiley and Sons, 1978. (</a:t>
            </a:r>
            <a:r>
              <a:rPr lang="en-US" altLang="en-US" dirty="0" smtClean="0">
                <a:solidFill>
                  <a:srgbClr val="FF0000"/>
                </a:solidFill>
              </a:rPr>
              <a:t>optional!</a:t>
            </a:r>
            <a:r>
              <a:rPr lang="en-US" alt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Induction Variable Strength Reduction (2)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6482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800" smtClean="0"/>
              <a:t>Rules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X is a *, &lt;&lt;, + or – operation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src1(X) is a basic ind var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src2(X) is invariant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No other ops modify dest(X)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dest(X) != src(X) for all srcs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dest(X) is a register</a:t>
            </a:r>
          </a:p>
          <a:p>
            <a:pPr>
              <a:lnSpc>
                <a:spcPct val="90000"/>
              </a:lnSpc>
            </a:pPr>
            <a:r>
              <a:rPr lang="en-US" altLang="en-US" sz="1800" smtClean="0"/>
              <a:t>Transformation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Insert the following into the preheader</a:t>
            </a:r>
          </a:p>
          <a:p>
            <a:pPr lvl="2">
              <a:lnSpc>
                <a:spcPct val="90000"/>
              </a:lnSpc>
            </a:pPr>
            <a:r>
              <a:rPr lang="en-US" altLang="en-US" sz="1400" smtClean="0"/>
              <a:t>new_reg = RHS(X)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If opcode(X) is not add/sub, insert to the bottom of the preheader</a:t>
            </a:r>
          </a:p>
          <a:p>
            <a:pPr lvl="2">
              <a:lnSpc>
                <a:spcPct val="90000"/>
              </a:lnSpc>
            </a:pPr>
            <a:r>
              <a:rPr lang="en-US" altLang="en-US" sz="1400" smtClean="0"/>
              <a:t>new_inc = inc(src1(X)) opcode(X) src2(X)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else</a:t>
            </a:r>
          </a:p>
          <a:p>
            <a:pPr lvl="2">
              <a:lnSpc>
                <a:spcPct val="90000"/>
              </a:lnSpc>
            </a:pPr>
            <a:r>
              <a:rPr lang="en-US" altLang="en-US" sz="1400" smtClean="0"/>
              <a:t>new_inc = inc(src1(X))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Insert the following at each update of src1(X)</a:t>
            </a:r>
          </a:p>
          <a:p>
            <a:pPr lvl="2">
              <a:lnSpc>
                <a:spcPct val="90000"/>
              </a:lnSpc>
            </a:pPr>
            <a:r>
              <a:rPr lang="en-US" altLang="en-US" sz="1400" smtClean="0"/>
              <a:t>new_reg += new_inc</a:t>
            </a:r>
          </a:p>
          <a:p>
            <a:pPr lvl="1">
              <a:lnSpc>
                <a:spcPct val="90000"/>
              </a:lnSpc>
            </a:pPr>
            <a:r>
              <a:rPr lang="en-US" altLang="en-US" sz="1600" smtClean="0"/>
              <a:t>Change X </a:t>
            </a:r>
            <a:r>
              <a:rPr lang="en-US" altLang="en-US" sz="1600" smtClean="0">
                <a:sym typeface="Wingdings" panose="05000000000000000000" pitchFamily="2" charset="2"/>
              </a:rPr>
              <a:t> dest(X) = new_reg</a:t>
            </a:r>
            <a:endParaRPr lang="en-US" altLang="en-US" sz="1600" smtClean="0"/>
          </a:p>
          <a:p>
            <a:pPr>
              <a:lnSpc>
                <a:spcPct val="90000"/>
              </a:lnSpc>
            </a:pPr>
            <a:endParaRPr lang="en-US" altLang="en-US" sz="1800" smtClean="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1. r5 = r4 - 3</a:t>
            </a:r>
          </a:p>
          <a:p>
            <a:pPr algn="ctr"/>
            <a:r>
              <a:rPr lang="en-US" altLang="en-US" sz="2000"/>
              <a:t>2. r4 = r4 + 1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5715000" y="4191000"/>
            <a:ext cx="9144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3. r7 = r4 * r9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6705600" y="5181600"/>
            <a:ext cx="1600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4. r6 = r4 &lt;&lt; 2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5638800" y="5791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V="1">
            <a:off x="5638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5638800" y="2895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5626" name="Text Box 18"/>
          <p:cNvSpPr txBox="1">
            <a:spLocks noChangeArrowheads="1"/>
          </p:cNvSpPr>
          <p:nvPr/>
        </p:nvSpPr>
        <p:spPr bwMode="auto">
          <a:xfrm>
            <a:off x="6005513" y="31242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5627" name="Text Box 18"/>
          <p:cNvSpPr txBox="1">
            <a:spLocks noChangeArrowheads="1"/>
          </p:cNvSpPr>
          <p:nvPr/>
        </p:nvSpPr>
        <p:spPr bwMode="auto">
          <a:xfrm>
            <a:off x="5599113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5628" name="Text Box 18"/>
          <p:cNvSpPr txBox="1">
            <a:spLocks noChangeArrowheads="1"/>
          </p:cNvSpPr>
          <p:nvPr/>
        </p:nvSpPr>
        <p:spPr bwMode="auto">
          <a:xfrm>
            <a:off x="8578850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5629" name="Text Box 18"/>
          <p:cNvSpPr txBox="1">
            <a:spLocks noChangeArrowheads="1"/>
          </p:cNvSpPr>
          <p:nvPr/>
        </p:nvSpPr>
        <p:spPr bwMode="auto">
          <a:xfrm>
            <a:off x="6149975" y="5203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5630" name="Text Box 18"/>
          <p:cNvSpPr txBox="1">
            <a:spLocks noChangeArrowheads="1"/>
          </p:cNvSpPr>
          <p:nvPr/>
        </p:nvSpPr>
        <p:spPr bwMode="auto">
          <a:xfrm>
            <a:off x="6149975" y="608171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8458200" cy="615950"/>
          </a:xfrm>
        </p:spPr>
        <p:txBody>
          <a:bodyPr/>
          <a:lstStyle/>
          <a:p>
            <a:r>
              <a:rPr lang="en-US" dirty="0" smtClean="0"/>
              <a:t>Induction Variable Strength Reduction - Example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886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886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1. r5 = r4 - 3</a:t>
            </a:r>
          </a:p>
          <a:p>
            <a:pPr algn="ctr"/>
            <a:r>
              <a:rPr lang="en-US" altLang="en-US" sz="2000"/>
              <a:t>2. r4 = r4 + 1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048000" y="4191000"/>
            <a:ext cx="9144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5029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3. r7 = r4 * r9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4038600" y="5181600"/>
            <a:ext cx="1600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4. r6 = r4 &lt;&lt; 2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4038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4648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H="1">
            <a:off x="3505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4648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3733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H="1">
            <a:off x="4876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4724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4191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H="1">
            <a:off x="2971800" y="5791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971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2971800" y="2895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038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5791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 flipH="1">
            <a:off x="5181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5181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860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3352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6" name="Text Box 18"/>
          <p:cNvSpPr txBox="1">
            <a:spLocks noChangeArrowheads="1"/>
          </p:cNvSpPr>
          <p:nvPr/>
        </p:nvSpPr>
        <p:spPr bwMode="auto">
          <a:xfrm>
            <a:off x="3338513" y="31242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7" name="Text Box 18"/>
          <p:cNvSpPr txBox="1">
            <a:spLocks noChangeArrowheads="1"/>
          </p:cNvSpPr>
          <p:nvPr/>
        </p:nvSpPr>
        <p:spPr bwMode="auto">
          <a:xfrm>
            <a:off x="2932113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5911850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3482975" y="5203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3482975" y="608171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  <p:extLst>
      <p:ext uri="{BB962C8B-B14F-4D97-AF65-F5344CB8AC3E}">
        <p14:creationId xmlns:p14="http://schemas.microsoft.com/office/powerpoint/2010/main" val="34644962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44450" y="1431925"/>
            <a:ext cx="1830388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induction var str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reduction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362200" y="2441575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3. r5 = r5 + 1</a:t>
            </a:r>
          </a:p>
          <a:p>
            <a:r>
              <a:rPr lang="en-US" altLang="en-US"/>
              <a:t>4. r11 = r5 * 2</a:t>
            </a:r>
          </a:p>
          <a:p>
            <a:r>
              <a:rPr lang="en-US" altLang="en-US"/>
              <a:t>5. r10 = r11 + 2</a:t>
            </a:r>
          </a:p>
          <a:p>
            <a:r>
              <a:rPr lang="en-US" altLang="en-US"/>
              <a:t>6. r12 = load (r10+0)</a:t>
            </a:r>
          </a:p>
          <a:p>
            <a:r>
              <a:rPr lang="en-US" altLang="en-US"/>
              <a:t>7. r9 = r1 &lt;&lt; 1</a:t>
            </a:r>
          </a:p>
          <a:p>
            <a:r>
              <a:rPr lang="en-US" altLang="en-US"/>
              <a:t>8. r4 = r9 - 10</a:t>
            </a:r>
          </a:p>
          <a:p>
            <a:r>
              <a:rPr lang="en-US" altLang="en-US"/>
              <a:t>9. r3 = load(r4+4)</a:t>
            </a:r>
          </a:p>
          <a:p>
            <a:r>
              <a:rPr lang="en-US" altLang="en-US"/>
              <a:t>10. r3 = r3 + 1</a:t>
            </a:r>
          </a:p>
          <a:p>
            <a:r>
              <a:rPr lang="en-US" altLang="en-US"/>
              <a:t>11. store(r4+0, r3)</a:t>
            </a:r>
          </a:p>
          <a:p>
            <a:r>
              <a:rPr lang="en-US" altLang="en-US"/>
              <a:t>12. r7 = r3 &lt;&lt; 2</a:t>
            </a:r>
          </a:p>
          <a:p>
            <a:r>
              <a:rPr lang="en-US" altLang="en-US"/>
              <a:t>13. r6 = load(r7+0)</a:t>
            </a:r>
          </a:p>
          <a:p>
            <a:r>
              <a:rPr lang="en-US" altLang="en-US"/>
              <a:t>14. r13 = r2 - 1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r2 = r2 + 1</a:t>
            </a:r>
          </a:p>
          <a:p>
            <a:endParaRPr lang="en-US" altLang="en-US" sz="160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362200" y="1603375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0</a:t>
            </a: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3429000" y="21367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2667000" y="6556375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H="1">
            <a:off x="1905000" y="6708775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flipV="1">
            <a:off x="1905000" y="2289175"/>
            <a:ext cx="0" cy="441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1905000" y="2289175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2743200" y="2289175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2393373" y="6833466"/>
            <a:ext cx="2209800" cy="57496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r13, r12, r6, r10</a:t>
            </a:r>
          </a:p>
          <a:p>
            <a:pPr algn="ctr"/>
            <a:r>
              <a:rPr lang="en-US" altLang="en-US"/>
              <a:t>liveout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3276600" y="6556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1806575" y="160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6643" name="Text Box 18"/>
          <p:cNvSpPr txBox="1">
            <a:spLocks noChangeArrowheads="1"/>
          </p:cNvSpPr>
          <p:nvPr/>
        </p:nvSpPr>
        <p:spPr bwMode="auto">
          <a:xfrm>
            <a:off x="1822450" y="2441575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6644" name="Text Box 18"/>
          <p:cNvSpPr txBox="1">
            <a:spLocks noChangeArrowheads="1"/>
          </p:cNvSpPr>
          <p:nvPr/>
        </p:nvSpPr>
        <p:spPr bwMode="auto">
          <a:xfrm>
            <a:off x="1822450" y="6833177"/>
            <a:ext cx="558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/>
              <a:t>BB3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 Solution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80975" y="1600200"/>
            <a:ext cx="20843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induction var str reduction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362200" y="2514600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r5 = r5 + 1</a:t>
            </a:r>
          </a:p>
          <a:p>
            <a:pPr algn="ctr"/>
            <a:r>
              <a:rPr lang="en-US" altLang="en-US" sz="1600"/>
              <a:t>r11 = r5 * 2</a:t>
            </a:r>
          </a:p>
          <a:p>
            <a:pPr algn="ctr"/>
            <a:r>
              <a:rPr lang="en-US" altLang="en-US" sz="1600"/>
              <a:t>r10 = r11 + 2</a:t>
            </a:r>
          </a:p>
          <a:p>
            <a:pPr algn="ctr"/>
            <a:r>
              <a:rPr lang="en-US" altLang="en-US" sz="1600"/>
              <a:t>r12 = load (r10+0)</a:t>
            </a:r>
          </a:p>
          <a:p>
            <a:pPr algn="ctr"/>
            <a:r>
              <a:rPr lang="en-US" altLang="en-US" sz="1600"/>
              <a:t>r9 = r1 &lt;&lt; 1</a:t>
            </a:r>
          </a:p>
          <a:p>
            <a:pPr algn="ctr"/>
            <a:r>
              <a:rPr lang="en-US" altLang="en-US" sz="1600"/>
              <a:t>r4 = r9 - 10</a:t>
            </a:r>
          </a:p>
          <a:p>
            <a:pPr algn="ctr"/>
            <a:r>
              <a:rPr lang="en-US" altLang="en-US" sz="1600"/>
              <a:t>r3 = load(r4+4)</a:t>
            </a:r>
          </a:p>
          <a:p>
            <a:pPr algn="ctr"/>
            <a:r>
              <a:rPr lang="en-US" altLang="en-US" sz="1600"/>
              <a:t>r3 = r3 + 1</a:t>
            </a:r>
          </a:p>
          <a:p>
            <a:pPr algn="ctr"/>
            <a:r>
              <a:rPr lang="en-US" altLang="en-US" sz="1600"/>
              <a:t>store(r4+0, r3)</a:t>
            </a:r>
          </a:p>
          <a:p>
            <a:pPr algn="ctr"/>
            <a:r>
              <a:rPr lang="en-US" altLang="en-US" sz="1600"/>
              <a:t>r7 = r3 &lt;&lt; 2</a:t>
            </a:r>
          </a:p>
          <a:p>
            <a:pPr algn="ctr"/>
            <a:r>
              <a:rPr lang="en-US" altLang="en-US" sz="1600"/>
              <a:t>r6 = load(r7+0)</a:t>
            </a:r>
          </a:p>
          <a:p>
            <a:pPr algn="ctr"/>
            <a:r>
              <a:rPr lang="en-US" altLang="en-US" sz="1600"/>
              <a:t>r13 = r2 - 1</a:t>
            </a:r>
          </a:p>
          <a:p>
            <a:pPr algn="ctr"/>
            <a:r>
              <a:rPr lang="en-US" altLang="en-US" sz="1600"/>
              <a:t>r1 = r1 + 1</a:t>
            </a:r>
          </a:p>
          <a:p>
            <a:pPr algn="ctr"/>
            <a:r>
              <a:rPr lang="en-US" altLang="en-US" sz="1600"/>
              <a:t>r2 = r2 + 1</a:t>
            </a:r>
          </a:p>
          <a:p>
            <a:pPr algn="ctr"/>
            <a:endParaRPr lang="en-US" altLang="en-US" sz="1600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362200" y="1676400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 = 0</a:t>
            </a:r>
          </a:p>
          <a:p>
            <a:pPr algn="ctr"/>
            <a:r>
              <a:rPr lang="en-US" altLang="en-US"/>
              <a:t>r2 = 0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3429000" y="2209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2667000" y="6629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1905000" y="6705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V="1">
            <a:off x="1905000" y="2362200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1905000" y="23622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2743200" y="2362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2366963" y="6781800"/>
            <a:ext cx="2209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r13, r12, r6, r10</a:t>
            </a:r>
          </a:p>
          <a:p>
            <a:pPr algn="ctr"/>
            <a:r>
              <a:rPr lang="en-US" altLang="en-US"/>
              <a:t>liveout</a:t>
            </a: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3581400" y="662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Right Arrow 1"/>
          <p:cNvSpPr>
            <a:spLocks noChangeArrowheads="1"/>
          </p:cNvSpPr>
          <p:nvPr/>
        </p:nvSpPr>
        <p:spPr bwMode="auto">
          <a:xfrm>
            <a:off x="4953000" y="4267200"/>
            <a:ext cx="609600" cy="533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63" name="Rectangle 4"/>
          <p:cNvSpPr>
            <a:spLocks noChangeArrowheads="1"/>
          </p:cNvSpPr>
          <p:nvPr/>
        </p:nvSpPr>
        <p:spPr bwMode="auto">
          <a:xfrm>
            <a:off x="6167438" y="2438400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r5 = r5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r111 = r111 + 2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 = r111</a:t>
            </a:r>
          </a:p>
          <a:p>
            <a:pPr algn="ctr"/>
            <a:r>
              <a:rPr lang="en-US" altLang="en-US" sz="1400"/>
              <a:t>r10 = r11 + 2</a:t>
            </a:r>
          </a:p>
          <a:p>
            <a:pPr algn="ctr"/>
            <a:r>
              <a:rPr lang="en-US" altLang="en-US" sz="1400"/>
              <a:t>r12 = load (r10+0)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r9 = r109</a:t>
            </a:r>
          </a:p>
          <a:p>
            <a:pPr algn="ctr"/>
            <a:r>
              <a:rPr lang="en-US" altLang="en-US" sz="1400"/>
              <a:t>r4 = r9 - 10</a:t>
            </a:r>
          </a:p>
          <a:p>
            <a:pPr algn="ctr"/>
            <a:r>
              <a:rPr lang="en-US" altLang="en-US" sz="1400"/>
              <a:t>r3 = load(r4+4)</a:t>
            </a:r>
          </a:p>
          <a:p>
            <a:pPr algn="ctr"/>
            <a:r>
              <a:rPr lang="en-US" altLang="en-US" sz="1400"/>
              <a:t>r3 = r3 + 1</a:t>
            </a:r>
          </a:p>
          <a:p>
            <a:pPr algn="ctr"/>
            <a:r>
              <a:rPr lang="en-US" altLang="en-US" sz="1400"/>
              <a:t>store(r4+0, r3)</a:t>
            </a:r>
          </a:p>
          <a:p>
            <a:pPr algn="ctr"/>
            <a:r>
              <a:rPr lang="en-US" altLang="en-US" sz="1400"/>
              <a:t>r7 = r3 &lt;&lt; 2</a:t>
            </a:r>
          </a:p>
          <a:p>
            <a:pPr algn="ctr"/>
            <a:r>
              <a:rPr lang="en-US" altLang="en-US" sz="1400"/>
              <a:t>r6 = load(r7+0)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r13 = r113</a:t>
            </a:r>
          </a:p>
          <a:p>
            <a:pPr algn="ctr"/>
            <a:r>
              <a:rPr lang="en-US" altLang="en-US" sz="1400"/>
              <a:t>r1 = r1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r109 = r109 + 2</a:t>
            </a:r>
          </a:p>
          <a:p>
            <a:pPr algn="ctr"/>
            <a:r>
              <a:rPr lang="en-US" altLang="en-US" sz="1400"/>
              <a:t>r2 = r2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r113 = r113 + 1</a:t>
            </a:r>
          </a:p>
          <a:p>
            <a:pPr algn="ctr"/>
            <a:endParaRPr lang="en-US" altLang="en-US" sz="1600"/>
          </a:p>
        </p:txBody>
      </p:sp>
      <p:sp>
        <p:nvSpPr>
          <p:cNvPr id="27664" name="Rectangle 5"/>
          <p:cNvSpPr>
            <a:spLocks noChangeArrowheads="1"/>
          </p:cNvSpPr>
          <p:nvPr/>
        </p:nvSpPr>
        <p:spPr bwMode="auto">
          <a:xfrm>
            <a:off x="6151563" y="838200"/>
            <a:ext cx="22098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r1 = 0</a:t>
            </a:r>
          </a:p>
          <a:p>
            <a:pPr algn="ctr"/>
            <a:r>
              <a:rPr lang="en-US" altLang="en-US" sz="1400"/>
              <a:t>r2 = 0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r111 = r5 * 2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r109 = r1 &lt;&lt;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r113 = r2 -1 </a:t>
            </a:r>
          </a:p>
        </p:txBody>
      </p:sp>
      <p:sp>
        <p:nvSpPr>
          <p:cNvPr id="27665" name="Line 6"/>
          <p:cNvSpPr>
            <a:spLocks noChangeShapeType="1"/>
          </p:cNvSpPr>
          <p:nvPr/>
        </p:nvSpPr>
        <p:spPr bwMode="auto">
          <a:xfrm>
            <a:off x="7234238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7"/>
          <p:cNvSpPr>
            <a:spLocks noChangeShapeType="1"/>
          </p:cNvSpPr>
          <p:nvPr/>
        </p:nvSpPr>
        <p:spPr bwMode="auto">
          <a:xfrm>
            <a:off x="6472238" y="65532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Line 8"/>
          <p:cNvSpPr>
            <a:spLocks noChangeShapeType="1"/>
          </p:cNvSpPr>
          <p:nvPr/>
        </p:nvSpPr>
        <p:spPr bwMode="auto">
          <a:xfrm flipH="1">
            <a:off x="5710238" y="66294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Line 9"/>
          <p:cNvSpPr>
            <a:spLocks noChangeShapeType="1"/>
          </p:cNvSpPr>
          <p:nvPr/>
        </p:nvSpPr>
        <p:spPr bwMode="auto">
          <a:xfrm flipV="1">
            <a:off x="5710238" y="2286000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Line 10"/>
          <p:cNvSpPr>
            <a:spLocks noChangeShapeType="1"/>
          </p:cNvSpPr>
          <p:nvPr/>
        </p:nvSpPr>
        <p:spPr bwMode="auto">
          <a:xfrm>
            <a:off x="5710238" y="22860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Line 11"/>
          <p:cNvSpPr>
            <a:spLocks noChangeShapeType="1"/>
          </p:cNvSpPr>
          <p:nvPr/>
        </p:nvSpPr>
        <p:spPr bwMode="auto">
          <a:xfrm>
            <a:off x="6548438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1" name="Rectangle 12"/>
          <p:cNvSpPr>
            <a:spLocks noChangeArrowheads="1"/>
          </p:cNvSpPr>
          <p:nvPr/>
        </p:nvSpPr>
        <p:spPr bwMode="auto">
          <a:xfrm>
            <a:off x="6172200" y="6705600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r13, r12, r6, r10</a:t>
            </a:r>
          </a:p>
          <a:p>
            <a:pPr algn="ctr"/>
            <a:r>
              <a:rPr lang="en-US" altLang="en-US" sz="1400"/>
              <a:t>liveout</a:t>
            </a:r>
          </a:p>
        </p:txBody>
      </p:sp>
      <p:sp>
        <p:nvSpPr>
          <p:cNvPr id="27672" name="Line 13"/>
          <p:cNvSpPr>
            <a:spLocks noChangeShapeType="1"/>
          </p:cNvSpPr>
          <p:nvPr/>
        </p:nvSpPr>
        <p:spPr bwMode="auto">
          <a:xfrm>
            <a:off x="7386638" y="6553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TextBox 2"/>
          <p:cNvSpPr txBox="1">
            <a:spLocks noChangeArrowheads="1"/>
          </p:cNvSpPr>
          <p:nvPr/>
        </p:nvSpPr>
        <p:spPr bwMode="auto">
          <a:xfrm>
            <a:off x="8382000" y="2590800"/>
            <a:ext cx="17033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Note, after copy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propagation, r10 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and r4 can be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strength reduced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as well.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Code Optimization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Make the code run faster on the target processor</a:t>
            </a:r>
          </a:p>
          <a:p>
            <a:pPr lvl="1"/>
            <a:r>
              <a:rPr lang="en-US" altLang="en-US" dirty="0" smtClean="0"/>
              <a:t>My (Scott’s) favorite topic !!</a:t>
            </a:r>
          </a:p>
          <a:p>
            <a:pPr lvl="1"/>
            <a:r>
              <a:rPr lang="en-US" altLang="en-US" dirty="0" smtClean="0"/>
              <a:t>Other objectives: Power, code size</a:t>
            </a:r>
          </a:p>
          <a:p>
            <a:r>
              <a:rPr lang="en-US" altLang="en-US" dirty="0" smtClean="0"/>
              <a:t>Classes of optimization</a:t>
            </a:r>
          </a:p>
          <a:p>
            <a:pPr lvl="1"/>
            <a:r>
              <a:rPr lang="en-US" altLang="en-US" u="sng" dirty="0" smtClean="0"/>
              <a:t>1. Classical</a:t>
            </a:r>
            <a:r>
              <a:rPr lang="en-US" altLang="en-US" dirty="0" smtClean="0"/>
              <a:t> (machine independent, done at IR level)</a:t>
            </a:r>
          </a:p>
          <a:p>
            <a:pPr lvl="2"/>
            <a:r>
              <a:rPr lang="en-US" altLang="en-US" dirty="0" smtClean="0"/>
              <a:t>Reducing operation count (redundancy elimination)</a:t>
            </a:r>
          </a:p>
          <a:p>
            <a:pPr lvl="2"/>
            <a:r>
              <a:rPr lang="en-US" altLang="en-US" dirty="0" smtClean="0"/>
              <a:t>Simplifying operations</a:t>
            </a:r>
          </a:p>
          <a:p>
            <a:pPr lvl="2"/>
            <a:r>
              <a:rPr lang="en-US" altLang="en-US" dirty="0" smtClean="0"/>
              <a:t>Generally good for any kind of machine</a:t>
            </a:r>
          </a:p>
          <a:p>
            <a:pPr lvl="1"/>
            <a:r>
              <a:rPr lang="en-US" altLang="en-US" dirty="0" smtClean="0"/>
              <a:t>2. Machine specific (done in </a:t>
            </a:r>
            <a:r>
              <a:rPr lang="en-US" altLang="en-US" dirty="0" err="1" smtClean="0"/>
              <a:t>llc</a:t>
            </a:r>
            <a:r>
              <a:rPr lang="en-US" altLang="en-US" dirty="0" smtClean="0"/>
              <a:t>)</a:t>
            </a:r>
          </a:p>
          <a:p>
            <a:pPr lvl="2"/>
            <a:r>
              <a:rPr lang="en-US" altLang="en-US" dirty="0" smtClean="0"/>
              <a:t>Peephole optimizations</a:t>
            </a:r>
          </a:p>
          <a:p>
            <a:pPr lvl="2"/>
            <a:r>
              <a:rPr lang="en-US" altLang="en-US" dirty="0" smtClean="0"/>
              <a:t>Take advantage of specialized hardware features</a:t>
            </a:r>
          </a:p>
          <a:p>
            <a:pPr lvl="1"/>
            <a:r>
              <a:rPr lang="en-US" altLang="en-US" dirty="0" smtClean="0"/>
              <a:t>3. Parallelism enhancing (IR level often, but sometimes </a:t>
            </a:r>
            <a:r>
              <a:rPr lang="en-US" altLang="en-US" dirty="0" err="1" smtClean="0"/>
              <a:t>llc</a:t>
            </a:r>
            <a:r>
              <a:rPr lang="en-US" altLang="en-US" dirty="0" smtClean="0"/>
              <a:t>)</a:t>
            </a:r>
          </a:p>
          <a:p>
            <a:pPr lvl="2"/>
            <a:r>
              <a:rPr lang="en-US" altLang="en-US" dirty="0" smtClean="0"/>
              <a:t>Increasing parallelism (ILP or TLP)</a:t>
            </a:r>
          </a:p>
          <a:p>
            <a:pPr lvl="2"/>
            <a:r>
              <a:rPr lang="en-US" altLang="en-US" dirty="0" smtClean="0"/>
              <a:t>Possibly increase instructions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 Tour Through the Classical Optimizations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For this class – Go over concepts of a small subset of the optimizations</a:t>
            </a:r>
          </a:p>
          <a:p>
            <a:pPr lvl="1"/>
            <a:r>
              <a:rPr lang="en-US" altLang="en-US" smtClean="0"/>
              <a:t>What it is, why its useful</a:t>
            </a:r>
          </a:p>
          <a:p>
            <a:pPr lvl="1"/>
            <a:r>
              <a:rPr lang="en-US" altLang="en-US" smtClean="0"/>
              <a:t>When can it be applied (set of conditions that must be satisfied)</a:t>
            </a:r>
          </a:p>
          <a:p>
            <a:pPr lvl="1"/>
            <a:r>
              <a:rPr lang="en-US" altLang="en-US" smtClean="0"/>
              <a:t>How it works</a:t>
            </a:r>
          </a:p>
          <a:p>
            <a:pPr lvl="1"/>
            <a:r>
              <a:rPr lang="en-US" altLang="en-US" smtClean="0"/>
              <a:t>Give you the flavor but don’t want to beat you over the head</a:t>
            </a:r>
          </a:p>
          <a:p>
            <a:r>
              <a:rPr lang="en-US" altLang="en-US" smtClean="0"/>
              <a:t>Challenges</a:t>
            </a:r>
          </a:p>
          <a:p>
            <a:pPr lvl="1"/>
            <a:r>
              <a:rPr lang="en-US" altLang="en-US" smtClean="0"/>
              <a:t>Register pressure?</a:t>
            </a:r>
          </a:p>
          <a:p>
            <a:pPr lvl="1"/>
            <a:r>
              <a:rPr lang="en-US" altLang="en-US" smtClean="0"/>
              <a:t>Parallelism verses operation count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Dead Code Elimination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544638"/>
            <a:ext cx="37719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smtClean="0"/>
              <a:t>Remove any operation who’s result is never consumed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Rules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X can be deleted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no stores or branches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DU chain empty or dest register not live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This misses some dead code!!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Especially in loops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Better Algorithm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Critical operation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store or branch operation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Any operation that does not directly or indirectly feed a critical operation is dead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Trace UD chains backwards from critical operations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Any op not visited is dead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67056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r1 = 3</a:t>
            </a:r>
          </a:p>
          <a:p>
            <a:pPr algn="ctr"/>
            <a:r>
              <a:rPr lang="en-US" altLang="en-US"/>
              <a:t>2. r2 = 10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7056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r4 = r4 + 1</a:t>
            </a:r>
          </a:p>
          <a:p>
            <a:pPr algn="ctr"/>
            <a:r>
              <a:rPr lang="en-US" altLang="en-US"/>
              <a:t>4. r7 = r1 * r4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5626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r2 = 0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78486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6. r3 = r3 + 1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68580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7. r3 = r2 + r1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68580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8. store (r1, r3)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74676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65532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74676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65532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76962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75438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70104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53340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V="1">
            <a:off x="53340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53340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>
            <a:off x="68580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9" name="Text Box 18"/>
          <p:cNvSpPr txBox="1">
            <a:spLocks noChangeArrowheads="1"/>
          </p:cNvSpPr>
          <p:nvPr/>
        </p:nvSpPr>
        <p:spPr bwMode="auto">
          <a:xfrm>
            <a:off x="6149975" y="21177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2310" name="Text Box 18"/>
          <p:cNvSpPr txBox="1">
            <a:spLocks noChangeArrowheads="1"/>
          </p:cNvSpPr>
          <p:nvPr/>
        </p:nvSpPr>
        <p:spPr bwMode="auto">
          <a:xfrm>
            <a:off x="6149975" y="3373438"/>
            <a:ext cx="5603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2311" name="Text Box 18"/>
          <p:cNvSpPr txBox="1">
            <a:spLocks noChangeArrowheads="1"/>
          </p:cNvSpPr>
          <p:nvPr/>
        </p:nvSpPr>
        <p:spPr bwMode="auto">
          <a:xfrm>
            <a:off x="5421313" y="4067175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2312" name="Text Box 18"/>
          <p:cNvSpPr txBox="1">
            <a:spLocks noChangeArrowheads="1"/>
          </p:cNvSpPr>
          <p:nvPr/>
        </p:nvSpPr>
        <p:spPr bwMode="auto">
          <a:xfrm>
            <a:off x="8572500" y="4046538"/>
            <a:ext cx="5603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2313" name="Text Box 18"/>
          <p:cNvSpPr txBox="1">
            <a:spLocks noChangeArrowheads="1"/>
          </p:cNvSpPr>
          <p:nvPr/>
        </p:nvSpPr>
        <p:spPr bwMode="auto">
          <a:xfrm>
            <a:off x="6288088" y="5280025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2314" name="Text Box 18"/>
          <p:cNvSpPr txBox="1">
            <a:spLocks noChangeArrowheads="1"/>
          </p:cNvSpPr>
          <p:nvPr/>
        </p:nvSpPr>
        <p:spPr bwMode="auto">
          <a:xfrm>
            <a:off x="6297613" y="6192838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6705600" y="1584325"/>
            <a:ext cx="2133600" cy="35210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Local Constant Propagation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000" dirty="0" smtClean="0"/>
              <a:t>Forward propagation of moves of the form</a:t>
            </a:r>
          </a:p>
          <a:p>
            <a:pPr lvl="1"/>
            <a:r>
              <a:rPr lang="en-US" altLang="en-US" sz="1800" dirty="0" err="1" smtClean="0"/>
              <a:t>rx</a:t>
            </a:r>
            <a:r>
              <a:rPr lang="en-US" altLang="en-US" sz="1800" dirty="0" smtClean="0"/>
              <a:t> = L (where L is a literal)</a:t>
            </a:r>
          </a:p>
          <a:p>
            <a:pPr lvl="1"/>
            <a:r>
              <a:rPr lang="en-US" altLang="en-US" sz="1800" dirty="0" smtClean="0"/>
              <a:t>Maximally propagate</a:t>
            </a:r>
          </a:p>
          <a:p>
            <a:endParaRPr lang="en-US" altLang="en-US" sz="2000" dirty="0" smtClean="0"/>
          </a:p>
          <a:p>
            <a:r>
              <a:rPr lang="en-US" altLang="en-US" sz="2000" dirty="0" smtClean="0"/>
              <a:t>Consider 2 ops, X and Y in a BB, X is before Y</a:t>
            </a:r>
          </a:p>
          <a:p>
            <a:pPr lvl="1"/>
            <a:r>
              <a:rPr lang="en-US" altLang="en-US" sz="1800" dirty="0" smtClean="0"/>
              <a:t>1. X is a move</a:t>
            </a:r>
          </a:p>
          <a:p>
            <a:pPr lvl="1"/>
            <a:r>
              <a:rPr lang="en-US" altLang="en-US" sz="1800" dirty="0" smtClean="0"/>
              <a:t>2. src1(X) is a literal</a:t>
            </a:r>
          </a:p>
          <a:p>
            <a:pPr lvl="1"/>
            <a:r>
              <a:rPr lang="en-US" altLang="en-US" sz="1800" dirty="0" smtClean="0"/>
              <a:t>3. Y consumes </a:t>
            </a:r>
            <a:r>
              <a:rPr lang="en-US" altLang="en-US" sz="1800" dirty="0" err="1" smtClean="0"/>
              <a:t>dest</a:t>
            </a:r>
            <a:r>
              <a:rPr lang="en-US" altLang="en-US" sz="1800" dirty="0" smtClean="0"/>
              <a:t>(X)</a:t>
            </a:r>
          </a:p>
          <a:p>
            <a:pPr lvl="1"/>
            <a:r>
              <a:rPr lang="en-US" altLang="en-US" sz="1800" dirty="0" smtClean="0"/>
              <a:t>4. There is no definition of </a:t>
            </a:r>
            <a:r>
              <a:rPr lang="en-US" altLang="en-US" sz="1800" dirty="0" err="1" smtClean="0"/>
              <a:t>dest</a:t>
            </a:r>
            <a:r>
              <a:rPr lang="en-US" altLang="en-US" sz="1800" dirty="0" smtClean="0"/>
              <a:t>(X) between X and Y (local available </a:t>
            </a:r>
            <a:r>
              <a:rPr lang="en-US" altLang="en-US" sz="1800" dirty="0" err="1" smtClean="0"/>
              <a:t>defs</a:t>
            </a:r>
            <a:r>
              <a:rPr lang="en-US" altLang="en-US" sz="1800" dirty="0" smtClean="0"/>
              <a:t>)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6858000" y="1600200"/>
            <a:ext cx="1857375" cy="347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/>
              <a:t>1. r1 = 5</a:t>
            </a:r>
          </a:p>
          <a:p>
            <a:r>
              <a:rPr lang="en-US" altLang="en-US" sz="2000" dirty="0"/>
              <a:t>2. r2 = 3</a:t>
            </a:r>
          </a:p>
          <a:p>
            <a:r>
              <a:rPr lang="en-US" altLang="en-US" sz="2000" dirty="0"/>
              <a:t>3. r3 = 7</a:t>
            </a:r>
          </a:p>
          <a:p>
            <a:r>
              <a:rPr lang="en-US" altLang="en-US" sz="2000" dirty="0"/>
              <a:t>4. r4 = r4 + r1</a:t>
            </a:r>
          </a:p>
          <a:p>
            <a:r>
              <a:rPr lang="en-US" altLang="en-US" sz="2000" dirty="0"/>
              <a:t>5. r1 = r1 + r2</a:t>
            </a:r>
          </a:p>
          <a:p>
            <a:r>
              <a:rPr lang="en-US" altLang="en-US" sz="2000" dirty="0"/>
              <a:t>6. r1 = r1 + 1</a:t>
            </a:r>
          </a:p>
          <a:p>
            <a:r>
              <a:rPr lang="en-US" altLang="en-US" sz="2000" dirty="0"/>
              <a:t>7. r3 = 12</a:t>
            </a:r>
          </a:p>
          <a:p>
            <a:r>
              <a:rPr lang="en-US" altLang="en-US" sz="2000" dirty="0"/>
              <a:t>8. r8 = r1 - r2</a:t>
            </a:r>
          </a:p>
          <a:p>
            <a:r>
              <a:rPr lang="en-US" altLang="en-US" sz="2000" dirty="0"/>
              <a:t>9. r9 = r3 + r5</a:t>
            </a:r>
          </a:p>
          <a:p>
            <a:r>
              <a:rPr lang="en-US" altLang="en-US" sz="2000" dirty="0"/>
              <a:t>10. r3 = r2 + 1</a:t>
            </a:r>
          </a:p>
          <a:p>
            <a:r>
              <a:rPr lang="en-US" altLang="en-US" sz="2000" dirty="0"/>
              <a:t>11. r10 = r3 – r1</a:t>
            </a:r>
          </a:p>
        </p:txBody>
      </p:sp>
      <p:sp>
        <p:nvSpPr>
          <p:cNvPr id="13318" name="TextBox 1"/>
          <p:cNvSpPr txBox="1">
            <a:spLocks noChangeArrowheads="1"/>
          </p:cNvSpPr>
          <p:nvPr/>
        </p:nvSpPr>
        <p:spPr bwMode="auto">
          <a:xfrm>
            <a:off x="5656263" y="5257800"/>
            <a:ext cx="38719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Note, ignore operation format issues, so</a:t>
            </a:r>
            <a:br>
              <a:rPr lang="en-US" alt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</a:rPr>
              <a:t>all operations can have literals in either</a:t>
            </a:r>
            <a:br>
              <a:rPr lang="en-US" alt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</a:rPr>
              <a:t>operand position</a:t>
            </a:r>
          </a:p>
          <a:p>
            <a:endParaRPr lang="en-US" altLang="en-US"/>
          </a:p>
        </p:txBody>
      </p:sp>
      <p:sp>
        <p:nvSpPr>
          <p:cNvPr id="13319" name="Text Box 18"/>
          <p:cNvSpPr txBox="1">
            <a:spLocks noChangeArrowheads="1"/>
          </p:cNvSpPr>
          <p:nvPr/>
        </p:nvSpPr>
        <p:spPr bwMode="auto">
          <a:xfrm>
            <a:off x="6154738" y="16033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7624763" y="35814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39" name="Rectangle 6"/>
          <p:cNvSpPr>
            <a:spLocks noChangeArrowheads="1"/>
          </p:cNvSpPr>
          <p:nvPr/>
        </p:nvSpPr>
        <p:spPr bwMode="auto">
          <a:xfrm>
            <a:off x="6286500" y="4537075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7223125" y="5468938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6427788" y="2022475"/>
            <a:ext cx="1447800" cy="6477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775325" y="3529013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Global Constant Propagation</a:t>
            </a:r>
          </a:p>
        </p:txBody>
      </p:sp>
      <p:sp>
        <p:nvSpPr>
          <p:cNvPr id="143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91000" cy="5216525"/>
          </a:xfrm>
        </p:spPr>
        <p:txBody>
          <a:bodyPr/>
          <a:lstStyle/>
          <a:p>
            <a:r>
              <a:rPr lang="en-US" altLang="en-US" sz="2000" dirty="0" smtClean="0"/>
              <a:t>Consider 2 ops, X and Y in different BBs</a:t>
            </a:r>
          </a:p>
          <a:p>
            <a:pPr lvl="1"/>
            <a:r>
              <a:rPr lang="en-US" altLang="en-US" sz="1800" dirty="0" smtClean="0"/>
              <a:t>1. X is a move</a:t>
            </a:r>
          </a:p>
          <a:p>
            <a:pPr lvl="1"/>
            <a:r>
              <a:rPr lang="en-US" altLang="en-US" sz="1800" dirty="0" smtClean="0"/>
              <a:t>2. src1(X) is a literal</a:t>
            </a:r>
          </a:p>
          <a:p>
            <a:pPr lvl="1"/>
            <a:r>
              <a:rPr lang="en-US" altLang="en-US" sz="1800" dirty="0" smtClean="0"/>
              <a:t>3. Y consumes </a:t>
            </a:r>
            <a:r>
              <a:rPr lang="en-US" altLang="en-US" sz="1800" dirty="0" err="1" smtClean="0"/>
              <a:t>dest</a:t>
            </a:r>
            <a:r>
              <a:rPr lang="en-US" altLang="en-US" sz="1800" dirty="0" smtClean="0"/>
              <a:t>(X)</a:t>
            </a:r>
          </a:p>
          <a:p>
            <a:pPr lvl="1"/>
            <a:r>
              <a:rPr lang="en-US" altLang="en-US" sz="1800" dirty="0" smtClean="0"/>
              <a:t>4. X is in </a:t>
            </a:r>
            <a:r>
              <a:rPr lang="en-US" altLang="en-US" sz="1800" dirty="0" err="1" smtClean="0"/>
              <a:t>a_in</a:t>
            </a:r>
            <a:r>
              <a:rPr lang="en-US" altLang="en-US" sz="1800" dirty="0" smtClean="0"/>
              <a:t>(BB(Y)) (global available </a:t>
            </a:r>
            <a:r>
              <a:rPr lang="en-US" altLang="en-US" sz="1800" dirty="0" err="1" smtClean="0"/>
              <a:t>defs</a:t>
            </a:r>
            <a:r>
              <a:rPr lang="en-US" altLang="en-US" sz="1800" dirty="0" smtClean="0"/>
              <a:t>)</a:t>
            </a:r>
          </a:p>
          <a:p>
            <a:pPr lvl="1"/>
            <a:r>
              <a:rPr lang="en-US" altLang="en-US" sz="1800" dirty="0" smtClean="0"/>
              <a:t>5. </a:t>
            </a:r>
            <a:r>
              <a:rPr lang="en-US" altLang="en-US" sz="1800" dirty="0" err="1" smtClean="0"/>
              <a:t>Dest</a:t>
            </a:r>
            <a:r>
              <a:rPr lang="en-US" altLang="en-US" sz="1800" dirty="0" smtClean="0"/>
              <a:t>(x) is not modified between the top of BB(Y) and Y (local available </a:t>
            </a:r>
            <a:r>
              <a:rPr lang="en-US" altLang="en-US" sz="1800" dirty="0" err="1" smtClean="0"/>
              <a:t>defs</a:t>
            </a:r>
            <a:r>
              <a:rPr lang="en-US" altLang="en-US" sz="1800" dirty="0" smtClean="0"/>
              <a:t>)</a:t>
            </a:r>
          </a:p>
          <a:p>
            <a:endParaRPr lang="en-US" altLang="en-US" sz="2000" dirty="0" smtClean="0"/>
          </a:p>
        </p:txBody>
      </p:sp>
      <p:sp>
        <p:nvSpPr>
          <p:cNvPr id="14345" name="Text Box 4"/>
          <p:cNvSpPr txBox="1">
            <a:spLocks noChangeArrowheads="1"/>
          </p:cNvSpPr>
          <p:nvPr/>
        </p:nvSpPr>
        <p:spPr bwMode="auto">
          <a:xfrm>
            <a:off x="6537325" y="2022475"/>
            <a:ext cx="108395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1. r1 = 5</a:t>
            </a:r>
          </a:p>
          <a:p>
            <a:r>
              <a:rPr lang="en-US" altLang="en-US" dirty="0"/>
              <a:t>2. r2 = </a:t>
            </a:r>
            <a:r>
              <a:rPr lang="en-US" altLang="en-US" dirty="0" smtClean="0"/>
              <a:t>10</a:t>
            </a:r>
            <a:endParaRPr lang="en-US" altLang="en-US" dirty="0"/>
          </a:p>
        </p:txBody>
      </p:sp>
      <p:sp>
        <p:nvSpPr>
          <p:cNvPr id="14346" name="Text Box 5"/>
          <p:cNvSpPr txBox="1">
            <a:spLocks noChangeArrowheads="1"/>
          </p:cNvSpPr>
          <p:nvPr/>
        </p:nvSpPr>
        <p:spPr bwMode="auto">
          <a:xfrm>
            <a:off x="5791200" y="3584575"/>
            <a:ext cx="14827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3. r1 = r1 + r2</a:t>
            </a:r>
          </a:p>
        </p:txBody>
      </p:sp>
      <p:sp>
        <p:nvSpPr>
          <p:cNvPr id="14347" name="Text Box 6"/>
          <p:cNvSpPr txBox="1">
            <a:spLocks noChangeArrowheads="1"/>
          </p:cNvSpPr>
          <p:nvPr/>
        </p:nvSpPr>
        <p:spPr bwMode="auto">
          <a:xfrm>
            <a:off x="7620000" y="3657600"/>
            <a:ext cx="14684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4. r7 = r1 – r2</a:t>
            </a:r>
          </a:p>
        </p:txBody>
      </p:sp>
      <p:sp>
        <p:nvSpPr>
          <p:cNvPr id="14348" name="Text Box 7"/>
          <p:cNvSpPr txBox="1">
            <a:spLocks noChangeArrowheads="1"/>
          </p:cNvSpPr>
          <p:nvPr/>
        </p:nvSpPr>
        <p:spPr bwMode="auto">
          <a:xfrm>
            <a:off x="6324600" y="4572000"/>
            <a:ext cx="14684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5. r8 = r1 * r2</a:t>
            </a:r>
          </a:p>
        </p:txBody>
      </p:sp>
      <p:sp>
        <p:nvSpPr>
          <p:cNvPr id="14349" name="Text Box 8"/>
          <p:cNvSpPr txBox="1">
            <a:spLocks noChangeArrowheads="1"/>
          </p:cNvSpPr>
          <p:nvPr/>
        </p:nvSpPr>
        <p:spPr bwMode="auto">
          <a:xfrm>
            <a:off x="7162800" y="5486400"/>
            <a:ext cx="14827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6. r9 = r1 + r2</a:t>
            </a:r>
          </a:p>
        </p:txBody>
      </p:sp>
      <p:sp>
        <p:nvSpPr>
          <p:cNvPr id="14350" name="Line 9"/>
          <p:cNvSpPr>
            <a:spLocks noChangeShapeType="1"/>
          </p:cNvSpPr>
          <p:nvPr/>
        </p:nvSpPr>
        <p:spPr bwMode="auto">
          <a:xfrm flipH="1">
            <a:off x="6324600" y="2670175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Line 10"/>
          <p:cNvSpPr>
            <a:spLocks noChangeShapeType="1"/>
          </p:cNvSpPr>
          <p:nvPr/>
        </p:nvSpPr>
        <p:spPr bwMode="auto">
          <a:xfrm>
            <a:off x="7162800" y="2670175"/>
            <a:ext cx="7620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Line 11"/>
          <p:cNvSpPr>
            <a:spLocks noChangeShapeType="1"/>
          </p:cNvSpPr>
          <p:nvPr/>
        </p:nvSpPr>
        <p:spPr bwMode="auto">
          <a:xfrm>
            <a:off x="6248400" y="3965575"/>
            <a:ext cx="419100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Line 12"/>
          <p:cNvSpPr>
            <a:spLocks noChangeShapeType="1"/>
          </p:cNvSpPr>
          <p:nvPr/>
        </p:nvSpPr>
        <p:spPr bwMode="auto">
          <a:xfrm flipH="1">
            <a:off x="6858000" y="3965575"/>
            <a:ext cx="1143000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13"/>
          <p:cNvSpPr>
            <a:spLocks noChangeShapeType="1"/>
          </p:cNvSpPr>
          <p:nvPr/>
        </p:nvSpPr>
        <p:spPr bwMode="auto">
          <a:xfrm flipH="1">
            <a:off x="7620000" y="3965575"/>
            <a:ext cx="381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Line 14"/>
          <p:cNvSpPr>
            <a:spLocks noChangeShapeType="1"/>
          </p:cNvSpPr>
          <p:nvPr/>
        </p:nvSpPr>
        <p:spPr bwMode="auto">
          <a:xfrm>
            <a:off x="6858000" y="4956175"/>
            <a:ext cx="533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6" name="Text Box 18"/>
          <p:cNvSpPr txBox="1">
            <a:spLocks noChangeArrowheads="1"/>
          </p:cNvSpPr>
          <p:nvPr/>
        </p:nvSpPr>
        <p:spPr bwMode="auto">
          <a:xfrm>
            <a:off x="5872163" y="20097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4357" name="Text Box 18"/>
          <p:cNvSpPr txBox="1">
            <a:spLocks noChangeArrowheads="1"/>
          </p:cNvSpPr>
          <p:nvPr/>
        </p:nvSpPr>
        <p:spPr bwMode="auto">
          <a:xfrm>
            <a:off x="5692775" y="3171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4358" name="Text Box 18"/>
          <p:cNvSpPr txBox="1">
            <a:spLocks noChangeArrowheads="1"/>
          </p:cNvSpPr>
          <p:nvPr/>
        </p:nvSpPr>
        <p:spPr bwMode="auto">
          <a:xfrm>
            <a:off x="8505825" y="3227388"/>
            <a:ext cx="558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4359" name="Text Box 18"/>
          <p:cNvSpPr txBox="1">
            <a:spLocks noChangeArrowheads="1"/>
          </p:cNvSpPr>
          <p:nvPr/>
        </p:nvSpPr>
        <p:spPr bwMode="auto">
          <a:xfrm>
            <a:off x="5730875" y="45593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4360" name="Text Box 18"/>
          <p:cNvSpPr txBox="1">
            <a:spLocks noChangeArrowheads="1"/>
          </p:cNvSpPr>
          <p:nvPr/>
        </p:nvSpPr>
        <p:spPr bwMode="auto">
          <a:xfrm>
            <a:off x="6667500" y="550227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Constant Folding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smtClean="0"/>
              <a:t>Simplify 1 operation based on values of src operands</a:t>
            </a:r>
          </a:p>
          <a:p>
            <a:pPr lvl="1"/>
            <a:r>
              <a:rPr lang="en-US" altLang="en-US" sz="1800" smtClean="0"/>
              <a:t>Constant propagation creates opportunities for this</a:t>
            </a:r>
          </a:p>
          <a:p>
            <a:r>
              <a:rPr lang="en-US" altLang="en-US" sz="2000" smtClean="0"/>
              <a:t>All constant operands</a:t>
            </a:r>
          </a:p>
          <a:p>
            <a:pPr lvl="1"/>
            <a:r>
              <a:rPr lang="en-US" altLang="en-US" sz="1800" smtClean="0"/>
              <a:t>Evaluate the op, replace with a move</a:t>
            </a:r>
          </a:p>
          <a:p>
            <a:pPr lvl="2"/>
            <a:r>
              <a:rPr lang="en-US" altLang="en-US" sz="1600" smtClean="0"/>
              <a:t>r1 = 3 * 4 </a:t>
            </a:r>
            <a:r>
              <a:rPr lang="en-US" altLang="en-US" sz="1600" smtClean="0">
                <a:sym typeface="Wingdings" panose="05000000000000000000" pitchFamily="2" charset="2"/>
              </a:rPr>
              <a:t> r1 = 12</a:t>
            </a:r>
          </a:p>
          <a:p>
            <a:pPr lvl="2"/>
            <a:r>
              <a:rPr lang="en-US" altLang="en-US" sz="1600" smtClean="0">
                <a:sym typeface="Wingdings" panose="05000000000000000000" pitchFamily="2" charset="2"/>
              </a:rPr>
              <a:t>r1 = 3 / 0  ???  Don’t evaluate excepting ops !, what about floating-point?</a:t>
            </a:r>
          </a:p>
          <a:p>
            <a:pPr lvl="1"/>
            <a:r>
              <a:rPr lang="en-US" altLang="en-US" sz="1800" smtClean="0"/>
              <a:t>Evaluate conditional branch, replace with BRU or noop</a:t>
            </a:r>
          </a:p>
          <a:p>
            <a:pPr lvl="2"/>
            <a:r>
              <a:rPr lang="en-US" altLang="en-US" sz="1600" smtClean="0"/>
              <a:t>if (1 &lt; 2) goto BB2 </a:t>
            </a:r>
            <a:r>
              <a:rPr lang="en-US" altLang="en-US" sz="1600" smtClean="0">
                <a:sym typeface="Wingdings" panose="05000000000000000000" pitchFamily="2" charset="2"/>
              </a:rPr>
              <a:t> BRU BB2</a:t>
            </a:r>
          </a:p>
          <a:p>
            <a:pPr lvl="2"/>
            <a:r>
              <a:rPr lang="en-US" altLang="en-US" sz="1600" smtClean="0">
                <a:sym typeface="Wingdings" panose="05000000000000000000" pitchFamily="2" charset="2"/>
              </a:rPr>
              <a:t>if (1 &gt; 2) goto BB2  convert to a noop</a:t>
            </a:r>
            <a:endParaRPr lang="en-US" altLang="en-US" sz="1600" smtClean="0"/>
          </a:p>
          <a:p>
            <a:r>
              <a:rPr lang="en-US" altLang="en-US" sz="2000" smtClean="0"/>
              <a:t>Algebraic identities</a:t>
            </a:r>
          </a:p>
          <a:p>
            <a:pPr lvl="1"/>
            <a:r>
              <a:rPr lang="en-US" altLang="en-US" sz="1800" smtClean="0"/>
              <a:t>r1 = r2 + 0, r2 – 0, r2 | 0, r2 ^ 0, r2 &lt;&lt; 0, r2 &gt;&gt; 0</a:t>
            </a:r>
          </a:p>
          <a:p>
            <a:pPr lvl="2"/>
            <a:r>
              <a:rPr lang="en-US" altLang="en-US" sz="1600" smtClean="0">
                <a:sym typeface="Wingdings" panose="05000000000000000000" pitchFamily="2" charset="2"/>
              </a:rPr>
              <a:t>r1 = r2</a:t>
            </a:r>
          </a:p>
          <a:p>
            <a:pPr lvl="1"/>
            <a:r>
              <a:rPr lang="en-US" altLang="en-US" sz="1800" smtClean="0"/>
              <a:t>r1 = 0 * r2, 0 / r2, 0 &amp; r2</a:t>
            </a:r>
          </a:p>
          <a:p>
            <a:pPr lvl="2"/>
            <a:r>
              <a:rPr lang="en-US" altLang="en-US" sz="1600" smtClean="0"/>
              <a:t>r1 = 0</a:t>
            </a:r>
          </a:p>
          <a:p>
            <a:pPr lvl="1"/>
            <a:r>
              <a:rPr lang="en-US" altLang="en-US" sz="1800" smtClean="0"/>
              <a:t>r1 = r2 * 1, r2 / 1</a:t>
            </a:r>
          </a:p>
          <a:p>
            <a:pPr lvl="2"/>
            <a:r>
              <a:rPr lang="en-US" altLang="en-US" sz="1600" smtClean="0"/>
              <a:t>r1 = r2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156325" y="17907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662238" y="152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10</a:t>
            </a:r>
          </a:p>
          <a:p>
            <a:r>
              <a:rPr lang="en-US" altLang="en-US"/>
              <a:t>3. r3 = 0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662238" y="2667000"/>
            <a:ext cx="1676400" cy="1447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4. r4 = 1</a:t>
            </a:r>
          </a:p>
          <a:p>
            <a:r>
              <a:rPr lang="en-US" altLang="en-US"/>
              <a:t>5. r7 = r1 * 4</a:t>
            </a:r>
          </a:p>
          <a:p>
            <a:r>
              <a:rPr lang="en-US" altLang="en-US"/>
              <a:t>6. r6 = 8</a:t>
            </a:r>
          </a:p>
          <a:p>
            <a:r>
              <a:rPr lang="en-US" altLang="en-US"/>
              <a:t>7. if (r3 &gt; 0)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662238" y="6400800"/>
            <a:ext cx="16764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17. store (r1, r3)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3424238" y="243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H="1">
            <a:off x="757238" y="63246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V="1">
            <a:off x="757238" y="25146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57238" y="25146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2890838" y="2514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3175" y="1449388"/>
            <a:ext cx="1865313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1. constant propagation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2. constant folding</a:t>
            </a:r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2890838" y="6248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3500438" y="6248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1138238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8. r2 = 0</a:t>
            </a:r>
          </a:p>
          <a:p>
            <a:r>
              <a:rPr lang="en-US" altLang="en-US"/>
              <a:t>9. r6 = r6 * r7</a:t>
            </a:r>
          </a:p>
          <a:p>
            <a:r>
              <a:rPr lang="en-US" altLang="en-US"/>
              <a:t>10. r3 = r2 / r6</a:t>
            </a: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3881438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11. r3 = r4</a:t>
            </a:r>
          </a:p>
          <a:p>
            <a:r>
              <a:rPr lang="en-US" altLang="en-US"/>
              <a:t>12. r3 = r3 + r2</a:t>
            </a:r>
          </a:p>
          <a:p>
            <a:r>
              <a:rPr lang="en-US" altLang="en-US"/>
              <a:t>13. r1 = r6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2662238" y="533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14. r2 = r2 + 1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if (r1 &lt; 100)</a:t>
            </a:r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2433638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3881438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2128838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 flipH="1">
            <a:off x="3805238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Text Box 18"/>
          <p:cNvSpPr txBox="1">
            <a:spLocks noChangeArrowheads="1"/>
          </p:cNvSpPr>
          <p:nvPr/>
        </p:nvSpPr>
        <p:spPr bwMode="auto">
          <a:xfrm>
            <a:off x="2117725" y="18129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6406" name="Text Box 18"/>
          <p:cNvSpPr txBox="1">
            <a:spLocks noChangeArrowheads="1"/>
          </p:cNvSpPr>
          <p:nvPr/>
        </p:nvSpPr>
        <p:spPr bwMode="auto">
          <a:xfrm>
            <a:off x="2130425" y="28194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6407" name="Text Box 18"/>
          <p:cNvSpPr txBox="1">
            <a:spLocks noChangeArrowheads="1"/>
          </p:cNvSpPr>
          <p:nvPr/>
        </p:nvSpPr>
        <p:spPr bwMode="auto">
          <a:xfrm>
            <a:off x="860425" y="38576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6408" name="Text Box 18"/>
          <p:cNvSpPr txBox="1">
            <a:spLocks noChangeArrowheads="1"/>
          </p:cNvSpPr>
          <p:nvPr/>
        </p:nvSpPr>
        <p:spPr bwMode="auto">
          <a:xfrm>
            <a:off x="5002213" y="3875088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6409" name="Text Box 18"/>
          <p:cNvSpPr txBox="1">
            <a:spLocks noChangeArrowheads="1"/>
          </p:cNvSpPr>
          <p:nvPr/>
        </p:nvSpPr>
        <p:spPr bwMode="auto">
          <a:xfrm>
            <a:off x="2081213" y="54546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6410" name="Text Box 18"/>
          <p:cNvSpPr txBox="1">
            <a:spLocks noChangeArrowheads="1"/>
          </p:cNvSpPr>
          <p:nvPr/>
        </p:nvSpPr>
        <p:spPr bwMode="auto">
          <a:xfrm>
            <a:off x="2078038" y="6432550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10132</TotalTime>
  <Words>2611</Words>
  <Application>Microsoft Office PowerPoint</Application>
  <PresentationFormat>Custom</PresentationFormat>
  <Paragraphs>508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Hewlett</vt:lpstr>
      <vt:lpstr>Monotype Sorts</vt:lpstr>
      <vt:lpstr>Times New Roman</vt:lpstr>
      <vt:lpstr>Wingdings</vt:lpstr>
      <vt:lpstr>hp new</vt:lpstr>
      <vt:lpstr>EECS 583 – Class 8 Classic Optimization</vt:lpstr>
      <vt:lpstr>Announcements &amp; Reading Material</vt:lpstr>
      <vt:lpstr>Code Optimization</vt:lpstr>
      <vt:lpstr>A Tour Through the Classical Optimizations</vt:lpstr>
      <vt:lpstr>Dead Code Elimination</vt:lpstr>
      <vt:lpstr>Local Constant Propagation</vt:lpstr>
      <vt:lpstr>Global Constant Propagation</vt:lpstr>
      <vt:lpstr>Constant Folding</vt:lpstr>
      <vt:lpstr>Class Problem</vt:lpstr>
      <vt:lpstr>Class Problem - Solution</vt:lpstr>
      <vt:lpstr>Forward Copy Propagation</vt:lpstr>
      <vt:lpstr>CSE – Common Subexpression Elimination</vt:lpstr>
      <vt:lpstr>Class Problem</vt:lpstr>
      <vt:lpstr>Class Problem Solution</vt:lpstr>
      <vt:lpstr>Loop Invariant Code Motion (LICM)</vt:lpstr>
      <vt:lpstr>LICM Example</vt:lpstr>
      <vt:lpstr>Global Variable Migration</vt:lpstr>
      <vt:lpstr>Global Variable Migration Example</vt:lpstr>
      <vt:lpstr>Induction Variable Strength Reduction</vt:lpstr>
      <vt:lpstr>Induction Variable Strength Reduction (2)</vt:lpstr>
      <vt:lpstr>Induction Variable Strength Reduction - Example</vt:lpstr>
      <vt:lpstr>Class Problem</vt:lpstr>
      <vt:lpstr>Class Problem Solution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225</cp:revision>
  <cp:lastPrinted>2001-10-18T06:50:13Z</cp:lastPrinted>
  <dcterms:created xsi:type="dcterms:W3CDTF">1999-01-24T07:45:10Z</dcterms:created>
  <dcterms:modified xsi:type="dcterms:W3CDTF">2024-02-07T03:08:35Z</dcterms:modified>
</cp:coreProperties>
</file>