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62" r:id="rId29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3" autoAdjust="0"/>
  </p:normalViewPr>
  <p:slideViewPr>
    <p:cSldViewPr>
      <p:cViewPr varScale="1">
        <p:scale>
          <a:sx n="96" d="100"/>
          <a:sy n="96" d="100"/>
        </p:scale>
        <p:origin x="492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301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000" i="1">
                <a:solidFill>
                  <a:srgbClr val="FF0033"/>
                </a:solidFill>
              </a:defRPr>
            </a:lvl1pPr>
          </a:lstStyle>
          <a:p>
            <a:fld id="{23F5238E-728E-480D-A884-8C79973C0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174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31838"/>
            <a:ext cx="442277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0863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60439" rIns="92252" bIns="60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50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95363">
              <a:defRPr sz="1000" i="1">
                <a:solidFill>
                  <a:schemeClr val="tx1"/>
                </a:solidFill>
              </a:defRPr>
            </a:lvl1pPr>
          </a:lstStyle>
          <a:p>
            <a:fld id="{55CA7AED-BF76-4064-8D6E-A7457888D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2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217791C-7D4A-43FD-9ABB-C297B71F11B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43" rIns="93843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1016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544D0D2-90E2-4B4F-A43A-71A982D669D6}" type="slidenum">
              <a:rPr lang="en-US" altLang="en-US" sz="140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7</a:t>
            </a:r>
            <a:br>
              <a:rPr lang="en-US" altLang="en-US" sz="4800" dirty="0" smtClean="0"/>
            </a:br>
            <a:r>
              <a:rPr lang="en-US" altLang="en-US" sz="4800" dirty="0" smtClean="0"/>
              <a:t>Static Single Assignment 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5,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Recall: Dominator Tree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3124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290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43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19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4600" y="586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14600" y="2438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09800" y="3505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9718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76600" y="419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191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876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624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276600" y="5562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209800" y="41910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219200" y="632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9718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2192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8194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81200" y="2438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81200" y="3124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1430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286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8956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81200" y="5867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019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162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818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162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4676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05600" y="601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6400800" y="4114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934200" y="4114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70866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73914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73914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7239000" y="3733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0	0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0,1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0,1,2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0,1,3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657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0,1,3,4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0,1,3,5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0,1,3,6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0,1,7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Dominance Frontiers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228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81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160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4384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2667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438400" y="2667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7432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3528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432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4290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7432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3352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14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858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5800" y="2133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85800" y="2133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3622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52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276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486400" y="1676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486400" y="220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943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562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943600" y="3581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2484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864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7150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5181600" y="2514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5715000" y="2514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58674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1722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6019800" y="21336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887854" y="5479026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451725" y="1714500"/>
            <a:ext cx="13906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12150" cy="615950"/>
          </a:xfrm>
        </p:spPr>
        <p:txBody>
          <a:bodyPr/>
          <a:lstStyle/>
          <a:p>
            <a:r>
              <a:rPr lang="en-US" altLang="en-US" dirty="0" smtClean="0"/>
              <a:t>Class Problem – Compute DF for each BB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7153275" y="1499829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18461" name="Text Box 33"/>
          <p:cNvSpPr txBox="1">
            <a:spLocks noChangeArrowheads="1"/>
          </p:cNvSpPr>
          <p:nvPr/>
        </p:nvSpPr>
        <p:spPr bwMode="auto">
          <a:xfrm>
            <a:off x="7848600" y="20332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62" name="Text Box 34"/>
          <p:cNvSpPr txBox="1">
            <a:spLocks noChangeArrowheads="1"/>
          </p:cNvSpPr>
          <p:nvPr/>
        </p:nvSpPr>
        <p:spPr bwMode="auto">
          <a:xfrm>
            <a:off x="7848600" y="25666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63" name="Text Box 35"/>
          <p:cNvSpPr txBox="1">
            <a:spLocks noChangeArrowheads="1"/>
          </p:cNvSpPr>
          <p:nvPr/>
        </p:nvSpPr>
        <p:spPr bwMode="auto">
          <a:xfrm>
            <a:off x="7162800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64" name="Text Box 36"/>
          <p:cNvSpPr txBox="1">
            <a:spLocks noChangeArrowheads="1"/>
          </p:cNvSpPr>
          <p:nvPr/>
        </p:nvSpPr>
        <p:spPr bwMode="auto">
          <a:xfrm>
            <a:off x="7777163" y="30301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65" name="Text Box 37"/>
          <p:cNvSpPr txBox="1">
            <a:spLocks noChangeArrowheads="1"/>
          </p:cNvSpPr>
          <p:nvPr/>
        </p:nvSpPr>
        <p:spPr bwMode="auto">
          <a:xfrm>
            <a:off x="8283575" y="30555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66" name="Text Box 39"/>
          <p:cNvSpPr txBox="1">
            <a:spLocks noChangeArrowheads="1"/>
          </p:cNvSpPr>
          <p:nvPr/>
        </p:nvSpPr>
        <p:spPr bwMode="auto">
          <a:xfrm>
            <a:off x="8872538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8077200" y="233802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2"/>
          <p:cNvSpPr>
            <a:spLocks noChangeShapeType="1"/>
          </p:cNvSpPr>
          <p:nvPr/>
        </p:nvSpPr>
        <p:spPr bwMode="auto">
          <a:xfrm flipH="1">
            <a:off x="7543800" y="2871429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3"/>
          <p:cNvSpPr>
            <a:spLocks noChangeShapeType="1"/>
          </p:cNvSpPr>
          <p:nvPr/>
        </p:nvSpPr>
        <p:spPr bwMode="auto">
          <a:xfrm>
            <a:off x="8077200" y="2871429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4"/>
          <p:cNvSpPr>
            <a:spLocks noChangeShapeType="1"/>
          </p:cNvSpPr>
          <p:nvPr/>
        </p:nvSpPr>
        <p:spPr bwMode="auto">
          <a:xfrm flipH="1">
            <a:off x="8054975" y="2903179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5"/>
          <p:cNvSpPr>
            <a:spLocks noChangeShapeType="1"/>
          </p:cNvSpPr>
          <p:nvPr/>
        </p:nvSpPr>
        <p:spPr bwMode="auto">
          <a:xfrm>
            <a:off x="8080375" y="2880954"/>
            <a:ext cx="1069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5029200" y="5509444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Step 1 - Phi Node Insertion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5216525"/>
          </a:xfrm>
        </p:spPr>
        <p:txBody>
          <a:bodyPr/>
          <a:lstStyle/>
          <a:p>
            <a:r>
              <a:rPr lang="en-US" altLang="en-US" smtClean="0"/>
              <a:t>Compute dominance frontiers</a:t>
            </a:r>
          </a:p>
          <a:p>
            <a:r>
              <a:rPr lang="en-US" altLang="en-US" smtClean="0"/>
              <a:t>Find global names (aka virtual registers)</a:t>
            </a:r>
          </a:p>
          <a:p>
            <a:pPr lvl="1"/>
            <a:r>
              <a:rPr lang="en-US" altLang="en-US" smtClean="0"/>
              <a:t>Global if name live on entry to some block</a:t>
            </a:r>
          </a:p>
          <a:p>
            <a:pPr lvl="1"/>
            <a:r>
              <a:rPr lang="en-US" altLang="en-US" smtClean="0"/>
              <a:t>For each name, build a list of blocks that define it</a:t>
            </a:r>
          </a:p>
          <a:p>
            <a:r>
              <a:rPr lang="en-US" altLang="en-US" smtClean="0"/>
              <a:t>Insert Phi nodes</a:t>
            </a:r>
          </a:p>
          <a:p>
            <a:pPr lvl="1"/>
            <a:r>
              <a:rPr lang="en-US" altLang="en-US" smtClean="0"/>
              <a:t>For each global name n</a:t>
            </a:r>
          </a:p>
          <a:p>
            <a:pPr lvl="2"/>
            <a:r>
              <a:rPr lang="en-US" altLang="en-US" smtClean="0"/>
              <a:t>For each BB b in which n is defined</a:t>
            </a:r>
          </a:p>
          <a:p>
            <a:pPr lvl="3"/>
            <a:r>
              <a:rPr lang="en-US" altLang="en-US" smtClean="0"/>
              <a:t>For each BB d in b’s dominance frontier</a:t>
            </a:r>
          </a:p>
          <a:p>
            <a:pPr lvl="4">
              <a:buFontTx/>
              <a:buChar char="o"/>
            </a:pPr>
            <a:r>
              <a:rPr lang="en-US" altLang="en-US" smtClean="0"/>
              <a:t>Insert a Phi node for n in d</a:t>
            </a:r>
          </a:p>
          <a:p>
            <a:pPr lvl="4">
              <a:buFontTx/>
              <a:buChar char="o"/>
            </a:pPr>
            <a:r>
              <a:rPr lang="en-US" altLang="en-US" smtClean="0"/>
              <a:t>Add d to n’s list of defining BBs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Phi Node Insertion - 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52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81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67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52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810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048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724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4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800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114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86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057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057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19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81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733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648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33400" y="1524000"/>
            <a:ext cx="13255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DF</a:t>
            </a:r>
          </a:p>
          <a:p>
            <a:r>
              <a:rPr lang="en-US" altLang="en-US" sz="1400"/>
              <a:t>0	-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7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6</a:t>
            </a:r>
          </a:p>
          <a:p>
            <a:r>
              <a:rPr lang="en-US" altLang="en-US" sz="1400"/>
              <a:t>6	7</a:t>
            </a:r>
          </a:p>
          <a:p>
            <a:r>
              <a:rPr lang="en-US" altLang="en-US" sz="1400"/>
              <a:t>7	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105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  <a:p>
            <a:r>
              <a:rPr lang="en-US" altLang="en-US" sz="1400"/>
              <a:t>i = Phi(i,i)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0" y="1600200"/>
            <a:ext cx="2159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 is defined in 0,1,3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a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b is defined in 0, 2, 6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b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c is defined in 0,1,2,5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c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d is defined in 2,3,4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d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i is defined in BB7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BB1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57200" y="1524000"/>
            <a:ext cx="1371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343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715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257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800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 flipV="1">
            <a:off x="4343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781800" y="1600200"/>
            <a:ext cx="2286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Insert the Phi Nodes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33"/>
          <p:cNvSpPr txBox="1">
            <a:spLocks noChangeArrowheads="1"/>
          </p:cNvSpPr>
          <p:nvPr/>
        </p:nvSpPr>
        <p:spPr bwMode="auto">
          <a:xfrm>
            <a:off x="7876458" y="2238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7876458" y="2771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3" name="Text Box 35"/>
          <p:cNvSpPr txBox="1">
            <a:spLocks noChangeArrowheads="1"/>
          </p:cNvSpPr>
          <p:nvPr/>
        </p:nvSpPr>
        <p:spPr bwMode="auto">
          <a:xfrm>
            <a:off x="719065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05021" y="3236913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5" name="Text Box 37"/>
          <p:cNvSpPr txBox="1">
            <a:spLocks noChangeArrowheads="1"/>
          </p:cNvSpPr>
          <p:nvPr/>
        </p:nvSpPr>
        <p:spPr bwMode="auto">
          <a:xfrm>
            <a:off x="8311433" y="3260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6" name="Text Box 39"/>
          <p:cNvSpPr txBox="1">
            <a:spLocks noChangeArrowheads="1"/>
          </p:cNvSpPr>
          <p:nvPr/>
        </p:nvSpPr>
        <p:spPr bwMode="auto">
          <a:xfrm>
            <a:off x="889880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7" name="Line 41"/>
          <p:cNvSpPr>
            <a:spLocks noChangeShapeType="1"/>
          </p:cNvSpPr>
          <p:nvPr/>
        </p:nvSpPr>
        <p:spPr bwMode="auto">
          <a:xfrm>
            <a:off x="8105058" y="2543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2"/>
          <p:cNvSpPr>
            <a:spLocks noChangeShapeType="1"/>
          </p:cNvSpPr>
          <p:nvPr/>
        </p:nvSpPr>
        <p:spPr bwMode="auto">
          <a:xfrm flipH="1">
            <a:off x="7571658" y="3076575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3"/>
          <p:cNvSpPr>
            <a:spLocks noChangeShapeType="1"/>
          </p:cNvSpPr>
          <p:nvPr/>
        </p:nvSpPr>
        <p:spPr bwMode="auto">
          <a:xfrm>
            <a:off x="8105058" y="3076575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4"/>
          <p:cNvSpPr>
            <a:spLocks noChangeShapeType="1"/>
          </p:cNvSpPr>
          <p:nvPr/>
        </p:nvSpPr>
        <p:spPr bwMode="auto">
          <a:xfrm flipH="1">
            <a:off x="8082833" y="3108325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5"/>
          <p:cNvSpPr>
            <a:spLocks noChangeShapeType="1"/>
          </p:cNvSpPr>
          <p:nvPr/>
        </p:nvSpPr>
        <p:spPr bwMode="auto">
          <a:xfrm>
            <a:off x="8108233" y="3086100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49"/>
          <p:cNvSpPr txBox="1">
            <a:spLocks noChangeArrowheads="1"/>
          </p:cNvSpPr>
          <p:nvPr/>
        </p:nvSpPr>
        <p:spPr bwMode="auto">
          <a:xfrm>
            <a:off x="7620000" y="46482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21544" name="TextBox 1"/>
          <p:cNvSpPr txBox="1">
            <a:spLocks noChangeArrowheads="1"/>
          </p:cNvSpPr>
          <p:nvPr/>
        </p:nvSpPr>
        <p:spPr bwMode="auto">
          <a:xfrm>
            <a:off x="7360521" y="185578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21545" name="TextBox 41"/>
          <p:cNvSpPr txBox="1">
            <a:spLocks noChangeArrowheads="1"/>
          </p:cNvSpPr>
          <p:nvPr/>
        </p:nvSpPr>
        <p:spPr bwMode="auto">
          <a:xfrm>
            <a:off x="7451725" y="42513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Dominance frontier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Step 2 – Renaming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an array of stacks, one stack per global variable (VR)</a:t>
            </a:r>
          </a:p>
          <a:p>
            <a:r>
              <a:rPr lang="en-US" altLang="en-US" smtClean="0"/>
              <a:t>Algorithm sketch</a:t>
            </a:r>
          </a:p>
          <a:p>
            <a:pPr lvl="1"/>
            <a:r>
              <a:rPr lang="en-US" altLang="en-US" smtClean="0"/>
              <a:t>For each BB b in a preorder traversal of the dominator tree</a:t>
            </a:r>
          </a:p>
          <a:p>
            <a:pPr lvl="2"/>
            <a:r>
              <a:rPr lang="en-US" altLang="en-US" smtClean="0"/>
              <a:t>Generate unique names for each Phi node</a:t>
            </a:r>
          </a:p>
          <a:p>
            <a:pPr lvl="2"/>
            <a:r>
              <a:rPr lang="en-US" altLang="en-US" smtClean="0"/>
              <a:t>Rewrite each operation in the BB</a:t>
            </a:r>
          </a:p>
          <a:p>
            <a:pPr lvl="3"/>
            <a:r>
              <a:rPr lang="en-US" altLang="en-US" smtClean="0"/>
              <a:t>Uses of global name: current name from stack</a:t>
            </a:r>
          </a:p>
          <a:p>
            <a:pPr lvl="3"/>
            <a:r>
              <a:rPr lang="en-US" altLang="en-US" smtClean="0"/>
              <a:t>Defs of global name: create and push new name</a:t>
            </a:r>
          </a:p>
          <a:p>
            <a:pPr lvl="2"/>
            <a:r>
              <a:rPr lang="en-US" altLang="en-US" smtClean="0"/>
              <a:t>Fill in Phi node parameters of successor blocks</a:t>
            </a:r>
          </a:p>
          <a:p>
            <a:pPr lvl="2"/>
            <a:r>
              <a:rPr lang="en-US" altLang="en-US" smtClean="0"/>
              <a:t>Recurse on b’s children in the dominator tree</a:t>
            </a:r>
          </a:p>
          <a:p>
            <a:pPr lvl="2"/>
            <a:r>
              <a:rPr lang="en-US" altLang="en-US" smtClean="0"/>
              <a:t>&lt;on exit from b&gt; pop names generated in b from stacks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(Initial State)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Phi(i,i)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0    0    0    0    0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3" name="Text Box 33"/>
          <p:cNvSpPr txBox="1">
            <a:spLocks noChangeArrowheads="1"/>
          </p:cNvSpPr>
          <p:nvPr/>
        </p:nvSpPr>
        <p:spPr bwMode="auto">
          <a:xfrm>
            <a:off x="7315200" y="1555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3594" name="Text Box 34"/>
          <p:cNvSpPr txBox="1">
            <a:spLocks noChangeArrowheads="1"/>
          </p:cNvSpPr>
          <p:nvPr/>
        </p:nvSpPr>
        <p:spPr bwMode="auto">
          <a:xfrm>
            <a:off x="7315200" y="20891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95" name="Text Box 35"/>
          <p:cNvSpPr txBox="1">
            <a:spLocks noChangeArrowheads="1"/>
          </p:cNvSpPr>
          <p:nvPr/>
        </p:nvSpPr>
        <p:spPr bwMode="auto">
          <a:xfrm>
            <a:off x="6629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96" name="Text Box 36"/>
          <p:cNvSpPr txBox="1">
            <a:spLocks noChangeArrowheads="1"/>
          </p:cNvSpPr>
          <p:nvPr/>
        </p:nvSpPr>
        <p:spPr bwMode="auto">
          <a:xfrm>
            <a:off x="7772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97" name="Text Box 37"/>
          <p:cNvSpPr txBox="1">
            <a:spLocks noChangeArrowheads="1"/>
          </p:cNvSpPr>
          <p:nvPr/>
        </p:nvSpPr>
        <p:spPr bwMode="auto">
          <a:xfrm>
            <a:off x="73914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98" name="Text Box 38"/>
          <p:cNvSpPr txBox="1">
            <a:spLocks noChangeArrowheads="1"/>
          </p:cNvSpPr>
          <p:nvPr/>
        </p:nvSpPr>
        <p:spPr bwMode="auto">
          <a:xfrm>
            <a:off x="7772400" y="3460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3599" name="Text Box 39"/>
          <p:cNvSpPr txBox="1">
            <a:spLocks noChangeArrowheads="1"/>
          </p:cNvSpPr>
          <p:nvPr/>
        </p:nvSpPr>
        <p:spPr bwMode="auto">
          <a:xfrm>
            <a:off x="80772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600" name="Text Box 40"/>
          <p:cNvSpPr txBox="1">
            <a:spLocks noChangeArrowheads="1"/>
          </p:cNvSpPr>
          <p:nvPr/>
        </p:nvSpPr>
        <p:spPr bwMode="auto">
          <a:xfrm>
            <a:off x="7315200" y="4298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3601" name="Line 41"/>
          <p:cNvSpPr>
            <a:spLocks noChangeShapeType="1"/>
          </p:cNvSpPr>
          <p:nvPr/>
        </p:nvSpPr>
        <p:spPr bwMode="auto">
          <a:xfrm>
            <a:off x="7543800" y="1860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42"/>
          <p:cNvSpPr>
            <a:spLocks noChangeShapeType="1"/>
          </p:cNvSpPr>
          <p:nvPr/>
        </p:nvSpPr>
        <p:spPr bwMode="auto">
          <a:xfrm flipH="1">
            <a:off x="7010400" y="23939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43"/>
          <p:cNvSpPr>
            <a:spLocks noChangeShapeType="1"/>
          </p:cNvSpPr>
          <p:nvPr/>
        </p:nvSpPr>
        <p:spPr bwMode="auto">
          <a:xfrm>
            <a:off x="7543800" y="23939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44"/>
          <p:cNvSpPr>
            <a:spLocks noChangeShapeType="1"/>
          </p:cNvSpPr>
          <p:nvPr/>
        </p:nvSpPr>
        <p:spPr bwMode="auto">
          <a:xfrm flipH="1">
            <a:off x="76962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45"/>
          <p:cNvSpPr>
            <a:spLocks noChangeShapeType="1"/>
          </p:cNvSpPr>
          <p:nvPr/>
        </p:nvSpPr>
        <p:spPr bwMode="auto">
          <a:xfrm>
            <a:off x="8001000" y="28511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46"/>
          <p:cNvSpPr>
            <a:spLocks noChangeShapeType="1"/>
          </p:cNvSpPr>
          <p:nvPr/>
        </p:nvSpPr>
        <p:spPr bwMode="auto">
          <a:xfrm>
            <a:off x="80010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Freeform 47"/>
          <p:cNvSpPr>
            <a:spLocks/>
          </p:cNvSpPr>
          <p:nvPr/>
        </p:nvSpPr>
        <p:spPr bwMode="auto">
          <a:xfrm>
            <a:off x="7848600" y="201295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BB0)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i0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127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a0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b0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c0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d0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</a:t>
            </a:r>
            <a:r>
              <a:rPr lang="en-US" altLang="en-US" sz="1400">
                <a:solidFill>
                  <a:srgbClr val="FF0000"/>
                </a:solidFill>
              </a:rPr>
              <a:t>i0</a:t>
            </a:r>
            <a:r>
              <a:rPr lang="en-US" altLang="en-US" sz="1400">
                <a:solidFill>
                  <a:schemeClr val="tx1"/>
                </a:solidFill>
              </a:rPr>
              <a:t>,i)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1    1    1    1    1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461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1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2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2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2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462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462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BB1)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</a:t>
            </a:r>
            <a:r>
              <a:rPr lang="en-US" altLang="en-US" sz="1400">
                <a:solidFill>
                  <a:schemeClr val="tx1"/>
                </a:solidFill>
              </a:rPr>
              <a:t> = Phi(a0,a)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</a:t>
            </a:r>
            <a:r>
              <a:rPr lang="en-US" altLang="en-US" sz="1400">
                <a:solidFill>
                  <a:schemeClr val="tx1"/>
                </a:solidFill>
              </a:rPr>
              <a:t> = Phi(b0,b)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</a:t>
            </a:r>
            <a:r>
              <a:rPr lang="en-US" altLang="en-US" sz="1400">
                <a:solidFill>
                  <a:schemeClr val="tx1"/>
                </a:solidFill>
              </a:rPr>
              <a:t> = Phi(c0,c)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d1</a:t>
            </a:r>
            <a:r>
              <a:rPr lang="en-US" altLang="en-US" sz="1400">
                <a:solidFill>
                  <a:schemeClr val="tx1"/>
                </a:solidFill>
              </a:rPr>
              <a:t> = Phi(d0,d)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i1</a:t>
            </a:r>
            <a:r>
              <a:rPr lang="en-US" altLang="en-US" sz="1400">
                <a:solidFill>
                  <a:schemeClr val="tx1"/>
                </a:solidFill>
              </a:rPr>
              <a:t> = Phi(i0,i)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2    3    2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564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4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4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4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564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4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564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HW1 grades posted on canvas – Let us know if there is a problem</a:t>
            </a:r>
          </a:p>
          <a:p>
            <a:r>
              <a:rPr lang="en-US" altLang="en-US" dirty="0" smtClean="0"/>
              <a:t>HW2 </a:t>
            </a:r>
            <a:r>
              <a:rPr lang="en-US" altLang="en-US" dirty="0" smtClean="0"/>
              <a:t>– Get started early</a:t>
            </a:r>
          </a:p>
          <a:p>
            <a:pPr lvl="1"/>
            <a:r>
              <a:rPr lang="en-US" altLang="en-US" dirty="0" smtClean="0"/>
              <a:t>Spec and starting code are available on course webpage</a:t>
            </a:r>
          </a:p>
          <a:p>
            <a:pPr lvl="1"/>
            <a:r>
              <a:rPr lang="en-US" altLang="en-US" dirty="0" smtClean="0"/>
              <a:t>Also check out piazza – See detailed post by Aditya</a:t>
            </a:r>
          </a:p>
          <a:p>
            <a:pPr lvl="1"/>
            <a:r>
              <a:rPr lang="en-US" altLang="en-US" dirty="0" smtClean="0"/>
              <a:t>Talk to the GSIs if you are stuck</a:t>
            </a:r>
          </a:p>
          <a:p>
            <a:r>
              <a:rPr lang="en-US" altLang="en-US" dirty="0" smtClean="0"/>
              <a:t>Today’s class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 smtClean="0"/>
              <a:t>Software--Practice and Experience</a:t>
            </a:r>
            <a:r>
              <a:rPr lang="en-US" altLang="en-US" dirty="0" smtClean="0"/>
              <a:t>, 28(8), July 1998, pp. 859-891.</a:t>
            </a:r>
          </a:p>
          <a:p>
            <a:r>
              <a:rPr lang="en-US" altLang="en-US" dirty="0" smtClean="0"/>
              <a:t>Next class – Optimization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9.9, 10.2, 10.3, 10.7 Edition 1; 8.5, 8.7, 9.1, 9.4, 9.5 Edition 2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BB2)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d2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a2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b2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c3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d2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b2  c2  d2</a:t>
            </a:r>
          </a:p>
          <a:p>
            <a:r>
              <a:rPr lang="en-US" altLang="en-US"/>
              <a:t>                    c3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666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6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6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666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667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(Before BB3)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  <a:p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0" y="1503363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This just updates</a:t>
            </a:r>
          </a:p>
          <a:p>
            <a:r>
              <a:rPr lang="en-US" altLang="en-US">
                <a:solidFill>
                  <a:srgbClr val="FF0000"/>
                </a:solidFill>
              </a:rPr>
              <a:t>the stack to remove the</a:t>
            </a:r>
          </a:p>
          <a:p>
            <a:r>
              <a:rPr lang="en-US" altLang="en-US">
                <a:solidFill>
                  <a:srgbClr val="FF0000"/>
                </a:solidFill>
              </a:rPr>
              <a:t>stuff from the left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out of BB1</a:t>
            </a:r>
          </a:p>
        </p:txBody>
      </p:sp>
      <p:sp>
        <p:nvSpPr>
          <p:cNvPr id="2769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769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769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69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769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769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69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769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769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a3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4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8714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8715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8716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717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8718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8719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8720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8721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BB4)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d4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127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c2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d4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      d4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973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973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974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974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974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974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BB5)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216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Phi(c2,</a:t>
            </a:r>
            <a:r>
              <a:rPr lang="en-US" altLang="en-US" sz="1400">
                <a:solidFill>
                  <a:srgbClr val="FF0000"/>
                </a:solidFill>
              </a:rPr>
              <a:t>c4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Phi(d4,</a:t>
            </a:r>
            <a:r>
              <a:rPr lang="en-US" altLang="en-US" sz="1400">
                <a:solidFill>
                  <a:srgbClr val="FF0000"/>
                </a:solidFill>
              </a:rPr>
              <a:t>d3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5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c4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076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076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076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076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076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076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76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076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BB6)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c5 </a:t>
            </a:r>
            <a:r>
              <a:rPr lang="en-US" altLang="en-US" sz="1400">
                <a:solidFill>
                  <a:schemeClr val="tx1"/>
                </a:solidFill>
              </a:rPr>
              <a:t>= Phi(c2,c4)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 = Phi(d4,d3)</a:t>
            </a:r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216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</a:t>
            </a:r>
            <a:r>
              <a:rPr lang="en-US" altLang="en-US" sz="1400">
                <a:solidFill>
                  <a:srgbClr val="FF0000"/>
                </a:solidFill>
              </a:rPr>
              <a:t>a3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</a:t>
            </a:r>
            <a:r>
              <a:rPr lang="en-US" altLang="en-US" sz="1400">
                <a:solidFill>
                  <a:srgbClr val="FF0000"/>
                </a:solidFill>
              </a:rPr>
              <a:t>b3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</a:t>
            </a:r>
            <a:r>
              <a:rPr lang="en-US" altLang="en-US" sz="1400">
                <a:solidFill>
                  <a:srgbClr val="FF0000"/>
                </a:solidFill>
              </a:rPr>
              <a:t>c5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</a:t>
            </a:r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4    6    6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b3  c2  d3</a:t>
            </a:r>
          </a:p>
          <a:p>
            <a:r>
              <a:rPr lang="en-US" altLang="en-US"/>
              <a:t>       a3         c5  d5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178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178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178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178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179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179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179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179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610600" cy="615950"/>
          </a:xfrm>
        </p:spPr>
        <p:txBody>
          <a:bodyPr/>
          <a:lstStyle/>
          <a:p>
            <a:r>
              <a:rPr lang="en-US" altLang="en-US" smtClean="0"/>
              <a:t>Renaming – Example (After BB7)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b3 =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i2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3049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</a:t>
            </a:r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</a:t>
            </a:r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</a:t>
            </a:r>
            <a:r>
              <a:rPr lang="en-US" altLang="en-US" sz="1400">
                <a:solidFill>
                  <a:srgbClr val="FF0000"/>
                </a:solidFill>
              </a:rPr>
              <a:t>c6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</a:t>
            </a:r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</a:t>
            </a:r>
            <a:r>
              <a:rPr lang="en-US" altLang="en-US" sz="1400">
                <a:solidFill>
                  <a:srgbClr val="FF0000"/>
                </a:solidFill>
              </a:rPr>
              <a:t>i2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c5 = Phi(c2,c4)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d5 = Phi(d4,d3)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 = Phi(b2,b3)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c6 </a:t>
            </a:r>
            <a:r>
              <a:rPr lang="en-US" altLang="en-US" sz="1400">
                <a:solidFill>
                  <a:schemeClr val="tx1"/>
                </a:solidFill>
              </a:rPr>
              <a:t>= Phi(c3,c5)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 = Phi(d2,d5)</a:t>
            </a: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5    5    7    7    3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b4  c2  d6  i2</a:t>
            </a:r>
          </a:p>
          <a:p>
            <a:r>
              <a:rPr lang="en-US" altLang="en-US"/>
              <a:t>       a4         c6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8915400" y="6405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Fin!</a:t>
            </a:r>
          </a:p>
        </p:txBody>
      </p:sp>
      <p:sp>
        <p:nvSpPr>
          <p:cNvPr id="3281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281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281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281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281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281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281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281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281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Rename the Variables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046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2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047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-17463" y="4075113"/>
            <a:ext cx="1047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cxnSp>
        <p:nvCxnSpPr>
          <p:cNvPr id="33826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8197850" y="20447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8197850" y="25781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51205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8126413" y="30432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8632825" y="30670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922020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426450" y="234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7893050" y="28829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8426450" y="28829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8404225" y="2914650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8429625" y="2892425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681913" y="1662113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–Answer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c2 = b1 + a1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 = a1 + 1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a2 = b2 * c1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b4 = c3 – a3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a5 = a4 – c4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c5 = b5 * c4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 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73175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49"/>
          <p:cNvSpPr txBox="1">
            <a:spLocks noChangeArrowheads="1"/>
          </p:cNvSpPr>
          <p:nvPr/>
        </p:nvSpPr>
        <p:spPr bwMode="auto">
          <a:xfrm>
            <a:off x="8178800" y="2135188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652463" y="1666875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Rename the variables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31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b5 = Phi(b2,b4)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c4 = Phi(c1,c3)</a:t>
            </a:r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316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 = Phi(a0,a5)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 = Phi(b0,b5)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 = Phi(c0,c5)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-76200" y="3733800"/>
            <a:ext cx="1316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a3 = Phi(a1,a2)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b3 = Phi(b1,b2)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c3= Phi(c2,c1)</a:t>
            </a:r>
          </a:p>
        </p:txBody>
      </p:sp>
      <p:cxnSp>
        <p:nvCxnSpPr>
          <p:cNvPr id="9250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1" name="TextBox 1"/>
          <p:cNvSpPr txBox="1">
            <a:spLocks noChangeArrowheads="1"/>
          </p:cNvSpPr>
          <p:nvPr/>
        </p:nvSpPr>
        <p:spPr bwMode="auto">
          <a:xfrm>
            <a:off x="7905750" y="1676400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Dominance frontier</a:t>
            </a:r>
          </a:p>
        </p:txBody>
      </p:sp>
      <p:sp>
        <p:nvSpPr>
          <p:cNvPr id="9252" name="Text Box 33"/>
          <p:cNvSpPr txBox="1">
            <a:spLocks noChangeArrowheads="1"/>
          </p:cNvSpPr>
          <p:nvPr/>
        </p:nvSpPr>
        <p:spPr bwMode="auto">
          <a:xfrm>
            <a:off x="6194425" y="20589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53" name="Text Box 34"/>
          <p:cNvSpPr txBox="1">
            <a:spLocks noChangeArrowheads="1"/>
          </p:cNvSpPr>
          <p:nvPr/>
        </p:nvSpPr>
        <p:spPr bwMode="auto">
          <a:xfrm>
            <a:off x="6194425" y="25923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54" name="Text Box 35"/>
          <p:cNvSpPr txBox="1">
            <a:spLocks noChangeArrowheads="1"/>
          </p:cNvSpPr>
          <p:nvPr/>
        </p:nvSpPr>
        <p:spPr bwMode="auto">
          <a:xfrm>
            <a:off x="550862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55" name="Text Box 36"/>
          <p:cNvSpPr txBox="1">
            <a:spLocks noChangeArrowheads="1"/>
          </p:cNvSpPr>
          <p:nvPr/>
        </p:nvSpPr>
        <p:spPr bwMode="auto">
          <a:xfrm>
            <a:off x="6122988" y="30575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6629400" y="30813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721677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6423025" y="2363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 flipH="1">
            <a:off x="5889625" y="2897188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6423025" y="2897188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 flipH="1">
            <a:off x="6400800" y="2928938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6426200" y="2906713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Box 1"/>
          <p:cNvSpPr txBox="1">
            <a:spLocks noChangeArrowheads="1"/>
          </p:cNvSpPr>
          <p:nvPr/>
        </p:nvSpPr>
        <p:spPr bwMode="auto">
          <a:xfrm>
            <a:off x="5678488" y="1676400"/>
            <a:ext cx="158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Dominator tree</a:t>
            </a:r>
          </a:p>
        </p:txBody>
      </p:sp>
    </p:spTree>
    <p:extLst>
      <p:ext uri="{BB962C8B-B14F-4D97-AF65-F5344CB8AC3E}">
        <p14:creationId xmlns:p14="http://schemas.microsoft.com/office/powerpoint/2010/main" val="2333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Single Assignment (SSA)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5216525"/>
          </a:xfrm>
        </p:spPr>
        <p:txBody>
          <a:bodyPr/>
          <a:lstStyle/>
          <a:p>
            <a:r>
              <a:rPr lang="en-US" altLang="en-US" smtClean="0"/>
              <a:t>Difficulty with optimization</a:t>
            </a:r>
          </a:p>
          <a:p>
            <a:pPr lvl="1"/>
            <a:r>
              <a:rPr lang="en-US" altLang="en-US" smtClean="0"/>
              <a:t>Multiple definitions of the</a:t>
            </a:r>
            <a:br>
              <a:rPr lang="en-US" altLang="en-US" smtClean="0"/>
            </a:br>
            <a:r>
              <a:rPr lang="en-US" altLang="en-US" smtClean="0"/>
              <a:t>same register</a:t>
            </a:r>
          </a:p>
          <a:p>
            <a:pPr lvl="1"/>
            <a:r>
              <a:rPr lang="en-US" altLang="en-US" smtClean="0"/>
              <a:t>Which definition reaches</a:t>
            </a:r>
          </a:p>
          <a:p>
            <a:pPr lvl="1"/>
            <a:r>
              <a:rPr lang="en-US" altLang="en-US" smtClean="0"/>
              <a:t>Is expression available?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/>
              <a:t>Static single assignment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Each assignment to a variable is given a unique name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All of the uses reached by that assignment are renamed</a:t>
            </a:r>
          </a:p>
          <a:p>
            <a:pPr lvl="1"/>
            <a:r>
              <a:rPr lang="en-US" altLang="en-US" smtClean="0"/>
              <a:t>DU chains become obvious based on the register name!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0" y="16002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r1 = r2 + r3</a:t>
            </a:r>
          </a:p>
          <a:p>
            <a:r>
              <a:rPr lang="en-US" altLang="en-US" sz="2000"/>
              <a:t>r6 = r4 – r5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239000" y="28194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r6</a:t>
            </a:r>
          </a:p>
          <a:p>
            <a:r>
              <a:rPr lang="en-US" altLang="en-US" sz="2000"/>
              <a:t>r6 = 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3886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r7 = </a:t>
            </a:r>
            <a:r>
              <a:rPr lang="en-US" altLang="en-US" sz="2000" dirty="0" smtClean="0"/>
              <a:t>r4 – r5</a:t>
            </a:r>
            <a:endParaRPr lang="en-US" altLang="en-US" sz="2000" dirty="0"/>
          </a:p>
          <a:p>
            <a:r>
              <a:rPr lang="en-US" altLang="en-US" sz="2000" dirty="0"/>
              <a:t>r8 = r2 + r3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781800" y="23622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2362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34200" y="3581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SSA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5216525"/>
          </a:xfrm>
        </p:spPr>
        <p:txBody>
          <a:bodyPr/>
          <a:lstStyle/>
          <a:p>
            <a:r>
              <a:rPr lang="en-US" altLang="en-US" sz="2000" smtClean="0"/>
              <a:t>Trivial for straight line code</a:t>
            </a:r>
          </a:p>
          <a:p>
            <a:endParaRPr lang="en-US" altLang="en-US" sz="2000" smtClean="0"/>
          </a:p>
          <a:p>
            <a:pPr lvl="1"/>
            <a:endParaRPr lang="en-US" altLang="en-US" sz="1800" smtClean="0"/>
          </a:p>
          <a:p>
            <a:pPr lvl="1"/>
            <a:endParaRPr lang="en-US" altLang="en-US" sz="1800" smtClean="0"/>
          </a:p>
          <a:p>
            <a:endParaRPr lang="en-US" altLang="en-US" sz="2000" smtClean="0"/>
          </a:p>
          <a:p>
            <a:r>
              <a:rPr lang="en-US" altLang="en-US" sz="2000" smtClean="0"/>
              <a:t>More complex with control flow – Must use Phi nodes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171700"/>
            <a:ext cx="73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-1</a:t>
            </a:r>
          </a:p>
          <a:p>
            <a:r>
              <a:rPr lang="en-US" altLang="en-US"/>
              <a:t>y = x </a:t>
            </a:r>
          </a:p>
          <a:p>
            <a:r>
              <a:rPr lang="en-US" altLang="en-US"/>
              <a:t>x = 5</a:t>
            </a:r>
          </a:p>
          <a:p>
            <a:r>
              <a:rPr lang="en-US" altLang="en-US"/>
              <a:t>z = x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43600" y="2209800"/>
            <a:ext cx="846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-1</a:t>
            </a:r>
          </a:p>
          <a:p>
            <a:r>
              <a:rPr lang="en-US" altLang="en-US"/>
              <a:t>y = x0</a:t>
            </a:r>
          </a:p>
          <a:p>
            <a:r>
              <a:rPr lang="en-US" altLang="en-US"/>
              <a:t>x1 = 5</a:t>
            </a:r>
          </a:p>
          <a:p>
            <a:r>
              <a:rPr lang="en-US" altLang="en-US"/>
              <a:t>z = x1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4800600"/>
            <a:ext cx="9604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 = 5</a:t>
            </a:r>
          </a:p>
          <a:p>
            <a:r>
              <a:rPr lang="en-US" altLang="en-US"/>
              <a:t>y = x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038600" y="5105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4648200"/>
            <a:ext cx="16271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x0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x1 = 5</a:t>
            </a:r>
          </a:p>
          <a:p>
            <a:r>
              <a:rPr lang="en-US" altLang="en-US"/>
              <a:t>x2 = Phi(x0,x1)</a:t>
            </a:r>
          </a:p>
          <a:p>
            <a:r>
              <a:rPr lang="en-US" altLang="en-US"/>
              <a:t>y = x2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SSA Form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What about loops?</a:t>
            </a:r>
          </a:p>
          <a:p>
            <a:pPr lvl="1"/>
            <a:r>
              <a:rPr lang="en-US" altLang="en-US" smtClean="0"/>
              <a:t>No problem!, use Phi nodes again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1436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 = i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 &lt; 50)</a:t>
            </a:r>
          </a:p>
          <a:p>
            <a:endParaRPr lang="en-US" alt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21075" y="36195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30875" y="3314700"/>
            <a:ext cx="17605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i0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i1 = Phi(i0, i2)</a:t>
            </a:r>
          </a:p>
          <a:p>
            <a:r>
              <a:rPr lang="en-US" altLang="en-US"/>
              <a:t>    i2 = i1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(i2 &lt; 50)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Plusses and Minuses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Advantages of SSA</a:t>
            </a:r>
          </a:p>
          <a:p>
            <a:pPr lvl="1"/>
            <a:r>
              <a:rPr lang="en-US" altLang="en-US" smtClean="0"/>
              <a:t>Explicit DU chains – Trivial to figure out what defs reach a use</a:t>
            </a:r>
          </a:p>
          <a:p>
            <a:pPr lvl="2"/>
            <a:r>
              <a:rPr lang="en-US" altLang="en-US" smtClean="0">
                <a:solidFill>
                  <a:srgbClr val="FF0000"/>
                </a:solidFill>
              </a:rPr>
              <a:t>Each use has exactly 1 definition!!!</a:t>
            </a:r>
          </a:p>
          <a:p>
            <a:pPr lvl="1"/>
            <a:r>
              <a:rPr lang="en-US" altLang="en-US" smtClean="0"/>
              <a:t>Explicit merging of values</a:t>
            </a:r>
          </a:p>
          <a:p>
            <a:pPr lvl="1"/>
            <a:r>
              <a:rPr lang="en-US" altLang="en-US" smtClean="0"/>
              <a:t>Makes optimizations easier</a:t>
            </a:r>
          </a:p>
          <a:p>
            <a:r>
              <a:rPr lang="en-US" altLang="en-US" smtClean="0"/>
              <a:t>Disadvantages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When transform the code, must either recompute (slow) or incrementally update (tedious)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Phi Nodes (aka Phi Functions)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Special kind of copy that selects one of its inputs</a:t>
            </a:r>
          </a:p>
          <a:p>
            <a:r>
              <a:rPr lang="en-US" altLang="en-US" smtClean="0"/>
              <a:t>Choice of input is governed by the CFG edge along which control flow reached the Phi node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Phi nodes are required when 2 non-null paths X</a:t>
            </a:r>
            <a:r>
              <a:rPr lang="en-US" altLang="en-US" smtClean="0">
                <a:sym typeface="Wingdings" panose="05000000000000000000" pitchFamily="2" charset="2"/>
              </a:rPr>
              <a:t>Z and YZ converge at node Z, and nodes X and Y contain assignments to V</a:t>
            </a:r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89325" y="30861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 =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10000" y="35052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419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62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 = Phi(x0,x1)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 smtClean="0"/>
              <a:t>High-level algorithm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 smtClean="0"/>
              <a:t>Insert Phi nodes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 smtClean="0"/>
              <a:t>Rename variables</a:t>
            </a:r>
          </a:p>
          <a:p>
            <a:pPr marL="457200" indent="-457200"/>
            <a:r>
              <a:rPr lang="en-US" altLang="en-US" smtClean="0"/>
              <a:t>A dumb algorithm</a:t>
            </a:r>
          </a:p>
          <a:p>
            <a:pPr marL="873125" lvl="1" indent="-381000"/>
            <a:r>
              <a:rPr lang="en-US" altLang="en-US" smtClean="0"/>
              <a:t>Insert Phi functions at every join for every variable</a:t>
            </a:r>
          </a:p>
          <a:p>
            <a:pPr marL="873125" lvl="1" indent="-381000"/>
            <a:r>
              <a:rPr lang="en-US" altLang="en-US" smtClean="0"/>
              <a:t>Solve reaching definitions</a:t>
            </a:r>
          </a:p>
          <a:p>
            <a:pPr marL="873125" lvl="1" indent="-381000"/>
            <a:r>
              <a:rPr lang="en-US" altLang="en-US" smtClean="0"/>
              <a:t>Rename each use to the def that reaches it (will be unique)</a:t>
            </a:r>
          </a:p>
          <a:p>
            <a:pPr marL="457200" indent="-457200"/>
            <a:r>
              <a:rPr lang="en-US" altLang="en-US" smtClean="0"/>
              <a:t>Problems with the dumb algorithm</a:t>
            </a:r>
          </a:p>
          <a:p>
            <a:pPr marL="873125" lvl="1" indent="-381000"/>
            <a:r>
              <a:rPr lang="en-US" altLang="en-US" smtClean="0"/>
              <a:t>Too many Phi functions (precision)</a:t>
            </a:r>
          </a:p>
          <a:p>
            <a:pPr marL="873125" lvl="1" indent="-381000"/>
            <a:r>
              <a:rPr lang="en-US" altLang="en-US" smtClean="0"/>
              <a:t>Too many Phi functions (space)</a:t>
            </a:r>
          </a:p>
          <a:p>
            <a:pPr marL="873125" lvl="1" indent="-381000"/>
            <a:r>
              <a:rPr lang="en-US" altLang="en-US" smtClean="0"/>
              <a:t>Too many Phi functions (time)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534400" cy="615950"/>
          </a:xfrm>
        </p:spPr>
        <p:txBody>
          <a:bodyPr/>
          <a:lstStyle/>
          <a:p>
            <a:r>
              <a:rPr lang="en-US" altLang="en-US" smtClean="0"/>
              <a:t>Need Better Phi Node Insertion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848600" cy="5216525"/>
          </a:xfrm>
        </p:spPr>
        <p:txBody>
          <a:bodyPr/>
          <a:lstStyle/>
          <a:p>
            <a:r>
              <a:rPr lang="en-US" altLang="en-US" sz="1800" smtClean="0">
                <a:solidFill>
                  <a:srgbClr val="FF0000"/>
                </a:solidFill>
              </a:rPr>
              <a:t>A definition at n forces a Phi node at m iff n not in DOM(m), but n in DOM(p) for some predecessors p of m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38400" y="3352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43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3528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438400" y="609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4384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133600" y="3733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895600" y="3733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2004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0" y="4419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886200" y="5105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200400" y="5791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33600" y="44196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647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143000" y="6553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143000" y="3200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143000" y="3200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743200" y="3200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9050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905000" y="3352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0668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8194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09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194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733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410200" y="2667000"/>
            <a:ext cx="287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def in BB4 forces Phi in BB6</a:t>
            </a:r>
          </a:p>
          <a:p>
            <a:r>
              <a:rPr lang="en-US" altLang="en-US"/>
              <a:t>def in BB6 forces Phi in BB7</a:t>
            </a:r>
          </a:p>
          <a:p>
            <a:r>
              <a:rPr lang="en-US" altLang="en-US"/>
              <a:t>def in BB7 forces Phi in BB1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105400" y="5334000"/>
            <a:ext cx="39179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Dominance frontier</a:t>
            </a:r>
          </a:p>
          <a:p>
            <a:r>
              <a:rPr lang="en-US" altLang="en-US"/>
              <a:t>The dominance frontier of node X is the</a:t>
            </a:r>
          </a:p>
          <a:p>
            <a:r>
              <a:rPr lang="en-US" altLang="en-US"/>
              <a:t>set of nodes Y such that</a:t>
            </a:r>
          </a:p>
          <a:p>
            <a:r>
              <a:rPr lang="en-US" altLang="en-US"/>
              <a:t>    * X dominates a predecessor of Y, but</a:t>
            </a:r>
          </a:p>
          <a:p>
            <a:r>
              <a:rPr lang="en-US" altLang="en-US"/>
              <a:t>    * X does not strictly dominate Y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410200" y="4191000"/>
            <a:ext cx="34417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Phi is placed in the block that</a:t>
            </a:r>
          </a:p>
          <a:p>
            <a:r>
              <a:rPr lang="en-US" altLang="en-US"/>
              <a:t>is just outside the dominated region</a:t>
            </a:r>
          </a:p>
          <a:p>
            <a:r>
              <a:rPr lang="en-US" altLang="en-US"/>
              <a:t>of the definition 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10097</TotalTime>
  <Words>2705</Words>
  <Application>Microsoft Office PowerPoint</Application>
  <PresentationFormat>Custom</PresentationFormat>
  <Paragraphs>889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7 Static Single Assignment Form</vt:lpstr>
      <vt:lpstr>Announcements &amp; Reading Material</vt:lpstr>
      <vt:lpstr>Static Single Assignment (SSA) Form</vt:lpstr>
      <vt:lpstr>Converting to SSA Form</vt:lpstr>
      <vt:lpstr>Converting to SSA Form (2)</vt:lpstr>
      <vt:lpstr>SSA Plusses and Minuses</vt:lpstr>
      <vt:lpstr>Phi Nodes (aka Phi Functions)</vt:lpstr>
      <vt:lpstr>SSA Construction</vt:lpstr>
      <vt:lpstr>Need Better Phi Node Insertion Algorithm</vt:lpstr>
      <vt:lpstr>Recall: Dominator Tree</vt:lpstr>
      <vt:lpstr>Computing Dominance Frontiers</vt:lpstr>
      <vt:lpstr>Class Problem – Compute DF for each BB</vt:lpstr>
      <vt:lpstr>SSA Step 1 - Phi Node Insertion</vt:lpstr>
      <vt:lpstr>Phi Node Insertion - Example</vt:lpstr>
      <vt:lpstr>Class Problem – Insert the Phi Nodes</vt:lpstr>
      <vt:lpstr>SSA Step 2 – Renaming Variables</vt:lpstr>
      <vt:lpstr>Renaming – Example (Initial State)</vt:lpstr>
      <vt:lpstr>Renaming – Example (After BB0)</vt:lpstr>
      <vt:lpstr>Renaming – Example (After BB1)</vt:lpstr>
      <vt:lpstr>Renaming – Example (After BB2)</vt:lpstr>
      <vt:lpstr>Renaming – Example (Before BB3)</vt:lpstr>
      <vt:lpstr>Renaming – Example (After BB3)</vt:lpstr>
      <vt:lpstr>Renaming – Example (After BB4)</vt:lpstr>
      <vt:lpstr>Renaming – Example (After BB5)</vt:lpstr>
      <vt:lpstr>Renaming – Example (After BB6)</vt:lpstr>
      <vt:lpstr>Renaming – Example (After BB7)</vt:lpstr>
      <vt:lpstr>Homework Problem – Rename the Variables</vt:lpstr>
      <vt:lpstr>Homework Problem –Answer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234</cp:revision>
  <cp:lastPrinted>2001-10-18T06:50:13Z</cp:lastPrinted>
  <dcterms:created xsi:type="dcterms:W3CDTF">1999-01-24T07:45:10Z</dcterms:created>
  <dcterms:modified xsi:type="dcterms:W3CDTF">2024-02-04T20:31:42Z</dcterms:modified>
</cp:coreProperties>
</file>