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10" r:id="rId3"/>
    <p:sldId id="529" r:id="rId4"/>
    <p:sldId id="513" r:id="rId5"/>
    <p:sldId id="514" r:id="rId6"/>
    <p:sldId id="515" r:id="rId7"/>
    <p:sldId id="516" r:id="rId8"/>
    <p:sldId id="517" r:id="rId9"/>
    <p:sldId id="518" r:id="rId10"/>
    <p:sldId id="532" r:id="rId11"/>
    <p:sldId id="526" r:id="rId12"/>
    <p:sldId id="527" r:id="rId13"/>
    <p:sldId id="519" r:id="rId14"/>
    <p:sldId id="520" r:id="rId15"/>
    <p:sldId id="521" r:id="rId16"/>
    <p:sldId id="533" r:id="rId17"/>
    <p:sldId id="525" r:id="rId18"/>
    <p:sldId id="528" r:id="rId19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FF9999"/>
    <a:srgbClr val="FF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F969C1C6-F3E8-4F0C-A836-FA7BB84EA9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422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BC6FA58-9522-4F25-8F9F-DC3B2536EC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0910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5FA6962-8FB9-4DD2-9911-2A87628B4372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743436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3284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59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23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46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7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0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8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5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4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9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C95AC57B-8329-4A24-94FE-497FEFB2C3D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eecs.umich.edu/~mahlke/courses/583w24/homework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6</a:t>
            </a:r>
            <a:br>
              <a:rPr lang="en-US" altLang="en-US" sz="4800" dirty="0" smtClean="0"/>
            </a:br>
            <a:r>
              <a:rPr lang="en-US" altLang="en-US" sz="4800" dirty="0" smtClean="0">
                <a:solidFill>
                  <a:schemeClr val="accent1"/>
                </a:solidFill>
              </a:rPr>
              <a:t>Dataflow Analysis II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January 31, 2024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err="1"/>
              <a:t>A</a:t>
            </a:r>
            <a:r>
              <a:rPr lang="en-US" altLang="en-US" dirty="0" err="1" smtClean="0"/>
              <a:t>def</a:t>
            </a:r>
            <a:r>
              <a:rPr lang="en-US" altLang="en-US" dirty="0" smtClean="0"/>
              <a:t> Calculation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3"/>
            <a:ext cx="2743200" cy="113390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553114"/>
            <a:ext cx="28248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G = op</a:t>
            </a:r>
          </a:p>
          <a:p>
            <a:r>
              <a:rPr lang="en-US" altLang="en-US" sz="1400" dirty="0" smtClean="0">
                <a:solidFill>
                  <a:schemeClr val="tx1"/>
                </a:solidFill>
              </a:rPr>
              <a:t>K </a:t>
            </a:r>
            <a:r>
              <a:rPr lang="en-US" altLang="en-US" sz="1400" dirty="0">
                <a:solidFill>
                  <a:schemeClr val="tx1"/>
                </a:solidFill>
              </a:rPr>
              <a:t>= {all ops which define </a:t>
            </a:r>
            <a:r>
              <a:rPr lang="en-US" altLang="en-US" sz="1400" dirty="0" err="1">
                <a:solidFill>
                  <a:schemeClr val="tx1"/>
                </a:solidFill>
              </a:rPr>
              <a:t>dest</a:t>
            </a:r>
            <a:r>
              <a:rPr lang="en-US" altLang="en-US" sz="1400" dirty="0">
                <a:solidFill>
                  <a:schemeClr val="tx1"/>
                </a:solidFill>
              </a:rPr>
              <a:t> – op}</a:t>
            </a:r>
          </a:p>
          <a:p>
            <a:r>
              <a:rPr lang="en-US" altLang="en-US" sz="1400" dirty="0" smtClean="0">
                <a:solidFill>
                  <a:schemeClr val="tx1"/>
                </a:solidFill>
              </a:rPr>
              <a:t>GEN(X</a:t>
            </a:r>
            <a:r>
              <a:rPr lang="en-US" altLang="en-US" sz="1400" dirty="0">
                <a:solidFill>
                  <a:schemeClr val="tx1"/>
                </a:solidFill>
              </a:rPr>
              <a:t>) = G + (GEN(X) – </a:t>
            </a:r>
            <a:r>
              <a:rPr lang="en-US" altLang="en-US" sz="1400" dirty="0" smtClean="0">
                <a:solidFill>
                  <a:schemeClr val="tx1"/>
                </a:solidFill>
              </a:rPr>
              <a:t>K)</a:t>
            </a:r>
          </a:p>
          <a:p>
            <a:r>
              <a:rPr lang="en-US" altLang="en-US" sz="1400" dirty="0" smtClean="0">
                <a:solidFill>
                  <a:schemeClr val="tx1"/>
                </a:solidFill>
              </a:rPr>
              <a:t>KILL(X</a:t>
            </a:r>
            <a:r>
              <a:rPr lang="en-US" altLang="en-US" sz="1400" dirty="0">
                <a:solidFill>
                  <a:schemeClr val="tx1"/>
                </a:solidFill>
              </a:rPr>
              <a:t>) = K + (KILL(X) – G)</a:t>
            </a:r>
          </a:p>
        </p:txBody>
      </p:sp>
    </p:spTree>
    <p:extLst>
      <p:ext uri="{BB962C8B-B14F-4D97-AF65-F5344CB8AC3E}">
        <p14:creationId xmlns:p14="http://schemas.microsoft.com/office/powerpoint/2010/main" val="22796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err="1"/>
              <a:t>A</a:t>
            </a:r>
            <a:r>
              <a:rPr lang="en-US" altLang="en-US" dirty="0" err="1" smtClean="0"/>
              <a:t>def</a:t>
            </a:r>
            <a:r>
              <a:rPr lang="en-US" altLang="en-US" dirty="0" smtClean="0"/>
              <a:t> Calculation - </a:t>
            </a:r>
            <a:r>
              <a:rPr lang="en-US" altLang="en-US" dirty="0"/>
              <a:t>C</a:t>
            </a:r>
            <a:r>
              <a:rPr lang="en-US" altLang="en-US" dirty="0" smtClean="0"/>
              <a:t>ontinued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IN = </a:t>
            </a:r>
            <a:r>
              <a:rPr lang="en-US" altLang="en-US" sz="1400" dirty="0" smtClean="0">
                <a:solidFill>
                  <a:schemeClr val="tx1"/>
                </a:solidFill>
              </a:rPr>
              <a:t>Intersect(OUT(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preds</a:t>
            </a:r>
            <a:r>
              <a:rPr lang="en-US" altLang="en-US" sz="1400" dirty="0">
                <a:solidFill>
                  <a:schemeClr val="tx1"/>
                </a:solidFill>
              </a:rPr>
              <a:t>))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OUT = GEN + (IN – KILL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1539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7, 8, </a:t>
            </a:r>
            <a:r>
              <a:rPr lang="en-US" altLang="en-US" sz="1200" dirty="0">
                <a:solidFill>
                  <a:srgbClr val="00B050"/>
                </a:solidFill>
              </a:rPr>
              <a:t>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2, 5, 6, 10, 12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838200" y="3938971"/>
            <a:ext cx="176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4, 5, 6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1, 8, 9, 10, 11, 12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6002303" y="2229793"/>
            <a:ext cx="11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1, 2, 3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4, 7, 11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5813425" y="5655426"/>
            <a:ext cx="1309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11, 12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1,4,5,9,10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78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err="1"/>
              <a:t>A</a:t>
            </a:r>
            <a:r>
              <a:rPr lang="en-US" altLang="en-US" dirty="0" err="1" smtClean="0"/>
              <a:t>def</a:t>
            </a:r>
            <a:r>
              <a:rPr lang="en-US" altLang="en-US" dirty="0" smtClean="0"/>
              <a:t> Calculation - Answer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IN = </a:t>
            </a:r>
            <a:r>
              <a:rPr lang="en-US" altLang="en-US" sz="1400" dirty="0" smtClean="0">
                <a:solidFill>
                  <a:schemeClr val="tx1"/>
                </a:solidFill>
              </a:rPr>
              <a:t>Intersect(OUT(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preds</a:t>
            </a:r>
            <a:r>
              <a:rPr lang="en-US" altLang="en-US" sz="1400" dirty="0">
                <a:solidFill>
                  <a:schemeClr val="tx1"/>
                </a:solidFill>
              </a:rPr>
              <a:t>))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OUT = GEN + (IN – KILL</a:t>
            </a:r>
            <a:r>
              <a:rPr lang="en-US" alt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1539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7, 8, </a:t>
            </a:r>
            <a:r>
              <a:rPr lang="en-US" altLang="en-US" sz="1200" dirty="0">
                <a:solidFill>
                  <a:srgbClr val="00B050"/>
                </a:solidFill>
              </a:rPr>
              <a:t>9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2, 5, 6, 10, 12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32625" y="3629025"/>
            <a:ext cx="11224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</a:rPr>
              <a:t>0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046913" y="4530725"/>
            <a:ext cx="22681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</a:t>
            </a:r>
            <a:r>
              <a:rPr lang="en-US" altLang="en-US" sz="1200" dirty="0" smtClean="0">
                <a:solidFill>
                  <a:srgbClr val="FF0000"/>
                </a:solidFill>
              </a:rPr>
              <a:t>1,3,4,7,8,9,11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1,3,7,8,9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838200" y="3938971"/>
            <a:ext cx="176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4, 5, 6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1, 8, 9, 10, 11, 12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6002303" y="2229793"/>
            <a:ext cx="11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1, 2, 3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4, 7, 11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5813425" y="5655426"/>
            <a:ext cx="1309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</a:t>
            </a:r>
            <a:r>
              <a:rPr lang="en-US" altLang="en-US" sz="1200" dirty="0" smtClean="0">
                <a:solidFill>
                  <a:srgbClr val="00B050"/>
                </a:solidFill>
              </a:rPr>
              <a:t>11, 12</a:t>
            </a:r>
            <a:endParaRPr lang="en-US" altLang="en-US" sz="1200" dirty="0">
              <a:solidFill>
                <a:srgbClr val="00B050"/>
              </a:solidFill>
            </a:endParaRPr>
          </a:p>
          <a:p>
            <a:r>
              <a:rPr lang="en-US" altLang="en-US" sz="1200" dirty="0">
                <a:solidFill>
                  <a:srgbClr val="00B050"/>
                </a:solidFill>
              </a:rPr>
              <a:t>KILL = </a:t>
            </a:r>
            <a:r>
              <a:rPr lang="en-US" altLang="en-US" sz="1200" dirty="0" smtClean="0">
                <a:solidFill>
                  <a:srgbClr val="00B050"/>
                </a:solidFill>
              </a:rPr>
              <a:t>1,4,5,9,10</a:t>
            </a:r>
            <a:endParaRPr lang="en-US" altLang="en-US" sz="1200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800018" y="6381750"/>
            <a:ext cx="23008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</a:t>
            </a:r>
            <a:r>
              <a:rPr lang="en-US" altLang="en-US" sz="1200" dirty="0" smtClean="0">
                <a:solidFill>
                  <a:srgbClr val="FF0000"/>
                </a:solidFill>
              </a:rPr>
              <a:t>= 2,3,6,7,8,11,12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3,11,12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55588" y="4566951"/>
            <a:ext cx="20814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</a:t>
            </a:r>
            <a:r>
              <a:rPr lang="en-US" altLang="en-US" sz="1200" dirty="0" smtClean="0">
                <a:solidFill>
                  <a:srgbClr val="FF0000"/>
                </a:solidFill>
              </a:rPr>
              <a:t>2,3,4,5,6,7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2,3,4,5,6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800018" y="2807494"/>
            <a:ext cx="15043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</a:t>
            </a:r>
            <a:r>
              <a:rPr lang="en-US" altLang="en-US" sz="1200" dirty="0" smtClean="0">
                <a:solidFill>
                  <a:srgbClr val="FF0000"/>
                </a:solidFill>
              </a:rPr>
              <a:t>1,2,3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1,2,3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771558" y="1829259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</a:rPr>
              <a:t>0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0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68173" y="3513550"/>
            <a:ext cx="11993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0  1,2,3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813425" y="5254625"/>
            <a:ext cx="9300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IN = </a:t>
            </a:r>
            <a:r>
              <a:rPr lang="en-US" altLang="en-US" sz="1200" dirty="0" smtClean="0">
                <a:solidFill>
                  <a:srgbClr val="FF0000"/>
                </a:solidFill>
              </a:rPr>
              <a:t>0 </a:t>
            </a:r>
            <a:r>
              <a:rPr lang="en-US" altLang="en-US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3</a:t>
            </a:r>
            <a:r>
              <a:rPr lang="en-US" altLang="en-US" sz="1200" dirty="0" smtClean="0">
                <a:solidFill>
                  <a:srgbClr val="FF0000"/>
                </a:solidFill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83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Available Expression Analysis (Aexprs)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An </a:t>
            </a:r>
            <a:r>
              <a:rPr lang="en-US" altLang="en-US" u="sng" smtClean="0"/>
              <a:t>expression</a:t>
            </a:r>
            <a:r>
              <a:rPr lang="en-US" altLang="en-US" smtClean="0"/>
              <a:t> is a RHS of an operation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r2 = r3 + r4, r3+r4 is an expression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An expression e is </a:t>
            </a:r>
            <a:r>
              <a:rPr lang="en-US" altLang="en-US" u="sng" smtClean="0"/>
              <a:t>available</a:t>
            </a:r>
            <a:r>
              <a:rPr lang="en-US" altLang="en-US" smtClean="0"/>
              <a:t> at a point p if along </a:t>
            </a:r>
            <a:r>
              <a:rPr lang="en-US" altLang="en-US" u="sng" smtClean="0"/>
              <a:t>all</a:t>
            </a:r>
            <a:r>
              <a:rPr lang="en-US" altLang="en-US" smtClean="0"/>
              <a:t> paths from e to p, e is not killed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An expression is </a:t>
            </a:r>
            <a:r>
              <a:rPr lang="en-US" altLang="en-US" u="sng" smtClean="0"/>
              <a:t>killed</a:t>
            </a:r>
            <a:r>
              <a:rPr lang="en-US" altLang="en-US" smtClean="0"/>
              <a:t> between 2 points when one of its source operands are redefined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r1 = r2 + r3 kills all expressions involving r1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Algorithm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Forward dataflow analysis as propagation occurs from defs downwards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Use the Intersect function as the meet operator to guarantee the all-path requirement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Looks exactly like adefs, except GEN/KILL/IN/OUT are the RHS’s of operations rather than the LHS’s</a:t>
            </a:r>
          </a:p>
        </p:txBody>
      </p:sp>
    </p:spTree>
    <p:extLst>
      <p:ext uri="{BB962C8B-B14F-4D97-AF65-F5344CB8AC3E}">
        <p14:creationId xmlns:p14="http://schemas.microsoft.com/office/powerpoint/2010/main" val="3275783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 smtClean="0"/>
              <a:t>Computation of Aexpr GEN/KILL Sets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905000" y="2157413"/>
            <a:ext cx="49784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for </a:t>
            </a:r>
            <a:r>
              <a:rPr lang="en-US" altLang="en-US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for</a:t>
            </a:r>
            <a:r>
              <a:rPr lang="en-US" altLang="en-US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</a:t>
            </a:r>
            <a:r>
              <a:rPr lang="en-US" altLang="en-US">
                <a:solidFill>
                  <a:srgbClr val="FF3300"/>
                </a:solidFill>
              </a:rPr>
              <a:t>K = 0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</a:t>
            </a:r>
            <a:r>
              <a:rPr lang="en-US" altLang="en-US" u="sng">
                <a:solidFill>
                  <a:srgbClr val="FF3300"/>
                </a:solidFill>
              </a:rPr>
              <a:t>for</a:t>
            </a:r>
            <a:r>
              <a:rPr lang="en-US" altLang="en-US">
                <a:solidFill>
                  <a:srgbClr val="FF3300"/>
                </a:solidFill>
              </a:rPr>
              <a:t> each destination operand of op, dest, </a:t>
            </a:r>
            <a:r>
              <a:rPr lang="en-US" altLang="en-US" u="sng">
                <a:solidFill>
                  <a:srgbClr val="FF3300"/>
                </a:solidFill>
              </a:rPr>
              <a:t>do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     K += {all ops which use dest}</a:t>
            </a:r>
          </a:p>
          <a:p>
            <a:r>
              <a:rPr lang="en-US" altLang="en-US" sz="1600">
                <a:solidFill>
                  <a:srgbClr val="FF3300"/>
                </a:solidFill>
              </a:rPr>
              <a:t>        </a:t>
            </a:r>
            <a:r>
              <a:rPr lang="en-US" altLang="en-US" u="sng">
                <a:solidFill>
                  <a:srgbClr val="FF3300"/>
                </a:solidFill>
              </a:rPr>
              <a:t>endfor</a:t>
            </a:r>
            <a:endParaRPr lang="en-US" altLang="en-US" sz="2000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rgbClr val="FF3300"/>
                </a:solidFill>
              </a:rPr>
              <a:t>         if (op not in K)</a:t>
            </a:r>
          </a:p>
          <a:p>
            <a:r>
              <a:rPr lang="en-US" altLang="en-US">
                <a:solidFill>
                  <a:srgbClr val="FF3300"/>
                </a:solidFill>
              </a:rPr>
              <a:t>	G = op</a:t>
            </a:r>
          </a:p>
          <a:p>
            <a:r>
              <a:rPr lang="en-US" altLang="en-US">
                <a:solidFill>
                  <a:srgbClr val="FF3300"/>
                </a:solidFill>
              </a:rPr>
              <a:t>         else</a:t>
            </a:r>
          </a:p>
          <a:p>
            <a:r>
              <a:rPr lang="en-US" altLang="en-US">
                <a:solidFill>
                  <a:srgbClr val="FF3300"/>
                </a:solidFill>
              </a:rPr>
              <a:t>	G = 0</a:t>
            </a:r>
            <a:endParaRPr lang="en-US" altLang="en-US" sz="2000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     GEN(X) = G + (GEN(X) – K)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KILL(X) = K + (KILL(X) – G)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endfor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 u="sng">
                <a:solidFill>
                  <a:schemeClr val="tx1"/>
                </a:solidFill>
              </a:rPr>
              <a:t>endfor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371600" y="1524000"/>
            <a:ext cx="675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We can also formulate the GEN/KILL slightly differently so you do not</a:t>
            </a:r>
          </a:p>
          <a:p>
            <a:r>
              <a:rPr lang="en-US" altLang="en-US"/>
              <a:t>need to break up instructions like “r2 = r2 + 1”.</a:t>
            </a:r>
          </a:p>
        </p:txBody>
      </p:sp>
    </p:spTree>
    <p:extLst>
      <p:ext uri="{BB962C8B-B14F-4D97-AF65-F5344CB8AC3E}">
        <p14:creationId xmlns:p14="http://schemas.microsoft.com/office/powerpoint/2010/main" val="16843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err="1" smtClean="0"/>
              <a:t>Aexpr</a:t>
            </a:r>
            <a:r>
              <a:rPr lang="en-US" altLang="en-US" dirty="0" smtClean="0"/>
              <a:t> Calculation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64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err="1" smtClean="0"/>
              <a:t>Aexpr</a:t>
            </a:r>
            <a:r>
              <a:rPr lang="en-US" altLang="en-US" dirty="0" smtClean="0"/>
              <a:t> Calculation - Continued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Box 2"/>
          <p:cNvSpPr txBox="1">
            <a:spLocks noChangeArrowheads="1"/>
          </p:cNvSpPr>
          <p:nvPr/>
        </p:nvSpPr>
        <p:spPr bwMode="auto">
          <a:xfrm>
            <a:off x="5791200" y="2152650"/>
            <a:ext cx="3709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1,3 (remember {1, 3} means {“r6*r9”, “r3*r4”})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4, 8, 9, 10</a:t>
            </a:r>
          </a:p>
        </p:txBody>
      </p:sp>
      <p:sp>
        <p:nvSpPr>
          <p:cNvPr id="6156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923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7, 9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8</a:t>
            </a:r>
          </a:p>
        </p:txBody>
      </p:sp>
      <p:sp>
        <p:nvSpPr>
          <p:cNvPr id="6157" name="TextBox 13"/>
          <p:cNvSpPr txBox="1">
            <a:spLocks noChangeArrowheads="1"/>
          </p:cNvSpPr>
          <p:nvPr/>
        </p:nvSpPr>
        <p:spPr bwMode="auto">
          <a:xfrm>
            <a:off x="5867400" y="5751513"/>
            <a:ext cx="1765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10, 12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6, 7, 8, 9, 11</a:t>
            </a:r>
          </a:p>
        </p:txBody>
      </p:sp>
      <p:sp>
        <p:nvSpPr>
          <p:cNvPr id="6158" name="TextBox 14"/>
          <p:cNvSpPr txBox="1">
            <a:spLocks noChangeArrowheads="1"/>
          </p:cNvSpPr>
          <p:nvPr/>
        </p:nvSpPr>
        <p:spPr bwMode="auto">
          <a:xfrm>
            <a:off x="76200" y="3994150"/>
            <a:ext cx="1611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4, 6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7, 8, 9, 11</a:t>
            </a:r>
          </a:p>
        </p:txBody>
      </p:sp>
    </p:spTree>
    <p:extLst>
      <p:ext uri="{BB962C8B-B14F-4D97-AF65-F5344CB8AC3E}">
        <p14:creationId xmlns:p14="http://schemas.microsoft.com/office/powerpoint/2010/main" val="1220849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</a:t>
            </a:r>
            <a:r>
              <a:rPr lang="en-US" altLang="en-US" dirty="0" err="1" smtClean="0"/>
              <a:t>Aexpr</a:t>
            </a:r>
            <a:r>
              <a:rPr lang="en-US" altLang="en-US" dirty="0" smtClean="0"/>
              <a:t> Calculation - Answer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581400" y="19050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1: r1 = r6 * r9</a:t>
            </a:r>
          </a:p>
          <a:p>
            <a:r>
              <a:rPr lang="en-US" altLang="en-US" b="1"/>
              <a:t>2: r2 = r2 + 1</a:t>
            </a:r>
          </a:p>
          <a:p>
            <a:r>
              <a:rPr lang="en-US" altLang="en-US" b="1"/>
              <a:t>3: r5 = r3 * r4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5146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4: r1 = r2 + 1</a:t>
            </a:r>
          </a:p>
          <a:p>
            <a:r>
              <a:rPr lang="en-US" altLang="en-US" b="1"/>
              <a:t>5: r3 = r3 * r4</a:t>
            </a:r>
          </a:p>
          <a:p>
            <a:r>
              <a:rPr lang="en-US" altLang="en-US" b="1"/>
              <a:t>6: r8 = r3 * 2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105400" y="3657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7: r7 = r3 * r4</a:t>
            </a:r>
          </a:p>
          <a:p>
            <a:r>
              <a:rPr lang="en-US" altLang="en-US" b="1"/>
              <a:t>8: r1 = r1 + 5</a:t>
            </a:r>
          </a:p>
          <a:p>
            <a:r>
              <a:rPr lang="en-US" altLang="en-US" b="1"/>
              <a:t>9: r7 = r1 - 6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62400" y="54102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10: r8 = r2 + 1</a:t>
            </a:r>
          </a:p>
          <a:p>
            <a:r>
              <a:rPr lang="en-US" altLang="en-US" b="1"/>
              <a:t>11: r1 = r3 * r4</a:t>
            </a:r>
          </a:p>
          <a:p>
            <a:r>
              <a:rPr lang="en-US" altLang="en-US" b="1"/>
              <a:t>12: r3 = r6 * r9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3505200" y="3048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724400" y="30480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5029200" y="48006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3429000" y="48006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Box 2"/>
          <p:cNvSpPr txBox="1">
            <a:spLocks noChangeArrowheads="1"/>
          </p:cNvSpPr>
          <p:nvPr/>
        </p:nvSpPr>
        <p:spPr bwMode="auto">
          <a:xfrm>
            <a:off x="5791200" y="2152650"/>
            <a:ext cx="3709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1,3 (remember {1, 3} means {“r6*r9”, “r3*r4”})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2, 4, 8, 9, 10</a:t>
            </a:r>
          </a:p>
        </p:txBody>
      </p:sp>
      <p:sp>
        <p:nvSpPr>
          <p:cNvPr id="6156" name="TextBox 12"/>
          <p:cNvSpPr txBox="1">
            <a:spLocks noChangeArrowheads="1"/>
          </p:cNvSpPr>
          <p:nvPr/>
        </p:nvSpPr>
        <p:spPr bwMode="auto">
          <a:xfrm>
            <a:off x="7010400" y="3998913"/>
            <a:ext cx="923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7, 9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8</a:t>
            </a:r>
          </a:p>
        </p:txBody>
      </p:sp>
      <p:sp>
        <p:nvSpPr>
          <p:cNvPr id="6157" name="TextBox 13"/>
          <p:cNvSpPr txBox="1">
            <a:spLocks noChangeArrowheads="1"/>
          </p:cNvSpPr>
          <p:nvPr/>
        </p:nvSpPr>
        <p:spPr bwMode="auto">
          <a:xfrm>
            <a:off x="5867400" y="5751513"/>
            <a:ext cx="1765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10, 12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6, 7, 8, 9, 11</a:t>
            </a:r>
          </a:p>
        </p:txBody>
      </p:sp>
      <p:sp>
        <p:nvSpPr>
          <p:cNvPr id="6158" name="TextBox 14"/>
          <p:cNvSpPr txBox="1">
            <a:spLocks noChangeArrowheads="1"/>
          </p:cNvSpPr>
          <p:nvPr/>
        </p:nvSpPr>
        <p:spPr bwMode="auto">
          <a:xfrm>
            <a:off x="76200" y="3994150"/>
            <a:ext cx="1611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4, 6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3, 5, 7, 8, 9, 11</a:t>
            </a:r>
          </a:p>
        </p:txBody>
      </p:sp>
      <p:sp>
        <p:nvSpPr>
          <p:cNvPr id="6159" name="TextBox 3"/>
          <p:cNvSpPr txBox="1">
            <a:spLocks noChangeArrowheads="1"/>
          </p:cNvSpPr>
          <p:nvPr/>
        </p:nvSpPr>
        <p:spPr bwMode="auto">
          <a:xfrm>
            <a:off x="5638800" y="1720850"/>
            <a:ext cx="839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-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0" name="TextBox 16"/>
          <p:cNvSpPr txBox="1">
            <a:spLocks noChangeArrowheads="1"/>
          </p:cNvSpPr>
          <p:nvPr/>
        </p:nvSpPr>
        <p:spPr bwMode="auto">
          <a:xfrm>
            <a:off x="5719763" y="2771775"/>
            <a:ext cx="2036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1,3,5,6,7,11,12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1" name="TextBox 17"/>
          <p:cNvSpPr txBox="1">
            <a:spLocks noChangeArrowheads="1"/>
          </p:cNvSpPr>
          <p:nvPr/>
        </p:nvSpPr>
        <p:spPr bwMode="auto">
          <a:xfrm>
            <a:off x="7032625" y="3629025"/>
            <a:ext cx="10191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2" name="TextBox 18"/>
          <p:cNvSpPr txBox="1">
            <a:spLocks noChangeArrowheads="1"/>
          </p:cNvSpPr>
          <p:nvPr/>
        </p:nvSpPr>
        <p:spPr bwMode="auto">
          <a:xfrm>
            <a:off x="7046913" y="4530725"/>
            <a:ext cx="2806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1,2,3,4,5,6,7,9,10,11,12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1,3,7,9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6163" name="TextBox 19"/>
          <p:cNvSpPr txBox="1">
            <a:spLocks noChangeArrowheads="1"/>
          </p:cNvSpPr>
          <p:nvPr/>
        </p:nvSpPr>
        <p:spPr bwMode="auto">
          <a:xfrm>
            <a:off x="5938838" y="5410200"/>
            <a:ext cx="904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4" name="TextBox 20"/>
          <p:cNvSpPr txBox="1">
            <a:spLocks noChangeArrowheads="1"/>
          </p:cNvSpPr>
          <p:nvPr/>
        </p:nvSpPr>
        <p:spPr bwMode="auto">
          <a:xfrm>
            <a:off x="5967413" y="6296025"/>
            <a:ext cx="20812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1,2,4,10,12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1,10,12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5" name="TextBox 21"/>
          <p:cNvSpPr txBox="1">
            <a:spLocks noChangeArrowheads="1"/>
          </p:cNvSpPr>
          <p:nvPr/>
        </p:nvSpPr>
        <p:spPr bwMode="auto">
          <a:xfrm>
            <a:off x="76200" y="3519488"/>
            <a:ext cx="1019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6" name="TextBox 22"/>
          <p:cNvSpPr txBox="1">
            <a:spLocks noChangeArrowheads="1"/>
          </p:cNvSpPr>
          <p:nvPr/>
        </p:nvSpPr>
        <p:spPr bwMode="auto">
          <a:xfrm>
            <a:off x="76200" y="4662488"/>
            <a:ext cx="2043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1,2,4,6,10,12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1,4,6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7" name="TextBox 4"/>
          <p:cNvSpPr txBox="1">
            <a:spLocks noChangeArrowheads="1"/>
          </p:cNvSpPr>
          <p:nvPr/>
        </p:nvSpPr>
        <p:spPr bwMode="auto">
          <a:xfrm>
            <a:off x="84138" y="1570038"/>
            <a:ext cx="226377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IN/OUT sets</a:t>
            </a:r>
          </a:p>
          <a:p>
            <a:r>
              <a:rPr lang="en-US" altLang="en-US">
                <a:solidFill>
                  <a:srgbClr val="FF0000"/>
                </a:solidFill>
              </a:rPr>
              <a:t>A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B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A = initial state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B = after first iteration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84138" y="1638096"/>
            <a:ext cx="2201862" cy="10953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269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Dataflow Summary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90600" y="19812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990600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1995488" y="1519238"/>
            <a:ext cx="1277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Liveness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143000" y="4114800"/>
            <a:ext cx="76200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 flipH="1">
            <a:off x="4648200" y="1720850"/>
            <a:ext cx="76200" cy="506095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176" name="TextBox 13"/>
          <p:cNvSpPr txBox="1">
            <a:spLocks noChangeArrowheads="1"/>
          </p:cNvSpPr>
          <p:nvPr/>
        </p:nvSpPr>
        <p:spPr bwMode="auto">
          <a:xfrm>
            <a:off x="5486400" y="1524000"/>
            <a:ext cx="3867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Reaching Definitions/DU/UD</a:t>
            </a:r>
          </a:p>
        </p:txBody>
      </p:sp>
      <p:sp>
        <p:nvSpPr>
          <p:cNvPr id="7177" name="Rectangle 15"/>
          <p:cNvSpPr>
            <a:spLocks noChangeArrowheads="1"/>
          </p:cNvSpPr>
          <p:nvPr/>
        </p:nvSpPr>
        <p:spPr bwMode="auto">
          <a:xfrm>
            <a:off x="5438775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5481638" y="2005013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Union(OUT(preds))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9" name="TextBox 17"/>
          <p:cNvSpPr txBox="1">
            <a:spLocks noChangeArrowheads="1"/>
          </p:cNvSpPr>
          <p:nvPr/>
        </p:nvSpPr>
        <p:spPr bwMode="auto">
          <a:xfrm>
            <a:off x="990600" y="2668588"/>
            <a:ext cx="317976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Bottom-up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/>
              <a:t>Keep track of variables/registers</a:t>
            </a:r>
          </a:p>
          <a:p>
            <a:r>
              <a:rPr lang="en-US" altLang="en-US"/>
              <a:t>Uses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0" name="TextBox 18"/>
          <p:cNvSpPr txBox="1">
            <a:spLocks noChangeArrowheads="1"/>
          </p:cNvSpPr>
          <p:nvPr/>
        </p:nvSpPr>
        <p:spPr bwMode="auto">
          <a:xfrm>
            <a:off x="5257800" y="2682875"/>
            <a:ext cx="28781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Top-down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>
                <a:solidFill>
                  <a:srgbClr val="FF0000"/>
                </a:solidFill>
              </a:rPr>
              <a:t>Keep track of instruction IDs</a:t>
            </a:r>
          </a:p>
          <a:p>
            <a:r>
              <a:rPr lang="en-US" altLang="en-US">
                <a:solidFill>
                  <a:srgbClr val="FF0000"/>
                </a:solidFill>
              </a:rPr>
              <a:t>Defs of variables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1" name="Right Arrow 19"/>
          <p:cNvSpPr>
            <a:spLocks noChangeArrowheads="1"/>
          </p:cNvSpPr>
          <p:nvPr/>
        </p:nvSpPr>
        <p:spPr bwMode="auto">
          <a:xfrm>
            <a:off x="4579938" y="1576388"/>
            <a:ext cx="4572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2" name="Down Arrow 20"/>
          <p:cNvSpPr>
            <a:spLocks noChangeArrowheads="1"/>
          </p:cNvSpPr>
          <p:nvPr/>
        </p:nvSpPr>
        <p:spPr bwMode="auto">
          <a:xfrm>
            <a:off x="8491538" y="3951288"/>
            <a:ext cx="533400" cy="549275"/>
          </a:xfrm>
          <a:prstGeom prst="downArrow">
            <a:avLst>
              <a:gd name="adj1" fmla="val 50000"/>
              <a:gd name="adj2" fmla="val 4997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3" name="TextBox 21"/>
          <p:cNvSpPr txBox="1">
            <a:spLocks noChangeArrowheads="1"/>
          </p:cNvSpPr>
          <p:nvPr/>
        </p:nvSpPr>
        <p:spPr bwMode="auto">
          <a:xfrm>
            <a:off x="5519738" y="4038600"/>
            <a:ext cx="2817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Available Definitions</a:t>
            </a:r>
          </a:p>
        </p:txBody>
      </p:sp>
      <p:sp>
        <p:nvSpPr>
          <p:cNvPr id="7184" name="Rectangle 22"/>
          <p:cNvSpPr>
            <a:spLocks noChangeArrowheads="1"/>
          </p:cNvSpPr>
          <p:nvPr/>
        </p:nvSpPr>
        <p:spPr bwMode="auto">
          <a:xfrm>
            <a:off x="5473700" y="4714875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5516563" y="4738688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Intersect(OUT(preds))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86" name="TextBox 24"/>
          <p:cNvSpPr txBox="1">
            <a:spLocks noChangeArrowheads="1"/>
          </p:cNvSpPr>
          <p:nvPr/>
        </p:nvSpPr>
        <p:spPr bwMode="auto">
          <a:xfrm>
            <a:off x="5291138" y="5416550"/>
            <a:ext cx="287813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Top-down dataflow</a:t>
            </a:r>
          </a:p>
          <a:p>
            <a:r>
              <a:rPr lang="en-US" altLang="en-US">
                <a:solidFill>
                  <a:srgbClr val="FF0000"/>
                </a:solidFill>
              </a:rPr>
              <a:t>All path</a:t>
            </a:r>
          </a:p>
          <a:p>
            <a:r>
              <a:rPr lang="en-US" altLang="en-US"/>
              <a:t>Keep track of instruction IDs</a:t>
            </a:r>
          </a:p>
          <a:p>
            <a:r>
              <a:rPr lang="en-US" altLang="en-US"/>
              <a:t>Defs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7" name="Left Arrow 25"/>
          <p:cNvSpPr>
            <a:spLocks noChangeArrowheads="1"/>
          </p:cNvSpPr>
          <p:nvPr/>
        </p:nvSpPr>
        <p:spPr bwMode="auto">
          <a:xfrm>
            <a:off x="4383088" y="4140200"/>
            <a:ext cx="495300" cy="5334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88" name="TextBox 26"/>
          <p:cNvSpPr txBox="1">
            <a:spLocks noChangeArrowheads="1"/>
          </p:cNvSpPr>
          <p:nvPr/>
        </p:nvSpPr>
        <p:spPr bwMode="auto">
          <a:xfrm>
            <a:off x="1371600" y="4038600"/>
            <a:ext cx="292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Available Expressions</a:t>
            </a:r>
          </a:p>
        </p:txBody>
      </p:sp>
      <p:sp>
        <p:nvSpPr>
          <p:cNvPr id="7189" name="Rectangle 27"/>
          <p:cNvSpPr>
            <a:spLocks noChangeArrowheads="1"/>
          </p:cNvSpPr>
          <p:nvPr/>
        </p:nvSpPr>
        <p:spPr bwMode="auto">
          <a:xfrm>
            <a:off x="1323975" y="4714875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90" name="Text Box 16"/>
          <p:cNvSpPr txBox="1">
            <a:spLocks noChangeArrowheads="1"/>
          </p:cNvSpPr>
          <p:nvPr/>
        </p:nvSpPr>
        <p:spPr bwMode="auto">
          <a:xfrm>
            <a:off x="1366838" y="4738688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Intersect(OUT(preds))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91" name="TextBox 29"/>
          <p:cNvSpPr txBox="1">
            <a:spLocks noChangeArrowheads="1"/>
          </p:cNvSpPr>
          <p:nvPr/>
        </p:nvSpPr>
        <p:spPr bwMode="auto">
          <a:xfrm>
            <a:off x="1143000" y="5416550"/>
            <a:ext cx="32575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Top-down dataflow</a:t>
            </a:r>
          </a:p>
          <a:p>
            <a:r>
              <a:rPr lang="en-US" altLang="en-US">
                <a:solidFill>
                  <a:schemeClr val="tx2"/>
                </a:solidFill>
              </a:rPr>
              <a:t>All path</a:t>
            </a:r>
          </a:p>
          <a:p>
            <a:r>
              <a:rPr lang="en-US" altLang="en-US"/>
              <a:t>Keep track of instruction IDs</a:t>
            </a:r>
          </a:p>
          <a:p>
            <a:r>
              <a:rPr lang="en-US" altLang="en-US">
                <a:solidFill>
                  <a:srgbClr val="FF0000"/>
                </a:solidFill>
              </a:rPr>
              <a:t>Expressions of variables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45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8153400" cy="5216525"/>
          </a:xfrm>
        </p:spPr>
        <p:txBody>
          <a:bodyPr/>
          <a:lstStyle/>
          <a:p>
            <a:r>
              <a:rPr lang="en-US" altLang="en-US" dirty="0" smtClean="0"/>
              <a:t>HW </a:t>
            </a:r>
            <a:r>
              <a:rPr lang="en-US" altLang="en-US" dirty="0" smtClean="0"/>
              <a:t>2 </a:t>
            </a:r>
            <a:r>
              <a:rPr lang="en-US" altLang="en-US" dirty="0" smtClean="0"/>
              <a:t>is available</a:t>
            </a:r>
          </a:p>
          <a:p>
            <a:pPr lvl="1"/>
            <a:r>
              <a:rPr lang="en-US" altLang="en-US" dirty="0" smtClean="0"/>
              <a:t>See: </a:t>
            </a:r>
            <a:r>
              <a:rPr lang="en-US" altLang="en-US" sz="1800" dirty="0" smtClean="0">
                <a:hlinkClick r:id="rId2"/>
              </a:rPr>
              <a:t>https</a:t>
            </a:r>
            <a:r>
              <a:rPr lang="en-US" altLang="en-US" sz="1800" dirty="0">
                <a:hlinkClick r:id="rId2"/>
              </a:rPr>
              <a:t>://web.eecs.umich.edu/~</a:t>
            </a:r>
            <a:r>
              <a:rPr lang="en-US" altLang="en-US" sz="1800" dirty="0" smtClean="0">
                <a:hlinkClick r:id="rId2"/>
              </a:rPr>
              <a:t>mahlke/courses/583w24/homeworks.html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Due: Wed Feb 21</a:t>
            </a:r>
          </a:p>
          <a:p>
            <a:pPr lvl="1"/>
            <a:r>
              <a:rPr lang="en-US" altLang="en-US" sz="1800" dirty="0" smtClean="0"/>
              <a:t>HW2 is significantly harder than HW1 so get started early!</a:t>
            </a:r>
          </a:p>
          <a:p>
            <a:pPr lvl="1"/>
            <a:r>
              <a:rPr lang="en-US" altLang="en-US" sz="1800" dirty="0" smtClean="0"/>
              <a:t>Aditya will go over the HW2 spec and template code at the end of today’s class (continued in discussion section)</a:t>
            </a:r>
          </a:p>
          <a:p>
            <a:pPr lvl="2"/>
            <a:r>
              <a:rPr lang="en-US" altLang="en-US" sz="1600" dirty="0" smtClean="0"/>
              <a:t>Slides posted on the course website if you cannot attend discussion</a:t>
            </a:r>
            <a:endParaRPr lang="en-US" altLang="en-US" sz="1600" dirty="0" smtClean="0"/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(Sections: 10.5, 10.6, 10.9, 10.10 Edition 1; 9.2, 9.3 Edition 2)</a:t>
            </a:r>
            <a:endParaRPr lang="en-US" altLang="en-US" dirty="0" smtClean="0"/>
          </a:p>
          <a:p>
            <a:r>
              <a:rPr lang="en-US" altLang="en-US" dirty="0" smtClean="0"/>
              <a:t>Next class</a:t>
            </a:r>
          </a:p>
          <a:p>
            <a:pPr lvl="1"/>
            <a:r>
              <a:rPr lang="en-US" altLang="en-US" dirty="0" smtClean="0"/>
              <a:t>“Practical Improvements to the Construction and Destruction of Static Single Assignment Form,” P. Briggs, K. Cooper, T. Harvey, and L. Simpson, </a:t>
            </a:r>
            <a:r>
              <a:rPr lang="en-US" altLang="en-US" i="1" dirty="0" smtClean="0"/>
              <a:t>Software--Practice and Experience</a:t>
            </a:r>
            <a:r>
              <a:rPr lang="en-US" altLang="en-US" dirty="0" smtClean="0"/>
              <a:t>, 28(8), July 1998, pp. 859-891.</a:t>
            </a:r>
          </a:p>
        </p:txBody>
      </p:sp>
    </p:spTree>
    <p:extLst>
      <p:ext uri="{BB962C8B-B14F-4D97-AF65-F5344CB8AC3E}">
        <p14:creationId xmlns:p14="http://schemas.microsoft.com/office/powerpoint/2010/main" val="228578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Recap: Liveness vs Reaching </a:t>
            </a:r>
            <a:r>
              <a:rPr lang="en-US" altLang="en-US" dirty="0" err="1" smtClean="0"/>
              <a:t>Defs</a:t>
            </a:r>
            <a:endParaRPr lang="en-US" altLang="en-US" dirty="0" smtClean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90600" y="19812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990600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1995488" y="1519238"/>
            <a:ext cx="1277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Liveness</a:t>
            </a:r>
          </a:p>
        </p:txBody>
      </p:sp>
      <p:sp>
        <p:nvSpPr>
          <p:cNvPr id="7176" name="TextBox 13"/>
          <p:cNvSpPr txBox="1">
            <a:spLocks noChangeArrowheads="1"/>
          </p:cNvSpPr>
          <p:nvPr/>
        </p:nvSpPr>
        <p:spPr bwMode="auto">
          <a:xfrm>
            <a:off x="5486400" y="1524000"/>
            <a:ext cx="3867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/>
              <a:t>Reaching Definitions/DU/UD</a:t>
            </a:r>
          </a:p>
        </p:txBody>
      </p:sp>
      <p:sp>
        <p:nvSpPr>
          <p:cNvPr id="7177" name="Rectangle 15"/>
          <p:cNvSpPr>
            <a:spLocks noChangeArrowheads="1"/>
          </p:cNvSpPr>
          <p:nvPr/>
        </p:nvSpPr>
        <p:spPr bwMode="auto">
          <a:xfrm>
            <a:off x="5438775" y="19812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5481638" y="2005013"/>
            <a:ext cx="24717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IN = Union(OUT(preds))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OUT = GEN + (IN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9" name="TextBox 17"/>
          <p:cNvSpPr txBox="1">
            <a:spLocks noChangeArrowheads="1"/>
          </p:cNvSpPr>
          <p:nvPr/>
        </p:nvSpPr>
        <p:spPr bwMode="auto">
          <a:xfrm>
            <a:off x="990600" y="2668588"/>
            <a:ext cx="317976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Bottom-up dataflow</a:t>
            </a:r>
          </a:p>
          <a:p>
            <a:r>
              <a:rPr lang="en-US" altLang="en-US"/>
              <a:t>Any path</a:t>
            </a:r>
          </a:p>
          <a:p>
            <a:r>
              <a:rPr lang="en-US" altLang="en-US"/>
              <a:t>Keep track of variables/registers</a:t>
            </a:r>
          </a:p>
          <a:p>
            <a:r>
              <a:rPr lang="en-US" altLang="en-US"/>
              <a:t>Uses of variables </a:t>
            </a:r>
            <a:r>
              <a:rPr lang="en-US" altLang="en-US"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>
                <a:sym typeface="Wingdings" panose="05000000000000000000" pitchFamily="2" charset="2"/>
              </a:rPr>
              <a:t>Defs of variables  KILL</a:t>
            </a:r>
            <a:endParaRPr lang="en-US" altLang="en-US"/>
          </a:p>
        </p:txBody>
      </p:sp>
      <p:sp>
        <p:nvSpPr>
          <p:cNvPr id="7180" name="TextBox 18"/>
          <p:cNvSpPr txBox="1">
            <a:spLocks noChangeArrowheads="1"/>
          </p:cNvSpPr>
          <p:nvPr/>
        </p:nvSpPr>
        <p:spPr bwMode="auto">
          <a:xfrm>
            <a:off x="5257800" y="2682875"/>
            <a:ext cx="28781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2"/>
                </a:solidFill>
              </a:rPr>
              <a:t>Top-down dataflow</a:t>
            </a:r>
          </a:p>
          <a:p>
            <a:r>
              <a:rPr lang="en-US" altLang="en-US" dirty="0">
                <a:solidFill>
                  <a:schemeClr val="tx2"/>
                </a:solidFill>
              </a:rPr>
              <a:t>Any path</a:t>
            </a:r>
          </a:p>
          <a:p>
            <a:r>
              <a:rPr lang="en-US" altLang="en-US" dirty="0">
                <a:solidFill>
                  <a:schemeClr val="tx2"/>
                </a:solidFill>
              </a:rPr>
              <a:t>Keep track of instruction IDs</a:t>
            </a:r>
          </a:p>
          <a:p>
            <a:r>
              <a:rPr lang="en-US" altLang="en-US" dirty="0" err="1">
                <a:solidFill>
                  <a:schemeClr val="tx2"/>
                </a:solidFill>
              </a:rPr>
              <a:t>Defs</a:t>
            </a:r>
            <a:r>
              <a:rPr lang="en-US" altLang="en-US" dirty="0">
                <a:solidFill>
                  <a:schemeClr val="tx2"/>
                </a:solidFill>
              </a:rPr>
              <a:t> of variables </a:t>
            </a:r>
            <a:r>
              <a:rPr lang="en-US" altLang="en-US" dirty="0">
                <a:solidFill>
                  <a:schemeClr val="tx2"/>
                </a:solidFill>
                <a:sym typeface="Wingdings" panose="05000000000000000000" pitchFamily="2" charset="2"/>
              </a:rPr>
              <a:t> GEN</a:t>
            </a:r>
          </a:p>
          <a:p>
            <a:r>
              <a:rPr lang="en-US" altLang="en-US" dirty="0" err="1">
                <a:sym typeface="Wingdings" panose="05000000000000000000" pitchFamily="2" charset="2"/>
              </a:rPr>
              <a:t>Defs</a:t>
            </a:r>
            <a:r>
              <a:rPr lang="en-US" altLang="en-US" dirty="0">
                <a:sym typeface="Wingdings" panose="05000000000000000000" pitchFamily="2" charset="2"/>
              </a:rPr>
              <a:t> of variables  KILL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024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Generalizing Dataflow 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0010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Transfer function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How information is changed by “something” (BB)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OUT = GEN + (IN – KILL)  /* forward analysis, e.g.,  </a:t>
            </a:r>
            <a:r>
              <a:rPr lang="en-US" altLang="en-US" dirty="0" err="1" smtClean="0"/>
              <a:t>rdefs</a:t>
            </a:r>
            <a:r>
              <a:rPr lang="en-US" altLang="en-US" dirty="0" smtClean="0"/>
              <a:t> */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IN = GEN + (OUT – KILL)  /* backward analysis, e.g.,  liveness */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Meet function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How information from multiple paths is combined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IN = Union(OUT(predecessors))  /* forward analysis */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OUT = Union(IN(successors))  /* backward analysis */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Generalized dataflow algorithm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while (change)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for each BB</a:t>
            </a:r>
          </a:p>
          <a:p>
            <a:pPr lvl="3">
              <a:lnSpc>
                <a:spcPct val="90000"/>
              </a:lnSpc>
            </a:pPr>
            <a:r>
              <a:rPr lang="en-US" altLang="en-US" dirty="0" smtClean="0"/>
              <a:t>apply meet function</a:t>
            </a:r>
          </a:p>
          <a:p>
            <a:pPr lvl="3">
              <a:lnSpc>
                <a:spcPct val="90000"/>
              </a:lnSpc>
            </a:pPr>
            <a:r>
              <a:rPr lang="en-US" altLang="en-US" dirty="0" smtClean="0"/>
              <a:t>apply transfer functions</a:t>
            </a:r>
          </a:p>
          <a:p>
            <a:pPr lvl="3">
              <a:lnSpc>
                <a:spcPct val="90000"/>
              </a:lnSpc>
            </a:pPr>
            <a:r>
              <a:rPr lang="en-US" altLang="en-US" dirty="0" smtClean="0"/>
              <a:t>if any changes </a:t>
            </a:r>
            <a:r>
              <a:rPr lang="en-US" altLang="en-US" dirty="0" smtClean="0">
                <a:sym typeface="Wingdings" panose="05000000000000000000" pitchFamily="2" charset="2"/>
              </a:rPr>
              <a:t> change = true</a:t>
            </a:r>
          </a:p>
        </p:txBody>
      </p:sp>
    </p:spTree>
    <p:extLst>
      <p:ext uri="{BB962C8B-B14F-4D97-AF65-F5344CB8AC3E}">
        <p14:creationId xmlns:p14="http://schemas.microsoft.com/office/powerpoint/2010/main" val="3650474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About All Path Problems?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Up to this point</a:t>
            </a:r>
          </a:p>
          <a:p>
            <a:pPr lvl="1"/>
            <a:r>
              <a:rPr lang="en-US" altLang="en-US" smtClean="0"/>
              <a:t>Any path problems (maybe relations)</a:t>
            </a:r>
          </a:p>
          <a:p>
            <a:pPr lvl="2"/>
            <a:r>
              <a:rPr lang="en-US" altLang="en-US" smtClean="0"/>
              <a:t>Definition reaches along some path</a:t>
            </a:r>
          </a:p>
          <a:p>
            <a:pPr lvl="2"/>
            <a:r>
              <a:rPr lang="en-US" altLang="en-US" smtClean="0"/>
              <a:t>Some sequence of branches in which def reaches</a:t>
            </a:r>
          </a:p>
          <a:p>
            <a:pPr lvl="2"/>
            <a:r>
              <a:rPr lang="en-US" altLang="en-US" smtClean="0"/>
              <a:t>Lots of defs of the same variable may reach a point</a:t>
            </a:r>
          </a:p>
          <a:p>
            <a:pPr lvl="1"/>
            <a:r>
              <a:rPr lang="en-US" altLang="en-US" smtClean="0"/>
              <a:t>Use of </a:t>
            </a:r>
            <a:r>
              <a:rPr lang="en-US" altLang="en-US" u="sng" smtClean="0"/>
              <a:t>Union operator</a:t>
            </a:r>
            <a:r>
              <a:rPr lang="en-US" altLang="en-US" smtClean="0"/>
              <a:t> in meet function</a:t>
            </a:r>
          </a:p>
          <a:p>
            <a:r>
              <a:rPr lang="en-US" altLang="en-US" smtClean="0"/>
              <a:t>All-path: Definition guaranteed to reach</a:t>
            </a:r>
          </a:p>
          <a:p>
            <a:pPr lvl="1"/>
            <a:r>
              <a:rPr lang="en-US" altLang="en-US" smtClean="0"/>
              <a:t>Regardless of sequence of branches taken, def reaches</a:t>
            </a:r>
          </a:p>
          <a:p>
            <a:pPr lvl="1"/>
            <a:r>
              <a:rPr lang="en-US" altLang="en-US" smtClean="0"/>
              <a:t>Can always count on this</a:t>
            </a:r>
          </a:p>
          <a:p>
            <a:pPr lvl="1"/>
            <a:r>
              <a:rPr lang="en-US" altLang="en-US" smtClean="0"/>
              <a:t>Only 1 def can be guaranteed to reach</a:t>
            </a:r>
          </a:p>
          <a:p>
            <a:pPr lvl="1"/>
            <a:r>
              <a:rPr lang="en-US" altLang="en-US" smtClean="0"/>
              <a:t>Availability (as opposed to reaching)</a:t>
            </a:r>
          </a:p>
          <a:p>
            <a:pPr lvl="2"/>
            <a:r>
              <a:rPr lang="en-US" altLang="en-US" smtClean="0"/>
              <a:t>Available definitions</a:t>
            </a:r>
          </a:p>
          <a:p>
            <a:pPr lvl="2"/>
            <a:r>
              <a:rPr lang="en-US" altLang="en-US" smtClean="0"/>
              <a:t>Available expressions (could also have reaching expressions, but not that useful)</a:t>
            </a:r>
          </a:p>
        </p:txBody>
      </p:sp>
    </p:spTree>
    <p:extLst>
      <p:ext uri="{BB962C8B-B14F-4D97-AF65-F5344CB8AC3E}">
        <p14:creationId xmlns:p14="http://schemas.microsoft.com/office/powerpoint/2010/main" val="1757030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Reaching vs Available Definitions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600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1:r1 = r2 + r3</a:t>
            </a:r>
          </a:p>
          <a:p>
            <a:pPr algn="ctr"/>
            <a:r>
              <a:rPr lang="en-US" altLang="en-US" b="1"/>
              <a:t>2:r6 = r4 – r5</a:t>
            </a:r>
          </a:p>
          <a:p>
            <a:pPr algn="ctr"/>
            <a:endParaRPr lang="en-US" altLang="en-US" b="1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76600" y="33528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3:r4 = 4</a:t>
            </a:r>
          </a:p>
          <a:p>
            <a:pPr algn="ctr"/>
            <a:r>
              <a:rPr lang="en-US" altLang="en-US" b="1"/>
              <a:t>4:r6 = 8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447800" y="4953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5:r6 = r2 + r3</a:t>
            </a:r>
          </a:p>
          <a:p>
            <a:pPr algn="ctr"/>
            <a:r>
              <a:rPr lang="en-US" altLang="en-US" b="1"/>
              <a:t>6:r7 = r4 – r5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209800" y="28956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209800" y="28956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3048000" y="46482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2971800" y="25146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505200" y="5788025"/>
            <a:ext cx="1365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1,2,3,4 reach</a:t>
            </a:r>
          </a:p>
          <a:p>
            <a:r>
              <a:rPr lang="en-US" altLang="en-US"/>
              <a:t>1 available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717925" y="2095500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3657600" y="5334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3657600" y="4800600"/>
            <a:ext cx="1752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5486400" y="4645025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1,3,4 reach</a:t>
            </a:r>
          </a:p>
          <a:p>
            <a:r>
              <a:rPr lang="en-US" altLang="en-US"/>
              <a:t>1,3,4 available</a:t>
            </a: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1295400" y="3581400"/>
            <a:ext cx="914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09600" y="3730625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2133600" y="52578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2133600" y="3505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2895600" y="3124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3581400" y="47244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5783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Available Definition Analysis (Adefs)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definition d is </a:t>
            </a:r>
            <a:r>
              <a:rPr lang="en-US" altLang="en-US" u="sng" smtClean="0"/>
              <a:t>available</a:t>
            </a:r>
            <a:r>
              <a:rPr lang="en-US" altLang="en-US" smtClean="0"/>
              <a:t> at a point p if along </a:t>
            </a:r>
            <a:r>
              <a:rPr lang="en-US" altLang="en-US" u="sng" smtClean="0"/>
              <a:t>all</a:t>
            </a:r>
            <a:r>
              <a:rPr lang="en-US" altLang="en-US" smtClean="0"/>
              <a:t> paths from d to p, d is not killed</a:t>
            </a:r>
          </a:p>
          <a:p>
            <a:r>
              <a:rPr lang="en-US" altLang="en-US" smtClean="0"/>
              <a:t>Remember, a definition of a variable is </a:t>
            </a:r>
            <a:r>
              <a:rPr lang="en-US" altLang="en-US" u="sng" smtClean="0"/>
              <a:t>killed</a:t>
            </a:r>
            <a:r>
              <a:rPr lang="en-US" altLang="en-US" smtClean="0"/>
              <a:t> between 2 points when there is another definition of that variable along the path</a:t>
            </a:r>
          </a:p>
          <a:p>
            <a:pPr lvl="1"/>
            <a:r>
              <a:rPr lang="en-US" altLang="en-US" smtClean="0"/>
              <a:t>r1 = r2 + r3 kills previous definitions of r1</a:t>
            </a:r>
          </a:p>
          <a:p>
            <a:r>
              <a:rPr lang="en-US" altLang="en-US" smtClean="0"/>
              <a:t>Algorithm</a:t>
            </a:r>
          </a:p>
          <a:p>
            <a:pPr lvl="1"/>
            <a:r>
              <a:rPr lang="en-US" altLang="en-US" smtClean="0"/>
              <a:t>Forward dataflow analysis as propagation occurs from defs downwards</a:t>
            </a:r>
          </a:p>
          <a:p>
            <a:pPr lvl="1"/>
            <a:r>
              <a:rPr lang="en-US" altLang="en-US" smtClean="0"/>
              <a:t>Use the Intersect function as the meet operator to guarantee the all-path requirement</a:t>
            </a:r>
          </a:p>
          <a:p>
            <a:pPr lvl="1"/>
            <a:r>
              <a:rPr lang="en-US" altLang="en-US" smtClean="0"/>
              <a:t>GEN/KILL/IN/OUT similar to reaching defs</a:t>
            </a:r>
          </a:p>
          <a:p>
            <a:pPr lvl="2"/>
            <a:r>
              <a:rPr lang="en-US" altLang="en-US" smtClean="0"/>
              <a:t>Initialization of IN/OUT is the tricky part</a:t>
            </a:r>
          </a:p>
        </p:txBody>
      </p:sp>
    </p:spTree>
    <p:extLst>
      <p:ext uri="{BB962C8B-B14F-4D97-AF65-F5344CB8AC3E}">
        <p14:creationId xmlns:p14="http://schemas.microsoft.com/office/powerpoint/2010/main" val="1124892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763000" cy="615950"/>
          </a:xfrm>
        </p:spPr>
        <p:txBody>
          <a:bodyPr/>
          <a:lstStyle/>
          <a:p>
            <a:r>
              <a:rPr lang="en-US" altLang="en-US" smtClean="0"/>
              <a:t>Compute GEN/KILL Sets for each BB (Adefs)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362200" y="3349625"/>
            <a:ext cx="4978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 dirty="0">
                <a:solidFill>
                  <a:schemeClr val="tx1"/>
                </a:solidFill>
              </a:rPr>
              <a:t>for </a:t>
            </a:r>
            <a:r>
              <a:rPr lang="en-US" altLang="en-US" dirty="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destination operand of op, </a:t>
            </a:r>
            <a:r>
              <a:rPr lang="en-US" altLang="en-US" dirty="0" err="1">
                <a:solidFill>
                  <a:schemeClr val="tx1"/>
                </a:solidFill>
              </a:rPr>
              <a:t>dest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 </a:t>
            </a:r>
            <a:r>
              <a:rPr lang="en-US" altLang="en-US" dirty="0">
                <a:solidFill>
                  <a:srgbClr val="FF0000"/>
                </a:solidFill>
              </a:rPr>
              <a:t>G = op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 = {all ops which define </a:t>
            </a:r>
            <a:r>
              <a:rPr lang="en-US" altLang="en-US" dirty="0" err="1">
                <a:solidFill>
                  <a:srgbClr val="FF0000"/>
                </a:solidFill>
              </a:rPr>
              <a:t>dest</a:t>
            </a:r>
            <a:r>
              <a:rPr lang="en-US" altLang="en-US" dirty="0">
                <a:solidFill>
                  <a:srgbClr val="FF0000"/>
                </a:solidFill>
              </a:rPr>
              <a:t> – op}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GEN(X) = G + (GEN(X) – K)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     KILL(X) = K + (KILL(X) – G)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 smtClean="0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660525" y="2247900"/>
            <a:ext cx="6249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Exactly the same as reaching defs !!!</a:t>
            </a:r>
          </a:p>
        </p:txBody>
      </p:sp>
    </p:spTree>
    <p:extLst>
      <p:ext uri="{BB962C8B-B14F-4D97-AF65-F5344CB8AC3E}">
        <p14:creationId xmlns:p14="http://schemas.microsoft.com/office/powerpoint/2010/main" val="405679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 smtClean="0"/>
              <a:t>Compute IN/OUT Sets for all BBs (Adefs)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133600" y="1597025"/>
            <a:ext cx="5811838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U = universal set of all operations in the Procedure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IN(0)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OUT(0) = GEN(0)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for each basic block in procedure, W, (W != 0), 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IN(W)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OUT(W) = U – KILL(W)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u="sng" dirty="0">
                <a:solidFill>
                  <a:schemeClr val="tx1"/>
                </a:solidFill>
              </a:rPr>
              <a:t>while</a:t>
            </a:r>
            <a:r>
              <a:rPr lang="en-US" altLang="en-US" dirty="0">
                <a:solidFill>
                  <a:schemeClr val="tx1"/>
                </a:solidFill>
              </a:rPr>
              <a:t> (change)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>
                <a:solidFill>
                  <a:schemeClr val="tx1"/>
                </a:solidFill>
              </a:rPr>
              <a:t>for</a:t>
            </a:r>
            <a:r>
              <a:rPr lang="en-US" altLang="en-US" dirty="0">
                <a:solidFill>
                  <a:schemeClr val="tx1"/>
                </a:solidFill>
              </a:rPr>
              <a:t> each basic block in procedure, X, </a:t>
            </a:r>
            <a:r>
              <a:rPr lang="en-US" altLang="en-US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= OUT(X)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dirty="0">
                <a:solidFill>
                  <a:srgbClr val="FF0000"/>
                </a:solidFill>
              </a:rPr>
              <a:t>IN(X) = </a:t>
            </a:r>
            <a:r>
              <a:rPr lang="en-US" altLang="en-US" b="1" dirty="0">
                <a:solidFill>
                  <a:srgbClr val="FF0000"/>
                </a:solidFill>
              </a:rPr>
              <a:t>Intersect</a:t>
            </a:r>
            <a:r>
              <a:rPr lang="en-US" altLang="en-US" dirty="0">
                <a:solidFill>
                  <a:srgbClr val="FF0000"/>
                </a:solidFill>
              </a:rPr>
              <a:t>(OUT(Y)) for all predecessors Y of X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   OUT(X) = GEN(X) + (IN(X) – KILL(X))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>
                <a:solidFill>
                  <a:schemeClr val="tx1"/>
                </a:solidFill>
              </a:rPr>
              <a:t>if </a:t>
            </a:r>
            <a:r>
              <a:rPr lang="en-US" altLang="en-US" dirty="0">
                <a:solidFill>
                  <a:schemeClr val="tx1"/>
                </a:solidFill>
              </a:rPr>
              <a:t>(</a:t>
            </a:r>
            <a:r>
              <a:rPr lang="en-US" altLang="en-US" dirty="0" err="1">
                <a:solidFill>
                  <a:schemeClr val="tx1"/>
                </a:solidFill>
              </a:rPr>
              <a:t>old_OUT</a:t>
            </a:r>
            <a:r>
              <a:rPr lang="en-US" altLang="en-US" dirty="0">
                <a:solidFill>
                  <a:schemeClr val="tx1"/>
                </a:solidFill>
              </a:rPr>
              <a:t> != OUT(X)) </a:t>
            </a:r>
            <a:r>
              <a:rPr lang="en-US" altLang="en-US" u="sng" dirty="0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    </a:t>
            </a:r>
            <a:r>
              <a:rPr lang="en-US" altLang="en-US" u="sng" dirty="0" err="1">
                <a:solidFill>
                  <a:schemeClr val="tx1"/>
                </a:solidFill>
              </a:rPr>
              <a:t>endif</a:t>
            </a:r>
            <a:endParaRPr lang="en-US" altLang="en-US" u="sng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    </a:t>
            </a:r>
            <a:r>
              <a:rPr lang="en-US" altLang="en-US" u="sng" dirty="0" err="1">
                <a:solidFill>
                  <a:schemeClr val="tx1"/>
                </a:solidFill>
              </a:rPr>
              <a:t>endfor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u="sng" dirty="0" err="1" smtClean="0">
                <a:solidFill>
                  <a:schemeClr val="tx1"/>
                </a:solidFill>
              </a:rPr>
              <a:t>endwhile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564889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8739</TotalTime>
  <Words>2033</Words>
  <Application>Microsoft Office PowerPoint</Application>
  <PresentationFormat>Custom</PresentationFormat>
  <Paragraphs>334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Hewlett</vt:lpstr>
      <vt:lpstr>Monotype Sorts</vt:lpstr>
      <vt:lpstr>Times New Roman</vt:lpstr>
      <vt:lpstr>Wingdings</vt:lpstr>
      <vt:lpstr>hp new</vt:lpstr>
      <vt:lpstr>EECS 583 – Class 6 Dataflow Analysis II</vt:lpstr>
      <vt:lpstr>Announcements &amp; Reading Material</vt:lpstr>
      <vt:lpstr>Recap: Liveness vs Reaching Defs</vt:lpstr>
      <vt:lpstr>Generalizing Dataflow Analysis</vt:lpstr>
      <vt:lpstr>What About All Path Problems?</vt:lpstr>
      <vt:lpstr>Reaching vs Available Definitions</vt:lpstr>
      <vt:lpstr>Available Definition Analysis (Adefs)</vt:lpstr>
      <vt:lpstr>Compute GEN/KILL Sets for each BB (Adefs)</vt:lpstr>
      <vt:lpstr>Compute IN/OUT Sets for all BBs (Adefs)</vt:lpstr>
      <vt:lpstr>Example Adef Calculation</vt:lpstr>
      <vt:lpstr>Example Adef Calculation - Continued</vt:lpstr>
      <vt:lpstr>Example Adef Calculation - Answer</vt:lpstr>
      <vt:lpstr>Available Expression Analysis (Aexprs)</vt:lpstr>
      <vt:lpstr>Computation of Aexpr GEN/KILL Sets</vt:lpstr>
      <vt:lpstr>Example Aexpr Calculation</vt:lpstr>
      <vt:lpstr>Example Aexpr Calculation - Continued</vt:lpstr>
      <vt:lpstr>Example Aexpr Calculation - Answer</vt:lpstr>
      <vt:lpstr>Dataflow Summary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205</cp:revision>
  <cp:lastPrinted>2001-10-18T06:50:13Z</cp:lastPrinted>
  <dcterms:created xsi:type="dcterms:W3CDTF">1999-01-24T07:45:10Z</dcterms:created>
  <dcterms:modified xsi:type="dcterms:W3CDTF">2024-01-31T02:53:49Z</dcterms:modified>
</cp:coreProperties>
</file>