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408" r:id="rId3"/>
    <p:sldId id="475" r:id="rId4"/>
    <p:sldId id="476" r:id="rId5"/>
    <p:sldId id="477" r:id="rId6"/>
    <p:sldId id="478" r:id="rId7"/>
    <p:sldId id="479" r:id="rId8"/>
    <p:sldId id="435" r:id="rId9"/>
    <p:sldId id="436" r:id="rId10"/>
    <p:sldId id="437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445" r:id="rId19"/>
    <p:sldId id="446" r:id="rId20"/>
    <p:sldId id="447" r:id="rId21"/>
    <p:sldId id="448" r:id="rId22"/>
    <p:sldId id="449" r:id="rId23"/>
    <p:sldId id="450" r:id="rId24"/>
    <p:sldId id="451" r:id="rId25"/>
    <p:sldId id="452" r:id="rId26"/>
    <p:sldId id="453" r:id="rId27"/>
    <p:sldId id="454" r:id="rId28"/>
    <p:sldId id="455" r:id="rId29"/>
    <p:sldId id="456" r:id="rId30"/>
    <p:sldId id="457" r:id="rId31"/>
    <p:sldId id="482" r:id="rId32"/>
    <p:sldId id="483" r:id="rId33"/>
    <p:sldId id="484" r:id="rId34"/>
    <p:sldId id="485" r:id="rId35"/>
    <p:sldId id="486" r:id="rId36"/>
    <p:sldId id="487" r:id="rId37"/>
    <p:sldId id="488" r:id="rId38"/>
    <p:sldId id="489" r:id="rId39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7.xml"/><Relationship Id="rId1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C371A57D-C228-48AD-A957-E593F4A6C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251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C426AA-323B-4432-A637-2E1DDF75C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047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2F1B7A9-86CF-4570-B500-27646E93FB07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11465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872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5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6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4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9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7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6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7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7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5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9565F375-58B4-49C8-9847-B79A392A2570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smtClean="0"/>
              <a:t>EECS 583 – Class 4</a:t>
            </a:r>
            <a:br>
              <a:rPr lang="en-US" altLang="en-US" sz="4800" smtClean="0"/>
            </a:br>
            <a:r>
              <a:rPr lang="en-US" altLang="en-US" sz="4800" smtClean="0">
                <a:solidFill>
                  <a:schemeClr val="accent1"/>
                </a:solidFill>
              </a:rPr>
              <a:t>If-conversion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January 24, 2024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Initial State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4864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8768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5626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1722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867400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5257800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5257800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5257800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066800" y="1573213"/>
            <a:ext cx="3095625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do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b = load(a)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&lt;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((c &gt; 0) &amp;&amp; (b &gt; 13))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b = b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c = c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d = d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 = e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(c &gt; 25) continue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a = a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 while (e &lt; 34)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8768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3340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60198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60960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58674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477000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67056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7239000" y="3429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7239000" y="3581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V="1">
            <a:off x="7924800" y="19050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H="1">
            <a:off x="6705600" y="1905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6705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6248400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6019800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6934200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6705600" y="6553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4495800" y="6629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V="1">
            <a:off x="4495800" y="19050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44958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324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638800" y="25876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6781800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943600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5029200" y="33496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4648200" y="41878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638800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7010400" y="3806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7620000" y="35782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410200" y="6321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6705600" y="65500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324600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7010400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7467600" y="3048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44196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70104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Step 1: Backedge Coalescing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Recall – Loop backedge is branch from inside the loop back to the loop header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This step only applicable for a loop body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If not a loop body </a:t>
            </a:r>
            <a:r>
              <a:rPr lang="en-US" altLang="en-US" smtClean="0">
                <a:sym typeface="Wingdings" panose="05000000000000000000" pitchFamily="2" charset="2"/>
              </a:rPr>
              <a:t> skip this step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Process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Create a new basic block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New BB contains an unconditional branch to the loop header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Adjust all other backedges to go to new BB rather than header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Why do this?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Heuristic step – Not essential for correctness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If-conversion cannot remove backedges (only forward edges)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But this allows the control logic to figure out which backedge you take to be eliminated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Generally this is a good thing to do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Backedge Coalescing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715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1054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7912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4008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60960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54864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54864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54864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1054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55626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6248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63246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60960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67056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69342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69342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9342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64770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62484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>
            <a:off x="71628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69342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57912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0104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2484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1816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8768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8674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66294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75438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72390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705600" y="6473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5532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60198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7696200" y="27432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6482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7239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80772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73914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>
            <a:off x="69342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84582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84582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 flipV="1">
            <a:off x="89916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18288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12192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1905000" y="5181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25146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2209800" y="3276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 flipH="1">
            <a:off x="16002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7" name="Line 51"/>
          <p:cNvSpPr>
            <a:spLocks noChangeShapeType="1"/>
          </p:cNvSpPr>
          <p:nvPr/>
        </p:nvSpPr>
        <p:spPr bwMode="auto">
          <a:xfrm>
            <a:off x="1600200" y="4038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1600200" y="4038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12192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16764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 flipH="1">
            <a:off x="23622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2438400" y="205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 flipH="1">
            <a:off x="22098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4" name="Line 58"/>
          <p:cNvSpPr>
            <a:spLocks noChangeShapeType="1"/>
          </p:cNvSpPr>
          <p:nvPr/>
        </p:nvSpPr>
        <p:spPr bwMode="auto">
          <a:xfrm>
            <a:off x="28194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30480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516" name="Line 60"/>
          <p:cNvSpPr>
            <a:spLocks noChangeShapeType="1"/>
          </p:cNvSpPr>
          <p:nvPr/>
        </p:nvSpPr>
        <p:spPr bwMode="auto">
          <a:xfrm>
            <a:off x="3581400" y="3276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7" name="Line 61"/>
          <p:cNvSpPr>
            <a:spLocks noChangeShapeType="1"/>
          </p:cNvSpPr>
          <p:nvPr/>
        </p:nvSpPr>
        <p:spPr bwMode="auto">
          <a:xfrm>
            <a:off x="3581400" y="3429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8" name="Line 62"/>
          <p:cNvSpPr>
            <a:spLocks noChangeShapeType="1"/>
          </p:cNvSpPr>
          <p:nvPr/>
        </p:nvSpPr>
        <p:spPr bwMode="auto">
          <a:xfrm flipV="1">
            <a:off x="4267200" y="17526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9" name="Line 63"/>
          <p:cNvSpPr>
            <a:spLocks noChangeShapeType="1"/>
          </p:cNvSpPr>
          <p:nvPr/>
        </p:nvSpPr>
        <p:spPr bwMode="auto">
          <a:xfrm flipH="1">
            <a:off x="3048000" y="1752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>
            <a:off x="3048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25908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522" name="Line 66"/>
          <p:cNvSpPr>
            <a:spLocks noChangeShapeType="1"/>
          </p:cNvSpPr>
          <p:nvPr/>
        </p:nvSpPr>
        <p:spPr bwMode="auto">
          <a:xfrm>
            <a:off x="2362200" y="5638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3" name="Line 67"/>
          <p:cNvSpPr>
            <a:spLocks noChangeShapeType="1"/>
          </p:cNvSpPr>
          <p:nvPr/>
        </p:nvSpPr>
        <p:spPr bwMode="auto">
          <a:xfrm flipH="1">
            <a:off x="3276600" y="32766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4" name="Line 68"/>
          <p:cNvSpPr>
            <a:spLocks noChangeShapeType="1"/>
          </p:cNvSpPr>
          <p:nvPr/>
        </p:nvSpPr>
        <p:spPr bwMode="auto">
          <a:xfrm>
            <a:off x="3048000" y="6400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5" name="Line 69"/>
          <p:cNvSpPr>
            <a:spLocks noChangeShapeType="1"/>
          </p:cNvSpPr>
          <p:nvPr/>
        </p:nvSpPr>
        <p:spPr bwMode="auto">
          <a:xfrm flipH="1">
            <a:off x="838200" y="6477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6" name="Line 70"/>
          <p:cNvSpPr>
            <a:spLocks noChangeShapeType="1"/>
          </p:cNvSpPr>
          <p:nvPr/>
        </p:nvSpPr>
        <p:spPr bwMode="auto">
          <a:xfrm flipV="1">
            <a:off x="838200" y="17526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7" name="Line 71"/>
          <p:cNvSpPr>
            <a:spLocks noChangeShapeType="1"/>
          </p:cNvSpPr>
          <p:nvPr/>
        </p:nvSpPr>
        <p:spPr bwMode="auto">
          <a:xfrm>
            <a:off x="838200" y="1752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8" name="Line 72"/>
          <p:cNvSpPr>
            <a:spLocks noChangeShapeType="1"/>
          </p:cNvSpPr>
          <p:nvPr/>
        </p:nvSpPr>
        <p:spPr bwMode="auto">
          <a:xfrm>
            <a:off x="2667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1981200" y="24352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3124200" y="24352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2286000" y="32734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1371600" y="31972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533" name="Text Box 77"/>
          <p:cNvSpPr txBox="1">
            <a:spLocks noChangeArrowheads="1"/>
          </p:cNvSpPr>
          <p:nvPr/>
        </p:nvSpPr>
        <p:spPr bwMode="auto">
          <a:xfrm>
            <a:off x="990600" y="40354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534" name="Text Box 78"/>
          <p:cNvSpPr txBox="1">
            <a:spLocks noChangeArrowheads="1"/>
          </p:cNvSpPr>
          <p:nvPr/>
        </p:nvSpPr>
        <p:spPr bwMode="auto">
          <a:xfrm>
            <a:off x="1981200" y="38830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535" name="Text Box 79"/>
          <p:cNvSpPr txBox="1">
            <a:spLocks noChangeArrowheads="1"/>
          </p:cNvSpPr>
          <p:nvPr/>
        </p:nvSpPr>
        <p:spPr bwMode="auto">
          <a:xfrm>
            <a:off x="3352800" y="3654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536" name="Text Box 80"/>
          <p:cNvSpPr txBox="1">
            <a:spLocks noChangeArrowheads="1"/>
          </p:cNvSpPr>
          <p:nvPr/>
        </p:nvSpPr>
        <p:spPr bwMode="auto">
          <a:xfrm>
            <a:off x="35814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537" name="Text Box 81"/>
          <p:cNvSpPr txBox="1">
            <a:spLocks noChangeArrowheads="1"/>
          </p:cNvSpPr>
          <p:nvPr/>
        </p:nvSpPr>
        <p:spPr bwMode="auto">
          <a:xfrm>
            <a:off x="1752600" y="61690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538" name="Text Box 82"/>
          <p:cNvSpPr txBox="1">
            <a:spLocks noChangeArrowheads="1"/>
          </p:cNvSpPr>
          <p:nvPr/>
        </p:nvSpPr>
        <p:spPr bwMode="auto">
          <a:xfrm>
            <a:off x="3048000" y="6397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539" name="Text Box 83"/>
          <p:cNvSpPr txBox="1">
            <a:spLocks noChangeArrowheads="1"/>
          </p:cNvSpPr>
          <p:nvPr/>
        </p:nvSpPr>
        <p:spPr bwMode="auto">
          <a:xfrm>
            <a:off x="2667000" y="52546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540" name="Text Box 84"/>
          <p:cNvSpPr txBox="1">
            <a:spLocks noChangeArrowheads="1"/>
          </p:cNvSpPr>
          <p:nvPr/>
        </p:nvSpPr>
        <p:spPr bwMode="auto">
          <a:xfrm>
            <a:off x="3352800" y="60166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541" name="Text Box 85"/>
          <p:cNvSpPr txBox="1">
            <a:spLocks noChangeArrowheads="1"/>
          </p:cNvSpPr>
          <p:nvPr/>
        </p:nvSpPr>
        <p:spPr bwMode="auto">
          <a:xfrm>
            <a:off x="3810000" y="28956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542" name="Text Box 86"/>
          <p:cNvSpPr txBox="1">
            <a:spLocks noChangeArrowheads="1"/>
          </p:cNvSpPr>
          <p:nvPr/>
        </p:nvSpPr>
        <p:spPr bwMode="auto">
          <a:xfrm>
            <a:off x="7620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543" name="Text Box 87"/>
          <p:cNvSpPr txBox="1">
            <a:spLocks noChangeArrowheads="1"/>
          </p:cNvSpPr>
          <p:nvPr/>
        </p:nvSpPr>
        <p:spPr bwMode="auto">
          <a:xfrm>
            <a:off x="33528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544" name="AutoShape 88"/>
          <p:cNvSpPr>
            <a:spLocks noChangeArrowheads="1"/>
          </p:cNvSpPr>
          <p:nvPr/>
        </p:nvSpPr>
        <p:spPr bwMode="auto">
          <a:xfrm>
            <a:off x="4038600" y="3505200"/>
            <a:ext cx="685800" cy="1066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2: Control Dependence Analysis (CD)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Control flow – Execution transfer from 1 BB to another via a taken branch or fallthrough path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Dependence – Ordering constraint between 2 operations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Must execute in proper order to achieve the correct result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O1: a = b + c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O2: d = a – 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 dependent on O1 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Control dependence – One operation controls the execution of another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O1: blt a, 0, SKIP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O2: b = c + 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SKIP: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O2 control dependent on O1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Control dependence analysis derives these dependences</a:t>
            </a:r>
          </a:p>
          <a:p>
            <a:pPr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Control Dependences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Recall</a:t>
            </a:r>
          </a:p>
          <a:p>
            <a:pPr lvl="1"/>
            <a:r>
              <a:rPr lang="en-US" altLang="en-US" smtClean="0"/>
              <a:t>Post dominator – BBX is post dominated by BBY if every path from BBX to EXIT contains BBY</a:t>
            </a:r>
          </a:p>
          <a:p>
            <a:pPr lvl="1"/>
            <a:r>
              <a:rPr lang="en-US" altLang="en-US" smtClean="0"/>
              <a:t>Immediate post dominator – First breadth first successor of a block that is a post dominator</a:t>
            </a:r>
          </a:p>
          <a:p>
            <a:r>
              <a:rPr lang="en-US" altLang="en-US" smtClean="0"/>
              <a:t>Control dependence – BBY is control dependent on BBX iff</a:t>
            </a:r>
          </a:p>
          <a:p>
            <a:pPr lvl="1"/>
            <a:r>
              <a:rPr lang="en-US" altLang="en-US" smtClean="0"/>
              <a:t>1. There exists a directed path P from BBX to BBY with any BBZ in P (excluding BBX and BBY) post dominated by BBY</a:t>
            </a:r>
          </a:p>
          <a:p>
            <a:pPr lvl="1"/>
            <a:r>
              <a:rPr lang="en-US" altLang="en-US" smtClean="0"/>
              <a:t>2. BBX is not post dominated by BBY</a:t>
            </a:r>
          </a:p>
          <a:p>
            <a:r>
              <a:rPr lang="en-US" altLang="en-US" smtClean="0"/>
              <a:t>In English,</a:t>
            </a:r>
          </a:p>
          <a:p>
            <a:pPr lvl="1"/>
            <a:r>
              <a:rPr lang="en-US" altLang="en-US" smtClean="0"/>
              <a:t>A BB is control dependent on the closest BB(s) that determine(s) its execution</a:t>
            </a:r>
          </a:p>
          <a:p>
            <a:pPr lvl="1"/>
            <a:r>
              <a:rPr lang="en-US" altLang="en-US" smtClean="0"/>
              <a:t>Its actually not a BB, it’s a control flow edge coming out of a BB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Dependence Example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3622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752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362200" y="44196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2895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1336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1336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28194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7432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28194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276600" y="2057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3886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40386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3200400" y="52578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2819400" y="4876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3733800" y="3276600"/>
            <a:ext cx="68580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5638800" y="2206625"/>
            <a:ext cx="2108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Control dependences</a:t>
            </a:r>
          </a:p>
          <a:p>
            <a:r>
              <a:rPr lang="en-US" altLang="en-US"/>
              <a:t>BB1:</a:t>
            </a:r>
          </a:p>
          <a:p>
            <a:r>
              <a:rPr lang="en-US" altLang="en-US"/>
              <a:t>BB2:</a:t>
            </a:r>
          </a:p>
          <a:p>
            <a:r>
              <a:rPr lang="en-US" altLang="en-US"/>
              <a:t>BB3:</a:t>
            </a:r>
          </a:p>
          <a:p>
            <a:r>
              <a:rPr lang="en-US" altLang="en-US"/>
              <a:t>BB4:</a:t>
            </a:r>
          </a:p>
          <a:p>
            <a:r>
              <a:rPr lang="en-US" altLang="en-US"/>
              <a:t>BB5:</a:t>
            </a:r>
          </a:p>
          <a:p>
            <a:r>
              <a:rPr lang="en-US" altLang="en-US"/>
              <a:t>BB6:</a:t>
            </a:r>
          </a:p>
          <a:p>
            <a:r>
              <a:rPr lang="en-US" altLang="en-US"/>
              <a:t>BB7: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803525" y="24003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175125" y="24003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981200" y="312102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200400" y="31972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862513" y="4873625"/>
            <a:ext cx="38115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Notation</a:t>
            </a:r>
            <a:r>
              <a:rPr lang="en-US" altLang="en-US"/>
              <a:t> </a:t>
            </a:r>
          </a:p>
          <a:p>
            <a:pPr algn="ctr"/>
            <a:r>
              <a:rPr lang="en-US" altLang="en-US"/>
              <a:t>positive BB number = fallthru direction</a:t>
            </a:r>
          </a:p>
          <a:p>
            <a:pPr algn="ctr"/>
            <a:r>
              <a:rPr lang="en-US" altLang="en-US"/>
              <a:t>negative BB number = taken direction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638800" y="35020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</a:t>
            </a:r>
          </a:p>
          <a:p>
            <a:r>
              <a:rPr lang="en-US" altLang="en-US" sz="2000"/>
              <a:t>BB2:</a:t>
            </a:r>
          </a:p>
          <a:p>
            <a:r>
              <a:rPr lang="en-US" altLang="en-US" sz="2000"/>
              <a:t>BB3:</a:t>
            </a:r>
          </a:p>
          <a:p>
            <a:r>
              <a:rPr lang="en-US" altLang="en-US" sz="2000"/>
              <a:t>BB4:</a:t>
            </a:r>
          </a:p>
          <a:p>
            <a:r>
              <a:rPr lang="en-US" altLang="en-US" sz="2000"/>
              <a:t>BB5:</a:t>
            </a:r>
          </a:p>
          <a:p>
            <a:r>
              <a:rPr lang="en-US" altLang="en-US" sz="2000"/>
              <a:t>BB6:</a:t>
            </a:r>
          </a:p>
          <a:p>
            <a:r>
              <a:rPr lang="en-US" altLang="en-US" sz="2000"/>
              <a:t>BB7:</a:t>
            </a:r>
          </a:p>
          <a:p>
            <a:r>
              <a:rPr lang="en-US" altLang="en-US" sz="2000"/>
              <a:t>BB8:</a:t>
            </a:r>
          </a:p>
          <a:p>
            <a:r>
              <a:rPr lang="en-US" altLang="en-US" sz="2000"/>
              <a:t>BB9: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5013325" y="1790700"/>
            <a:ext cx="395763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First, nuke backedge(s)</a:t>
            </a:r>
          </a:p>
          <a:p>
            <a:r>
              <a:rPr lang="en-US" altLang="en-US"/>
              <a:t>Second, nuke exit edges</a:t>
            </a:r>
          </a:p>
          <a:p>
            <a:r>
              <a:rPr lang="en-US" altLang="en-US"/>
              <a:t>Then, Add pseudo entry/exit nodes</a:t>
            </a:r>
          </a:p>
          <a:p>
            <a:r>
              <a:rPr lang="en-US" altLang="en-US"/>
              <a:t>     - Entry </a:t>
            </a:r>
            <a:r>
              <a:rPr lang="en-US" altLang="en-US">
                <a:sym typeface="Wingdings" panose="05000000000000000000" pitchFamily="2" charset="2"/>
              </a:rPr>
              <a:t> nodes with no predecessors</a:t>
            </a:r>
          </a:p>
          <a:p>
            <a:r>
              <a:rPr lang="en-US" altLang="en-US">
                <a:sym typeface="Wingdings" panose="05000000000000000000" pitchFamily="2" charset="2"/>
              </a:rPr>
              <a:t>     - Exit  nodes with no successors</a:t>
            </a:r>
            <a:endParaRPr lang="en-US" altLang="en-US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 smtClean="0"/>
              <a:t>Algorithm for Control Dependence Analysis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03325" y="1714500"/>
            <a:ext cx="45593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basic block x in region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outgoing control flow edge e of x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y = destination basic block of 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(y not in pdom(x))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lub = ipdom(x)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(e corresponds to a taken branch)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-x.id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t = y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(t != lub)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cd(t) += x_id;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t = ipdom(t)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</a:t>
            </a:r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029200" y="3883025"/>
            <a:ext cx="35623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Notes</a:t>
            </a:r>
          </a:p>
          <a:p>
            <a:pPr algn="ctr"/>
            <a:endParaRPr lang="en-US" altLang="en-US" u="sng"/>
          </a:p>
          <a:p>
            <a:pPr algn="ctr"/>
            <a:r>
              <a:rPr lang="en-US" altLang="en-US"/>
              <a:t>Compute cd(x) which contains those</a:t>
            </a:r>
          </a:p>
          <a:p>
            <a:pPr algn="ctr"/>
            <a:r>
              <a:rPr lang="en-US" altLang="en-US"/>
              <a:t>BBs which x is control dependent on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Iterate on per edge basis, adding</a:t>
            </a:r>
          </a:p>
          <a:p>
            <a:pPr algn="ctr"/>
            <a:r>
              <a:rPr lang="en-US" altLang="en-US"/>
              <a:t>edge to each cd set it is a member of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Post Dominators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237163" y="1901825"/>
            <a:ext cx="357505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	pdom		ipdom</a:t>
            </a:r>
            <a:endParaRPr lang="en-US" altLang="en-US" sz="2000"/>
          </a:p>
          <a:p>
            <a:r>
              <a:rPr lang="en-US" altLang="en-US" sz="2000"/>
              <a:t>BB1:	1, 9, ex		9</a:t>
            </a:r>
          </a:p>
          <a:p>
            <a:r>
              <a:rPr lang="en-US" altLang="en-US" sz="2000"/>
              <a:t>BB2:	2, 7, 8, 9, ex	7</a:t>
            </a:r>
          </a:p>
          <a:p>
            <a:r>
              <a:rPr lang="en-US" altLang="en-US" sz="2000"/>
              <a:t>BB3:	3, 9, ex		9</a:t>
            </a:r>
          </a:p>
          <a:p>
            <a:r>
              <a:rPr lang="en-US" altLang="en-US" sz="2000"/>
              <a:t>BB4:	4, 7, 8, 9, ex	7</a:t>
            </a:r>
          </a:p>
          <a:p>
            <a:r>
              <a:rPr lang="en-US" altLang="en-US" sz="2000"/>
              <a:t>BB5:	5, 7, 8, 9, ex	7</a:t>
            </a:r>
          </a:p>
          <a:p>
            <a:r>
              <a:rPr lang="en-US" altLang="en-US" sz="2000"/>
              <a:t>BB6:	6, 7, 8, 9, ex	7</a:t>
            </a:r>
          </a:p>
          <a:p>
            <a:r>
              <a:rPr lang="en-US" altLang="en-US" sz="2000"/>
              <a:t>BB7:	7, 8, 9, ex	8</a:t>
            </a:r>
          </a:p>
          <a:p>
            <a:r>
              <a:rPr lang="en-US" altLang="en-US" sz="2000"/>
              <a:t>BB8:	8, 9, ex		9</a:t>
            </a:r>
          </a:p>
          <a:p>
            <a:r>
              <a:rPr lang="en-US" altLang="en-US" sz="2000"/>
              <a:t>BB9:	9, ex		ex</a:t>
            </a:r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1</a:t>
            </a:r>
          </a:p>
          <a:p>
            <a:r>
              <a:rPr lang="en-US" altLang="en-US"/>
              <a:t>e = taken edge 1 </a:t>
            </a:r>
            <a:r>
              <a:rPr lang="en-US" altLang="en-US">
                <a:sym typeface="Wingdings" panose="05000000000000000000" pitchFamily="2" charset="2"/>
              </a:rPr>
              <a:t> 2</a:t>
            </a:r>
          </a:p>
          <a:p>
            <a:r>
              <a:rPr lang="en-US" altLang="en-US">
                <a:sym typeface="Wingdings" panose="05000000000000000000" pitchFamily="2" charset="2"/>
              </a:rPr>
              <a:t>y = 2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2</a:t>
            </a:r>
          </a:p>
          <a:p>
            <a:r>
              <a:rPr lang="en-US" altLang="en-US">
                <a:sym typeface="Wingdings" panose="05000000000000000000" pitchFamily="2" charset="2"/>
              </a:rPr>
              <a:t>2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cd(2)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7</a:t>
            </a:r>
          </a:p>
          <a:p>
            <a:r>
              <a:rPr lang="en-US" altLang="en-US">
                <a:sym typeface="Wingdings" panose="05000000000000000000" pitchFamily="2" charset="2"/>
              </a:rPr>
              <a:t>7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cd(7)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6324600" y="54102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6324600" y="6248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4876800" y="1520825"/>
            <a:ext cx="2052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1 </a:t>
            </a:r>
            <a:r>
              <a:rPr lang="en-US" altLang="en-US" u="sng">
                <a:sym typeface="Wingdings" panose="05000000000000000000" pitchFamily="2" charset="2"/>
              </a:rPr>
              <a:t> 2 edge (aka –1)</a:t>
            </a:r>
            <a:endParaRPr lang="en-US" altLang="en-US" u="sn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89075"/>
            <a:ext cx="8153400" cy="5216525"/>
          </a:xfrm>
        </p:spPr>
        <p:txBody>
          <a:bodyPr/>
          <a:lstStyle/>
          <a:p>
            <a:r>
              <a:rPr lang="en-US" altLang="en-US" dirty="0" smtClean="0"/>
              <a:t>HW 1 – Deadline Mon Jan 29, midnight</a:t>
            </a:r>
          </a:p>
          <a:p>
            <a:pPr lvl="1"/>
            <a:r>
              <a:rPr lang="en-US" altLang="en-US" sz="1800" dirty="0" smtClean="0"/>
              <a:t>Talk to Aditya/</a:t>
            </a:r>
            <a:r>
              <a:rPr lang="en-US" altLang="en-US" sz="1800" dirty="0" err="1" smtClean="0"/>
              <a:t>Yunjie</a:t>
            </a:r>
            <a:r>
              <a:rPr lang="en-US" altLang="en-US" sz="1800" dirty="0" smtClean="0"/>
              <a:t> this week if you are having troubles</a:t>
            </a:r>
          </a:p>
          <a:p>
            <a:pPr lvl="1"/>
            <a:r>
              <a:rPr lang="en-US" altLang="en-US" sz="1800" dirty="0" smtClean="0"/>
              <a:t>Refer to EECS 583 piazza group for tips and answers to questions</a:t>
            </a:r>
          </a:p>
          <a:p>
            <a:pPr lvl="1"/>
            <a:r>
              <a:rPr lang="en-US" altLang="en-US" sz="1800" dirty="0" smtClean="0"/>
              <a:t>All should have access to eecs583a/eecs583b servers</a:t>
            </a:r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dirty="0" smtClean="0">
                <a:cs typeface="Arial" panose="020B0604020202020204" pitchFamily="34" charset="0"/>
              </a:rPr>
              <a:t>“</a:t>
            </a:r>
            <a:r>
              <a:rPr lang="en-US" altLang="en-US" sz="1800" dirty="0" smtClean="0">
                <a:cs typeface="Arial" panose="020B0604020202020204" pitchFamily="34" charset="0"/>
              </a:rPr>
              <a:t>The Program Dependence Graph and Its Use in Optimization”,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J. Ferrante, K.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Ottenstein</a:t>
            </a:r>
            <a:r>
              <a:rPr lang="en-US" altLang="en-US" sz="1800" dirty="0" smtClean="0">
                <a:cs typeface="Arial" panose="020B0604020202020204" pitchFamily="34" charset="0"/>
              </a:rPr>
              <a:t>, and J. Warren, ACM TOPLAS, 1987</a:t>
            </a:r>
          </a:p>
          <a:p>
            <a:pPr lvl="2"/>
            <a:r>
              <a:rPr lang="en-US" alt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This is a long paper – the part we care about is the control dependence stuff.  The PDG is interesting and you should skim it over.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 smtClean="0"/>
              <a:t>“On Predicated Execution”, Park and </a:t>
            </a:r>
            <a:r>
              <a:rPr lang="en-US" altLang="en-US" sz="1800" dirty="0" err="1" smtClean="0"/>
              <a:t>Schlansker</a:t>
            </a:r>
            <a:r>
              <a:rPr lang="en-US" altLang="en-US" sz="1800" dirty="0" smtClean="0"/>
              <a:t>, HPL Technical Report, 1991.</a:t>
            </a:r>
          </a:p>
          <a:p>
            <a:r>
              <a:rPr lang="en-US" altLang="en-US" sz="2000" dirty="0" smtClean="0"/>
              <a:t>Material for Wednesday</a:t>
            </a:r>
          </a:p>
          <a:p>
            <a:pPr lvl="1"/>
            <a:r>
              <a:rPr lang="en-US" altLang="en-US" sz="1800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sz="1800" dirty="0" smtClean="0">
                <a:cs typeface="Arial" panose="020B0604020202020204" pitchFamily="34" charset="0"/>
              </a:rPr>
              <a:t>,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A.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Aho</a:t>
            </a:r>
            <a:r>
              <a:rPr lang="en-US" altLang="en-US" sz="1800" dirty="0" smtClean="0">
                <a:cs typeface="Arial" panose="020B0604020202020204" pitchFamily="34" charset="0"/>
              </a:rPr>
              <a:t>, R. </a:t>
            </a:r>
            <a:r>
              <a:rPr lang="en-US" altLang="en-US" sz="1800" dirty="0" err="1" smtClean="0">
                <a:cs typeface="Arial" panose="020B0604020202020204" pitchFamily="34" charset="0"/>
              </a:rPr>
              <a:t>Sethi</a:t>
            </a:r>
            <a:r>
              <a:rPr lang="en-US" altLang="en-US" sz="1800" dirty="0" smtClean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sz="1800" dirty="0" smtClean="0">
                <a:cs typeface="Arial" panose="020B0604020202020204" pitchFamily="34" charset="0"/>
              </a:rPr>
            </a:br>
            <a:r>
              <a:rPr lang="en-US" altLang="en-US" sz="1800" dirty="0" smtClean="0">
                <a:cs typeface="Arial" panose="020B0604020202020204" pitchFamily="34" charset="0"/>
              </a:rPr>
              <a:t>(Sections: 10.5, 10.6 Edition 1)  (Sections 9.2 Edition 2)</a:t>
            </a:r>
          </a:p>
          <a:p>
            <a:pPr lvl="1"/>
            <a:endParaRPr lang="en-US" altLang="en-US" sz="18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 (2)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6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1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3</a:t>
            </a:r>
          </a:p>
          <a:p>
            <a:r>
              <a:rPr lang="en-US" altLang="en-US"/>
              <a:t>e = taken edge 3 </a:t>
            </a:r>
            <a:r>
              <a:rPr lang="en-US" altLang="en-US">
                <a:sym typeface="Wingdings" panose="05000000000000000000" pitchFamily="2" charset="2"/>
              </a:rPr>
              <a:t> 8</a:t>
            </a:r>
          </a:p>
          <a:p>
            <a:r>
              <a:rPr lang="en-US" altLang="en-US">
                <a:sym typeface="Wingdings" panose="05000000000000000000" pitchFamily="2" charset="2"/>
              </a:rPr>
              <a:t>y = 8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4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4876800" y="1520825"/>
            <a:ext cx="2014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3 </a:t>
            </a:r>
            <a:r>
              <a:rPr lang="en-US" altLang="en-US" u="sng">
                <a:sym typeface="Wingdings" panose="05000000000000000000" pitchFamily="2" charset="2"/>
              </a:rPr>
              <a:t> 8 edge (aka -3)</a:t>
            </a:r>
            <a:endParaRPr lang="en-US" altLang="en-US" u="sng"/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4953000" y="5029200"/>
            <a:ext cx="3641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ProblemA:  1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3 edge (aka 1)</a:t>
            </a:r>
            <a:endParaRPr lang="en-US" altLang="en-US" u="sng">
              <a:solidFill>
                <a:srgbClr val="FF0000"/>
              </a:solidFill>
            </a:endParaRPr>
          </a:p>
        </p:txBody>
      </p:sp>
      <p:sp>
        <p:nvSpPr>
          <p:cNvPr id="27697" name="Text Box 48"/>
          <p:cNvSpPr txBox="1">
            <a:spLocks noChangeArrowheads="1"/>
          </p:cNvSpPr>
          <p:nvPr/>
        </p:nvSpPr>
        <p:spPr bwMode="auto">
          <a:xfrm>
            <a:off x="4953000" y="5334000"/>
            <a:ext cx="37068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ProblemB:  7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8 edge (aka -7)</a:t>
            </a:r>
            <a:endParaRPr lang="en-US" altLang="en-US" u="sng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CDs Via Algorithm (3)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8713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5181600" y="20542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 none</a:t>
            </a:r>
          </a:p>
          <a:p>
            <a:r>
              <a:rPr lang="en-US" altLang="en-US" sz="2000"/>
              <a:t>BB2: -1</a:t>
            </a:r>
          </a:p>
          <a:p>
            <a:r>
              <a:rPr lang="en-US" altLang="en-US" sz="2000"/>
              <a:t>BB3: 1</a:t>
            </a:r>
          </a:p>
          <a:p>
            <a:r>
              <a:rPr lang="en-US" altLang="en-US" sz="2000"/>
              <a:t>BB4: -2</a:t>
            </a:r>
          </a:p>
          <a:p>
            <a:r>
              <a:rPr lang="en-US" altLang="en-US" sz="2000"/>
              <a:t>BB5: -4</a:t>
            </a:r>
          </a:p>
          <a:p>
            <a:r>
              <a:rPr lang="en-US" altLang="en-US" sz="2000"/>
              <a:t>BB6: 2, 4</a:t>
            </a:r>
          </a:p>
          <a:p>
            <a:r>
              <a:rPr lang="en-US" altLang="en-US" sz="2000"/>
              <a:t>BB7: -1</a:t>
            </a:r>
          </a:p>
          <a:p>
            <a:r>
              <a:rPr lang="en-US" altLang="en-US" sz="2000"/>
              <a:t>BB8: -1, -3</a:t>
            </a:r>
          </a:p>
          <a:p>
            <a:r>
              <a:rPr lang="en-US" altLang="en-US" sz="2000"/>
              <a:t>BB9: none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3: Control Flow Substitution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Go from branching code </a:t>
            </a:r>
            <a:r>
              <a:rPr lang="en-US" altLang="en-US" smtClean="0">
                <a:sym typeface="Wingdings" panose="05000000000000000000" pitchFamily="2" charset="2"/>
              </a:rPr>
              <a:t> sequential predicated code</a:t>
            </a:r>
            <a:endParaRPr lang="en-US" altLang="en-US" smtClean="0"/>
          </a:p>
          <a:p>
            <a:r>
              <a:rPr lang="en-US" altLang="en-US" smtClean="0"/>
              <a:t>5 baby steps</a:t>
            </a:r>
          </a:p>
          <a:p>
            <a:pPr lvl="1"/>
            <a:r>
              <a:rPr lang="en-US" altLang="en-US" smtClean="0"/>
              <a:t>1. Create predicates</a:t>
            </a:r>
          </a:p>
          <a:p>
            <a:pPr lvl="1"/>
            <a:r>
              <a:rPr lang="en-US" altLang="en-US" smtClean="0"/>
              <a:t>2. CMPP insertion</a:t>
            </a:r>
          </a:p>
          <a:p>
            <a:pPr lvl="1"/>
            <a:r>
              <a:rPr lang="en-US" altLang="en-US" smtClean="0"/>
              <a:t>3. Guard operations</a:t>
            </a:r>
          </a:p>
          <a:p>
            <a:pPr lvl="1"/>
            <a:r>
              <a:rPr lang="en-US" altLang="en-US" smtClean="0"/>
              <a:t>4. Remove branches</a:t>
            </a:r>
          </a:p>
          <a:p>
            <a:pPr lvl="1"/>
            <a:r>
              <a:rPr lang="en-US" altLang="en-US" smtClean="0"/>
              <a:t>5. Initialize predicates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Predicate Creation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R/K calculation – Mapping predicates to blocks</a:t>
            </a:r>
          </a:p>
          <a:p>
            <a:pPr lvl="1"/>
            <a:r>
              <a:rPr lang="en-US" altLang="en-US" smtClean="0"/>
              <a:t>Paper more complicated than it really is</a:t>
            </a:r>
          </a:p>
          <a:p>
            <a:pPr lvl="1"/>
            <a:r>
              <a:rPr lang="en-US" altLang="en-US" smtClean="0"/>
              <a:t>K = unique sets of control dependences</a:t>
            </a:r>
          </a:p>
          <a:p>
            <a:pPr lvl="1"/>
            <a:r>
              <a:rPr lang="en-US" altLang="en-US" smtClean="0"/>
              <a:t>Create a new predicate for each element of K</a:t>
            </a:r>
          </a:p>
          <a:p>
            <a:pPr lvl="1"/>
            <a:r>
              <a:rPr lang="en-US" altLang="en-US" smtClean="0"/>
              <a:t>R(bb) = predicate that represents CD set for bb, ie the bb’s assigned predicate (all ops in that bb guarded by R(bb))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p1,      p2,   p3,     p4,    p5,       p6</a:t>
            </a:r>
          </a:p>
          <a:p>
            <a:endParaRPr lang="en-US" altLang="en-US" sz="2000">
              <a:solidFill>
                <a:srgbClr val="00B050"/>
              </a:solidFill>
            </a:endParaRPr>
          </a:p>
          <a:p>
            <a:r>
              <a:rPr lang="en-US" altLang="en-US" sz="2000">
                <a:solidFill>
                  <a:srgbClr val="00B050"/>
                </a:solidFill>
              </a:rPr>
              <a:t>bb              =      1,          2,      3,     4,      5,       6,         7,        8,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p1     p2     p3     p4      p5      p1        p6        T  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CMPP Creation/Insertion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For each control dependence set</a:t>
            </a:r>
          </a:p>
          <a:p>
            <a:pPr lvl="1"/>
            <a:r>
              <a:rPr lang="en-US" altLang="en-US" sz="2400" smtClean="0"/>
              <a:t>For each edge in the control dependence set</a:t>
            </a:r>
          </a:p>
          <a:p>
            <a:pPr lvl="2"/>
            <a:r>
              <a:rPr lang="en-US" altLang="en-US" sz="2000" smtClean="0"/>
              <a:t>Identify branch condition that causes edge to be traversed</a:t>
            </a:r>
          </a:p>
          <a:p>
            <a:pPr lvl="2"/>
            <a:r>
              <a:rPr lang="en-US" altLang="en-US" sz="2000" smtClean="0"/>
              <a:t>Create CMPP to compute corresponding branch condition</a:t>
            </a:r>
          </a:p>
          <a:p>
            <a:pPr lvl="3"/>
            <a:r>
              <a:rPr lang="en-US" altLang="en-US" sz="1800" smtClean="0"/>
              <a:t>OR-type – handles worst case</a:t>
            </a:r>
          </a:p>
          <a:p>
            <a:pPr lvl="3"/>
            <a:r>
              <a:rPr lang="en-US" altLang="en-US" sz="1800" smtClean="0"/>
              <a:t>guard = True</a:t>
            </a:r>
          </a:p>
          <a:p>
            <a:pPr lvl="3"/>
            <a:r>
              <a:rPr lang="en-US" altLang="en-US" sz="1800" smtClean="0"/>
              <a:t>destination = predicate assigned to that CD set</a:t>
            </a:r>
          </a:p>
          <a:p>
            <a:pPr lvl="3"/>
            <a:r>
              <a:rPr lang="en-US" altLang="en-US" sz="1800" smtClean="0"/>
              <a:t>Insert at end of BB that is the source of the edge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830388" y="4953000"/>
            <a:ext cx="54371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  p1,    p2,    p3,    p4,     p5,       p6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928813" y="6061075"/>
            <a:ext cx="3587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Example: p1 = cmpp.ON (b &lt; 0) if T</a:t>
            </a:r>
            <a:endParaRPr lang="en-US" altLang="en-US">
              <a:sym typeface="Wingdings" panose="05000000000000000000" pitchFamily="2" charset="2"/>
            </a:endParaRPr>
          </a:p>
        </p:txBody>
      </p:sp>
      <p:sp>
        <p:nvSpPr>
          <p:cNvPr id="31750" name="Rectangle 14"/>
          <p:cNvSpPr>
            <a:spLocks noChangeArrowheads="1"/>
          </p:cNvSpPr>
          <p:nvPr/>
        </p:nvSpPr>
        <p:spPr bwMode="auto">
          <a:xfrm>
            <a:off x="6353175" y="60166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1751" name="Line 15"/>
          <p:cNvSpPr>
            <a:spLocks noChangeShapeType="1"/>
          </p:cNvSpPr>
          <p:nvPr/>
        </p:nvSpPr>
        <p:spPr bwMode="auto">
          <a:xfrm flipH="1">
            <a:off x="6124575" y="64738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16"/>
          <p:cNvSpPr>
            <a:spLocks noChangeShapeType="1"/>
          </p:cNvSpPr>
          <p:nvPr/>
        </p:nvSpPr>
        <p:spPr bwMode="auto">
          <a:xfrm>
            <a:off x="6734175" y="64738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5819775" y="639445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1754" name="Text Box 22"/>
          <p:cNvSpPr txBox="1">
            <a:spLocks noChangeArrowheads="1"/>
          </p:cNvSpPr>
          <p:nvPr/>
        </p:nvSpPr>
        <p:spPr bwMode="auto">
          <a:xfrm>
            <a:off x="7038975" y="639445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cxnSp>
        <p:nvCxnSpPr>
          <p:cNvPr id="31755" name="Straight Arrow Connector 2"/>
          <p:cNvCxnSpPr>
            <a:cxnSpLocks noChangeShapeType="1"/>
          </p:cNvCxnSpPr>
          <p:nvPr/>
        </p:nvCxnSpPr>
        <p:spPr bwMode="auto">
          <a:xfrm>
            <a:off x="5541963" y="6245225"/>
            <a:ext cx="811212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– CMPP Creation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2117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602163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287963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8975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5592763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4983163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983163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4983163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46021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0593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57451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821363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5592763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6202363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64309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5973763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745163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6659563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287963" y="2587625"/>
            <a:ext cx="550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6507163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5745163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678363" y="3349625"/>
            <a:ext cx="541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4373563" y="4187825"/>
            <a:ext cx="6397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5364163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126163" y="3730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7040563" y="3730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735763" y="6397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6049963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5516563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7192963" y="3048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41449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67357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7573963" y="64008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>
            <a:off x="6888163" y="34290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6430963" y="66294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Oval 38"/>
          <p:cNvSpPr>
            <a:spLocks noChangeArrowheads="1"/>
          </p:cNvSpPr>
          <p:nvPr/>
        </p:nvSpPr>
        <p:spPr bwMode="auto">
          <a:xfrm>
            <a:off x="4297363" y="20574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5059363" y="22098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Oval 40"/>
          <p:cNvSpPr>
            <a:spLocks noChangeArrowheads="1"/>
          </p:cNvSpPr>
          <p:nvPr/>
        </p:nvSpPr>
        <p:spPr bwMode="auto">
          <a:xfrm>
            <a:off x="8775700" y="6446838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32809" name="Line 43"/>
          <p:cNvSpPr>
            <a:spLocks noChangeShapeType="1"/>
          </p:cNvSpPr>
          <p:nvPr/>
        </p:nvSpPr>
        <p:spPr bwMode="auto">
          <a:xfrm>
            <a:off x="6430963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Text Box 44"/>
          <p:cNvSpPr txBox="1">
            <a:spLocks noChangeArrowheads="1"/>
          </p:cNvSpPr>
          <p:nvPr/>
        </p:nvSpPr>
        <p:spPr bwMode="auto">
          <a:xfrm>
            <a:off x="0" y="1447800"/>
            <a:ext cx="4675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p’s =     p1,   p2,    p3,    p4,     p5,       p6</a:t>
            </a:r>
          </a:p>
        </p:txBody>
      </p:sp>
      <p:sp>
        <p:nvSpPr>
          <p:cNvPr id="32811" name="Text Box 45"/>
          <p:cNvSpPr txBox="1">
            <a:spLocks noChangeArrowheads="1"/>
          </p:cNvSpPr>
          <p:nvPr/>
        </p:nvSpPr>
        <p:spPr bwMode="auto">
          <a:xfrm>
            <a:off x="2057400" y="3640138"/>
            <a:ext cx="25923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p4 = cmpp.ON (b &gt; 13)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(b &lt;= 13) if T</a:t>
            </a:r>
          </a:p>
        </p:txBody>
      </p:sp>
      <p:sp>
        <p:nvSpPr>
          <p:cNvPr id="32812" name="TextBox 1"/>
          <p:cNvSpPr txBox="1">
            <a:spLocks noChangeArrowheads="1"/>
          </p:cNvSpPr>
          <p:nvPr/>
        </p:nvSpPr>
        <p:spPr bwMode="auto">
          <a:xfrm>
            <a:off x="6654800" y="1828800"/>
            <a:ext cx="248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p1 = cmpp.ON (b &lt;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p2 = cmpp.ON (b &gt;=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(b &lt;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3" name="TextBox 3"/>
          <p:cNvSpPr txBox="1">
            <a:spLocks noChangeArrowheads="1"/>
          </p:cNvSpPr>
          <p:nvPr/>
        </p:nvSpPr>
        <p:spPr bwMode="auto">
          <a:xfrm>
            <a:off x="2733675" y="2921000"/>
            <a:ext cx="2478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p3 = cmpp.ON (c &gt;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(c &lt;=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4" name="TextBox 4"/>
          <p:cNvSpPr txBox="1">
            <a:spLocks noChangeArrowheads="1"/>
          </p:cNvSpPr>
          <p:nvPr/>
        </p:nvSpPr>
        <p:spPr bwMode="auto">
          <a:xfrm>
            <a:off x="7162800" y="3167063"/>
            <a:ext cx="25812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(c &lt;= 25)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cxnSp>
        <p:nvCxnSpPr>
          <p:cNvPr id="32815" name="Straight Arrow Connector 6"/>
          <p:cNvCxnSpPr>
            <a:cxnSpLocks noChangeShapeType="1"/>
            <a:stCxn id="32803" idx="3"/>
          </p:cNvCxnSpPr>
          <p:nvPr/>
        </p:nvCxnSpPr>
        <p:spPr bwMode="auto">
          <a:xfrm>
            <a:off x="8335963" y="6629400"/>
            <a:ext cx="439737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Control Flow Substitution – The Rest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Guard all operations in each bb by R(bb)</a:t>
            </a:r>
          </a:p>
          <a:p>
            <a:pPr lvl="1"/>
            <a:r>
              <a:rPr lang="en-US" altLang="en-US" u="sng" smtClean="0">
                <a:solidFill>
                  <a:srgbClr val="FF0000"/>
                </a:solidFill>
              </a:rPr>
              <a:t>Including the newly inserted CMPPs</a:t>
            </a:r>
          </a:p>
          <a:p>
            <a:r>
              <a:rPr lang="en-US" altLang="en-US" smtClean="0"/>
              <a:t>Nuke all the branches</a:t>
            </a:r>
          </a:p>
          <a:p>
            <a:pPr lvl="1"/>
            <a:r>
              <a:rPr lang="en-US" altLang="en-US" smtClean="0"/>
              <a:t>Except exit edges and backedges</a:t>
            </a:r>
          </a:p>
          <a:p>
            <a:r>
              <a:rPr lang="en-US" altLang="en-US" smtClean="0"/>
              <a:t>Initialize each predicate to 0 in first BB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bb              =      1,           2,      3,     4,      5,       6,       7,         8, 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 p1    p2     p3     p4      p5      p1        p6         T  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01000" cy="615950"/>
          </a:xfrm>
        </p:spPr>
        <p:txBody>
          <a:bodyPr/>
          <a:lstStyle/>
          <a:p>
            <a:r>
              <a:rPr lang="en-US" altLang="en-US" smtClean="0"/>
              <a:t>Running Example – Control Flow Substitution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8288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2192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9050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146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2098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16002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6002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>
            <a:off x="16002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2192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1676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23622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4384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22098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28194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3048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25908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23622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 flipH="1">
            <a:off x="32766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9050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1242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3622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2954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9906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9812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7432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6576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3528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26670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21336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3810000" y="274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762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33528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41910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35052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>
            <a:off x="30480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3048000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52578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 flipH="1">
            <a:off x="30480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30480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45720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45720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 flipV="1">
            <a:off x="51054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2971800" y="6248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2209800" y="6321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Step 4: CMPP Compaction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Convert ON CMPPs to UN</a:t>
            </a:r>
          </a:p>
          <a:p>
            <a:pPr lvl="1"/>
            <a:r>
              <a:rPr lang="en-US" altLang="en-US" smtClean="0"/>
              <a:t>All singly defined predicates don’t need to be OR-type</a:t>
            </a:r>
          </a:p>
          <a:p>
            <a:pPr lvl="1"/>
            <a:r>
              <a:rPr lang="en-US" altLang="en-US" smtClean="0"/>
              <a:t>OR of 1 condition </a:t>
            </a:r>
            <a:r>
              <a:rPr lang="en-US" altLang="en-US" smtClean="0">
                <a:sym typeface="Wingdings" panose="05000000000000000000" pitchFamily="2" charset="2"/>
              </a:rPr>
              <a:t> Just compute it !!!</a:t>
            </a:r>
          </a:p>
          <a:p>
            <a:pPr lvl="1"/>
            <a:r>
              <a:rPr lang="en-US" altLang="en-US" smtClean="0">
                <a:sym typeface="Wingdings" panose="05000000000000000000" pitchFamily="2" charset="2"/>
              </a:rPr>
              <a:t>Remove initialization (Unconditional don’t require init)</a:t>
            </a:r>
            <a:endParaRPr lang="en-US" altLang="en-US" smtClean="0"/>
          </a:p>
          <a:p>
            <a:r>
              <a:rPr lang="en-US" altLang="en-US" smtClean="0"/>
              <a:t>Reduce number of CMPPs</a:t>
            </a:r>
          </a:p>
          <a:p>
            <a:pPr lvl="1"/>
            <a:r>
              <a:rPr lang="en-US" altLang="en-US" smtClean="0"/>
              <a:t>Utilize 2</a:t>
            </a:r>
            <a:r>
              <a:rPr lang="en-US" altLang="en-US" baseline="30000" smtClean="0"/>
              <a:t>nd</a:t>
            </a:r>
            <a:r>
              <a:rPr lang="en-US" altLang="en-US" smtClean="0"/>
              <a:t> destination slot</a:t>
            </a:r>
          </a:p>
          <a:p>
            <a:pPr lvl="1"/>
            <a:r>
              <a:rPr lang="en-US" altLang="en-US" smtClean="0"/>
              <a:t>Combine any 2 CMPPs with:</a:t>
            </a:r>
          </a:p>
          <a:p>
            <a:pPr lvl="2"/>
            <a:r>
              <a:rPr lang="en-US" altLang="en-US" smtClean="0"/>
              <a:t>Same source operands</a:t>
            </a:r>
          </a:p>
          <a:p>
            <a:pPr lvl="2"/>
            <a:r>
              <a:rPr lang="en-US" altLang="en-US" smtClean="0"/>
              <a:t>Same guarding predicate</a:t>
            </a:r>
          </a:p>
          <a:p>
            <a:pPr lvl="2"/>
            <a:r>
              <a:rPr lang="en-US" altLang="en-US" smtClean="0"/>
              <a:t>Same or opposite compare conditions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Running Example - CMPP Compaction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410200" y="1520825"/>
            <a:ext cx="371792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p1,p2 = cmpp.UN.UC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p3,p5 = cmpp.UN.OC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p4,p5 = cmpp.UN.OC (b &gt;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4648200" y="3581400"/>
            <a:ext cx="685800" cy="914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 dirty="0" smtClean="0"/>
              <a:t>From Last Time: HPL-PD </a:t>
            </a:r>
            <a:r>
              <a:rPr lang="en-US" altLang="en-US" dirty="0" smtClean="0"/>
              <a:t>Compare-to-Predicate Operations (CMPPs)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How do we compute predicates</a:t>
            </a:r>
          </a:p>
          <a:p>
            <a:pPr lvl="1"/>
            <a:r>
              <a:rPr lang="en-US" altLang="en-US" smtClean="0"/>
              <a:t>Compare registers/literals like a branch would do</a:t>
            </a:r>
          </a:p>
          <a:p>
            <a:pPr lvl="1"/>
            <a:r>
              <a:rPr lang="en-US" altLang="en-US" smtClean="0"/>
              <a:t>Efficiency, code size, nested conditionals, etc</a:t>
            </a:r>
          </a:p>
          <a:p>
            <a:r>
              <a:rPr lang="en-US" altLang="en-US" smtClean="0"/>
              <a:t>2 targets for computing taken/fall-through conditions with 1 operation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3630613"/>
            <a:ext cx="5010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p1, p2 = CMPP.cond.D1a.D2a (r1, r2) if p3</a:t>
            </a:r>
          </a:p>
          <a:p>
            <a:endParaRPr lang="en-US" altLang="en-US" sz="2000"/>
          </a:p>
          <a:p>
            <a:r>
              <a:rPr lang="en-US" altLang="en-US" sz="2000"/>
              <a:t>p1 = first destination predicate</a:t>
            </a:r>
          </a:p>
          <a:p>
            <a:r>
              <a:rPr lang="en-US" altLang="en-US" sz="2000"/>
              <a:t>p2 = second destination predicate</a:t>
            </a:r>
          </a:p>
          <a:p>
            <a:r>
              <a:rPr lang="en-US" altLang="en-US" sz="2000"/>
              <a:t>cond = compare condition (ie EQ, LT, GE, …)</a:t>
            </a:r>
          </a:p>
          <a:p>
            <a:r>
              <a:rPr lang="en-US" altLang="en-US" sz="2000"/>
              <a:t>D1a = action specifier for first destination</a:t>
            </a:r>
          </a:p>
          <a:p>
            <a:r>
              <a:rPr lang="en-US" altLang="en-US" sz="2000"/>
              <a:t>D2a = action specifier for second destination</a:t>
            </a:r>
          </a:p>
          <a:p>
            <a:r>
              <a:rPr lang="en-US" altLang="en-US" sz="2000"/>
              <a:t>(r1,r2) = data inputs to be compared (ie r1 &lt; r2)</a:t>
            </a:r>
          </a:p>
          <a:p>
            <a:r>
              <a:rPr lang="en-US" altLang="en-US" sz="2000"/>
              <a:t>p3 = guarding predicate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If-convert the code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Homework Problem Answer (1)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5791200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If-convert the code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705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4008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096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4770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96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67818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791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68580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4008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70866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67818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67818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1722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53721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62484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66294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62484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7818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69342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54102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69342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76200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3246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960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71628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0866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57150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</p:spTree>
    <p:extLst>
      <p:ext uri="{BB962C8B-B14F-4D97-AF65-F5344CB8AC3E}">
        <p14:creationId xmlns:p14="http://schemas.microsoft.com/office/powerpoint/2010/main" val="1812362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Homework Problem Answer (2)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717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8669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621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9431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1623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22479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2573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3241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8669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5527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2479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22479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6383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8382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17145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20955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17145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22479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24003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763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4003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0861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17907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15621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6289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25527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11811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724400" y="1706513"/>
            <a:ext cx="139172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CD</a:t>
            </a:r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1</a:t>
            </a:r>
          </a:p>
          <a:p>
            <a:r>
              <a:rPr lang="en-US" altLang="en-US" sz="1600" dirty="0"/>
              <a:t>3	-2</a:t>
            </a:r>
          </a:p>
          <a:p>
            <a:r>
              <a:rPr lang="en-US" altLang="en-US" sz="1600" dirty="0"/>
              <a:t>4	-3</a:t>
            </a:r>
          </a:p>
          <a:p>
            <a:r>
              <a:rPr lang="en-US" altLang="en-US" sz="1600" dirty="0"/>
              <a:t>5	2,3</a:t>
            </a:r>
          </a:p>
          <a:p>
            <a:r>
              <a:rPr lang="en-US" altLang="en-US" sz="1600" dirty="0"/>
              <a:t>6	-4</a:t>
            </a:r>
          </a:p>
          <a:p>
            <a:r>
              <a:rPr lang="en-US" altLang="en-US" sz="1600" dirty="0"/>
              <a:t>7	4</a:t>
            </a:r>
          </a:p>
          <a:p>
            <a:r>
              <a:rPr lang="en-US" altLang="en-US" sz="1600" dirty="0"/>
              <a:t>8	-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4895636" y="4291173"/>
            <a:ext cx="3109913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p3 = 0</a:t>
            </a:r>
          </a:p>
          <a:p>
            <a:r>
              <a:rPr lang="en-US" altLang="en-US" sz="1600" dirty="0"/>
              <a:t>p1 = CMPP.UN (a &gt; 0) if T</a:t>
            </a:r>
          </a:p>
          <a:p>
            <a:r>
              <a:rPr lang="en-US" altLang="en-US" sz="1600" dirty="0"/>
              <a:t>r = t + s if p1</a:t>
            </a:r>
          </a:p>
          <a:p>
            <a:r>
              <a:rPr lang="en-US" altLang="en-US" sz="1600" dirty="0"/>
              <a:t>p2,p3 = CMPP.UC.ON (b &gt; 0) if p1</a:t>
            </a:r>
          </a:p>
          <a:p>
            <a:r>
              <a:rPr lang="en-US" altLang="en-US" sz="1600" dirty="0"/>
              <a:t>p4,p3 = CMPP.UC.ON (c &gt; 0) if p2</a:t>
            </a:r>
          </a:p>
          <a:p>
            <a:r>
              <a:rPr lang="en-US" altLang="en-US" sz="1600" dirty="0"/>
              <a:t>u = v + 1 if p3</a:t>
            </a:r>
          </a:p>
          <a:p>
            <a:r>
              <a:rPr lang="en-US" altLang="en-US" sz="1600" dirty="0"/>
              <a:t>p5,p6 = CMPP.UC.UN (d &gt; 0) if p4</a:t>
            </a:r>
          </a:p>
          <a:p>
            <a:r>
              <a:rPr lang="en-US" altLang="en-US" sz="1600" dirty="0"/>
              <a:t>x = y + 1 if p6</a:t>
            </a:r>
          </a:p>
          <a:p>
            <a:r>
              <a:rPr lang="en-US" altLang="en-US" sz="1600" dirty="0"/>
              <a:t>z = z + 1 if p5</a:t>
            </a: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934200" y="1718499"/>
            <a:ext cx="26901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</a:t>
            </a:r>
            <a:r>
              <a:rPr lang="en-US" altLang="en-US" sz="1600" u="sng" dirty="0" smtClean="0"/>
              <a:t>Assigned Predicate</a:t>
            </a:r>
            <a:endParaRPr lang="en-US" altLang="en-US" sz="1600" u="sng" dirty="0"/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</a:t>
            </a:r>
            <a:r>
              <a:rPr lang="en-US" altLang="en-US" sz="1600" dirty="0" smtClean="0"/>
              <a:t>p1</a:t>
            </a:r>
            <a:endParaRPr lang="en-US" altLang="en-US" sz="1600" dirty="0"/>
          </a:p>
          <a:p>
            <a:r>
              <a:rPr lang="en-US" altLang="en-US" sz="1600" dirty="0"/>
              <a:t>3	</a:t>
            </a:r>
            <a:r>
              <a:rPr lang="en-US" altLang="en-US" sz="1600" dirty="0" smtClean="0"/>
              <a:t>p2</a:t>
            </a:r>
            <a:endParaRPr lang="en-US" altLang="en-US" sz="1600" dirty="0"/>
          </a:p>
          <a:p>
            <a:r>
              <a:rPr lang="en-US" altLang="en-US" sz="1600" dirty="0"/>
              <a:t>4	</a:t>
            </a:r>
            <a:r>
              <a:rPr lang="en-US" altLang="en-US" sz="1600" dirty="0" smtClean="0"/>
              <a:t>p4</a:t>
            </a:r>
            <a:endParaRPr lang="en-US" altLang="en-US" sz="1600" dirty="0"/>
          </a:p>
          <a:p>
            <a:r>
              <a:rPr lang="en-US" altLang="en-US" sz="1600" dirty="0"/>
              <a:t>5	</a:t>
            </a:r>
            <a:r>
              <a:rPr lang="en-US" altLang="en-US" sz="1600" dirty="0" smtClean="0"/>
              <a:t>p3</a:t>
            </a:r>
            <a:endParaRPr lang="en-US" altLang="en-US" sz="1600" dirty="0"/>
          </a:p>
          <a:p>
            <a:r>
              <a:rPr lang="en-US" altLang="en-US" sz="1600" dirty="0"/>
              <a:t>6	</a:t>
            </a:r>
            <a:r>
              <a:rPr lang="en-US" altLang="en-US" sz="1600" dirty="0" smtClean="0"/>
              <a:t>p5</a:t>
            </a:r>
            <a:endParaRPr lang="en-US" altLang="en-US" sz="1600" dirty="0"/>
          </a:p>
          <a:p>
            <a:r>
              <a:rPr lang="en-US" altLang="en-US" sz="1600" dirty="0"/>
              <a:t>7	</a:t>
            </a:r>
            <a:r>
              <a:rPr lang="en-US" altLang="en-US" sz="1600" dirty="0" smtClean="0"/>
              <a:t>p6</a:t>
            </a:r>
            <a:endParaRPr lang="en-US" altLang="en-US" sz="1600" dirty="0"/>
          </a:p>
          <a:p>
            <a:r>
              <a:rPr lang="en-US" altLang="en-US" sz="1600" dirty="0"/>
              <a:t>8	-</a:t>
            </a:r>
          </a:p>
        </p:txBody>
      </p:sp>
    </p:spTree>
    <p:extLst>
      <p:ext uri="{BB962C8B-B14F-4D97-AF65-F5344CB8AC3E}">
        <p14:creationId xmlns:p14="http://schemas.microsoft.com/office/powerpoint/2010/main" val="36180250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When to Apply If-conversion?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3434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Positives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Remove branch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disruption to sequential fetch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prediction or mispredict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draining of pipeline for mispredict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use of branch resource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Increase potential for operation overlap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Creates larger basic blocks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Convert control dependences into data dependences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Enable more aggressive compiler xforms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Software pipelining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Height reduction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What about the negatives?</a:t>
            </a:r>
          </a:p>
          <a:p>
            <a:pPr lvl="1">
              <a:lnSpc>
                <a:spcPct val="90000"/>
              </a:lnSpc>
            </a:pPr>
            <a:endParaRPr lang="en-US" altLang="en-US" sz="180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5056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Negative 1: Resource Usage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219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90600" y="43434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1600200" y="43434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219200" y="3124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9906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16002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18288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46125" y="3467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041525" y="3543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1600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600200" y="26638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822325" y="4381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1965325" y="4381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>
            <a:off x="1600200" y="5181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Text Box 19"/>
          <p:cNvSpPr txBox="1">
            <a:spLocks noChangeArrowheads="1"/>
          </p:cNvSpPr>
          <p:nvPr/>
        </p:nvSpPr>
        <p:spPr bwMode="auto">
          <a:xfrm>
            <a:off x="1676400" y="51784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1283" name="Text Box 20"/>
          <p:cNvSpPr txBox="1">
            <a:spLocks noChangeArrowheads="1"/>
          </p:cNvSpPr>
          <p:nvPr/>
        </p:nvSpPr>
        <p:spPr bwMode="auto">
          <a:xfrm>
            <a:off x="838200" y="1749425"/>
            <a:ext cx="362743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Instruction execution is additive</a:t>
            </a:r>
          </a:p>
          <a:p>
            <a:r>
              <a:rPr lang="en-US" altLang="en-US">
                <a:solidFill>
                  <a:schemeClr val="tx1"/>
                </a:solidFill>
              </a:rPr>
              <a:t>for all BBs that are if-converted, thus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require more processor resources</a:t>
            </a:r>
          </a:p>
        </p:txBody>
      </p:sp>
      <p:sp>
        <p:nvSpPr>
          <p:cNvPr id="11284" name="Rectangle 22"/>
          <p:cNvSpPr>
            <a:spLocks noChangeArrowheads="1"/>
          </p:cNvSpPr>
          <p:nvPr/>
        </p:nvSpPr>
        <p:spPr bwMode="auto">
          <a:xfrm>
            <a:off x="3352800" y="32004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85" name="Rectangle 23"/>
          <p:cNvSpPr>
            <a:spLocks noChangeArrowheads="1"/>
          </p:cNvSpPr>
          <p:nvPr/>
        </p:nvSpPr>
        <p:spPr bwMode="auto">
          <a:xfrm>
            <a:off x="3352800" y="36576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1286" name="Rectangle 24"/>
          <p:cNvSpPr>
            <a:spLocks noChangeArrowheads="1"/>
          </p:cNvSpPr>
          <p:nvPr/>
        </p:nvSpPr>
        <p:spPr bwMode="auto">
          <a:xfrm>
            <a:off x="3352800" y="4114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1287" name="Rectangle 25"/>
          <p:cNvSpPr>
            <a:spLocks noChangeArrowheads="1"/>
          </p:cNvSpPr>
          <p:nvPr/>
        </p:nvSpPr>
        <p:spPr bwMode="auto">
          <a:xfrm>
            <a:off x="3352800" y="4572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88" name="AutoShape 26"/>
          <p:cNvSpPr>
            <a:spLocks noChangeArrowheads="1"/>
          </p:cNvSpPr>
          <p:nvPr/>
        </p:nvSpPr>
        <p:spPr bwMode="auto">
          <a:xfrm>
            <a:off x="2819400" y="39624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89" name="Text Box 20"/>
          <p:cNvSpPr txBox="1">
            <a:spLocks noChangeArrowheads="1"/>
          </p:cNvSpPr>
          <p:nvPr/>
        </p:nvSpPr>
        <p:spPr bwMode="auto">
          <a:xfrm>
            <a:off x="5105400" y="1828800"/>
            <a:ext cx="447357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Be careful applying if-conversion too liberally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when processor resources constrained OR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blocks have large numbers of instructions</a:t>
            </a:r>
          </a:p>
        </p:txBody>
      </p:sp>
      <p:sp>
        <p:nvSpPr>
          <p:cNvPr id="11290" name="Right Arrow 1"/>
          <p:cNvSpPr>
            <a:spLocks noChangeArrowheads="1"/>
          </p:cNvSpPr>
          <p:nvPr/>
        </p:nvSpPr>
        <p:spPr bwMode="auto">
          <a:xfrm>
            <a:off x="4465638" y="2133600"/>
            <a:ext cx="487362" cy="457200"/>
          </a:xfrm>
          <a:prstGeom prst="rightArrow">
            <a:avLst>
              <a:gd name="adj1" fmla="val 50000"/>
              <a:gd name="adj2" fmla="val 50002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97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Negative 2: Dependence Height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096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219200" y="556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990600" y="5181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1600200" y="5181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2192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9906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16002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828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46125" y="4305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041525" y="4381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16002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600200" y="35020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822325" y="5219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1965325" y="5219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2305" name="Line 18"/>
          <p:cNvSpPr>
            <a:spLocks noChangeShapeType="1"/>
          </p:cNvSpPr>
          <p:nvPr/>
        </p:nvSpPr>
        <p:spPr bwMode="auto">
          <a:xfrm>
            <a:off x="1600200" y="6019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1676400" y="60166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838200" y="1749425"/>
            <a:ext cx="3098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Dependence height is max of</a:t>
            </a:r>
          </a:p>
          <a:p>
            <a:r>
              <a:rPr lang="en-US" altLang="en-US">
                <a:solidFill>
                  <a:schemeClr val="tx1"/>
                </a:solidFill>
              </a:rPr>
              <a:t>for all BBs that are if-converted</a:t>
            </a:r>
          </a:p>
          <a:p>
            <a:r>
              <a:rPr lang="en-US" altLang="en-US">
                <a:solidFill>
                  <a:schemeClr val="tx1"/>
                </a:solidFill>
              </a:rPr>
              <a:t>(dep height = schedule length</a:t>
            </a:r>
          </a:p>
          <a:p>
            <a:r>
              <a:rPr lang="en-US" altLang="en-US">
                <a:solidFill>
                  <a:schemeClr val="tx1"/>
                </a:solidFill>
              </a:rPr>
              <a:t>with infinite resources)</a:t>
            </a:r>
          </a:p>
        </p:txBody>
      </p:sp>
      <p:sp>
        <p:nvSpPr>
          <p:cNvPr id="12308" name="Rectangle 21"/>
          <p:cNvSpPr>
            <a:spLocks noChangeArrowheads="1"/>
          </p:cNvSpPr>
          <p:nvPr/>
        </p:nvSpPr>
        <p:spPr bwMode="auto">
          <a:xfrm>
            <a:off x="3352800" y="40386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309" name="Rectangle 22"/>
          <p:cNvSpPr>
            <a:spLocks noChangeArrowheads="1"/>
          </p:cNvSpPr>
          <p:nvPr/>
        </p:nvSpPr>
        <p:spPr bwMode="auto">
          <a:xfrm>
            <a:off x="3352800" y="4495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2310" name="Rectangle 23"/>
          <p:cNvSpPr>
            <a:spLocks noChangeArrowheads="1"/>
          </p:cNvSpPr>
          <p:nvPr/>
        </p:nvSpPr>
        <p:spPr bwMode="auto">
          <a:xfrm>
            <a:off x="3352800" y="4953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2311" name="Rectangle 24"/>
          <p:cNvSpPr>
            <a:spLocks noChangeArrowheads="1"/>
          </p:cNvSpPr>
          <p:nvPr/>
        </p:nvSpPr>
        <p:spPr bwMode="auto">
          <a:xfrm>
            <a:off x="3352800" y="54102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312" name="AutoShape 25"/>
          <p:cNvSpPr>
            <a:spLocks noChangeArrowheads="1"/>
          </p:cNvSpPr>
          <p:nvPr/>
        </p:nvSpPr>
        <p:spPr bwMode="auto">
          <a:xfrm>
            <a:off x="2819400" y="4800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313" name="Right Arrow 1"/>
          <p:cNvSpPr>
            <a:spLocks noChangeArrowheads="1"/>
          </p:cNvSpPr>
          <p:nvPr/>
        </p:nvSpPr>
        <p:spPr bwMode="auto">
          <a:xfrm>
            <a:off x="4343400" y="2209800"/>
            <a:ext cx="7620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314" name="Text Box 20"/>
          <p:cNvSpPr txBox="1">
            <a:spLocks noChangeArrowheads="1"/>
          </p:cNvSpPr>
          <p:nvPr/>
        </p:nvSpPr>
        <p:spPr bwMode="auto">
          <a:xfrm>
            <a:off x="5511800" y="1860550"/>
            <a:ext cx="40005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Be careful with if-converting blocks with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mismatched dependence heights</a:t>
            </a:r>
          </a:p>
        </p:txBody>
      </p:sp>
    </p:spTree>
    <p:extLst>
      <p:ext uri="{BB962C8B-B14F-4D97-AF65-F5344CB8AC3E}">
        <p14:creationId xmlns:p14="http://schemas.microsoft.com/office/powerpoint/2010/main" val="9174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Negative 3: Hazard Presence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096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219200" y="556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990600" y="5181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1600200" y="5181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2192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9906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16002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1828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746125" y="4305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041525" y="4381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6002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600200" y="35020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822325" y="5219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1965325" y="5219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1600200" y="6019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Text Box 19"/>
          <p:cNvSpPr txBox="1">
            <a:spLocks noChangeArrowheads="1"/>
          </p:cNvSpPr>
          <p:nvPr/>
        </p:nvSpPr>
        <p:spPr bwMode="auto">
          <a:xfrm>
            <a:off x="1676400" y="60166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533400" y="1749425"/>
            <a:ext cx="3644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Hazard = operation that forces</a:t>
            </a:r>
          </a:p>
          <a:p>
            <a:r>
              <a:rPr lang="en-US" altLang="en-US">
                <a:solidFill>
                  <a:schemeClr val="tx1"/>
                </a:solidFill>
              </a:rPr>
              <a:t>the compiler to be conservative,</a:t>
            </a:r>
          </a:p>
          <a:p>
            <a:r>
              <a:rPr lang="en-US" altLang="en-US">
                <a:solidFill>
                  <a:schemeClr val="tx1"/>
                </a:solidFill>
              </a:rPr>
              <a:t>so limited reordering or optimization,</a:t>
            </a:r>
          </a:p>
          <a:p>
            <a:r>
              <a:rPr lang="en-US" altLang="en-US">
                <a:solidFill>
                  <a:schemeClr val="tx1"/>
                </a:solidFill>
              </a:rPr>
              <a:t>e.g.,  subroutine call, pointer store, …</a:t>
            </a:r>
          </a:p>
        </p:txBody>
      </p:sp>
      <p:sp>
        <p:nvSpPr>
          <p:cNvPr id="13332" name="Rectangle 21"/>
          <p:cNvSpPr>
            <a:spLocks noChangeArrowheads="1"/>
          </p:cNvSpPr>
          <p:nvPr/>
        </p:nvSpPr>
        <p:spPr bwMode="auto">
          <a:xfrm>
            <a:off x="3352800" y="40386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33" name="Rectangle 22"/>
          <p:cNvSpPr>
            <a:spLocks noChangeArrowheads="1"/>
          </p:cNvSpPr>
          <p:nvPr/>
        </p:nvSpPr>
        <p:spPr bwMode="auto">
          <a:xfrm>
            <a:off x="3352800" y="4495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3334" name="Rectangle 23"/>
          <p:cNvSpPr>
            <a:spLocks noChangeArrowheads="1"/>
          </p:cNvSpPr>
          <p:nvPr/>
        </p:nvSpPr>
        <p:spPr bwMode="auto">
          <a:xfrm>
            <a:off x="3352800" y="4953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3335" name="Rectangle 24"/>
          <p:cNvSpPr>
            <a:spLocks noChangeArrowheads="1"/>
          </p:cNvSpPr>
          <p:nvPr/>
        </p:nvSpPr>
        <p:spPr bwMode="auto">
          <a:xfrm>
            <a:off x="3352800" y="54102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6" name="AutoShape 25"/>
          <p:cNvSpPr>
            <a:spLocks noChangeArrowheads="1"/>
          </p:cNvSpPr>
          <p:nvPr/>
        </p:nvSpPr>
        <p:spPr bwMode="auto">
          <a:xfrm>
            <a:off x="2819400" y="48006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7" name="Right Arrow 1"/>
          <p:cNvSpPr>
            <a:spLocks noChangeArrowheads="1"/>
          </p:cNvSpPr>
          <p:nvPr/>
        </p:nvSpPr>
        <p:spPr bwMode="auto">
          <a:xfrm>
            <a:off x="4648200" y="2286000"/>
            <a:ext cx="6858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8" name="Text Box 20"/>
          <p:cNvSpPr txBox="1">
            <a:spLocks noChangeArrowheads="1"/>
          </p:cNvSpPr>
          <p:nvPr/>
        </p:nvSpPr>
        <p:spPr bwMode="auto">
          <a:xfrm>
            <a:off x="5410200" y="1905000"/>
            <a:ext cx="3340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Hazards should be avoided except</a:t>
            </a:r>
            <a:br>
              <a:rPr lang="en-US" altLang="en-US">
                <a:solidFill>
                  <a:schemeClr val="tx1"/>
                </a:solidFill>
              </a:rPr>
            </a:br>
            <a:r>
              <a:rPr lang="en-US" altLang="en-US">
                <a:solidFill>
                  <a:schemeClr val="tx1"/>
                </a:solidFill>
              </a:rPr>
              <a:t>on the “main path”</a:t>
            </a:r>
          </a:p>
        </p:txBody>
      </p:sp>
    </p:spTree>
    <p:extLst>
      <p:ext uri="{BB962C8B-B14F-4D97-AF65-F5344CB8AC3E}">
        <p14:creationId xmlns:p14="http://schemas.microsoft.com/office/powerpoint/2010/main" val="416785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Deciding When/What To If-convert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47800"/>
            <a:ext cx="4419600" cy="5216525"/>
          </a:xfrm>
        </p:spPr>
        <p:txBody>
          <a:bodyPr/>
          <a:lstStyle/>
          <a:p>
            <a:r>
              <a:rPr lang="en-US" altLang="en-US" sz="2000" smtClean="0"/>
              <a:t>Resources</a:t>
            </a:r>
          </a:p>
          <a:p>
            <a:pPr lvl="1"/>
            <a:r>
              <a:rPr lang="en-US" altLang="en-US" sz="1800" smtClean="0"/>
              <a:t>Small resource usage ideal for less important paths </a:t>
            </a:r>
          </a:p>
          <a:p>
            <a:r>
              <a:rPr lang="en-US" altLang="en-US" sz="2000" smtClean="0"/>
              <a:t>Dependence height</a:t>
            </a:r>
          </a:p>
          <a:p>
            <a:pPr lvl="1"/>
            <a:r>
              <a:rPr lang="en-US" altLang="en-US" sz="1800" smtClean="0"/>
              <a:t>Matched heights are ideal</a:t>
            </a:r>
          </a:p>
          <a:p>
            <a:pPr lvl="1"/>
            <a:r>
              <a:rPr lang="en-US" altLang="en-US" sz="1800" smtClean="0"/>
              <a:t>Close to same heights is ok</a:t>
            </a:r>
          </a:p>
          <a:p>
            <a:r>
              <a:rPr lang="en-US" altLang="en-US" sz="2000" smtClean="0"/>
              <a:t>Remember everything is </a:t>
            </a:r>
            <a:r>
              <a:rPr lang="en-US" altLang="en-US" sz="2000" u="sng" smtClean="0"/>
              <a:t>relative</a:t>
            </a:r>
            <a:r>
              <a:rPr lang="en-US" altLang="en-US" sz="2000" smtClean="0"/>
              <a:t> for resources and dependence height !</a:t>
            </a:r>
          </a:p>
          <a:p>
            <a:r>
              <a:rPr lang="en-US" altLang="en-US" sz="2000" smtClean="0"/>
              <a:t>Hazards</a:t>
            </a:r>
          </a:p>
          <a:p>
            <a:pPr lvl="1"/>
            <a:r>
              <a:rPr lang="en-US" altLang="en-US" sz="1800" smtClean="0"/>
              <a:t>Avoid hazards unless on most important path</a:t>
            </a:r>
          </a:p>
          <a:p>
            <a:r>
              <a:rPr lang="en-US" altLang="en-US" sz="2000" smtClean="0"/>
              <a:t>Estimate of benefit</a:t>
            </a:r>
          </a:p>
          <a:p>
            <a:pPr lvl="1"/>
            <a:r>
              <a:rPr lang="en-US" altLang="en-US" sz="1800" smtClean="0"/>
              <a:t>Branches/Mispredicts removed</a:t>
            </a:r>
          </a:p>
          <a:p>
            <a:pPr lvl="1"/>
            <a:r>
              <a:rPr lang="en-US" altLang="en-US" sz="1800" smtClean="0"/>
              <a:t>Increased instruction overlap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9530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5626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3340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59436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5626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5334000" y="3352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5943600" y="3352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1722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089525" y="3238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384925" y="3314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5943600" y="2438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943600" y="24352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165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308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5943600" y="4953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019800" y="49498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7696200" y="2971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7696200" y="3429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7696200" y="38862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7696200" y="43434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7162800" y="37338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4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 More on If-conversion/Predicated Execution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+mj-lt"/>
                <a:cs typeface="Arial" panose="020B0604020202020204" pitchFamily="34" charset="0"/>
              </a:rPr>
              <a:t>Selective if-conversion: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altLang="en-US" dirty="0" smtClean="0">
                <a:cs typeface="Arial" panose="020B0604020202020204" pitchFamily="34" charset="0"/>
              </a:rPr>
              <a:t>Effective Compiler Support for Predicated Execution using the </a:t>
            </a:r>
            <a:r>
              <a:rPr lang="en-US" altLang="en-US" dirty="0" err="1" smtClean="0">
                <a:cs typeface="Arial" panose="020B0604020202020204" pitchFamily="34" charset="0"/>
              </a:rPr>
              <a:t>Hyperblock</a:t>
            </a:r>
            <a:r>
              <a:rPr lang="en-US" altLang="en-US" dirty="0" smtClean="0">
                <a:cs typeface="Arial" panose="020B0604020202020204" pitchFamily="34" charset="0"/>
              </a:rPr>
              <a:t>", S. Mahlke et al., MICRO-25, 1992.</a:t>
            </a:r>
          </a:p>
          <a:p>
            <a:r>
              <a:rPr lang="en-US" altLang="en-US" dirty="0" smtClean="0">
                <a:cs typeface="Arial" panose="020B0604020202020204" pitchFamily="34" charset="0"/>
              </a:rPr>
              <a:t>Use of AND-type predicates: "Control CPR: A Branch Height Reduction Optimization for EPIC Processors", M. </a:t>
            </a:r>
            <a:r>
              <a:rPr lang="en-US" altLang="en-US" dirty="0" err="1" smtClean="0">
                <a:cs typeface="Arial" panose="020B0604020202020204" pitchFamily="34" charset="0"/>
              </a:rPr>
              <a:t>Schlansker</a:t>
            </a:r>
            <a:r>
              <a:rPr lang="en-US" altLang="en-US" dirty="0" smtClean="0">
                <a:cs typeface="Arial" panose="020B0604020202020204" pitchFamily="34" charset="0"/>
              </a:rPr>
              <a:t> et al., PLDI-99, 1999.</a:t>
            </a:r>
          </a:p>
          <a:p>
            <a:r>
              <a:rPr lang="en-US" altLang="en-US" dirty="0" smtClean="0">
                <a:cs typeface="Arial" panose="020B0604020202020204" pitchFamily="34" charset="0"/>
              </a:rPr>
              <a:t>Security: Data oblivious computing for making code side channel resistant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29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CMPP Action Specifiers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1649413"/>
            <a:ext cx="12414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Guarding</a:t>
            </a:r>
          </a:p>
          <a:p>
            <a:pPr algn="ctr"/>
            <a:r>
              <a:rPr lang="en-US" altLang="en-US" sz="2000" b="1"/>
              <a:t>predicate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1025" y="1673225"/>
            <a:ext cx="1200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Compare</a:t>
            </a:r>
          </a:p>
          <a:p>
            <a:pPr algn="ctr"/>
            <a:r>
              <a:rPr lang="en-US" altLang="en-US" sz="2000" b="1"/>
              <a:t>Result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49763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56188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713413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318250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946900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AN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7553325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AC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85913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329113" y="1752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4240213"/>
            <a:ext cx="62579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UN/UC = Unconditional normal/complement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	    This is what we used in the earlier examples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	    guard = 0, both outputs are 0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	    guard = 1, UN = Compare result, UC = opposite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ON/OC = OR-type normal/complement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AN/AC = AND-type normal/complement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OR-type, AND-type Predicates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054225"/>
            <a:ext cx="31273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| (!(r3 &lt; r4)) |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</a:t>
            </a:r>
            <a:r>
              <a:rPr lang="en-US" altLang="en-US" sz="2000" dirty="0" smtClean="0">
                <a:solidFill>
                  <a:schemeClr val="tx1"/>
                </a:solidFill>
              </a:rPr>
              <a:t>r6)</a:t>
            </a:r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Wired-OR into p1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257800" y="2054225"/>
            <a:ext cx="326548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1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cmpp_AN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cmpp_AC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cmpp_AN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&amp; (!(r3 &lt; r4)) &amp;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</a:t>
            </a:r>
            <a:r>
              <a:rPr lang="en-US" altLang="en-US" sz="2000" dirty="0" smtClean="0">
                <a:solidFill>
                  <a:schemeClr val="tx1"/>
                </a:solidFill>
              </a:rPr>
              <a:t>r6)</a:t>
            </a:r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Wired-AND into p1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181600" y="5407025"/>
            <a:ext cx="2806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Talk about these later – used</a:t>
            </a:r>
          </a:p>
          <a:p>
            <a:r>
              <a:rPr lang="en-US" altLang="en-US">
                <a:solidFill>
                  <a:schemeClr val="tx1"/>
                </a:solidFill>
              </a:rPr>
              <a:t>for control height reduction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14400" y="5407025"/>
            <a:ext cx="2927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Generating predicated code</a:t>
            </a:r>
          </a:p>
          <a:p>
            <a:r>
              <a:rPr lang="en-US" altLang="en-US">
                <a:solidFill>
                  <a:schemeClr val="tx1"/>
                </a:solidFill>
              </a:rPr>
              <a:t>for some source code requires</a:t>
            </a:r>
          </a:p>
          <a:p>
            <a:r>
              <a:rPr lang="en-US" altLang="en-US">
                <a:solidFill>
                  <a:schemeClr val="tx1"/>
                </a:solidFill>
              </a:rPr>
              <a:t>OR-type predicates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Use of OR-type Predicates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152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9248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620000" y="2133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7010400" y="2895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7010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9335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 &amp;&amp; b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287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ble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ble b,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38100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4648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733800" y="4645025"/>
            <a:ext cx="340836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p5 = cmpp.ON.UC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p2 = cmpp.ON.UC b &lt;= 0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048000" y="4645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429000" y="6324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90600" y="5102225"/>
            <a:ext cx="11699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</a:p>
          <a:p>
            <a:r>
              <a:rPr lang="en-US" altLang="en-US">
                <a:sym typeface="Wingdings" panose="05000000000000000000" pitchFamily="2" charset="2"/>
              </a:rPr>
              <a:t>p5  BB5</a:t>
            </a:r>
            <a:endParaRPr lang="en-US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629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0866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77724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09625"/>
            <a:ext cx="7772400" cy="615950"/>
          </a:xfrm>
        </p:spPr>
        <p:txBody>
          <a:bodyPr/>
          <a:lstStyle/>
          <a:p>
            <a:r>
              <a:rPr lang="en-US" altLang="en-US" smtClean="0"/>
              <a:t>Homework Problem – Answer on next slide but don’t cheat!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Homework Problem Answer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440363" y="1690688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5135563" y="2147888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935663" y="2147888"/>
            <a:ext cx="64770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4787900" y="246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54356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u = v + 1</a:t>
            </a: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2545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r = t + s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4932363" y="4049713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y = x + 1</a:t>
            </a:r>
          </a:p>
        </p:txBody>
      </p:sp>
      <p:sp>
        <p:nvSpPr>
          <p:cNvPr id="15372" name="Line 8"/>
          <p:cNvSpPr>
            <a:spLocks noChangeShapeType="1"/>
          </p:cNvSpPr>
          <p:nvPr/>
        </p:nvSpPr>
        <p:spPr bwMode="auto">
          <a:xfrm flipH="1">
            <a:off x="4584700" y="292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>
            <a:off x="5321300" y="2921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7"/>
          <p:cNvSpPr>
            <a:spLocks noChangeShapeType="1"/>
          </p:cNvSpPr>
          <p:nvPr/>
        </p:nvSpPr>
        <p:spPr bwMode="auto">
          <a:xfrm>
            <a:off x="4635500" y="3683000"/>
            <a:ext cx="482600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8"/>
          <p:cNvSpPr>
            <a:spLocks noChangeShapeType="1"/>
          </p:cNvSpPr>
          <p:nvPr/>
        </p:nvSpPr>
        <p:spPr bwMode="auto">
          <a:xfrm flipH="1">
            <a:off x="5389563" y="3683000"/>
            <a:ext cx="465137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Box 1"/>
          <p:cNvSpPr txBox="1">
            <a:spLocks noChangeArrowheads="1"/>
          </p:cNvSpPr>
          <p:nvPr/>
        </p:nvSpPr>
        <p:spPr bwMode="auto">
          <a:xfrm>
            <a:off x="4217988" y="2814638"/>
            <a:ext cx="608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&gt; 0</a:t>
            </a:r>
          </a:p>
        </p:txBody>
      </p:sp>
      <p:sp>
        <p:nvSpPr>
          <p:cNvPr id="15377" name="TextBox 19"/>
          <p:cNvSpPr txBox="1">
            <a:spLocks noChangeArrowheads="1"/>
          </p:cNvSpPr>
          <p:nvPr/>
        </p:nvSpPr>
        <p:spPr bwMode="auto">
          <a:xfrm>
            <a:off x="5648325" y="2798763"/>
            <a:ext cx="7223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&lt;= 0</a:t>
            </a:r>
          </a:p>
        </p:txBody>
      </p:sp>
      <p:sp>
        <p:nvSpPr>
          <p:cNvPr id="15378" name="TextBox 20"/>
          <p:cNvSpPr txBox="1">
            <a:spLocks noChangeArrowheads="1"/>
          </p:cNvSpPr>
          <p:nvPr/>
        </p:nvSpPr>
        <p:spPr bwMode="auto">
          <a:xfrm>
            <a:off x="4862513" y="2005013"/>
            <a:ext cx="59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&gt; 0</a:t>
            </a:r>
          </a:p>
        </p:txBody>
      </p:sp>
      <p:sp>
        <p:nvSpPr>
          <p:cNvPr id="15379" name="TextBox 21"/>
          <p:cNvSpPr txBox="1">
            <a:spLocks noChangeArrowheads="1"/>
          </p:cNvSpPr>
          <p:nvPr/>
        </p:nvSpPr>
        <p:spPr bwMode="auto">
          <a:xfrm>
            <a:off x="6191250" y="2162175"/>
            <a:ext cx="71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&lt;= 0</a:t>
            </a:r>
          </a:p>
        </p:txBody>
      </p:sp>
      <p:sp>
        <p:nvSpPr>
          <p:cNvPr id="15380" name="Rectangle 4"/>
          <p:cNvSpPr>
            <a:spLocks noChangeArrowheads="1"/>
          </p:cNvSpPr>
          <p:nvPr/>
        </p:nvSpPr>
        <p:spPr bwMode="auto">
          <a:xfrm>
            <a:off x="5473700" y="488315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81" name="Line 7"/>
          <p:cNvSpPr>
            <a:spLocks noChangeShapeType="1"/>
          </p:cNvSpPr>
          <p:nvPr/>
        </p:nvSpPr>
        <p:spPr bwMode="auto">
          <a:xfrm>
            <a:off x="5313363" y="4506913"/>
            <a:ext cx="481012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7"/>
          <p:cNvSpPr>
            <a:spLocks noChangeShapeType="1"/>
          </p:cNvSpPr>
          <p:nvPr/>
        </p:nvSpPr>
        <p:spPr bwMode="auto">
          <a:xfrm flipH="1">
            <a:off x="6008688" y="3276600"/>
            <a:ext cx="574675" cy="159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Right Arrow 18"/>
          <p:cNvSpPr>
            <a:spLocks noChangeArrowheads="1"/>
          </p:cNvSpPr>
          <p:nvPr/>
        </p:nvSpPr>
        <p:spPr bwMode="auto">
          <a:xfrm>
            <a:off x="3429000" y="2955925"/>
            <a:ext cx="457200" cy="549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7048500" y="2005013"/>
            <a:ext cx="2998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p1 = cmpp.UN(a &gt; 0) if T</a:t>
            </a:r>
          </a:p>
          <a:p>
            <a:r>
              <a:rPr lang="en-US" altLang="en-US" sz="1600"/>
              <a:t>p2, p3 = cmpp.UNUC(b &gt; 0) if p1</a:t>
            </a:r>
          </a:p>
          <a:p>
            <a:r>
              <a:rPr lang="en-US" altLang="en-US" sz="1600"/>
              <a:t>r = t + s if p2</a:t>
            </a:r>
          </a:p>
          <a:p>
            <a:r>
              <a:rPr lang="en-US" altLang="en-US" sz="1600"/>
              <a:t>u = v + 1 if p3</a:t>
            </a:r>
          </a:p>
          <a:p>
            <a:r>
              <a:rPr lang="en-US" altLang="en-US" sz="1600"/>
              <a:t>y = x + 1 if p1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If-conversion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Algorithm for generating predicated code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Automate what we’ve  been doing by hand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Handle arbitrary complex graphs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But, acyclic subgraph only!!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Need a branch to get you back to the top of a loop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Efficient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Roots are from Vector computer days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Vectorize a loop with an if-statement in the body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4 steps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1. Loop backedge coalescing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2. Control dependence analysis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3. Control flow substitution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4. CMPP compaction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My version of Park &amp; Schlansker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9555</TotalTime>
  <Words>3816</Words>
  <Application>Microsoft Office PowerPoint</Application>
  <PresentationFormat>Custom</PresentationFormat>
  <Paragraphs>955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Hewlett</vt:lpstr>
      <vt:lpstr>Monotype Sorts</vt:lpstr>
      <vt:lpstr>Times New Roman</vt:lpstr>
      <vt:lpstr>Wingdings</vt:lpstr>
      <vt:lpstr>hp new</vt:lpstr>
      <vt:lpstr>EECS 583 – Class 4 If-conversion</vt:lpstr>
      <vt:lpstr>Announcements &amp; Reading Material</vt:lpstr>
      <vt:lpstr>From Last Time: HPL-PD Compare-to-Predicate Operations (CMPPs)</vt:lpstr>
      <vt:lpstr>CMPP Action Specifiers</vt:lpstr>
      <vt:lpstr>OR-type, AND-type Predicates</vt:lpstr>
      <vt:lpstr>Use of OR-type Predicates</vt:lpstr>
      <vt:lpstr>Homework Problem – Answer on next slide but don’t cheat!</vt:lpstr>
      <vt:lpstr>Homework Problem Answer</vt:lpstr>
      <vt:lpstr>If-conversion</vt:lpstr>
      <vt:lpstr>Running Example – Initial State</vt:lpstr>
      <vt:lpstr>Step 1: Backedge Coalescing</vt:lpstr>
      <vt:lpstr>Running Example – Backedge Coalescing</vt:lpstr>
      <vt:lpstr>Step 2: Control Dependence Analysis (CD)</vt:lpstr>
      <vt:lpstr>Control Dependences</vt:lpstr>
      <vt:lpstr>Control Dependence Example</vt:lpstr>
      <vt:lpstr>Running Example – CDs</vt:lpstr>
      <vt:lpstr>Algorithm for Control Dependence Analysis</vt:lpstr>
      <vt:lpstr>Running Example – Post Dominators</vt:lpstr>
      <vt:lpstr>Running Example – CDs Via Algorithm</vt:lpstr>
      <vt:lpstr>Running Example – CDs Via Algorithm (2)</vt:lpstr>
      <vt:lpstr>Running Example – CDs Via Algorithm (3)</vt:lpstr>
      <vt:lpstr>Step 3: Control Flow Substitution</vt:lpstr>
      <vt:lpstr>Predicate Creation</vt:lpstr>
      <vt:lpstr>CMPP Creation/Insertion</vt:lpstr>
      <vt:lpstr>Running Example – CMPP Creation</vt:lpstr>
      <vt:lpstr>Control Flow Substitution – The Rest</vt:lpstr>
      <vt:lpstr>Running Example – Control Flow Substitution</vt:lpstr>
      <vt:lpstr>Step 4: CMPP Compaction</vt:lpstr>
      <vt:lpstr>Running Example - CMPP Compaction</vt:lpstr>
      <vt:lpstr>Homework Problem</vt:lpstr>
      <vt:lpstr>Homework Problem Answer (1)</vt:lpstr>
      <vt:lpstr>Homework Problem Answer (2)</vt:lpstr>
      <vt:lpstr>When to Apply If-conversion?</vt:lpstr>
      <vt:lpstr>Negative 1: Resource Usage</vt:lpstr>
      <vt:lpstr>Negative 2: Dependence Height</vt:lpstr>
      <vt:lpstr>Negative 3: Hazard Presence</vt:lpstr>
      <vt:lpstr>Deciding When/What To If-convert</vt:lpstr>
      <vt:lpstr>For More on If-conversion/Predicated Execution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208</cp:revision>
  <cp:lastPrinted>2001-10-18T06:50:13Z</cp:lastPrinted>
  <dcterms:created xsi:type="dcterms:W3CDTF">1999-01-24T07:45:10Z</dcterms:created>
  <dcterms:modified xsi:type="dcterms:W3CDTF">2024-01-23T22:36:23Z</dcterms:modified>
</cp:coreProperties>
</file>