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603" r:id="rId3"/>
    <p:sldId id="686" r:id="rId4"/>
    <p:sldId id="693" r:id="rId5"/>
    <p:sldId id="694" r:id="rId6"/>
    <p:sldId id="659" r:id="rId7"/>
    <p:sldId id="662" r:id="rId8"/>
    <p:sldId id="663" r:id="rId9"/>
    <p:sldId id="690" r:id="rId10"/>
    <p:sldId id="664" r:id="rId11"/>
    <p:sldId id="665" r:id="rId12"/>
    <p:sldId id="660" r:id="rId13"/>
    <p:sldId id="685" r:id="rId14"/>
    <p:sldId id="667" r:id="rId15"/>
    <p:sldId id="668" r:id="rId16"/>
    <p:sldId id="669" r:id="rId17"/>
    <p:sldId id="670" r:id="rId18"/>
    <p:sldId id="671" r:id="rId19"/>
    <p:sldId id="672" r:id="rId20"/>
    <p:sldId id="673" r:id="rId21"/>
    <p:sldId id="674" r:id="rId22"/>
    <p:sldId id="675" r:id="rId23"/>
    <p:sldId id="676" r:id="rId24"/>
    <p:sldId id="677" r:id="rId25"/>
    <p:sldId id="678" r:id="rId26"/>
    <p:sldId id="679" r:id="rId27"/>
    <p:sldId id="680" r:id="rId28"/>
    <p:sldId id="681" r:id="rId29"/>
    <p:sldId id="682" r:id="rId30"/>
    <p:sldId id="683" r:id="rId31"/>
    <p:sldId id="684" r:id="rId32"/>
    <p:sldId id="691" r:id="rId33"/>
    <p:sldId id="692" r:id="rId34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94E07E72-0115-4FFE-91DC-6BABDFFF7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8519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F1C0E6-4EBF-4776-AF92-B860D1AA4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05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A2CC734-9707-49CF-9113-F30FCF05259E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355639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059827F-67A2-417C-A020-84C759138503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8612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65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444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8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0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649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2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9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7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6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6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0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2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5D575FB-7088-4E82-85A0-87B7853D1A66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  <p:sldLayoutId id="214748384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14</a:t>
            </a:r>
            <a:br>
              <a:rPr lang="en-US" altLang="en-US" sz="4800" dirty="0" smtClean="0"/>
            </a:br>
            <a:r>
              <a:rPr lang="en-US" altLang="en-US" sz="4800" dirty="0" smtClean="0"/>
              <a:t>Finish Modulo Scheduling</a:t>
            </a:r>
            <a:br>
              <a:rPr lang="en-US" altLang="en-US" sz="4800" dirty="0" smtClean="0"/>
            </a:br>
            <a:r>
              <a:rPr lang="en-US" altLang="en-US" sz="4800" dirty="0" smtClean="0"/>
              <a:t>Register Allocation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March 6, 2024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3 alu, 2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28162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66800" y="27432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2816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2282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715000" y="5715000"/>
            <a:ext cx="2743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722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513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001000" y="54213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br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1722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0866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715000" y="6172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MRT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620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76800" y="3429000"/>
            <a:ext cx="1752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4958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876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105400" y="2667000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Unrolled</a:t>
            </a:r>
          </a:p>
          <a:p>
            <a:r>
              <a:rPr lang="en-US" altLang="en-US">
                <a:solidFill>
                  <a:srgbClr val="FF3300"/>
                </a:solidFill>
              </a:rPr>
              <a:t>Schedule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0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43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924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32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m1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6294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alu2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152400" y="5029200"/>
            <a:ext cx="2914650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3300"/>
                </a:solidFill>
              </a:rPr>
              <a:t>Scheduling steps: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brlc at time II-1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op1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op4 at time 0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op2 at time 2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op3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op5 at time 5</a:t>
            </a:r>
          </a:p>
          <a:p>
            <a:r>
              <a:rPr lang="en-US" altLang="en-US" sz="1400">
                <a:solidFill>
                  <a:srgbClr val="FF3300"/>
                </a:solidFill>
              </a:rPr>
              <a:t>	Schedule op7 at time 5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7146925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69" name="Text Box 45"/>
          <p:cNvSpPr txBox="1">
            <a:spLocks noChangeArrowheads="1"/>
          </p:cNvSpPr>
          <p:nvPr/>
        </p:nvSpPr>
        <p:spPr bwMode="auto">
          <a:xfrm>
            <a:off x="5181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1</a:t>
            </a:r>
          </a:p>
        </p:txBody>
      </p:sp>
      <p:sp>
        <p:nvSpPr>
          <p:cNvPr id="26670" name="Text Box 46"/>
          <p:cNvSpPr txBox="1">
            <a:spLocks noChangeArrowheads="1"/>
          </p:cNvSpPr>
          <p:nvPr/>
        </p:nvSpPr>
        <p:spPr bwMode="auto">
          <a:xfrm>
            <a:off x="5715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1" name="Text Box 47"/>
          <p:cNvSpPr txBox="1">
            <a:spLocks noChangeArrowheads="1"/>
          </p:cNvSpPr>
          <p:nvPr/>
        </p:nvSpPr>
        <p:spPr bwMode="auto">
          <a:xfrm>
            <a:off x="6248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67056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71628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80010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54102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6388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58674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60960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79" name="Text Box 55"/>
          <p:cNvSpPr txBox="1">
            <a:spLocks noChangeArrowheads="1"/>
          </p:cNvSpPr>
          <p:nvPr/>
        </p:nvSpPr>
        <p:spPr bwMode="auto">
          <a:xfrm>
            <a:off x="7467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7086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7086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73152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26683" name="Text Box 59"/>
          <p:cNvSpPr txBox="1">
            <a:spLocks noChangeArrowheads="1"/>
          </p:cNvSpPr>
          <p:nvPr/>
        </p:nvSpPr>
        <p:spPr bwMode="auto">
          <a:xfrm>
            <a:off x="75438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7</a:t>
            </a:r>
          </a:p>
        </p:txBody>
      </p: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8839200" y="3048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1</a:t>
            </a:r>
          </a:p>
        </p:txBody>
      </p:sp>
      <p:sp>
        <p:nvSpPr>
          <p:cNvPr id="26685" name="Text Box 61"/>
          <p:cNvSpPr txBox="1">
            <a:spLocks noChangeArrowheads="1"/>
          </p:cNvSpPr>
          <p:nvPr/>
        </p:nvSpPr>
        <p:spPr bwMode="auto">
          <a:xfrm>
            <a:off x="8839200" y="33670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2</a:t>
            </a:r>
          </a:p>
        </p:txBody>
      </p:sp>
      <p:sp>
        <p:nvSpPr>
          <p:cNvPr id="26686" name="Text Box 62"/>
          <p:cNvSpPr txBox="1">
            <a:spLocks noChangeArrowheads="1"/>
          </p:cNvSpPr>
          <p:nvPr/>
        </p:nvSpPr>
        <p:spPr bwMode="auto">
          <a:xfrm>
            <a:off x="8839200" y="3671888"/>
            <a:ext cx="825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3</a:t>
            </a:r>
          </a:p>
        </p:txBody>
      </p:sp>
      <p:sp>
        <p:nvSpPr>
          <p:cNvPr id="26687" name="Text Box 63"/>
          <p:cNvSpPr txBox="1">
            <a:spLocks noChangeArrowheads="1"/>
          </p:cNvSpPr>
          <p:nvPr/>
        </p:nvSpPr>
        <p:spPr bwMode="auto">
          <a:xfrm>
            <a:off x="8839200" y="39624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4</a:t>
            </a:r>
          </a:p>
        </p:txBody>
      </p:sp>
      <p:sp>
        <p:nvSpPr>
          <p:cNvPr id="26688" name="Text Box 64"/>
          <p:cNvSpPr txBox="1">
            <a:spLocks noChangeArrowheads="1"/>
          </p:cNvSpPr>
          <p:nvPr/>
        </p:nvSpPr>
        <p:spPr bwMode="auto">
          <a:xfrm>
            <a:off x="8839200" y="42672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5</a:t>
            </a:r>
          </a:p>
        </p:txBody>
      </p:sp>
      <p:sp>
        <p:nvSpPr>
          <p:cNvPr id="26689" name="Text Box 65"/>
          <p:cNvSpPr txBox="1">
            <a:spLocks noChangeArrowheads="1"/>
          </p:cNvSpPr>
          <p:nvPr/>
        </p:nvSpPr>
        <p:spPr bwMode="auto">
          <a:xfrm>
            <a:off x="8839200" y="4572000"/>
            <a:ext cx="825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stage 6</a:t>
            </a:r>
          </a:p>
        </p:txBody>
      </p:sp>
    </p:spTree>
    <p:extLst>
      <p:ext uri="{BB962C8B-B14F-4D97-AF65-F5344CB8AC3E}">
        <p14:creationId xmlns:p14="http://schemas.microsoft.com/office/powerpoint/2010/main" val="2310950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381000" y="3808413"/>
            <a:ext cx="93987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>
                <a:solidFill>
                  <a:srgbClr val="FF3300"/>
                </a:solidFill>
              </a:rPr>
              <a:t>r3[-1] = load(r1[0]) if p1[0]; r4[-1] = r3[-1] * 26 if p1[2]; store (r2[0], r4[-1]) if p1[5]; r1[-1] = r1[0] + 4 if p1[0]; r2[-1] = r2[0] + 4 if p1[5]; </a:t>
            </a:r>
            <a:r>
              <a:rPr lang="en-US" altLang="en-US" sz="1200" dirty="0" err="1" smtClean="0">
                <a:solidFill>
                  <a:srgbClr val="FF3300"/>
                </a:solidFill>
              </a:rPr>
              <a:t>brlc</a:t>
            </a:r>
            <a:r>
              <a:rPr lang="en-US" altLang="en-US" sz="1200" dirty="0" smtClean="0">
                <a:solidFill>
                  <a:srgbClr val="FF3300"/>
                </a:solidFill>
              </a:rPr>
              <a:t> Loop</a:t>
            </a:r>
            <a:endParaRPr lang="en-US" altLang="en-US" sz="1200" dirty="0">
              <a:solidFill>
                <a:srgbClr val="FF3300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0" y="3579813"/>
            <a:ext cx="5492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Loop: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937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3300"/>
                </a:solidFill>
              </a:rPr>
              <a:t>LC = 99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81000" y="3810000"/>
            <a:ext cx="929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127125" y="1790700"/>
            <a:ext cx="72644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The final loop consists of a single MultiOp containing 6 operations,</a:t>
            </a:r>
          </a:p>
          <a:p>
            <a:r>
              <a:rPr lang="en-US" altLang="en-US">
                <a:solidFill>
                  <a:srgbClr val="FF3300"/>
                </a:solidFill>
              </a:rPr>
              <a:t>each predicated on the appropriate staging predicate.  Note register allocation</a:t>
            </a:r>
          </a:p>
          <a:p>
            <a:r>
              <a:rPr lang="en-US" altLang="en-US">
                <a:solidFill>
                  <a:srgbClr val="FF3300"/>
                </a:solidFill>
              </a:rPr>
              <a:t>still needs to be performed.</a:t>
            </a:r>
          </a:p>
        </p:txBody>
      </p:sp>
    </p:spTree>
    <p:extLst>
      <p:ext uri="{BB962C8B-B14F-4D97-AF65-F5344CB8AC3E}">
        <p14:creationId xmlns:p14="http://schemas.microsoft.com/office/powerpoint/2010/main" val="4105213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if We Don’t Have Hardware Support for Modulo Scheduling?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382000" cy="5216525"/>
          </a:xfrm>
        </p:spPr>
        <p:txBody>
          <a:bodyPr/>
          <a:lstStyle/>
          <a:p>
            <a:r>
              <a:rPr lang="en-US" altLang="en-US" sz="2800" smtClean="0"/>
              <a:t>No predicates</a:t>
            </a:r>
          </a:p>
          <a:p>
            <a:pPr lvl="1"/>
            <a:r>
              <a:rPr lang="en-US" altLang="en-US" sz="2400" smtClean="0"/>
              <a:t>Predicates enable kernel-only code by selectively enabling/disabling operations to create prolog/epilog</a:t>
            </a:r>
          </a:p>
          <a:p>
            <a:pPr lvl="1"/>
            <a:r>
              <a:rPr lang="en-US" altLang="en-US" sz="2400" smtClean="0"/>
              <a:t>Now must create explicit prolog/epilog code segments</a:t>
            </a:r>
          </a:p>
          <a:p>
            <a:r>
              <a:rPr lang="en-US" altLang="en-US" sz="2800" smtClean="0"/>
              <a:t>No rotating registers</a:t>
            </a:r>
          </a:p>
          <a:p>
            <a:pPr lvl="1"/>
            <a:r>
              <a:rPr lang="en-US" altLang="en-US" sz="2400" smtClean="0"/>
              <a:t>Register names not automatically changed each iteration</a:t>
            </a:r>
          </a:p>
          <a:p>
            <a:pPr lvl="1"/>
            <a:r>
              <a:rPr lang="en-US" altLang="en-US" sz="2400" smtClean="0"/>
              <a:t>Must unroll the body of the software pipeline, explicitly rename</a:t>
            </a:r>
          </a:p>
          <a:p>
            <a:pPr lvl="2"/>
            <a:r>
              <a:rPr lang="en-US" altLang="en-US" sz="2000" smtClean="0"/>
              <a:t>Consider each register lifetime i in the loop</a:t>
            </a:r>
          </a:p>
          <a:p>
            <a:pPr lvl="2"/>
            <a:r>
              <a:rPr lang="en-US" altLang="en-US" sz="2000" smtClean="0"/>
              <a:t>Kmin = min unroll factor = MAXi (ceiling((Endi – Starti) / II))</a:t>
            </a:r>
          </a:p>
          <a:p>
            <a:pPr lvl="2"/>
            <a:r>
              <a:rPr lang="en-US" altLang="en-US" sz="2000" smtClean="0"/>
              <a:t>Create Kmin static names to handle maximum register lifetime</a:t>
            </a:r>
          </a:p>
          <a:p>
            <a:pPr lvl="1"/>
            <a:r>
              <a:rPr lang="en-US" altLang="en-US" sz="2400" smtClean="0"/>
              <a:t>Apply modulo variable expansion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Register Allocation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99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Register Allocation: Problem Definition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Through optimization, assume an infinite number of virtual registers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Now, must allocate these infinite virtual registers to a limited supply of hardware registers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Want most frequently accessed variables in registers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Speed, registers much faster than memory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Direct access as an operand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Any VR that cannot be mapped into a physical register is said to be </a:t>
            </a:r>
            <a:r>
              <a:rPr lang="en-US" altLang="en-US" u="sng" smtClean="0"/>
              <a:t>spilled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Questions to answer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What is the minimum number of registers needed to avoid spilling?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Given n registers, is spilling necessary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Find an assignment of virtual registers to physical registers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there are not enough physical registers, which virtual registers get spilled?</a:t>
            </a:r>
          </a:p>
        </p:txBody>
      </p:sp>
    </p:spTree>
    <p:extLst>
      <p:ext uri="{BB962C8B-B14F-4D97-AF65-F5344CB8AC3E}">
        <p14:creationId xmlns:p14="http://schemas.microsoft.com/office/powerpoint/2010/main" val="371364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Live Range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Value = definition of a register</a:t>
            </a:r>
          </a:p>
          <a:p>
            <a:r>
              <a:rPr lang="en-US" altLang="en-US" smtClean="0"/>
              <a:t>Live range = Set of operations</a:t>
            </a:r>
          </a:p>
          <a:p>
            <a:pPr lvl="1"/>
            <a:r>
              <a:rPr lang="en-US" altLang="en-US" smtClean="0"/>
              <a:t>1 more or values connected by common uses</a:t>
            </a:r>
          </a:p>
          <a:p>
            <a:pPr lvl="1"/>
            <a:r>
              <a:rPr lang="en-US" altLang="en-US" smtClean="0"/>
              <a:t>A single VR may have several live ranges</a:t>
            </a:r>
            <a:br>
              <a:rPr lang="en-US" altLang="en-US" smtClean="0"/>
            </a:br>
            <a:endParaRPr lang="en-US" altLang="en-US" smtClean="0"/>
          </a:p>
          <a:p>
            <a:r>
              <a:rPr lang="en-US" altLang="en-US" smtClean="0"/>
              <a:t>Live ranges are constructed by taking the intersection of reaching defs and liveness</a:t>
            </a:r>
          </a:p>
          <a:p>
            <a:pPr lvl="1"/>
            <a:r>
              <a:rPr lang="en-US" altLang="en-US" smtClean="0"/>
              <a:t>Initially, a live range consists of a single definition and all ops in a function in which that definition is live</a:t>
            </a:r>
          </a:p>
        </p:txBody>
      </p:sp>
    </p:spTree>
    <p:extLst>
      <p:ext uri="{BB962C8B-B14F-4D97-AF65-F5344CB8AC3E}">
        <p14:creationId xmlns:p14="http://schemas.microsoft.com/office/powerpoint/2010/main" val="123054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Constructing Live Ranges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581400" y="1752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x =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6670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x =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44958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 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581400" y="3276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= x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5: x = 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343400" y="4800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x = 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581400" y="5486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7: = x  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581400" y="624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= x 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3276600" y="2133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191000" y="2133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42672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32766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114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4191000" y="4419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4114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4191000" y="5181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41148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2984500" y="3797300"/>
            <a:ext cx="977900" cy="2298700"/>
          </a:xfrm>
          <a:custGeom>
            <a:avLst/>
            <a:gdLst>
              <a:gd name="T0" fmla="*/ 2147483646 w 616"/>
              <a:gd name="T1" fmla="*/ 2147483646 h 1448"/>
              <a:gd name="T2" fmla="*/ 2147483646 w 616"/>
              <a:gd name="T3" fmla="*/ 2147483646 h 1448"/>
              <a:gd name="T4" fmla="*/ 2147483646 w 616"/>
              <a:gd name="T5" fmla="*/ 2147483646 h 1448"/>
              <a:gd name="T6" fmla="*/ 2147483646 w 616"/>
              <a:gd name="T7" fmla="*/ 2147483646 h 1448"/>
              <a:gd name="T8" fmla="*/ 2147483646 w 616"/>
              <a:gd name="T9" fmla="*/ 2147483646 h 1448"/>
              <a:gd name="T10" fmla="*/ 2147483646 w 616"/>
              <a:gd name="T11" fmla="*/ 2147483646 h 1448"/>
              <a:gd name="T12" fmla="*/ 2147483646 w 616"/>
              <a:gd name="T13" fmla="*/ 2147483646 h 1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6" h="1448">
                <a:moveTo>
                  <a:pt x="616" y="1304"/>
                </a:moveTo>
                <a:cubicBezTo>
                  <a:pt x="568" y="1344"/>
                  <a:pt x="520" y="1384"/>
                  <a:pt x="472" y="1400"/>
                </a:cubicBezTo>
                <a:cubicBezTo>
                  <a:pt x="424" y="1416"/>
                  <a:pt x="384" y="1448"/>
                  <a:pt x="328" y="1400"/>
                </a:cubicBezTo>
                <a:cubicBezTo>
                  <a:pt x="272" y="1352"/>
                  <a:pt x="184" y="1312"/>
                  <a:pt x="136" y="1112"/>
                </a:cubicBezTo>
                <a:cubicBezTo>
                  <a:pt x="88" y="912"/>
                  <a:pt x="0" y="384"/>
                  <a:pt x="40" y="200"/>
                </a:cubicBezTo>
                <a:cubicBezTo>
                  <a:pt x="80" y="16"/>
                  <a:pt x="280" y="16"/>
                  <a:pt x="376" y="8"/>
                </a:cubicBezTo>
                <a:cubicBezTo>
                  <a:pt x="472" y="0"/>
                  <a:pt x="544" y="76"/>
                  <a:pt x="616" y="15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191000" y="586422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{5,6}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4648200" y="5254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{6}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4724400" y="44164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{5}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3124200" y="4721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{5}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4114800" y="36544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{1,2}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895600" y="20542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{1}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26670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{2}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4800600" y="2054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48006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2057400" y="4568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{5,6}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381000" y="1597025"/>
            <a:ext cx="193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{liveness}, {rdefs}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6477000" y="5026025"/>
            <a:ext cx="23542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LR1 for def 1 = {1,3,4}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LR2 for def 2 = {2,4}</a:t>
            </a:r>
          </a:p>
          <a:p>
            <a:r>
              <a:rPr lang="en-US" altLang="en-US">
                <a:solidFill>
                  <a:schemeClr val="tx1"/>
                </a:solidFill>
              </a:rPr>
              <a:t>LR3 for def 5 = {5,7,8}</a:t>
            </a:r>
          </a:p>
          <a:p>
            <a:r>
              <a:rPr lang="en-US" altLang="en-US">
                <a:solidFill>
                  <a:schemeClr val="tx1"/>
                </a:solidFill>
              </a:rPr>
              <a:t>LR4 for def 6 = {6,7,8}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5867400" y="3273425"/>
            <a:ext cx="27495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Each definition is the</a:t>
            </a:r>
          </a:p>
          <a:p>
            <a:r>
              <a:rPr lang="en-US" altLang="en-US">
                <a:solidFill>
                  <a:schemeClr val="tx1"/>
                </a:solidFill>
              </a:rPr>
              <a:t>seed of a live range.</a:t>
            </a:r>
          </a:p>
          <a:p>
            <a:r>
              <a:rPr lang="en-US" altLang="en-US">
                <a:solidFill>
                  <a:schemeClr val="tx1"/>
                </a:solidFill>
              </a:rPr>
              <a:t>Ops are added to the LR</a:t>
            </a:r>
          </a:p>
          <a:p>
            <a:r>
              <a:rPr lang="en-US" altLang="en-US">
                <a:solidFill>
                  <a:schemeClr val="tx1"/>
                </a:solidFill>
              </a:rPr>
              <a:t>where </a:t>
            </a:r>
            <a:r>
              <a:rPr lang="en-US" altLang="en-US" u="sng">
                <a:solidFill>
                  <a:schemeClr val="tx1"/>
                </a:solidFill>
              </a:rPr>
              <a:t>both the defn reaches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and the variable is live</a:t>
            </a:r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1143000" y="1981200"/>
            <a:ext cx="17526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2209800" y="1752600"/>
            <a:ext cx="121920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6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Merging Live Ranges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If 2 live ranges for the same VR overlap, they must be merged to ensure correctness</a:t>
            </a:r>
          </a:p>
          <a:p>
            <a:pPr lvl="1"/>
            <a:r>
              <a:rPr lang="en-US" altLang="en-US" smtClean="0"/>
              <a:t>LRs replaced by a new LR that is the union of the LRs</a:t>
            </a:r>
          </a:p>
          <a:p>
            <a:pPr lvl="1"/>
            <a:r>
              <a:rPr lang="en-US" altLang="en-US" smtClean="0"/>
              <a:t>Multiple defs reaching a common use</a:t>
            </a:r>
          </a:p>
          <a:p>
            <a:pPr lvl="1"/>
            <a:r>
              <a:rPr lang="en-US" altLang="en-US" smtClean="0"/>
              <a:t>Conservatively, all LRs for the same VR could be merged</a:t>
            </a:r>
          </a:p>
          <a:p>
            <a:pPr lvl="2"/>
            <a:r>
              <a:rPr lang="en-US" altLang="en-US" smtClean="0"/>
              <a:t>Makes LRs larger than need be, but done for simplicity</a:t>
            </a:r>
          </a:p>
          <a:p>
            <a:pPr lvl="2"/>
            <a:r>
              <a:rPr lang="en-US" altLang="en-US" smtClean="0"/>
              <a:t>We will not assume this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733800" y="4648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638800" y="46482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724400" y="5943600"/>
            <a:ext cx="1219200" cy="68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= r1 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4343400" y="5334000"/>
            <a:ext cx="838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486400" y="5334000"/>
            <a:ext cx="762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4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Merging Live Ranges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581400" y="1752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x =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670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x =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495800" y="2514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 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581400" y="3276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= x 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581400" y="4038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5: x = 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343400" y="48006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x = 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581400" y="5486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7: = x  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581400" y="6248400"/>
            <a:ext cx="1066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= x </a:t>
            </a:r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3276600" y="2133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4191000" y="2133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42672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3276600" y="2895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114800" y="3657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4191000" y="44196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4114800" y="44196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4191000" y="5181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114800" y="586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Freeform 20"/>
          <p:cNvSpPr>
            <a:spLocks/>
          </p:cNvSpPr>
          <p:nvPr/>
        </p:nvSpPr>
        <p:spPr bwMode="auto">
          <a:xfrm>
            <a:off x="2984500" y="3797300"/>
            <a:ext cx="977900" cy="2298700"/>
          </a:xfrm>
          <a:custGeom>
            <a:avLst/>
            <a:gdLst>
              <a:gd name="T0" fmla="*/ 2147483646 w 616"/>
              <a:gd name="T1" fmla="*/ 2147483646 h 1448"/>
              <a:gd name="T2" fmla="*/ 2147483646 w 616"/>
              <a:gd name="T3" fmla="*/ 2147483646 h 1448"/>
              <a:gd name="T4" fmla="*/ 2147483646 w 616"/>
              <a:gd name="T5" fmla="*/ 2147483646 h 1448"/>
              <a:gd name="T6" fmla="*/ 2147483646 w 616"/>
              <a:gd name="T7" fmla="*/ 2147483646 h 1448"/>
              <a:gd name="T8" fmla="*/ 2147483646 w 616"/>
              <a:gd name="T9" fmla="*/ 2147483646 h 1448"/>
              <a:gd name="T10" fmla="*/ 2147483646 w 616"/>
              <a:gd name="T11" fmla="*/ 2147483646 h 1448"/>
              <a:gd name="T12" fmla="*/ 2147483646 w 616"/>
              <a:gd name="T13" fmla="*/ 2147483646 h 14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6" h="1448">
                <a:moveTo>
                  <a:pt x="616" y="1304"/>
                </a:moveTo>
                <a:cubicBezTo>
                  <a:pt x="568" y="1344"/>
                  <a:pt x="520" y="1384"/>
                  <a:pt x="472" y="1400"/>
                </a:cubicBezTo>
                <a:cubicBezTo>
                  <a:pt x="424" y="1416"/>
                  <a:pt x="384" y="1448"/>
                  <a:pt x="328" y="1400"/>
                </a:cubicBezTo>
                <a:cubicBezTo>
                  <a:pt x="272" y="1352"/>
                  <a:pt x="184" y="1312"/>
                  <a:pt x="136" y="1112"/>
                </a:cubicBezTo>
                <a:cubicBezTo>
                  <a:pt x="88" y="912"/>
                  <a:pt x="0" y="384"/>
                  <a:pt x="40" y="200"/>
                </a:cubicBezTo>
                <a:cubicBezTo>
                  <a:pt x="80" y="16"/>
                  <a:pt x="280" y="16"/>
                  <a:pt x="376" y="8"/>
                </a:cubicBezTo>
                <a:cubicBezTo>
                  <a:pt x="472" y="0"/>
                  <a:pt x="544" y="76"/>
                  <a:pt x="616" y="15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4191000" y="5864225"/>
            <a:ext cx="113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{5,6}</a:t>
            </a: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4648200" y="5254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{6}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4724400" y="44164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{5}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3124200" y="4721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{5}</a:t>
            </a: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4114800" y="36544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{1,2}</a:t>
            </a: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2895600" y="2054225"/>
            <a:ext cx="85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{1}</a:t>
            </a: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6670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{2}</a:t>
            </a: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4800600" y="20542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4800600" y="2968625"/>
            <a:ext cx="96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{x}, {1}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2057400" y="456882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{}, {5,6}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381000" y="1597025"/>
            <a:ext cx="193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{liveness}, {rdefs}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324600" y="1749425"/>
            <a:ext cx="235426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LR1 for def 1 = {1,3,4}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LR2 for def 2 = {2,4}</a:t>
            </a:r>
          </a:p>
          <a:p>
            <a:r>
              <a:rPr lang="en-US" altLang="en-US">
                <a:solidFill>
                  <a:schemeClr val="tx1"/>
                </a:solidFill>
              </a:rPr>
              <a:t>LR3 for def 5 = {5,7,8}</a:t>
            </a:r>
          </a:p>
          <a:p>
            <a:r>
              <a:rPr lang="en-US" altLang="en-US">
                <a:solidFill>
                  <a:schemeClr val="tx1"/>
                </a:solidFill>
              </a:rPr>
              <a:t>LR4 for def 6 = {6,7,8}</a:t>
            </a:r>
          </a:p>
        </p:txBody>
      </p:sp>
      <p:sp>
        <p:nvSpPr>
          <p:cNvPr id="13345" name="AutoShape 33"/>
          <p:cNvSpPr>
            <a:spLocks noChangeArrowheads="1"/>
          </p:cNvSpPr>
          <p:nvPr/>
        </p:nvSpPr>
        <p:spPr bwMode="auto">
          <a:xfrm>
            <a:off x="7239000" y="3200400"/>
            <a:ext cx="533400" cy="762000"/>
          </a:xfrm>
          <a:prstGeom prst="downArrow">
            <a:avLst>
              <a:gd name="adj1" fmla="val 50000"/>
              <a:gd name="adj2" fmla="val 35714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6308725" y="4229100"/>
            <a:ext cx="21526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Merge LR1 and LR2,</a:t>
            </a:r>
          </a:p>
          <a:p>
            <a:r>
              <a:rPr lang="en-US" altLang="en-US">
                <a:solidFill>
                  <a:schemeClr val="tx1"/>
                </a:solidFill>
              </a:rPr>
              <a:t>LR3 and LR4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LR5 = {1,2,3,4}</a:t>
            </a:r>
          </a:p>
          <a:p>
            <a:r>
              <a:rPr lang="en-US" altLang="en-US">
                <a:solidFill>
                  <a:schemeClr val="tx1"/>
                </a:solidFill>
              </a:rPr>
              <a:t>LR6 = {5,6,7,8}</a:t>
            </a:r>
          </a:p>
        </p:txBody>
      </p:sp>
    </p:spTree>
    <p:extLst>
      <p:ext uri="{BB962C8B-B14F-4D97-AF65-F5344CB8AC3E}">
        <p14:creationId xmlns:p14="http://schemas.microsoft.com/office/powerpoint/2010/main" val="18696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Interference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Two live ranges interfere if they share one or more ops in common</a:t>
            </a:r>
          </a:p>
          <a:p>
            <a:pPr lvl="1"/>
            <a:r>
              <a:rPr lang="en-US" altLang="en-US" smtClean="0"/>
              <a:t>Thus, they cannot occupy the same physical register</a:t>
            </a:r>
          </a:p>
          <a:p>
            <a:pPr lvl="1"/>
            <a:r>
              <a:rPr lang="en-US" altLang="en-US" smtClean="0"/>
              <a:t>Or a live value would be lost</a:t>
            </a:r>
          </a:p>
          <a:p>
            <a:r>
              <a:rPr lang="en-US" altLang="en-US" smtClean="0"/>
              <a:t>Interference graph</a:t>
            </a:r>
          </a:p>
          <a:p>
            <a:pPr lvl="1"/>
            <a:r>
              <a:rPr lang="en-US" altLang="en-US" smtClean="0"/>
              <a:t>Undirected graph where</a:t>
            </a:r>
          </a:p>
          <a:p>
            <a:pPr lvl="2"/>
            <a:r>
              <a:rPr lang="en-US" altLang="en-US" smtClean="0"/>
              <a:t>Nodes are live ranges</a:t>
            </a:r>
          </a:p>
          <a:p>
            <a:pPr lvl="2"/>
            <a:r>
              <a:rPr lang="en-US" altLang="en-US" smtClean="0"/>
              <a:t>There is an edge between 2 nodes if the live ranges interfere</a:t>
            </a:r>
          </a:p>
          <a:p>
            <a:pPr lvl="1"/>
            <a:r>
              <a:rPr lang="en-US" altLang="en-US" smtClean="0"/>
              <a:t>What’s not represented by this graph</a:t>
            </a:r>
          </a:p>
          <a:p>
            <a:pPr lvl="2"/>
            <a:r>
              <a:rPr lang="en-US" altLang="en-US" smtClean="0"/>
              <a:t>Extent of interference between the LRs</a:t>
            </a:r>
          </a:p>
          <a:p>
            <a:pPr lvl="2"/>
            <a:r>
              <a:rPr lang="en-US" altLang="en-US" smtClean="0"/>
              <a:t>Where in the program is the interference</a:t>
            </a:r>
          </a:p>
        </p:txBody>
      </p:sp>
    </p:spTree>
    <p:extLst>
      <p:ext uri="{BB962C8B-B14F-4D97-AF65-F5344CB8AC3E}">
        <p14:creationId xmlns:p14="http://schemas.microsoft.com/office/powerpoint/2010/main" val="23514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Announcements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77200" cy="5216525"/>
          </a:xfrm>
        </p:spPr>
        <p:txBody>
          <a:bodyPr/>
          <a:lstStyle/>
          <a:p>
            <a:r>
              <a:rPr lang="en-US" altLang="en-US" sz="2000" dirty="0" smtClean="0"/>
              <a:t>Project proposal meeting signups – </a:t>
            </a:r>
            <a:r>
              <a:rPr lang="en-US" altLang="en-US" sz="2000" dirty="0" smtClean="0">
                <a:solidFill>
                  <a:srgbClr val="FF0000"/>
                </a:solidFill>
              </a:rPr>
              <a:t>No </a:t>
            </a:r>
            <a:r>
              <a:rPr lang="en-US" altLang="en-US" sz="2000" dirty="0" smtClean="0">
                <a:solidFill>
                  <a:srgbClr val="FF0000"/>
                </a:solidFill>
              </a:rPr>
              <a:t>regular class </a:t>
            </a:r>
            <a:r>
              <a:rPr lang="en-US" altLang="en-US" sz="2000" dirty="0" smtClean="0">
                <a:solidFill>
                  <a:srgbClr val="FF0000"/>
                </a:solidFill>
              </a:rPr>
              <a:t>next week!</a:t>
            </a:r>
          </a:p>
          <a:p>
            <a:pPr lvl="1"/>
            <a:r>
              <a:rPr lang="en-US" altLang="en-US" sz="1600" dirty="0" smtClean="0"/>
              <a:t>10 minute Zoom meeting (</a:t>
            </a:r>
            <a:r>
              <a:rPr lang="en-US" altLang="en-US" sz="1600" dirty="0" smtClean="0"/>
              <a:t>GSI office </a:t>
            </a:r>
            <a:r>
              <a:rPr lang="en-US" altLang="en-US" sz="1600" dirty="0" err="1" smtClean="0"/>
              <a:t>hrs</a:t>
            </a:r>
            <a:r>
              <a:rPr lang="en-US" altLang="en-US" sz="1600" dirty="0" smtClean="0"/>
              <a:t> </a:t>
            </a:r>
            <a:r>
              <a:rPr lang="en-US" altLang="en-US" sz="1600" dirty="0" smtClean="0"/>
              <a:t>link) with Aditya, </a:t>
            </a:r>
            <a:r>
              <a:rPr lang="en-US" altLang="en-US" sz="1600" dirty="0" err="1" smtClean="0"/>
              <a:t>Yunjie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and I</a:t>
            </a:r>
          </a:p>
          <a:p>
            <a:pPr lvl="2"/>
            <a:r>
              <a:rPr lang="en-US" altLang="en-US" sz="1400" dirty="0" smtClean="0">
                <a:solidFill>
                  <a:srgbClr val="FF0000"/>
                </a:solidFill>
              </a:rPr>
              <a:t>Show up </a:t>
            </a:r>
            <a:r>
              <a:rPr lang="en-US" altLang="en-US" sz="1400" dirty="0" smtClean="0">
                <a:solidFill>
                  <a:srgbClr val="FF0000"/>
                </a:solidFill>
              </a:rPr>
              <a:t>few 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mins</a:t>
            </a:r>
            <a:r>
              <a:rPr lang="en-US" altLang="en-US" sz="1400" dirty="0" smtClean="0">
                <a:solidFill>
                  <a:srgbClr val="FF0000"/>
                </a:solidFill>
              </a:rPr>
              <a:t> early so you are ready to go, strict meeting timings</a:t>
            </a:r>
          </a:p>
          <a:p>
            <a:pPr lvl="1"/>
            <a:r>
              <a:rPr lang="en-US" altLang="en-US" sz="1600" dirty="0" smtClean="0"/>
              <a:t>Planned for </a:t>
            </a:r>
            <a:r>
              <a:rPr lang="en-US" altLang="en-US" sz="1600" dirty="0" smtClean="0"/>
              <a:t>next Monday, Wednesday </a:t>
            </a:r>
            <a:r>
              <a:rPr lang="en-US" altLang="en-US" sz="1600" smtClean="0"/>
              <a:t>(10am-noon); </a:t>
            </a:r>
            <a:r>
              <a:rPr lang="en-US" altLang="en-US" sz="1600" dirty="0" smtClean="0"/>
              <a:t>Thursday </a:t>
            </a:r>
            <a:r>
              <a:rPr lang="en-US" altLang="en-US" sz="1600" dirty="0" smtClean="0"/>
              <a:t>(</a:t>
            </a:r>
            <a:r>
              <a:rPr lang="en-US" altLang="en-US" sz="1600" dirty="0" smtClean="0"/>
              <a:t>10:30am-noon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Each group should sign up ASAP for a slot on the EECS 583 calendar</a:t>
            </a:r>
          </a:p>
          <a:p>
            <a:r>
              <a:rPr lang="en-US" altLang="en-US" sz="2000" dirty="0" smtClean="0"/>
              <a:t>Midterm Exam – </a:t>
            </a:r>
            <a:r>
              <a:rPr lang="en-US" altLang="en-US" sz="2000" dirty="0" smtClean="0"/>
              <a:t>Wed Mar 20 </a:t>
            </a:r>
            <a:r>
              <a:rPr lang="en-US" altLang="en-US" sz="2000" dirty="0" smtClean="0"/>
              <a:t>(2 weeks from today)</a:t>
            </a:r>
          </a:p>
          <a:p>
            <a:pPr lvl="1"/>
            <a:r>
              <a:rPr lang="en-US" altLang="en-US" sz="1600" dirty="0"/>
              <a:t>Exam review – </a:t>
            </a:r>
            <a:r>
              <a:rPr lang="en-US" altLang="en-US" sz="1600" dirty="0" smtClean="0"/>
              <a:t>Mon </a:t>
            </a:r>
            <a:r>
              <a:rPr lang="en-US" altLang="en-US" sz="1600" dirty="0" smtClean="0"/>
              <a:t>Mar 18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Exam scope: Covers all lecture material through today’s class</a:t>
            </a:r>
            <a:endParaRPr lang="en-US" altLang="en-US" sz="1600" dirty="0"/>
          </a:p>
          <a:p>
            <a:pPr lvl="1"/>
            <a:r>
              <a:rPr lang="en-US" altLang="en-US" sz="1600" dirty="0" smtClean="0"/>
              <a:t>Exam format: Hybrid (Virtual or </a:t>
            </a:r>
            <a:r>
              <a:rPr lang="en-US" altLang="en-US" sz="1600" dirty="0" smtClean="0"/>
              <a:t>in-person, each person can choose) </a:t>
            </a:r>
            <a:endParaRPr lang="en-US" altLang="en-US" sz="1600" dirty="0" smtClean="0"/>
          </a:p>
          <a:p>
            <a:pPr lvl="2"/>
            <a:r>
              <a:rPr lang="en-US" altLang="en-US" sz="1600" dirty="0" smtClean="0"/>
              <a:t>In-person: </a:t>
            </a:r>
            <a:r>
              <a:rPr lang="en-US" altLang="en-US" sz="1600" dirty="0" smtClean="0"/>
              <a:t>10:30-11:50, </a:t>
            </a:r>
            <a:r>
              <a:rPr lang="en-US" altLang="en-US" sz="1600" dirty="0" smtClean="0"/>
              <a:t>walk outside to get questions answered</a:t>
            </a:r>
          </a:p>
          <a:p>
            <a:pPr lvl="3"/>
            <a:r>
              <a:rPr lang="en-US" altLang="en-US" sz="1400" dirty="0" smtClean="0">
                <a:solidFill>
                  <a:srgbClr val="FF0000"/>
                </a:solidFill>
              </a:rPr>
              <a:t>Send Aditya email if you plan to take the exam in-person</a:t>
            </a:r>
          </a:p>
          <a:p>
            <a:pPr lvl="2"/>
            <a:r>
              <a:rPr lang="en-US" altLang="en-US" sz="1600" dirty="0" smtClean="0"/>
              <a:t>Virtual: </a:t>
            </a:r>
            <a:r>
              <a:rPr lang="en-US" altLang="en-US" sz="1600" dirty="0" smtClean="0"/>
              <a:t>10:30-11:50 </a:t>
            </a:r>
            <a:r>
              <a:rPr lang="en-US" altLang="en-US" sz="1600" dirty="0" smtClean="0"/>
              <a:t>+ 15 mins extra time (Extra time for printing, scanning, uploading), post private questions on piazza to get answers</a:t>
            </a:r>
          </a:p>
          <a:p>
            <a:pPr lvl="2"/>
            <a:r>
              <a:rPr lang="en-US" altLang="en-US" sz="1600" dirty="0" smtClean="0"/>
              <a:t>Piazza questions answered up to </a:t>
            </a:r>
            <a:r>
              <a:rPr lang="en-US" altLang="en-US" sz="1600" dirty="0" smtClean="0"/>
              <a:t>11:50</a:t>
            </a:r>
            <a:endParaRPr lang="en-US" altLang="en-US" sz="1600" dirty="0" smtClean="0"/>
          </a:p>
          <a:p>
            <a:r>
              <a:rPr lang="en-US" altLang="en-US" sz="2000" dirty="0"/>
              <a:t>Today’s class reading</a:t>
            </a:r>
          </a:p>
          <a:p>
            <a:pPr lvl="1"/>
            <a:r>
              <a:rPr lang="en-US" altLang="en-US" sz="1800" dirty="0" smtClean="0"/>
              <a:t>“</a:t>
            </a:r>
            <a:r>
              <a:rPr lang="en-US" altLang="en-US" sz="1800" dirty="0"/>
              <a:t>Register Allocation and Spilling Via Graph Coloring,” G. </a:t>
            </a:r>
            <a:r>
              <a:rPr lang="en-US" altLang="en-US" sz="1800" dirty="0" err="1"/>
              <a:t>Chaitin</a:t>
            </a:r>
            <a:r>
              <a:rPr lang="en-US" altLang="en-US" sz="1800" dirty="0"/>
              <a:t>, Proc. 1982 SIGPLAN Symposium on Compiler Construction, 1982.</a:t>
            </a:r>
          </a:p>
          <a:p>
            <a:endParaRPr lang="en-US" altLang="en-US" sz="2200" dirty="0" smtClean="0"/>
          </a:p>
          <a:p>
            <a:pPr lvl="1"/>
            <a:endParaRPr lang="en-US" altLang="en-US" sz="1600" dirty="0" smtClean="0"/>
          </a:p>
          <a:p>
            <a:pPr lvl="1">
              <a:buFontTx/>
              <a:buNone/>
            </a:pPr>
            <a:endParaRPr lang="en-US" altLang="en-US" sz="18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Interference Graph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743200" y="21336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load()</a:t>
            </a:r>
          </a:p>
          <a:p>
            <a:pPr algn="ctr"/>
            <a:r>
              <a:rPr lang="en-US" altLang="en-US"/>
              <a:t>2: b = load()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35814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3: c = load()</a:t>
            </a:r>
          </a:p>
          <a:p>
            <a:pPr algn="ctr"/>
            <a:r>
              <a:rPr lang="en-US" altLang="en-US"/>
              <a:t>4: d = b + c</a:t>
            </a:r>
          </a:p>
          <a:p>
            <a:pPr algn="ctr"/>
            <a:r>
              <a:rPr lang="en-US" altLang="en-US"/>
              <a:t>5: e = d - 3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038600" y="35814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6: f = a * b</a:t>
            </a:r>
          </a:p>
          <a:p>
            <a:pPr algn="ctr"/>
            <a:r>
              <a:rPr lang="en-US" altLang="en-US"/>
              <a:t>7: e = f + 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52578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8: g = a + e</a:t>
            </a:r>
          </a:p>
          <a:p>
            <a:pPr algn="ctr"/>
            <a:r>
              <a:rPr lang="en-US" altLang="en-US"/>
              <a:t>9: store(g)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21336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7338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21336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38100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66294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5372" name="Oval 12"/>
          <p:cNvSpPr>
            <a:spLocks noChangeArrowheads="1"/>
          </p:cNvSpPr>
          <p:nvPr/>
        </p:nvSpPr>
        <p:spPr bwMode="auto">
          <a:xfrm>
            <a:off x="7086600" y="6248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61722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7924800" y="5943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80772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74676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6324600" y="5715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6096000" y="1597025"/>
            <a:ext cx="2525713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lr(a) = {1,2,3,4,5,6,7,8}</a:t>
            </a:r>
          </a:p>
          <a:p>
            <a:r>
              <a:rPr lang="en-US" altLang="en-US"/>
              <a:t>lr(b) = {2,3,4,6}</a:t>
            </a:r>
          </a:p>
          <a:p>
            <a:r>
              <a:rPr lang="en-US" altLang="en-US"/>
              <a:t>lr(c) = {1,2,3,4,5,6,7,8,9}</a:t>
            </a:r>
          </a:p>
          <a:p>
            <a:r>
              <a:rPr lang="en-US" altLang="en-US"/>
              <a:t>lr(d) = {4,5}</a:t>
            </a:r>
          </a:p>
          <a:p>
            <a:r>
              <a:rPr lang="en-US" altLang="en-US"/>
              <a:t>lr(e) = {5,7,8}</a:t>
            </a:r>
          </a:p>
          <a:p>
            <a:r>
              <a:rPr lang="en-US" altLang="en-US"/>
              <a:t>lr(f) = {6,7}</a:t>
            </a:r>
          </a:p>
          <a:p>
            <a:r>
              <a:rPr lang="en-US" altLang="en-US"/>
              <a:t>lr{g} = {8,9}</a:t>
            </a:r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698500" y="1587500"/>
            <a:ext cx="2755900" cy="5041900"/>
          </a:xfrm>
          <a:custGeom>
            <a:avLst/>
            <a:gdLst>
              <a:gd name="T0" fmla="*/ 2147483646 w 1736"/>
              <a:gd name="T1" fmla="*/ 2147483646 h 3176"/>
              <a:gd name="T2" fmla="*/ 2147483646 w 1736"/>
              <a:gd name="T3" fmla="*/ 2147483646 h 3176"/>
              <a:gd name="T4" fmla="*/ 2147483646 w 1736"/>
              <a:gd name="T5" fmla="*/ 2147483646 h 3176"/>
              <a:gd name="T6" fmla="*/ 2147483646 w 1736"/>
              <a:gd name="T7" fmla="*/ 2147483646 h 3176"/>
              <a:gd name="T8" fmla="*/ 2147483646 w 1736"/>
              <a:gd name="T9" fmla="*/ 2147483646 h 3176"/>
              <a:gd name="T10" fmla="*/ 2147483646 w 1736"/>
              <a:gd name="T11" fmla="*/ 2147483646 h 3176"/>
              <a:gd name="T12" fmla="*/ 2147483646 w 1736"/>
              <a:gd name="T13" fmla="*/ 2147483646 h 3176"/>
              <a:gd name="T14" fmla="*/ 2147483646 w 1736"/>
              <a:gd name="T15" fmla="*/ 2147483646 h 3176"/>
              <a:gd name="T16" fmla="*/ 2147483646 w 1736"/>
              <a:gd name="T17" fmla="*/ 2147483646 h 31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6" h="3176">
                <a:moveTo>
                  <a:pt x="1720" y="2984"/>
                </a:moveTo>
                <a:cubicBezTo>
                  <a:pt x="1728" y="3020"/>
                  <a:pt x="1736" y="3056"/>
                  <a:pt x="1624" y="3080"/>
                </a:cubicBezTo>
                <a:cubicBezTo>
                  <a:pt x="1512" y="3104"/>
                  <a:pt x="1288" y="3176"/>
                  <a:pt x="1048" y="3128"/>
                </a:cubicBezTo>
                <a:cubicBezTo>
                  <a:pt x="808" y="3080"/>
                  <a:pt x="344" y="3064"/>
                  <a:pt x="184" y="2792"/>
                </a:cubicBezTo>
                <a:cubicBezTo>
                  <a:pt x="24" y="2520"/>
                  <a:pt x="96" y="1896"/>
                  <a:pt x="88" y="1496"/>
                </a:cubicBezTo>
                <a:cubicBezTo>
                  <a:pt x="80" y="1096"/>
                  <a:pt x="0" y="632"/>
                  <a:pt x="136" y="392"/>
                </a:cubicBezTo>
                <a:cubicBezTo>
                  <a:pt x="272" y="152"/>
                  <a:pt x="680" y="112"/>
                  <a:pt x="904" y="56"/>
                </a:cubicBezTo>
                <a:cubicBezTo>
                  <a:pt x="1128" y="0"/>
                  <a:pt x="1344" y="8"/>
                  <a:pt x="1480" y="56"/>
                </a:cubicBezTo>
                <a:cubicBezTo>
                  <a:pt x="1616" y="104"/>
                  <a:pt x="1668" y="224"/>
                  <a:pt x="1720" y="3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6477000" y="44196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V="1">
            <a:off x="6553200" y="4419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6553200" y="5105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6477000" y="51054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400800" y="5181600"/>
            <a:ext cx="76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477000" y="5181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010400" y="4267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6934200" y="4343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934200" y="44196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6858000" y="44196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6553200" y="44196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7772400" y="4343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7696200" y="44196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H="1">
            <a:off x="6705600" y="52578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6705600" y="58674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Graph Coloring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A graph is </a:t>
            </a:r>
            <a:r>
              <a:rPr lang="en-US" altLang="en-US" u="sng" smtClean="0"/>
              <a:t>n-colorable</a:t>
            </a:r>
            <a:r>
              <a:rPr lang="en-US" altLang="en-US" smtClean="0"/>
              <a:t> if every node in the graph can be colored with one of the n colors such that 2 adjacent nodes do not have the same color</a:t>
            </a:r>
          </a:p>
          <a:p>
            <a:pPr lvl="1"/>
            <a:r>
              <a:rPr lang="en-US" altLang="en-US" smtClean="0"/>
              <a:t>Model register allocation as graph coloring</a:t>
            </a:r>
          </a:p>
          <a:p>
            <a:pPr lvl="1"/>
            <a:r>
              <a:rPr lang="en-US" altLang="en-US" smtClean="0"/>
              <a:t>Use the fewest colors (physical registers)</a:t>
            </a:r>
          </a:p>
          <a:p>
            <a:pPr lvl="1"/>
            <a:r>
              <a:rPr lang="en-US" altLang="en-US" smtClean="0"/>
              <a:t>Spilling is necessary if the graph is not n-colorable where n is the number of physical registers</a:t>
            </a:r>
          </a:p>
          <a:p>
            <a:r>
              <a:rPr lang="en-US" altLang="en-US" smtClean="0"/>
              <a:t>Optimal graph coloring is NP-complete for n &gt; 2</a:t>
            </a:r>
          </a:p>
          <a:p>
            <a:pPr lvl="1"/>
            <a:r>
              <a:rPr lang="en-US" altLang="en-US" smtClean="0"/>
              <a:t>Use heuristics proposed by compiler developers</a:t>
            </a:r>
          </a:p>
          <a:p>
            <a:pPr lvl="2"/>
            <a:r>
              <a:rPr lang="en-US" altLang="en-US" smtClean="0"/>
              <a:t>“Register Allocation Via Coloring”, G. Chaitin et al, 1981</a:t>
            </a:r>
          </a:p>
          <a:p>
            <a:pPr lvl="2"/>
            <a:r>
              <a:rPr lang="en-US" altLang="en-US" smtClean="0"/>
              <a:t>“Improvement to Graph Coloring Register Allocation”, P. Briggs et al, 1989</a:t>
            </a:r>
          </a:p>
          <a:p>
            <a:pPr lvl="1"/>
            <a:r>
              <a:rPr lang="en-US" altLang="en-US" b="1" u="sng" smtClean="0"/>
              <a:t>Observation</a:t>
            </a:r>
            <a:r>
              <a:rPr lang="en-US" altLang="en-US" smtClean="0"/>
              <a:t> – a node with degree &lt; n in the interference can always be successfully colored given its neighbors colors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1178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Coloring Algorithm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1. While any node, x, has &lt; n neighbors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Remove x and its edges from the graph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Push x onto a stack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2. If the remaining graph is non-empty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Compute cost of spilling each node (live range)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For each reference to the register in the live range</a:t>
            </a:r>
          </a:p>
          <a:p>
            <a:pPr lvl="3">
              <a:lnSpc>
                <a:spcPct val="90000"/>
              </a:lnSpc>
            </a:pPr>
            <a:r>
              <a:rPr lang="en-US" altLang="en-US" smtClean="0"/>
              <a:t>Cost +=  (execution frequency * spill cost)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Let NB(x) = number of neighbors of x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Remove node x that has the smallest cost(x) / NB(x)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Push x onto a stack (mark as spilled)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Go back to step 1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While stack is non-empty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Pop x from the stack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x’s neighbors are assigned fewer than R colors, then assign x any unsigned color, else leave x uncolored</a:t>
            </a:r>
          </a:p>
        </p:txBody>
      </p:sp>
    </p:spTree>
    <p:extLst>
      <p:ext uri="{BB962C8B-B14F-4D97-AF65-F5344CB8AC3E}">
        <p14:creationId xmlns:p14="http://schemas.microsoft.com/office/powerpoint/2010/main" val="245606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924800" cy="615950"/>
          </a:xfrm>
        </p:spPr>
        <p:txBody>
          <a:bodyPr/>
          <a:lstStyle/>
          <a:p>
            <a:r>
              <a:rPr lang="en-US" altLang="en-US" smtClean="0"/>
              <a:t>Example – Finding Number of Needed Colors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4478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0" y="28956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2860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286000" y="45720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124200" y="3733800"/>
            <a:ext cx="457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1905000" y="3352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743200" y="3352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1905000" y="4191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2743200" y="4191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1905000" y="3962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2743200" y="3962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3429000" y="1673225"/>
            <a:ext cx="467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colors are needed to color this graph?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267200" y="3425825"/>
            <a:ext cx="4268788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Try n=1, no, cannot remove any nodes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Try n=2, no again, cannot remove any nodes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Try n=3,</a:t>
            </a:r>
          </a:p>
          <a:p>
            <a:r>
              <a:rPr lang="en-US" altLang="en-US">
                <a:solidFill>
                  <a:schemeClr val="tx1"/>
                </a:solidFill>
              </a:rPr>
              <a:t>	Remove B</a:t>
            </a:r>
          </a:p>
          <a:p>
            <a:r>
              <a:rPr lang="en-US" altLang="en-US">
                <a:solidFill>
                  <a:schemeClr val="tx1"/>
                </a:solidFill>
              </a:rPr>
              <a:t>	Then can remove A, C</a:t>
            </a:r>
          </a:p>
          <a:p>
            <a:r>
              <a:rPr lang="en-US" altLang="en-US">
                <a:solidFill>
                  <a:schemeClr val="tx1"/>
                </a:solidFill>
              </a:rPr>
              <a:t>	Then can remove D, E</a:t>
            </a:r>
          </a:p>
          <a:p>
            <a:r>
              <a:rPr lang="en-US" altLang="en-US">
                <a:solidFill>
                  <a:schemeClr val="tx1"/>
                </a:solidFill>
              </a:rPr>
              <a:t>	Thus it is 3-colorable</a:t>
            </a:r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2514600" y="4191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8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</a:t>
            </a: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1676400" y="182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133600" y="4038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219200" y="2590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2971800" y="3733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3124200" y="2667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2514600" y="182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1371600" y="3505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V="1">
            <a:off x="1524000" y="2209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1600200" y="2209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1600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1524000" y="28956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1524000" y="29718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057400" y="2057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1981200" y="2133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1981200" y="22098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1905000" y="22098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1600200" y="2209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819400" y="2133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2743200" y="22098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1752600" y="3048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1752600" y="3657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62000" y="5562600"/>
            <a:ext cx="7842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		a	b	c	d	e	f	g</a:t>
            </a:r>
          </a:p>
          <a:p>
            <a:r>
              <a:rPr lang="en-US" altLang="en-US"/>
              <a:t>cost		225	200	175	150	200	50	200</a:t>
            </a:r>
          </a:p>
          <a:p>
            <a:r>
              <a:rPr lang="en-US" altLang="en-US"/>
              <a:t>neighbors		6	4	5	4	3	4	2</a:t>
            </a:r>
          </a:p>
          <a:p>
            <a:r>
              <a:rPr lang="en-US" altLang="en-US"/>
              <a:t>cost/n		37.5	50	35	37.5	66.7	12.5	100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3962400" y="1749425"/>
            <a:ext cx="2459038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lr(a) = {1,2,3,4,5,6,7,8}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refs(a) = {1,6,8}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lr(b) = {2,3,4,6}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refs(b) = {2,4,6}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lr(c) = {1,2,3,4,5,6,7,8,9}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refs(c) = {3,4,7}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lr(d) = {4,5}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refs(d) = {4,5}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lr(e) = {5,7,8}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refs(e) = {5,7,8}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lr(f) = {6,7}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refs(f) = {6,7}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lr{g} = {8,9}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	refs(g) = {8,9}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6934200" y="2130425"/>
            <a:ext cx="13970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Profile freqs</a:t>
            </a:r>
          </a:p>
          <a:p>
            <a:r>
              <a:rPr lang="en-US" altLang="en-US"/>
              <a:t>1,2 = 100</a:t>
            </a:r>
          </a:p>
          <a:p>
            <a:r>
              <a:rPr lang="en-US" altLang="en-US"/>
              <a:t>3,4,5 = 75</a:t>
            </a:r>
          </a:p>
          <a:p>
            <a:r>
              <a:rPr lang="en-US" altLang="en-US"/>
              <a:t>6,7 = 25</a:t>
            </a:r>
          </a:p>
          <a:p>
            <a:r>
              <a:rPr lang="en-US" altLang="en-US"/>
              <a:t>8,9 = 100</a:t>
            </a:r>
          </a:p>
          <a:p>
            <a:endParaRPr lang="en-US" altLang="en-US"/>
          </a:p>
          <a:p>
            <a:r>
              <a:rPr lang="en-US" altLang="en-US"/>
              <a:t>Assume each</a:t>
            </a:r>
          </a:p>
          <a:p>
            <a:r>
              <a:rPr lang="en-US" altLang="en-US"/>
              <a:t>spill requires</a:t>
            </a:r>
          </a:p>
          <a:p>
            <a:r>
              <a:rPr lang="en-US" altLang="en-US"/>
              <a:t>1 operation</a:t>
            </a:r>
          </a:p>
        </p:txBody>
      </p:sp>
    </p:spTree>
    <p:extLst>
      <p:ext uri="{BB962C8B-B14F-4D97-AF65-F5344CB8AC3E}">
        <p14:creationId xmlns:p14="http://schemas.microsoft.com/office/powerpoint/2010/main" val="28592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(2)</a:t>
            </a: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1752600" y="3962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2209800" y="6172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1295400" y="4724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30480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2004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590800" y="3962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14478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1600200" y="43434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1676400" y="43434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676400" y="50292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1600200" y="50292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1600200" y="51054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133600" y="4191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057400" y="42672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057400" y="43434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1981200" y="43434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 flipH="1">
            <a:off x="1676400" y="43434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895600" y="42672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819400" y="43434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1828800" y="51816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1828800" y="57912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g can be removed</a:t>
            </a:r>
          </a:p>
        </p:txBody>
      </p:sp>
      <p:sp>
        <p:nvSpPr>
          <p:cNvPr id="20505" name="Oval 25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0507" name="Oval 27"/>
          <p:cNvSpPr>
            <a:spLocks noChangeArrowheads="1"/>
          </p:cNvSpPr>
          <p:nvPr/>
        </p:nvSpPr>
        <p:spPr bwMode="auto">
          <a:xfrm>
            <a:off x="7772400" y="6019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0509" name="Oval 29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0510" name="Oval 30"/>
          <p:cNvSpPr>
            <a:spLocks noChangeArrowheads="1"/>
          </p:cNvSpPr>
          <p:nvPr/>
        </p:nvSpPr>
        <p:spPr bwMode="auto">
          <a:xfrm>
            <a:off x="6172200" y="5791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6324600" y="51816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6781800" y="44958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 flipH="1">
            <a:off x="6400800" y="4495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7543800" y="44958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>
            <a:off x="6553200" y="5334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6553200" y="59436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3" name="AutoShape 4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7680325" y="1866900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5570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(3)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352800" y="1825625"/>
            <a:ext cx="2863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Now must spill a node</a:t>
            </a:r>
          </a:p>
          <a:p>
            <a:endParaRPr lang="en-US" altLang="en-US"/>
          </a:p>
          <a:p>
            <a:r>
              <a:rPr lang="en-US" altLang="en-US"/>
              <a:t>Choose one with the smallest</a:t>
            </a:r>
          </a:p>
          <a:p>
            <a:r>
              <a:rPr lang="en-US" altLang="en-US"/>
              <a:t>cost/NB </a:t>
            </a:r>
            <a:r>
              <a:rPr lang="en-US" altLang="en-US">
                <a:sym typeface="Wingdings" panose="05000000000000000000" pitchFamily="2" charset="2"/>
              </a:rPr>
              <a:t> f is chosen</a:t>
            </a:r>
            <a:r>
              <a:rPr lang="en-US" altLang="en-US"/>
              <a:t> </a:t>
            </a: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5791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6400800" y="44958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H="1">
            <a:off x="6553200" y="53340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AutoShape 17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7680325" y="1866900"/>
            <a:ext cx="1079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1523" name="Oval 19"/>
          <p:cNvSpPr>
            <a:spLocks noChangeArrowheads="1"/>
          </p:cNvSpPr>
          <p:nvPr/>
        </p:nvSpPr>
        <p:spPr bwMode="auto">
          <a:xfrm>
            <a:off x="19812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1524" name="Oval 20"/>
          <p:cNvSpPr>
            <a:spLocks noChangeArrowheads="1"/>
          </p:cNvSpPr>
          <p:nvPr/>
        </p:nvSpPr>
        <p:spPr bwMode="auto">
          <a:xfrm>
            <a:off x="15240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1525" name="Oval 21"/>
          <p:cNvSpPr>
            <a:spLocks noChangeArrowheads="1"/>
          </p:cNvSpPr>
          <p:nvPr/>
        </p:nvSpPr>
        <p:spPr bwMode="auto">
          <a:xfrm>
            <a:off x="3276600" y="6096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3429000" y="5029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28194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>
            <a:off x="16764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V="1">
            <a:off x="1828800" y="45720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1905000" y="45720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1905000" y="5257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1828800" y="52578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23622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>
            <a:off x="2286000" y="4495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>
            <a:off x="2286000" y="45720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H="1">
            <a:off x="1905000" y="45720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>
            <a:off x="3124200" y="4495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3048000" y="45720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 flipH="1">
            <a:off x="2057400" y="54102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2057400" y="60198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7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(4)</a:t>
            </a:r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64770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6019800" y="4876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79248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7315200" y="4114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V="1">
            <a:off x="6324600" y="4495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6400800" y="44958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6400800" y="5181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858000" y="4343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6781800" y="44196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7620000" y="44196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7680325" y="1866900"/>
            <a:ext cx="1079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2543" name="Oval 15"/>
          <p:cNvSpPr>
            <a:spLocks noChangeArrowheads="1"/>
          </p:cNvSpPr>
          <p:nvPr/>
        </p:nvSpPr>
        <p:spPr bwMode="auto">
          <a:xfrm>
            <a:off x="19812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2544" name="Oval 16"/>
          <p:cNvSpPr>
            <a:spLocks noChangeArrowheads="1"/>
          </p:cNvSpPr>
          <p:nvPr/>
        </p:nvSpPr>
        <p:spPr bwMode="auto">
          <a:xfrm>
            <a:off x="1524000" y="4953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2545" name="Oval 17"/>
          <p:cNvSpPr>
            <a:spLocks noChangeArrowheads="1"/>
          </p:cNvSpPr>
          <p:nvPr/>
        </p:nvSpPr>
        <p:spPr bwMode="auto">
          <a:xfrm>
            <a:off x="3429000" y="5029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2546" name="Oval 18"/>
          <p:cNvSpPr>
            <a:spLocks noChangeArrowheads="1"/>
          </p:cNvSpPr>
          <p:nvPr/>
        </p:nvSpPr>
        <p:spPr bwMode="auto">
          <a:xfrm>
            <a:off x="2819400" y="4191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1676400" y="5867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V="1">
            <a:off x="1828800" y="45720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1905000" y="45720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1905000" y="5257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2362200" y="4419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2286000" y="4495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>
            <a:off x="1905000" y="45720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3124200" y="4495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>
            <a:off x="2057400" y="54102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e can be removed</a:t>
            </a:r>
          </a:p>
        </p:txBody>
      </p:sp>
    </p:spTree>
    <p:extLst>
      <p:ext uri="{BB962C8B-B14F-4D97-AF65-F5344CB8AC3E}">
        <p14:creationId xmlns:p14="http://schemas.microsoft.com/office/powerpoint/2010/main" val="34103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(5)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6324600" y="4572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7772400" y="541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7162800" y="4572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705600" y="4800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629400" y="48768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7467600" y="48768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7680325" y="1866900"/>
            <a:ext cx="11049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352800" y="1825625"/>
            <a:ext cx="2863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Now must spill another node</a:t>
            </a:r>
          </a:p>
          <a:p>
            <a:endParaRPr lang="en-US" altLang="en-US"/>
          </a:p>
          <a:p>
            <a:r>
              <a:rPr lang="en-US" altLang="en-US"/>
              <a:t>Choose one with the smallest</a:t>
            </a:r>
          </a:p>
          <a:p>
            <a:r>
              <a:rPr lang="en-US" altLang="en-US"/>
              <a:t>cost/NB </a:t>
            </a:r>
            <a:r>
              <a:rPr lang="en-US" altLang="en-US">
                <a:sym typeface="Wingdings" panose="05000000000000000000" pitchFamily="2" charset="2"/>
              </a:rPr>
              <a:t> c is chosen</a:t>
            </a:r>
            <a:r>
              <a:rPr lang="en-US" altLang="en-US"/>
              <a:t> 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1336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1676400" y="5562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35814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29718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V="1">
            <a:off x="1981200" y="51816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2057400" y="51816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057400" y="58674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514600" y="502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438400" y="5105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3276600" y="5105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4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(6)</a:t>
            </a:r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4267200" y="4724400"/>
            <a:ext cx="8382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80325" y="1866900"/>
            <a:ext cx="11049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d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a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352800" y="1825625"/>
            <a:ext cx="31384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 all nodes &lt; 3 neighbors</a:t>
            </a:r>
          </a:p>
          <a:p>
            <a:endParaRPr lang="en-US" altLang="en-US"/>
          </a:p>
          <a:p>
            <a:r>
              <a:rPr lang="en-US" altLang="en-US"/>
              <a:t>So, a, b, d can be removed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7526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3200400" y="56388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2590800" y="4800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2133600" y="50292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057400" y="51054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895600" y="5105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6384925" y="51435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4966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 smtClean="0"/>
              <a:t>Homework Problem From Last </a:t>
            </a:r>
            <a:r>
              <a:rPr lang="en-US" altLang="en-US" dirty="0" smtClean="0"/>
              <a:t>Class - Answer</a:t>
            </a:r>
            <a:endParaRPr lang="en-US" altLang="en-US" dirty="0" smtClean="0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&lt;2,3&gt;</a:t>
            </a:r>
            <a:endParaRPr lang="en-US" altLang="en-US" sz="1400" dirty="0"/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&lt;2,2&gt;</a:t>
            </a:r>
            <a:endParaRPr lang="en-US" altLang="en-US" sz="1400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&lt;1,0&gt;</a:t>
            </a:r>
            <a:endParaRPr lang="en-US" altLang="en-US" sz="1400" dirty="0"/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&lt;1,1&gt;</a:t>
            </a:r>
            <a:endParaRPr lang="en-US" altLang="en-US" sz="1400" dirty="0"/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/>
              <a:t>&lt;0,0&gt;</a:t>
            </a:r>
            <a:endParaRPr lang="en-US" altLang="en-US" sz="1400" dirty="0"/>
          </a:p>
        </p:txBody>
      </p:sp>
      <p:sp>
        <p:nvSpPr>
          <p:cNvPr id="33" name="Freeform 32"/>
          <p:cNvSpPr/>
          <p:nvPr/>
        </p:nvSpPr>
        <p:spPr bwMode="auto">
          <a:xfrm>
            <a:off x="6996455" y="1959796"/>
            <a:ext cx="390429" cy="1089060"/>
          </a:xfrm>
          <a:custGeom>
            <a:avLst/>
            <a:gdLst>
              <a:gd name="connsiteX0" fmla="*/ 390429 w 390429"/>
              <a:gd name="connsiteY0" fmla="*/ 0 h 1089060"/>
              <a:gd name="connsiteX1" fmla="*/ 11 w 390429"/>
              <a:gd name="connsiteY1" fmla="*/ 565078 h 1089060"/>
              <a:gd name="connsiteX2" fmla="*/ 380155 w 390429"/>
              <a:gd name="connsiteY2" fmla="*/ 1089060 h 108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429" h="1089060">
                <a:moveTo>
                  <a:pt x="390429" y="0"/>
                </a:moveTo>
                <a:cubicBezTo>
                  <a:pt x="196076" y="191784"/>
                  <a:pt x="1723" y="383568"/>
                  <a:pt x="11" y="565078"/>
                </a:cubicBezTo>
                <a:cubicBezTo>
                  <a:pt x="-1701" y="746588"/>
                  <a:pt x="189227" y="917824"/>
                  <a:pt x="380155" y="108906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6524592" y="2004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rgbClr val="FF0000"/>
                </a:solidFill>
              </a:rPr>
              <a:t>&lt;1,0&gt;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7664412" y="1971782"/>
            <a:ext cx="287941" cy="1140431"/>
          </a:xfrm>
          <a:custGeom>
            <a:avLst/>
            <a:gdLst>
              <a:gd name="connsiteX0" fmla="*/ 0 w 287941"/>
              <a:gd name="connsiteY0" fmla="*/ 1140431 h 1140431"/>
              <a:gd name="connsiteX1" fmla="*/ 287676 w 287941"/>
              <a:gd name="connsiteY1" fmla="*/ 462337 h 1140431"/>
              <a:gd name="connsiteX2" fmla="*/ 41097 w 287941"/>
              <a:gd name="connsiteY2" fmla="*/ 0 h 114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941" h="1140431">
                <a:moveTo>
                  <a:pt x="0" y="1140431"/>
                </a:moveTo>
                <a:cubicBezTo>
                  <a:pt x="140413" y="896420"/>
                  <a:pt x="280827" y="652409"/>
                  <a:pt x="287676" y="462337"/>
                </a:cubicBezTo>
                <a:cubicBezTo>
                  <a:pt x="294525" y="272265"/>
                  <a:pt x="167811" y="136132"/>
                  <a:pt x="41097" y="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7833399" y="184650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 smtClean="0">
                <a:solidFill>
                  <a:srgbClr val="FF0000"/>
                </a:solidFill>
              </a:rPr>
              <a:t>&lt;1,1&gt;</a:t>
            </a:r>
            <a:endParaRPr lang="en-US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3183" y="5063691"/>
            <a:ext cx="35269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ResMII</a:t>
            </a:r>
            <a:r>
              <a:rPr lang="en-US" dirty="0" smtClean="0">
                <a:solidFill>
                  <a:srgbClr val="FF0000"/>
                </a:solidFill>
              </a:rPr>
              <a:t>:	ALU: 3 </a:t>
            </a:r>
            <a:r>
              <a:rPr lang="en-US" dirty="0" err="1" smtClean="0">
                <a:solidFill>
                  <a:srgbClr val="FF0000"/>
                </a:solidFill>
              </a:rPr>
              <a:t>instrs</a:t>
            </a:r>
            <a:r>
              <a:rPr lang="en-US" dirty="0" smtClean="0">
                <a:solidFill>
                  <a:srgbClr val="FF0000"/>
                </a:solidFill>
              </a:rPr>
              <a:t> / 1 unit = 3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MEM: 2 </a:t>
            </a:r>
            <a:r>
              <a:rPr lang="en-US" dirty="0" err="1" smtClean="0">
                <a:solidFill>
                  <a:srgbClr val="FF0000"/>
                </a:solidFill>
              </a:rPr>
              <a:t>instrs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/ 1 unit = 2</a:t>
            </a:r>
          </a:p>
          <a:p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BR:  1 </a:t>
            </a:r>
            <a:r>
              <a:rPr lang="en-US" dirty="0" err="1" smtClean="0">
                <a:solidFill>
                  <a:srgbClr val="FF0000"/>
                </a:solidFill>
              </a:rPr>
              <a:t>instr</a:t>
            </a:r>
            <a:r>
              <a:rPr lang="en-US" dirty="0" smtClean="0">
                <a:solidFill>
                  <a:srgbClr val="FF0000"/>
                </a:solidFill>
              </a:rPr>
              <a:t> / 1 unit = 1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MAX(3,2,1) =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930976" y="5025682"/>
            <a:ext cx="47756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RecMII</a:t>
            </a:r>
            <a:r>
              <a:rPr lang="en-US" dirty="0" smtClean="0">
                <a:solidFill>
                  <a:srgbClr val="FF0000"/>
                </a:solidFill>
              </a:rPr>
              <a:t>:	4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4: 1/1 = 1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3  4  3: (0 + 1) / (0 +1) = 1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1  3  1: (1 + 1) / (0 + 1) = 2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1  2  3  1: (2+1+1) / (2+0+1) = 2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1  2  3  1: (2+1+1) / (3+0+1) = 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MAX(1,1,2,2,1) =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012" y="6544195"/>
            <a:ext cx="4607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MII = MAX(</a:t>
            </a:r>
            <a:r>
              <a:rPr lang="en-US" dirty="0" err="1" smtClean="0">
                <a:solidFill>
                  <a:srgbClr val="FF0000"/>
                </a:solidFill>
              </a:rPr>
              <a:t>ResMII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RecMII</a:t>
            </a:r>
            <a:r>
              <a:rPr lang="en-US" dirty="0" smtClean="0">
                <a:solidFill>
                  <a:srgbClr val="FF0000"/>
                </a:solidFill>
              </a:rPr>
              <a:t>) = MAX(3,2) = 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00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(7)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676400" y="1597025"/>
            <a:ext cx="11049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Stack</a:t>
            </a:r>
          </a:p>
          <a:p>
            <a:r>
              <a:rPr lang="en-US" altLang="en-US"/>
              <a:t>d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a</a:t>
            </a:r>
          </a:p>
          <a:p>
            <a:r>
              <a:rPr lang="en-US" altLang="en-US"/>
              <a:t>c (spilled)</a:t>
            </a:r>
          </a:p>
          <a:p>
            <a:r>
              <a:rPr lang="en-US" altLang="en-US"/>
              <a:t>e</a:t>
            </a:r>
          </a:p>
          <a:p>
            <a:r>
              <a:rPr lang="en-US" altLang="en-US"/>
              <a:t>f (spilled)</a:t>
            </a:r>
          </a:p>
          <a:p>
            <a:r>
              <a:rPr lang="en-US" altLang="en-US"/>
              <a:t>g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105400" y="160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a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562600" y="38100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g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648200" y="2362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c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6400800" y="3505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f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6553200" y="24384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d</a:t>
            </a: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5943600" y="16002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b</a:t>
            </a:r>
          </a:p>
        </p:txBody>
      </p:sp>
      <p:sp>
        <p:nvSpPr>
          <p:cNvPr id="25610" name="Oval 10"/>
          <p:cNvSpPr>
            <a:spLocks noChangeArrowheads="1"/>
          </p:cNvSpPr>
          <p:nvPr/>
        </p:nvSpPr>
        <p:spPr bwMode="auto">
          <a:xfrm>
            <a:off x="4800600" y="3276600"/>
            <a:ext cx="381000" cy="38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e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4953000" y="1981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 flipV="1">
            <a:off x="5029200" y="1981200"/>
            <a:ext cx="1066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029200" y="26670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953000" y="2667000"/>
            <a:ext cx="14478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953000" y="27432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5486400" y="1828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410200" y="1905000"/>
            <a:ext cx="12192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5410200" y="1981200"/>
            <a:ext cx="1143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334000" y="1981200"/>
            <a:ext cx="3810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5029200" y="1981200"/>
            <a:ext cx="22860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248400" y="19050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6172200" y="1981200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H="1">
            <a:off x="5181600" y="2819400"/>
            <a:ext cx="1447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5181600" y="3429000"/>
            <a:ext cx="1219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1371600" y="4287838"/>
            <a:ext cx="6007100" cy="253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Have 3 colors: red, green, blue, pop off the stack assigning colors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only consider conflicts with non-spilled nodes already popped off stack</a:t>
            </a:r>
          </a:p>
          <a:p>
            <a:endParaRPr lang="en-US" altLang="en-US" sz="1600">
              <a:solidFill>
                <a:schemeClr val="tx1"/>
              </a:solidFill>
            </a:endParaRPr>
          </a:p>
          <a:p>
            <a:r>
              <a:rPr lang="en-US" altLang="en-US" sz="1600">
                <a:solidFill>
                  <a:schemeClr val="tx1"/>
                </a:solidFill>
              </a:rPr>
              <a:t>d </a:t>
            </a:r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 red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b  green (cannot choose red)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a  blue (cannot choose red or green)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c  no color (spilled)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e  green (cannot choose red or blue)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f  no color (spilled)</a:t>
            </a:r>
          </a:p>
          <a:p>
            <a:r>
              <a:rPr lang="en-US" altLang="en-US" sz="1600">
                <a:solidFill>
                  <a:schemeClr val="tx1"/>
                </a:solidFill>
                <a:sym typeface="Wingdings" panose="05000000000000000000" pitchFamily="2" charset="2"/>
              </a:rPr>
              <a:t>g  red (cannot choose blue)</a:t>
            </a:r>
            <a:endParaRPr lang="en-US" alt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Do a 3-Coloring (8)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743200" y="2133600"/>
            <a:ext cx="1676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1: blue = load()</a:t>
            </a:r>
          </a:p>
          <a:p>
            <a:pPr algn="ctr"/>
            <a:r>
              <a:rPr lang="en-US" altLang="en-US" sz="1400"/>
              <a:t>2: green = load()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95400" y="35814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3: spill1 = load()</a:t>
            </a:r>
          </a:p>
          <a:p>
            <a:pPr algn="ctr"/>
            <a:r>
              <a:rPr lang="en-US" altLang="en-US" sz="1400"/>
              <a:t>4: red = green + spill1</a:t>
            </a:r>
          </a:p>
          <a:p>
            <a:pPr algn="ctr"/>
            <a:r>
              <a:rPr lang="en-US" altLang="en-US" sz="1400"/>
              <a:t>5: green = red - 3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038600" y="3581400"/>
            <a:ext cx="19812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6: spill2 = blue * green</a:t>
            </a:r>
          </a:p>
          <a:p>
            <a:pPr algn="ctr"/>
            <a:r>
              <a:rPr lang="en-US" altLang="en-US" sz="1400"/>
              <a:t>7: green = spill2 + spill1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667000" y="5257800"/>
            <a:ext cx="1828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8: red = blue + green</a:t>
            </a:r>
          </a:p>
          <a:p>
            <a:pPr algn="ctr"/>
            <a:r>
              <a:rPr lang="en-US" altLang="en-US" sz="1400"/>
              <a:t>9: store(red)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21336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3733800" y="32004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21336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3810000" y="4648200"/>
            <a:ext cx="1143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698500" y="1587500"/>
            <a:ext cx="2755900" cy="5041900"/>
          </a:xfrm>
          <a:custGeom>
            <a:avLst/>
            <a:gdLst>
              <a:gd name="T0" fmla="*/ 2147483646 w 1736"/>
              <a:gd name="T1" fmla="*/ 2147483646 h 3176"/>
              <a:gd name="T2" fmla="*/ 2147483646 w 1736"/>
              <a:gd name="T3" fmla="*/ 2147483646 h 3176"/>
              <a:gd name="T4" fmla="*/ 2147483646 w 1736"/>
              <a:gd name="T5" fmla="*/ 2147483646 h 3176"/>
              <a:gd name="T6" fmla="*/ 2147483646 w 1736"/>
              <a:gd name="T7" fmla="*/ 2147483646 h 3176"/>
              <a:gd name="T8" fmla="*/ 2147483646 w 1736"/>
              <a:gd name="T9" fmla="*/ 2147483646 h 3176"/>
              <a:gd name="T10" fmla="*/ 2147483646 w 1736"/>
              <a:gd name="T11" fmla="*/ 2147483646 h 3176"/>
              <a:gd name="T12" fmla="*/ 2147483646 w 1736"/>
              <a:gd name="T13" fmla="*/ 2147483646 h 3176"/>
              <a:gd name="T14" fmla="*/ 2147483646 w 1736"/>
              <a:gd name="T15" fmla="*/ 2147483646 h 3176"/>
              <a:gd name="T16" fmla="*/ 2147483646 w 1736"/>
              <a:gd name="T17" fmla="*/ 2147483646 h 317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736" h="3176">
                <a:moveTo>
                  <a:pt x="1720" y="2984"/>
                </a:moveTo>
                <a:cubicBezTo>
                  <a:pt x="1728" y="3020"/>
                  <a:pt x="1736" y="3056"/>
                  <a:pt x="1624" y="3080"/>
                </a:cubicBezTo>
                <a:cubicBezTo>
                  <a:pt x="1512" y="3104"/>
                  <a:pt x="1288" y="3176"/>
                  <a:pt x="1048" y="3128"/>
                </a:cubicBezTo>
                <a:cubicBezTo>
                  <a:pt x="808" y="3080"/>
                  <a:pt x="344" y="3064"/>
                  <a:pt x="184" y="2792"/>
                </a:cubicBezTo>
                <a:cubicBezTo>
                  <a:pt x="24" y="2520"/>
                  <a:pt x="96" y="1896"/>
                  <a:pt x="88" y="1496"/>
                </a:cubicBezTo>
                <a:cubicBezTo>
                  <a:pt x="80" y="1096"/>
                  <a:pt x="0" y="632"/>
                  <a:pt x="136" y="392"/>
                </a:cubicBezTo>
                <a:cubicBezTo>
                  <a:pt x="272" y="152"/>
                  <a:pt x="680" y="112"/>
                  <a:pt x="904" y="56"/>
                </a:cubicBezTo>
                <a:cubicBezTo>
                  <a:pt x="1128" y="0"/>
                  <a:pt x="1344" y="8"/>
                  <a:pt x="1480" y="56"/>
                </a:cubicBezTo>
                <a:cubicBezTo>
                  <a:pt x="1616" y="104"/>
                  <a:pt x="1668" y="224"/>
                  <a:pt x="1720" y="3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086600" y="1749425"/>
            <a:ext cx="1436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red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  green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a  blue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  no color 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e  green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f  no color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g  red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257800" y="5102225"/>
            <a:ext cx="3130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no spills in the blocks</a:t>
            </a:r>
          </a:p>
          <a:p>
            <a:r>
              <a:rPr lang="en-US" altLang="en-US">
                <a:solidFill>
                  <a:schemeClr val="tx1"/>
                </a:solidFill>
              </a:rPr>
              <a:t>executed 100 times.  Most spills</a:t>
            </a:r>
          </a:p>
          <a:p>
            <a:r>
              <a:rPr lang="en-US" altLang="en-US">
                <a:solidFill>
                  <a:schemeClr val="tx1"/>
                </a:solidFill>
              </a:rPr>
              <a:t>in the block executed 25 times.</a:t>
            </a:r>
          </a:p>
          <a:p>
            <a:r>
              <a:rPr lang="en-US" altLang="en-US">
                <a:solidFill>
                  <a:schemeClr val="tx1"/>
                </a:solidFill>
              </a:rPr>
              <a:t>Longest lifetime (c) also spilled</a:t>
            </a:r>
          </a:p>
        </p:txBody>
      </p:sp>
    </p:spTree>
    <p:extLst>
      <p:ext uri="{BB962C8B-B14F-4D97-AF65-F5344CB8AC3E}">
        <p14:creationId xmlns:p14="http://schemas.microsoft.com/office/powerpoint/2010/main" val="14614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Problem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057400"/>
            <a:ext cx="5610432" cy="4802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596794"/>
            <a:ext cx="792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Draw the interference graph. </a:t>
            </a:r>
            <a:r>
              <a:rPr lang="en-US" dirty="0"/>
              <a:t>How many spills are needed with 3 physical registers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078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Problem - Answer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2178" y="1948146"/>
            <a:ext cx="454036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1596794"/>
            <a:ext cx="8039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Draw the interference graph.  How many spills are needed with 3 physical registers?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 bwMode="auto">
          <a:xfrm>
            <a:off x="1442877" y="1954996"/>
            <a:ext cx="5334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r1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2357277" y="2730459"/>
            <a:ext cx="5334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r2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2262027" y="3891246"/>
            <a:ext cx="5334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r3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938052" y="3891246"/>
            <a:ext cx="5334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r4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53438" y="2839520"/>
            <a:ext cx="533400" cy="533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r5</a:t>
            </a:r>
          </a:p>
        </p:txBody>
      </p:sp>
      <p:cxnSp>
        <p:nvCxnSpPr>
          <p:cNvPr id="11" name="Straight Connector 10"/>
          <p:cNvCxnSpPr>
            <a:stCxn id="3" idx="6"/>
            <a:endCxn id="6" idx="1"/>
          </p:cNvCxnSpPr>
          <p:nvPr/>
        </p:nvCxnSpPr>
        <p:spPr bwMode="auto">
          <a:xfrm>
            <a:off x="1976277" y="2221696"/>
            <a:ext cx="459115" cy="5868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>
            <a:stCxn id="3" idx="4"/>
            <a:endCxn id="7" idx="0"/>
          </p:cNvCxnSpPr>
          <p:nvPr/>
        </p:nvCxnSpPr>
        <p:spPr bwMode="auto">
          <a:xfrm>
            <a:off x="1709577" y="2488396"/>
            <a:ext cx="819150" cy="1402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stCxn id="3" idx="4"/>
            <a:endCxn id="8" idx="0"/>
          </p:cNvCxnSpPr>
          <p:nvPr/>
        </p:nvCxnSpPr>
        <p:spPr bwMode="auto">
          <a:xfrm flipH="1">
            <a:off x="1204752" y="2488396"/>
            <a:ext cx="504825" cy="1402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>
            <a:stCxn id="6" idx="4"/>
            <a:endCxn id="7" idx="0"/>
          </p:cNvCxnSpPr>
          <p:nvPr/>
        </p:nvCxnSpPr>
        <p:spPr bwMode="auto">
          <a:xfrm flipH="1">
            <a:off x="2528727" y="3263859"/>
            <a:ext cx="95250" cy="6273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>
            <a:stCxn id="6" idx="3"/>
            <a:endCxn id="8" idx="7"/>
          </p:cNvCxnSpPr>
          <p:nvPr/>
        </p:nvCxnSpPr>
        <p:spPr bwMode="auto">
          <a:xfrm flipH="1">
            <a:off x="1393337" y="3185744"/>
            <a:ext cx="1042055" cy="7836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>
            <a:stCxn id="6" idx="2"/>
            <a:endCxn id="9" idx="6"/>
          </p:cNvCxnSpPr>
          <p:nvPr/>
        </p:nvCxnSpPr>
        <p:spPr bwMode="auto">
          <a:xfrm flipH="1">
            <a:off x="1286838" y="2997159"/>
            <a:ext cx="1070439" cy="1090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>
            <a:stCxn id="7" idx="2"/>
            <a:endCxn id="8" idx="6"/>
          </p:cNvCxnSpPr>
          <p:nvPr/>
        </p:nvCxnSpPr>
        <p:spPr bwMode="auto">
          <a:xfrm flipH="1">
            <a:off x="1471452" y="4157946"/>
            <a:ext cx="7905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>
            <a:stCxn id="3" idx="3"/>
            <a:endCxn id="9" idx="0"/>
          </p:cNvCxnSpPr>
          <p:nvPr/>
        </p:nvCxnSpPr>
        <p:spPr bwMode="auto">
          <a:xfrm flipH="1">
            <a:off x="1020138" y="2410281"/>
            <a:ext cx="500854" cy="4292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>
            <a:stCxn id="7" idx="1"/>
            <a:endCxn id="9" idx="5"/>
          </p:cNvCxnSpPr>
          <p:nvPr/>
        </p:nvCxnSpPr>
        <p:spPr bwMode="auto">
          <a:xfrm flipH="1" flipV="1">
            <a:off x="1208723" y="3294805"/>
            <a:ext cx="1131419" cy="6745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Box 27"/>
          <p:cNvSpPr txBox="1"/>
          <p:nvPr/>
        </p:nvSpPr>
        <p:spPr>
          <a:xfrm>
            <a:off x="266691" y="4770502"/>
            <a:ext cx="52052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	r1	r2	r3	r4	r5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Cost	11	18	20	6	11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Nbrs</a:t>
            </a:r>
            <a:r>
              <a:rPr lang="en-US" dirty="0" smtClean="0">
                <a:solidFill>
                  <a:srgbClr val="FF0000"/>
                </a:solidFill>
              </a:rPr>
              <a:t>	4	4	4	3	3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C/N	2.75	4.5	5	2	3.67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200" y="6326290"/>
            <a:ext cx="5347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Spill r4, spill r1, allocate r2, r3, r5 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2 spills necessary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536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From Last </a:t>
            </a:r>
            <a:r>
              <a:rPr lang="en-US" altLang="en-US" dirty="0" smtClean="0"/>
              <a:t>Time: </a:t>
            </a:r>
            <a:r>
              <a:rPr lang="en-US" altLang="en-US" dirty="0" smtClean="0"/>
              <a:t>Example </a:t>
            </a:r>
            <a:r>
              <a:rPr lang="en-US" altLang="en-US" dirty="0" smtClean="0"/>
              <a:t>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1: r3[-1] = load(r1[0]) if </a:t>
            </a:r>
            <a:r>
              <a:rPr lang="en-US" altLang="en-US" dirty="0">
                <a:solidFill>
                  <a:srgbClr val="FF0000"/>
                </a:solidFill>
              </a:rPr>
              <a:t>p1[0]</a:t>
            </a:r>
          </a:p>
          <a:p>
            <a:r>
              <a:rPr lang="en-US" altLang="en-US" dirty="0"/>
              <a:t>2: r4[-1] = r3[-1] * 26 if </a:t>
            </a:r>
            <a:r>
              <a:rPr lang="en-US" altLang="en-US" dirty="0">
                <a:solidFill>
                  <a:srgbClr val="FF0000"/>
                </a:solidFill>
              </a:rPr>
              <a:t>p1[1]</a:t>
            </a:r>
          </a:p>
          <a:p>
            <a:r>
              <a:rPr lang="en-US" altLang="en-US" dirty="0"/>
              <a:t>4: r1[-1] = r1[0] + 4 if </a:t>
            </a:r>
            <a:r>
              <a:rPr lang="en-US" altLang="en-US" dirty="0">
                <a:solidFill>
                  <a:srgbClr val="FF0000"/>
                </a:solidFill>
              </a:rPr>
              <a:t>p1[0]</a:t>
            </a:r>
          </a:p>
          <a:p>
            <a:r>
              <a:rPr lang="en-US" altLang="en-US" dirty="0"/>
              <a:t>3: store (r2[0], r4[-1]) </a:t>
            </a:r>
            <a:r>
              <a:rPr lang="en-US" altLang="en-US" dirty="0">
                <a:solidFill>
                  <a:srgbClr val="FF0000"/>
                </a:solidFill>
              </a:rPr>
              <a:t>if p1[2]</a:t>
            </a:r>
          </a:p>
          <a:p>
            <a:r>
              <a:rPr lang="en-US" altLang="en-US" dirty="0"/>
              <a:t>5: r2[-1] = r2[0] + 4 </a:t>
            </a:r>
            <a:r>
              <a:rPr lang="en-US" altLang="en-US" dirty="0">
                <a:solidFill>
                  <a:srgbClr val="FF0000"/>
                </a:solidFill>
              </a:rPr>
              <a:t>if p1[2]</a:t>
            </a:r>
          </a:p>
          <a:p>
            <a:r>
              <a:rPr lang="en-US" altLang="en-US" dirty="0"/>
              <a:t>7: </a:t>
            </a:r>
            <a:r>
              <a:rPr lang="en-US" altLang="en-US" dirty="0" err="1"/>
              <a:t>brlc</a:t>
            </a:r>
            <a:r>
              <a:rPr lang="en-US" altLang="en-US" dirty="0"/>
              <a:t> Loop </a:t>
            </a:r>
            <a:r>
              <a:rPr lang="en-US" altLang="en-US" dirty="0">
                <a:solidFill>
                  <a:srgbClr val="FF0000"/>
                </a:solidFill>
              </a:rPr>
              <a:t>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327884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LC = </a:t>
            </a:r>
            <a:r>
              <a:rPr lang="en-US" altLang="en-US" dirty="0" smtClean="0"/>
              <a:t>99	// Remember, 0 relative</a:t>
            </a:r>
            <a:endParaRPr lang="en-US" altLang="en-US" dirty="0"/>
          </a:p>
          <a:p>
            <a:r>
              <a:rPr lang="en-US" altLang="en-US" dirty="0"/>
              <a:t>ESC = 2</a:t>
            </a:r>
          </a:p>
          <a:p>
            <a:r>
              <a:rPr lang="en-US" altLang="en-US" dirty="0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566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</p:spTree>
    <p:extLst>
      <p:ext uri="{BB962C8B-B14F-4D97-AF65-F5344CB8AC3E}">
        <p14:creationId xmlns:p14="http://schemas.microsoft.com/office/powerpoint/2010/main" val="368584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3829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 Problem – Answers in Red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524000" y="43402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447800" y="42672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4340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524000" y="3806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191000" y="2206625"/>
            <a:ext cx="49672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an II=1 schedule?</a:t>
            </a:r>
          </a:p>
          <a:p>
            <a:r>
              <a:rPr lang="en-US" altLang="en-US">
                <a:solidFill>
                  <a:srgbClr val="FF3300"/>
                </a:solidFill>
              </a:rPr>
              <a:t>For II=1, each operation needs a dedicated resource,</a:t>
            </a:r>
          </a:p>
          <a:p>
            <a:r>
              <a:rPr lang="en-US" altLang="en-US">
                <a:solidFill>
                  <a:srgbClr val="FF3300"/>
                </a:solidFill>
              </a:rPr>
              <a:t>so: 3 ALU, 2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If the resources are non-pipelined,</a:t>
            </a:r>
          </a:p>
          <a:p>
            <a:r>
              <a:rPr lang="en-US" altLang="en-US">
                <a:solidFill>
                  <a:schemeClr val="tx1"/>
                </a:solidFill>
              </a:rPr>
              <a:t>how many resources of each type are</a:t>
            </a:r>
          </a:p>
          <a:p>
            <a:r>
              <a:rPr lang="en-US" altLang="en-US">
                <a:solidFill>
                  <a:schemeClr val="tx1"/>
                </a:solidFill>
              </a:rPr>
              <a:t>required to achieve II=1</a:t>
            </a:r>
          </a:p>
          <a:p>
            <a:r>
              <a:rPr lang="en-US" altLang="en-US">
                <a:solidFill>
                  <a:srgbClr val="FF3300"/>
                </a:solidFill>
              </a:rPr>
              <a:t>Instead of 1 ALU to do the multiplies, 3 are needed,</a:t>
            </a:r>
          </a:p>
          <a:p>
            <a:r>
              <a:rPr lang="en-US" altLang="en-US">
                <a:solidFill>
                  <a:srgbClr val="FF3300"/>
                </a:solidFill>
              </a:rPr>
              <a:t>and instead of 1 MEM to do the loads, 2 are needed.</a:t>
            </a:r>
          </a:p>
          <a:p>
            <a:r>
              <a:rPr lang="en-US" altLang="en-US">
                <a:solidFill>
                  <a:srgbClr val="FF3300"/>
                </a:solidFill>
              </a:rPr>
              <a:t>Hence: 5 ALU, 3 MEM, 1 BR</a:t>
            </a:r>
          </a:p>
          <a:p>
            <a:endParaRPr lang="en-US" altLang="en-US">
              <a:solidFill>
                <a:srgbClr val="FF3300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Assuming pipelined resources, generate</a:t>
            </a:r>
          </a:p>
          <a:p>
            <a:r>
              <a:rPr lang="en-US" altLang="en-US">
                <a:solidFill>
                  <a:schemeClr val="tx1"/>
                </a:solidFill>
              </a:rPr>
              <a:t>the II=1 modulo schedule.</a:t>
            </a:r>
          </a:p>
          <a:p>
            <a:r>
              <a:rPr lang="en-US" altLang="en-US">
                <a:solidFill>
                  <a:srgbClr val="FF3300"/>
                </a:solidFill>
              </a:rPr>
              <a:t>See next few slides</a:t>
            </a:r>
          </a:p>
        </p:txBody>
      </p:sp>
    </p:spTree>
    <p:extLst>
      <p:ext uri="{BB962C8B-B14F-4D97-AF65-F5344CB8AC3E}">
        <p14:creationId xmlns:p14="http://schemas.microsoft.com/office/powerpoint/2010/main" val="883211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</a:t>
            </a:r>
          </a:p>
        </p:txBody>
      </p:sp>
      <p:sp>
        <p:nvSpPr>
          <p:cNvPr id="25603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25621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7010400" y="2743200"/>
            <a:ext cx="21113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RESMII = 1</a:t>
            </a:r>
          </a:p>
          <a:p>
            <a:r>
              <a:rPr lang="en-US" altLang="en-US">
                <a:solidFill>
                  <a:srgbClr val="FF3300"/>
                </a:solidFill>
                <a:sym typeface="Wingdings" panose="05000000000000000000" pitchFamily="2" charset="2"/>
              </a:rPr>
              <a:t>MII = MAX(1,1) = 1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5627" name="Freeform 27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4648200" y="2133600"/>
            <a:ext cx="19094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3300"/>
                </a:solidFill>
              </a:rPr>
              <a:t>Dependence </a:t>
            </a:r>
            <a:r>
              <a:rPr lang="en-US" altLang="en-US" dirty="0" smtClean="0">
                <a:solidFill>
                  <a:srgbClr val="FF3300"/>
                </a:solidFill>
              </a:rPr>
              <a:t>graph</a:t>
            </a:r>
            <a:endParaRPr lang="en-US" altLang="en-US" dirty="0">
              <a:solidFill>
                <a:srgbClr val="FF3300"/>
              </a:solidFill>
            </a:endParaRP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0" name="Freeform 30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914400" y="2362200"/>
            <a:ext cx="3308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DSA converted code below (same</a:t>
            </a:r>
          </a:p>
          <a:p>
            <a:r>
              <a:rPr lang="en-US" altLang="en-US">
                <a:solidFill>
                  <a:srgbClr val="FF3300"/>
                </a:solidFill>
              </a:rPr>
              <a:t>as example in class)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685800" y="1524000"/>
            <a:ext cx="507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Assume II=1 so resources are: 3 ALU, 2 MEM, 1 BR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7543800" y="4191000"/>
            <a:ext cx="10223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Priorities</a:t>
            </a:r>
          </a:p>
          <a:p>
            <a:r>
              <a:rPr lang="en-US" altLang="en-US">
                <a:solidFill>
                  <a:srgbClr val="FF3300"/>
                </a:solidFill>
              </a:rPr>
              <a:t>1: H = 5</a:t>
            </a:r>
          </a:p>
          <a:p>
            <a:r>
              <a:rPr lang="en-US" altLang="en-US">
                <a:solidFill>
                  <a:srgbClr val="FF3300"/>
                </a:solidFill>
              </a:rPr>
              <a:t>2: H = 3</a:t>
            </a:r>
          </a:p>
          <a:p>
            <a:r>
              <a:rPr lang="en-US" altLang="en-US">
                <a:solidFill>
                  <a:srgbClr val="FF3300"/>
                </a:solidFill>
              </a:rPr>
              <a:t>3: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4: H = 4</a:t>
            </a:r>
          </a:p>
          <a:p>
            <a:r>
              <a:rPr lang="en-US" altLang="en-US">
                <a:solidFill>
                  <a:srgbClr val="FF3300"/>
                </a:solidFill>
              </a:rPr>
              <a:t>5: H = 0</a:t>
            </a:r>
          </a:p>
          <a:p>
            <a:r>
              <a:rPr lang="en-US" altLang="en-US">
                <a:solidFill>
                  <a:srgbClr val="FF3300"/>
                </a:solidFill>
              </a:rPr>
              <a:t>7: H = 0</a:t>
            </a:r>
          </a:p>
        </p:txBody>
      </p:sp>
    </p:spTree>
    <p:extLst>
      <p:ext uri="{BB962C8B-B14F-4D97-AF65-F5344CB8AC3E}">
        <p14:creationId xmlns:p14="http://schemas.microsoft.com/office/powerpoint/2010/main" val="275380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 continued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3 alu, 2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143000" y="28162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066800" y="27432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04800" y="28162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43000" y="22828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715000" y="5715000"/>
            <a:ext cx="27432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2"/>
                </a:solidFill>
              </a:rPr>
              <a:t>alu0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1722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2"/>
                </a:solidFill>
              </a:rPr>
              <a:t>alu1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513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2"/>
                </a:solidFill>
              </a:rPr>
              <a:t>m2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8001000" y="54213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2"/>
                </a:solidFill>
              </a:rPr>
              <a:t>br</a:t>
            </a:r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61722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66294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0866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5715000" y="6172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MRT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876800" y="3429000"/>
            <a:ext cx="1752600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44958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5105400" y="2667000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Rolled</a:t>
            </a:r>
          </a:p>
          <a:p>
            <a:r>
              <a:rPr lang="en-US" altLang="en-US">
                <a:solidFill>
                  <a:schemeClr val="tx2"/>
                </a:solidFill>
              </a:rPr>
              <a:t>Schedule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2"/>
                </a:solidFill>
              </a:rPr>
              <a:t>Unrolled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Schedule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>
            <a:off x="7543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7924800" y="5715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132638" y="5421313"/>
            <a:ext cx="4111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2"/>
                </a:solidFill>
              </a:rPr>
              <a:t>m1</a:t>
            </a:r>
          </a:p>
        </p:txBody>
      </p:sp>
      <p:sp>
        <p:nvSpPr>
          <p:cNvPr id="26666" name="Text Box 42"/>
          <p:cNvSpPr txBox="1">
            <a:spLocks noChangeArrowheads="1"/>
          </p:cNvSpPr>
          <p:nvPr/>
        </p:nvSpPr>
        <p:spPr bwMode="auto">
          <a:xfrm>
            <a:off x="6629400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2"/>
                </a:solidFill>
              </a:rPr>
              <a:t>alu2</a:t>
            </a:r>
          </a:p>
        </p:txBody>
      </p:sp>
    </p:spTree>
    <p:extLst>
      <p:ext uri="{BB962C8B-B14F-4D97-AF65-F5344CB8AC3E}">
        <p14:creationId xmlns:p14="http://schemas.microsoft.com/office/powerpoint/2010/main" val="1943506229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12765</TotalTime>
  <Words>3116</Words>
  <Application>Microsoft Office PowerPoint</Application>
  <PresentationFormat>Custom</PresentationFormat>
  <Paragraphs>681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14 Finish Modulo Scheduling Register Allocation</vt:lpstr>
      <vt:lpstr>Announcements</vt:lpstr>
      <vt:lpstr>Homework Problem From Last Class - Answer</vt:lpstr>
      <vt:lpstr>From Last Time: Example – Step 12</vt:lpstr>
      <vt:lpstr>Example – Dynamic Execution of the Code</vt:lpstr>
      <vt:lpstr>Class Problem</vt:lpstr>
      <vt:lpstr>Class Problem – Answers in Red</vt:lpstr>
      <vt:lpstr>Problem continued</vt:lpstr>
      <vt:lpstr>Problem continued </vt:lpstr>
      <vt:lpstr>Problem continued </vt:lpstr>
      <vt:lpstr>Problem continued </vt:lpstr>
      <vt:lpstr>What if We Don’t Have Hardware Support for Modulo Scheduling?</vt:lpstr>
      <vt:lpstr>Register Allocation</vt:lpstr>
      <vt:lpstr>Register Allocation: Problem Definition</vt:lpstr>
      <vt:lpstr>Live Range</vt:lpstr>
      <vt:lpstr>Example – Constructing Live Ranges</vt:lpstr>
      <vt:lpstr>Merging Live Ranges</vt:lpstr>
      <vt:lpstr>Example – Merging Live Ranges</vt:lpstr>
      <vt:lpstr>Interference</vt:lpstr>
      <vt:lpstr>Example – Interference Graph</vt:lpstr>
      <vt:lpstr>Graph Coloring</vt:lpstr>
      <vt:lpstr>Coloring Algorithm</vt:lpstr>
      <vt:lpstr>Example – Finding Number of Needed Colors</vt:lpstr>
      <vt:lpstr>Example – Do a 3-Coloring</vt:lpstr>
      <vt:lpstr>Example – Do a 3-Coloring (2)</vt:lpstr>
      <vt:lpstr>Example – Do a 3-Coloring (3)</vt:lpstr>
      <vt:lpstr>Example – Do a 3-Coloring (4)</vt:lpstr>
      <vt:lpstr>Example – Do a 3-Coloring (5)</vt:lpstr>
      <vt:lpstr>Example – Do a 3-Coloring (6)</vt:lpstr>
      <vt:lpstr>Example – Do a 3-Coloring (7)</vt:lpstr>
      <vt:lpstr>Example – Do a 3-Coloring (8)</vt:lpstr>
      <vt:lpstr>Homework Problem</vt:lpstr>
      <vt:lpstr>Homework Problem -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279</cp:revision>
  <cp:lastPrinted>2001-10-18T06:50:13Z</cp:lastPrinted>
  <dcterms:created xsi:type="dcterms:W3CDTF">1999-01-24T07:45:10Z</dcterms:created>
  <dcterms:modified xsi:type="dcterms:W3CDTF">2024-03-05T18:06:18Z</dcterms:modified>
</cp:coreProperties>
</file>