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603" r:id="rId3"/>
    <p:sldId id="654" r:id="rId4"/>
    <p:sldId id="655" r:id="rId5"/>
    <p:sldId id="656" r:id="rId6"/>
    <p:sldId id="618" r:id="rId7"/>
    <p:sldId id="653" r:id="rId8"/>
    <p:sldId id="652" r:id="rId9"/>
    <p:sldId id="621" r:id="rId10"/>
    <p:sldId id="622" r:id="rId11"/>
    <p:sldId id="623" r:id="rId12"/>
    <p:sldId id="624" r:id="rId13"/>
    <p:sldId id="625" r:id="rId14"/>
    <p:sldId id="626" r:id="rId15"/>
    <p:sldId id="627" r:id="rId16"/>
    <p:sldId id="628" r:id="rId17"/>
    <p:sldId id="629" r:id="rId18"/>
    <p:sldId id="630" r:id="rId19"/>
    <p:sldId id="638" r:id="rId20"/>
    <p:sldId id="631" r:id="rId21"/>
    <p:sldId id="634" r:id="rId22"/>
    <p:sldId id="635" r:id="rId23"/>
    <p:sldId id="636" r:id="rId24"/>
    <p:sldId id="639" r:id="rId25"/>
    <p:sldId id="640" r:id="rId26"/>
    <p:sldId id="641" r:id="rId27"/>
    <p:sldId id="642" r:id="rId28"/>
    <p:sldId id="643" r:id="rId29"/>
    <p:sldId id="644" r:id="rId30"/>
    <p:sldId id="645" r:id="rId31"/>
    <p:sldId id="646" r:id="rId32"/>
    <p:sldId id="647" r:id="rId33"/>
    <p:sldId id="648" r:id="rId34"/>
    <p:sldId id="649" r:id="rId35"/>
    <p:sldId id="650" r:id="rId36"/>
    <p:sldId id="651" r:id="rId37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C85006AD-AF3E-4491-B677-668F69E59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917DC7-8CE0-4C98-8BDB-5EBFBEA1C0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5ADAAC6-B2FC-44E9-8E3E-E5500264933A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CE3BD539-8660-492F-B4E8-DE426530DB7C}" type="slidenum">
              <a:rPr lang="en-US" altLang="en-US" smtClean="0">
                <a:solidFill>
                  <a:schemeClr val="tx1"/>
                </a:solidFill>
              </a:rPr>
              <a:pPr/>
              <a:t>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685001A-946A-4316-AC18-4C1C5C03B45A}" type="slidenum">
              <a:rPr lang="en-US" altLang="en-US" smtClean="0">
                <a:solidFill>
                  <a:schemeClr val="tx1"/>
                </a:solidFill>
              </a:rPr>
              <a:pPr/>
              <a:t>10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9134FC2-C01D-4FD9-8BA0-2310A083BD6C}" type="slidenum">
              <a:rPr lang="en-US" altLang="en-US" smtClean="0">
                <a:solidFill>
                  <a:schemeClr val="tx1"/>
                </a:solidFill>
              </a:rPr>
              <a:pPr/>
              <a:t>11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62888BA-BAB7-4ACA-BEE5-5EA0362943A4}" type="slidenum">
              <a:rPr lang="en-US" altLang="en-US" smtClean="0">
                <a:solidFill>
                  <a:schemeClr val="tx1"/>
                </a:solidFill>
              </a:rPr>
              <a:pPr/>
              <a:t>12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3779F04-8D09-403E-B612-EDDE325F8411}" type="slidenum">
              <a:rPr lang="en-US" altLang="en-US" smtClean="0">
                <a:solidFill>
                  <a:schemeClr val="tx1"/>
                </a:solidFill>
              </a:rPr>
              <a:pPr/>
              <a:t>13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14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4281D72-A5DC-4490-9B2A-EB5C5FE82F32}" type="slidenum">
              <a:rPr lang="en-US" altLang="en-US" smtClean="0">
                <a:solidFill>
                  <a:schemeClr val="tx1"/>
                </a:solidFill>
              </a:rPr>
              <a:pPr/>
              <a:t>15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7380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39CDCA6-F081-44C0-B1A2-54EDDD8B5EE8}" type="slidenum">
              <a:rPr lang="en-US" altLang="en-US" smtClean="0">
                <a:solidFill>
                  <a:schemeClr val="tx1"/>
                </a:solidFill>
              </a:rPr>
              <a:pPr/>
              <a:t>16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114521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A9D83C3-B718-4832-A7E9-7479A520E394}" type="slidenum">
              <a:rPr lang="en-US" altLang="en-US" smtClean="0">
                <a:solidFill>
                  <a:schemeClr val="tx1"/>
                </a:solidFill>
              </a:rPr>
              <a:pPr/>
              <a:t>17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95932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5FB1642C-9FEC-46D0-AFAD-CD4819A551A4}" type="slidenum">
              <a:rPr lang="en-US" altLang="en-US" smtClean="0">
                <a:solidFill>
                  <a:schemeClr val="tx1"/>
                </a:solidFill>
              </a:rPr>
              <a:pPr/>
              <a:t>18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49556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5C20746-46B2-4FED-9AC1-D160D661AB8E}" type="slidenum">
              <a:rPr lang="en-US" altLang="en-US" smtClean="0">
                <a:solidFill>
                  <a:schemeClr val="tx1"/>
                </a:solidFill>
              </a:rPr>
              <a:pPr/>
              <a:t>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3E09D86-947C-4F1B-BFB4-E54AFAB50591}" type="slidenum">
              <a:rPr lang="en-US" altLang="en-US" smtClean="0">
                <a:solidFill>
                  <a:schemeClr val="tx1"/>
                </a:solidFill>
              </a:rPr>
              <a:pPr/>
              <a:t>19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3451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DA4E0C5-B6F8-485B-8B05-C5FA40111670}" type="slidenum">
              <a:rPr lang="en-US" altLang="en-US" smtClean="0">
                <a:solidFill>
                  <a:schemeClr val="tx1"/>
                </a:solidFill>
              </a:rPr>
              <a:pPr/>
              <a:t>20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38958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AB35DF8-89E0-4DF6-868A-E48608D99430}" type="slidenum">
              <a:rPr lang="en-US" altLang="en-US" smtClean="0">
                <a:solidFill>
                  <a:schemeClr val="tx1"/>
                </a:solidFill>
              </a:rPr>
              <a:pPr/>
              <a:t>21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00822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9F3D792-C32A-470C-A3FE-816DDFCF47B2}" type="slidenum">
              <a:rPr lang="en-US" altLang="en-US" smtClean="0">
                <a:solidFill>
                  <a:schemeClr val="tx1"/>
                </a:solidFill>
              </a:rPr>
              <a:pPr/>
              <a:t>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9104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80B5391-8AE7-42FE-A1D9-9EB008A01886}" type="slidenum">
              <a:rPr lang="en-US" altLang="en-US" smtClean="0">
                <a:solidFill>
                  <a:schemeClr val="tx1"/>
                </a:solidFill>
              </a:rPr>
              <a:pPr/>
              <a:t>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0846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75CF03E2-0AB2-4F7A-9CB6-E216BE64CF25}" type="slidenum">
              <a:rPr lang="en-US" altLang="en-US" smtClean="0">
                <a:solidFill>
                  <a:schemeClr val="tx1"/>
                </a:solidFill>
              </a:rPr>
              <a:pPr/>
              <a:t>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8797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8E34635-6D36-42F0-ABF4-9E8D5BEA47A8}" type="slidenum">
              <a:rPr lang="en-US" altLang="en-US" smtClean="0">
                <a:solidFill>
                  <a:schemeClr val="tx1"/>
                </a:solidFill>
              </a:rPr>
              <a:pPr/>
              <a:t>5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9665C99-CAE1-4C02-99CE-EEE53E04C79F}" type="slidenum">
              <a:rPr lang="en-US" altLang="en-US" smtClean="0">
                <a:solidFill>
                  <a:schemeClr val="tx1"/>
                </a:solidFill>
              </a:rPr>
              <a:pPr/>
              <a:t>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85421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94151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468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4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64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21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9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2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8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6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80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4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0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9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11F99169-0DCD-48BC-83E2-A13BB2700B4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13</a:t>
            </a:r>
            <a:br>
              <a:rPr lang="en-US" altLang="en-US" sz="4800" dirty="0" smtClean="0"/>
            </a:br>
            <a:r>
              <a:rPr lang="en-US" altLang="en-US" sz="4800" dirty="0" smtClean="0"/>
              <a:t>Software Pipelining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March 4, 2024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Minimum Initiation Interval (MII)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Remember, II = number of cycles between the start of successive iterations</a:t>
            </a:r>
          </a:p>
          <a:p>
            <a:r>
              <a:rPr lang="en-US" altLang="en-US" smtClean="0"/>
              <a:t>Modulo scheduling requires a candidate II be selected before scheduling is attempted</a:t>
            </a:r>
          </a:p>
          <a:p>
            <a:pPr lvl="1"/>
            <a:r>
              <a:rPr lang="en-US" altLang="en-US" smtClean="0"/>
              <a:t>Try candidate II, see if it works</a:t>
            </a:r>
          </a:p>
          <a:p>
            <a:pPr lvl="1"/>
            <a:r>
              <a:rPr lang="en-US" altLang="en-US" smtClean="0"/>
              <a:t>If not, increase by 1, try again repeating until successful</a:t>
            </a:r>
          </a:p>
          <a:p>
            <a:r>
              <a:rPr lang="en-US" altLang="en-US" smtClean="0"/>
              <a:t>MII is a lower bound on the II</a:t>
            </a:r>
          </a:p>
          <a:p>
            <a:pPr lvl="1"/>
            <a:r>
              <a:rPr lang="en-US" altLang="en-US" smtClean="0"/>
              <a:t>MII = Max(ResMII, RecMII)</a:t>
            </a:r>
          </a:p>
          <a:p>
            <a:pPr lvl="1"/>
            <a:r>
              <a:rPr lang="en-US" altLang="en-US" smtClean="0"/>
              <a:t>ResMII = resource constrained MII</a:t>
            </a:r>
          </a:p>
          <a:p>
            <a:pPr lvl="2"/>
            <a:r>
              <a:rPr lang="en-US" altLang="en-US" smtClean="0"/>
              <a:t>Resource usage requirements of 1 iteration</a:t>
            </a:r>
          </a:p>
          <a:p>
            <a:pPr lvl="1"/>
            <a:r>
              <a:rPr lang="en-US" altLang="en-US" smtClean="0"/>
              <a:t>RecMII = recurrence constrained MII</a:t>
            </a:r>
          </a:p>
          <a:p>
            <a:pPr lvl="2"/>
            <a:r>
              <a:rPr lang="en-US" altLang="en-US" smtClean="0"/>
              <a:t>Latency of the circuits in the dependence graph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90600" y="2587625"/>
            <a:ext cx="5867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Simple resource model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processor has a set of resources R.  For each resource r in R</a:t>
            </a:r>
          </a:p>
          <a:p>
            <a:r>
              <a:rPr lang="en-US" altLang="en-US">
                <a:solidFill>
                  <a:schemeClr val="tx1"/>
                </a:solidFill>
              </a:rPr>
              <a:t>there is count(r) specifying the number of  identical copies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50925" y="1638300"/>
            <a:ext cx="647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Concept: If there were no dependences between the operations, what</a:t>
            </a:r>
          </a:p>
          <a:p>
            <a:r>
              <a:rPr lang="en-US" altLang="en-US">
                <a:solidFill>
                  <a:schemeClr val="tx1"/>
                </a:solidFill>
              </a:rPr>
              <a:t>is the the shortest possible schedule?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371600" y="4035425"/>
            <a:ext cx="3805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ResMII = MAX        (uses(r) / count(r))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438400" y="4341813"/>
            <a:ext cx="93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r in R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371600" y="4797425"/>
            <a:ext cx="5627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uses(r) = number of times the resource is used in 1 iteration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127125" y="5753100"/>
            <a:ext cx="6153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reality its more complex than this because operations can have</a:t>
            </a:r>
          </a:p>
          <a:p>
            <a:r>
              <a:rPr lang="en-US" altLang="en-US"/>
              <a:t>multiple alternatives (different choices for resources it could be </a:t>
            </a:r>
          </a:p>
          <a:p>
            <a:r>
              <a:rPr lang="en-US" altLang="en-US"/>
              <a:t>assigned to), but we will ignore this for now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 Example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4400" y="19018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219200" y="2892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143000" y="2819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556125" y="3619500"/>
            <a:ext cx="30194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ALU:  used by 2, 4, 5, 6</a:t>
            </a:r>
          </a:p>
          <a:p>
            <a:r>
              <a:rPr lang="en-US" altLang="en-US">
                <a:solidFill>
                  <a:schemeClr val="tx1"/>
                </a:solidFill>
              </a:rPr>
              <a:t>	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4 ops / 2 units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Mem: used by 1, 3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2 ops / 1 unit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Br: used by 7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1 op / 1 unit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MAX(2,2,1)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53000" y="1690687"/>
            <a:ext cx="3441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ResMII</a:t>
            </a:r>
            <a:r>
              <a:rPr lang="en-US" altLang="en-US" sz="1600" dirty="0"/>
              <a:t> = MAX        (uses(r) / count(r))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53000" y="2452687"/>
            <a:ext cx="3982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uses(r) = number of times the resource is </a:t>
            </a:r>
            <a:r>
              <a:rPr lang="en-US" altLang="en-US" sz="1600" dirty="0" smtClean="0"/>
              <a:t>used</a:t>
            </a:r>
            <a:br>
              <a:rPr lang="en-US" altLang="en-US" sz="1600" dirty="0" smtClean="0"/>
            </a:br>
            <a:r>
              <a:rPr lang="en-US" altLang="en-US" sz="1600" dirty="0" smtClean="0"/>
              <a:t>	in </a:t>
            </a:r>
            <a:r>
              <a:rPr lang="en-US" altLang="en-US" sz="1600" dirty="0"/>
              <a:t>1 iteration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52999" y="1690688"/>
            <a:ext cx="3886201" cy="135372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050925" y="1638300"/>
            <a:ext cx="6026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Approach: Enumerate all irredundant elementary circuits in the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 graph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2435225"/>
            <a:ext cx="421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RecMII = MAX        (delay(c) / distance(c))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133600" y="2741613"/>
            <a:ext cx="9572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c in C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066800" y="3197225"/>
            <a:ext cx="6142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total latency in dependence cycle c (sum of delays)</a:t>
            </a:r>
          </a:p>
          <a:p>
            <a:r>
              <a:rPr lang="en-US" altLang="en-US"/>
              <a:t>distance(c) = total iteration distance of cycle c (sum of distances)</a:t>
            </a: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2057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2209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Oval 9"/>
          <p:cNvSpPr>
            <a:spLocks noChangeArrowheads="1"/>
          </p:cNvSpPr>
          <p:nvPr/>
        </p:nvSpPr>
        <p:spPr bwMode="auto">
          <a:xfrm>
            <a:off x="20574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3258" name="Freeform 10"/>
          <p:cNvSpPr>
            <a:spLocks/>
          </p:cNvSpPr>
          <p:nvPr/>
        </p:nvSpPr>
        <p:spPr bwMode="auto">
          <a:xfrm>
            <a:off x="2209800" y="4241800"/>
            <a:ext cx="558800" cy="1549400"/>
          </a:xfrm>
          <a:custGeom>
            <a:avLst/>
            <a:gdLst>
              <a:gd name="T0" fmla="*/ 0 w 352"/>
              <a:gd name="T1" fmla="*/ 2147483646 h 976"/>
              <a:gd name="T2" fmla="*/ 2147483646 w 352"/>
              <a:gd name="T3" fmla="*/ 2147483646 h 976"/>
              <a:gd name="T4" fmla="*/ 2147483646 w 352"/>
              <a:gd name="T5" fmla="*/ 2147483646 h 976"/>
              <a:gd name="T6" fmla="*/ 2147483646 w 352"/>
              <a:gd name="T7" fmla="*/ 2147483646 h 976"/>
              <a:gd name="T8" fmla="*/ 2147483646 w 352"/>
              <a:gd name="T9" fmla="*/ 2147483646 h 976"/>
              <a:gd name="T10" fmla="*/ 2147483646 w 352"/>
              <a:gd name="T11" fmla="*/ 2147483646 h 976"/>
              <a:gd name="T12" fmla="*/ 2147483646 w 352"/>
              <a:gd name="T13" fmla="*/ 2147483646 h 976"/>
              <a:gd name="T14" fmla="*/ 2147483646 w 352"/>
              <a:gd name="T15" fmla="*/ 2147483646 h 9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2" h="976">
                <a:moveTo>
                  <a:pt x="0" y="880"/>
                </a:moveTo>
                <a:cubicBezTo>
                  <a:pt x="28" y="928"/>
                  <a:pt x="56" y="976"/>
                  <a:pt x="96" y="976"/>
                </a:cubicBezTo>
                <a:cubicBezTo>
                  <a:pt x="136" y="976"/>
                  <a:pt x="200" y="944"/>
                  <a:pt x="240" y="880"/>
                </a:cubicBezTo>
                <a:cubicBezTo>
                  <a:pt x="280" y="816"/>
                  <a:pt x="320" y="680"/>
                  <a:pt x="336" y="592"/>
                </a:cubicBezTo>
                <a:cubicBezTo>
                  <a:pt x="352" y="504"/>
                  <a:pt x="344" y="432"/>
                  <a:pt x="336" y="352"/>
                </a:cubicBezTo>
                <a:cubicBezTo>
                  <a:pt x="328" y="272"/>
                  <a:pt x="312" y="168"/>
                  <a:pt x="288" y="112"/>
                </a:cubicBezTo>
                <a:cubicBezTo>
                  <a:pt x="264" y="56"/>
                  <a:pt x="232" y="0"/>
                  <a:pt x="192" y="16"/>
                </a:cubicBezTo>
                <a:cubicBezTo>
                  <a:pt x="152" y="32"/>
                  <a:pt x="100" y="120"/>
                  <a:pt x="48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736725" y="4887913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1,0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819400" y="472122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3,1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5394325" y="4000500"/>
            <a:ext cx="14414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cycle</a:t>
            </a:r>
            <a:r>
              <a:rPr lang="en-US" altLang="en-US"/>
              <a:t>	</a:t>
            </a:r>
          </a:p>
          <a:p>
            <a:r>
              <a:rPr lang="en-US" altLang="en-US"/>
              <a:t>k	1</a:t>
            </a:r>
          </a:p>
          <a:p>
            <a:r>
              <a:rPr lang="en-US" altLang="en-US"/>
              <a:t>k+1	2</a:t>
            </a:r>
          </a:p>
          <a:p>
            <a:r>
              <a:rPr lang="en-US" altLang="en-US"/>
              <a:t>k+2</a:t>
            </a:r>
          </a:p>
          <a:p>
            <a:r>
              <a:rPr lang="en-US" altLang="en-US"/>
              <a:t>k+3</a:t>
            </a:r>
          </a:p>
          <a:p>
            <a:r>
              <a:rPr lang="en-US" altLang="en-US"/>
              <a:t>k+4	    1</a:t>
            </a:r>
          </a:p>
          <a:p>
            <a:r>
              <a:rPr lang="en-US" altLang="en-US"/>
              <a:t>k+5	    2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6477000" y="4876800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Freeform 16"/>
          <p:cNvSpPr>
            <a:spLocks/>
          </p:cNvSpPr>
          <p:nvPr/>
        </p:nvSpPr>
        <p:spPr bwMode="auto">
          <a:xfrm>
            <a:off x="6553200" y="4470400"/>
            <a:ext cx="88900" cy="254000"/>
          </a:xfrm>
          <a:custGeom>
            <a:avLst/>
            <a:gdLst>
              <a:gd name="T0" fmla="*/ 0 w 56"/>
              <a:gd name="T1" fmla="*/ 2147483646 h 160"/>
              <a:gd name="T2" fmla="*/ 2147483646 w 56"/>
              <a:gd name="T3" fmla="*/ 2147483646 h 160"/>
              <a:gd name="T4" fmla="*/ 2147483646 w 56"/>
              <a:gd name="T5" fmla="*/ 2147483646 h 160"/>
              <a:gd name="T6" fmla="*/ 0 w 56"/>
              <a:gd name="T7" fmla="*/ 2147483646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" h="160">
                <a:moveTo>
                  <a:pt x="0" y="16"/>
                </a:moveTo>
                <a:cubicBezTo>
                  <a:pt x="20" y="8"/>
                  <a:pt x="40" y="0"/>
                  <a:pt x="48" y="16"/>
                </a:cubicBezTo>
                <a:cubicBezTo>
                  <a:pt x="56" y="32"/>
                  <a:pt x="56" y="88"/>
                  <a:pt x="48" y="112"/>
                </a:cubicBezTo>
                <a:cubicBezTo>
                  <a:pt x="40" y="136"/>
                  <a:pt x="20" y="148"/>
                  <a:pt x="0" y="16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6629400" y="43418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6553200" y="48752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</a:t>
            </a:r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>
            <a:off x="6248400" y="43434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6248400" y="5410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76962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7756525" y="4838700"/>
            <a:ext cx="1252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 cycles,</a:t>
            </a:r>
          </a:p>
          <a:p>
            <a:r>
              <a:rPr lang="en-US" altLang="en-US"/>
              <a:t>RecMII = 4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1219200" y="5940425"/>
            <a:ext cx="2259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1 + 3 = 4</a:t>
            </a:r>
          </a:p>
          <a:p>
            <a:r>
              <a:rPr lang="en-US" altLang="en-US"/>
              <a:t>distance(c) = 0 + 1 = 1</a:t>
            </a:r>
          </a:p>
          <a:p>
            <a:r>
              <a:rPr lang="en-US" altLang="en-US"/>
              <a:t>RecMII = 4/1 = 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 Example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4400" y="1749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914400" y="17526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44958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4958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4495800" y="3276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4958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4495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4495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4495800" y="571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464820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46482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4648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5"/>
          <p:cNvSpPr>
            <a:spLocks/>
          </p:cNvSpPr>
          <p:nvPr/>
        </p:nvSpPr>
        <p:spPr bwMode="auto">
          <a:xfrm>
            <a:off x="4305300" y="22860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Freeform 16"/>
          <p:cNvSpPr>
            <a:spLocks/>
          </p:cNvSpPr>
          <p:nvPr/>
        </p:nvSpPr>
        <p:spPr bwMode="auto">
          <a:xfrm>
            <a:off x="4724400" y="3505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Freeform 17"/>
          <p:cNvSpPr>
            <a:spLocks/>
          </p:cNvSpPr>
          <p:nvPr/>
        </p:nvSpPr>
        <p:spPr bwMode="auto">
          <a:xfrm>
            <a:off x="4330700" y="41910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Freeform 18"/>
          <p:cNvSpPr>
            <a:spLocks/>
          </p:cNvSpPr>
          <p:nvPr/>
        </p:nvSpPr>
        <p:spPr bwMode="auto">
          <a:xfrm>
            <a:off x="4724400" y="17272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Freeform 19"/>
          <p:cNvSpPr>
            <a:spLocks/>
          </p:cNvSpPr>
          <p:nvPr/>
        </p:nvSpPr>
        <p:spPr bwMode="auto">
          <a:xfrm>
            <a:off x="4648200" y="37338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Freeform 20"/>
          <p:cNvSpPr>
            <a:spLocks/>
          </p:cNvSpPr>
          <p:nvPr/>
        </p:nvSpPr>
        <p:spPr bwMode="auto">
          <a:xfrm>
            <a:off x="4724400" y="44196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4022725" y="43799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4648200" y="54324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38100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2672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72000" y="2284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5334000" y="169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486400" y="35798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4953000" y="4441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8768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4800600" y="3375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7" name="Freeform 31"/>
          <p:cNvSpPr>
            <a:spLocks/>
          </p:cNvSpPr>
          <p:nvPr/>
        </p:nvSpPr>
        <p:spPr bwMode="auto">
          <a:xfrm>
            <a:off x="4724400" y="29718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3733800" y="61690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6172200" y="1978025"/>
            <a:ext cx="2992438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4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5: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4  1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3  5: 1 / 1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MAX(1,1,1,1)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Then,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MAX(ResMII, RecMII)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12546" y="4046538"/>
            <a:ext cx="339708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RecMII</a:t>
            </a:r>
            <a:r>
              <a:rPr lang="en-US" altLang="en-US" sz="1600" dirty="0"/>
              <a:t> = </a:t>
            </a:r>
            <a:r>
              <a:rPr lang="en-US" altLang="en-US" sz="1600" dirty="0" smtClean="0"/>
              <a:t>MAX(delay(c</a:t>
            </a:r>
            <a:r>
              <a:rPr lang="en-US" altLang="en-US" sz="1600" dirty="0"/>
              <a:t>) / distance(c))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412546" y="4808538"/>
            <a:ext cx="34692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delay(c) = total latency in </a:t>
            </a:r>
            <a:r>
              <a:rPr lang="en-US" altLang="en-US" sz="1600" dirty="0" smtClean="0"/>
              <a:t>dependence</a:t>
            </a:r>
            <a:br>
              <a:rPr lang="en-US" altLang="en-US" sz="1600" dirty="0" smtClean="0"/>
            </a:br>
            <a:r>
              <a:rPr lang="en-US" altLang="en-US" sz="1600" dirty="0" smtClean="0"/>
              <a:t>	cycle </a:t>
            </a:r>
            <a:r>
              <a:rPr lang="en-US" altLang="en-US" sz="1600" dirty="0"/>
              <a:t>c (sum of delays)</a:t>
            </a:r>
          </a:p>
          <a:p>
            <a:r>
              <a:rPr lang="en-US" altLang="en-US" sz="1600" dirty="0"/>
              <a:t>distance(c) = total iteration </a:t>
            </a:r>
            <a:r>
              <a:rPr lang="en-US" altLang="en-US" sz="1600" dirty="0" smtClean="0"/>
              <a:t>distance</a:t>
            </a:r>
            <a:br>
              <a:rPr lang="en-US" altLang="en-US" sz="1600" dirty="0" smtClean="0"/>
            </a:br>
            <a:r>
              <a:rPr lang="en-US" altLang="en-US" sz="1600" dirty="0" smtClean="0"/>
              <a:t>	of </a:t>
            </a:r>
            <a:r>
              <a:rPr lang="en-US" altLang="en-US" sz="1600" dirty="0"/>
              <a:t>cycle c (sum of distances)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81000" y="4006850"/>
            <a:ext cx="3523191" cy="186055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Modulo Scheduling Process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list scheduling but we need a few twists</a:t>
            </a:r>
          </a:p>
          <a:p>
            <a:pPr lvl="1"/>
            <a:r>
              <a:rPr lang="en-US" altLang="en-US" smtClean="0"/>
              <a:t>II is predetermined – starts  at MII, then is incremented</a:t>
            </a:r>
          </a:p>
          <a:p>
            <a:pPr lvl="1"/>
            <a:r>
              <a:rPr lang="en-US" altLang="en-US" smtClean="0"/>
              <a:t>Cyclic dependences complicate matters</a:t>
            </a:r>
          </a:p>
          <a:p>
            <a:pPr lvl="2"/>
            <a:r>
              <a:rPr lang="en-US" altLang="en-US" smtClean="0"/>
              <a:t>Estart/Priority/etc.</a:t>
            </a:r>
          </a:p>
          <a:p>
            <a:pPr lvl="2"/>
            <a:r>
              <a:rPr lang="en-US" altLang="en-US" smtClean="0"/>
              <a:t>Consumer scheduled before producer is considered</a:t>
            </a:r>
          </a:p>
          <a:p>
            <a:pPr lvl="3"/>
            <a:r>
              <a:rPr lang="en-US" altLang="en-US" smtClean="0"/>
              <a:t>There is a window where something can be scheduled!</a:t>
            </a:r>
          </a:p>
          <a:p>
            <a:pPr lvl="1"/>
            <a:r>
              <a:rPr lang="en-US" altLang="en-US" smtClean="0"/>
              <a:t>Guarantee the repeating pattern</a:t>
            </a:r>
          </a:p>
          <a:p>
            <a:r>
              <a:rPr lang="en-US" altLang="en-US" smtClean="0"/>
              <a:t>2 constraints enforced on the schedule</a:t>
            </a:r>
          </a:p>
          <a:p>
            <a:pPr lvl="1"/>
            <a:r>
              <a:rPr lang="en-US" altLang="en-US" smtClean="0"/>
              <a:t>Each iteration begin exactly II cycles after the previous one</a:t>
            </a:r>
          </a:p>
          <a:p>
            <a:pPr lvl="1"/>
            <a:r>
              <a:rPr lang="en-US" altLang="en-US" smtClean="0"/>
              <a:t>Each time an operation is scheduled in 1 iteration, it is tentatively scheduled in subsequent iterations at intervals of II</a:t>
            </a:r>
          </a:p>
          <a:p>
            <a:pPr lvl="2"/>
            <a:r>
              <a:rPr lang="en-US" altLang="en-US" smtClean="0"/>
              <a:t>MRT used for this</a:t>
            </a:r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2404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Priority Function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98525" y="1790700"/>
            <a:ext cx="6667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Height-based priority worked well for acyclic scheduling, makes sense</a:t>
            </a:r>
          </a:p>
          <a:p>
            <a:r>
              <a:rPr lang="en-US" altLang="en-US">
                <a:solidFill>
                  <a:schemeClr val="tx1"/>
                </a:solidFill>
              </a:rPr>
              <a:t>that it will work for loops as well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62000" y="2740025"/>
            <a:ext cx="22812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Acyclic:</a:t>
            </a:r>
          </a:p>
          <a:p>
            <a:r>
              <a:rPr lang="en-US" altLang="en-US"/>
              <a:t>	Height(X) =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657600" y="2740025"/>
            <a:ext cx="244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has no successors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657600" y="3273425"/>
            <a:ext cx="473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        ((Height(Y) + Delay(X,Y)), otherwise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V="1">
            <a:off x="3124200" y="2590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124200" y="3200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505200" y="35798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Y = succ(X)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838200" y="4568825"/>
            <a:ext cx="2433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Cyclic:</a:t>
            </a:r>
          </a:p>
          <a:p>
            <a:r>
              <a:rPr lang="en-US" altLang="en-US"/>
              <a:t>	HeightR(X) = 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33800" y="4568825"/>
            <a:ext cx="244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has no successors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733800" y="5102225"/>
            <a:ext cx="5176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        ((HeightR(Y) + EffDelay(X,Y)), otherwise</a:t>
            </a: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3200400" y="44196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3200400" y="50292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581400" y="54086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Y = succ(X)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651125" y="6286500"/>
            <a:ext cx="4725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EffDelay(X,Y) = Delay(X,Y) – II*Distance(X,Y)</a:t>
            </a:r>
          </a:p>
        </p:txBody>
      </p:sp>
    </p:spTree>
    <p:extLst>
      <p:ext uri="{BB962C8B-B14F-4D97-AF65-F5344CB8AC3E}">
        <p14:creationId xmlns:p14="http://schemas.microsoft.com/office/powerpoint/2010/main" val="3920998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Calculating Height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7543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7543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7543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5438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76962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7772400" y="2971800"/>
            <a:ext cx="317500" cy="13843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77724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7315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80010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153400" y="3429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2,2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762000" y="1524000"/>
            <a:ext cx="520065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Insert pseudo edges from all nodes to branch with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latency = 0, distance = 0 (dotted edges)</a:t>
            </a: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Compute II, For this example assume II = 2</a:t>
            </a: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HeightR(4) =</a:t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HeightR(3) =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HeightR(2) = 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HeightR(1)</a:t>
            </a: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7696200" y="3657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7315200" y="3657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33808" name="Freeform 16"/>
          <p:cNvSpPr>
            <a:spLocks/>
          </p:cNvSpPr>
          <p:nvPr/>
        </p:nvSpPr>
        <p:spPr bwMode="auto">
          <a:xfrm>
            <a:off x="6934200" y="2971800"/>
            <a:ext cx="609600" cy="1676400"/>
          </a:xfrm>
          <a:custGeom>
            <a:avLst/>
            <a:gdLst>
              <a:gd name="T0" fmla="*/ 2147483646 w 384"/>
              <a:gd name="T1" fmla="*/ 0 h 1056"/>
              <a:gd name="T2" fmla="*/ 0 w 384"/>
              <a:gd name="T3" fmla="*/ 2147483646 h 1056"/>
              <a:gd name="T4" fmla="*/ 2147483646 w 384"/>
              <a:gd name="T5" fmla="*/ 2147483646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4" h="1056">
                <a:moveTo>
                  <a:pt x="384" y="0"/>
                </a:moveTo>
                <a:cubicBezTo>
                  <a:pt x="192" y="128"/>
                  <a:pt x="0" y="256"/>
                  <a:pt x="0" y="432"/>
                </a:cubicBezTo>
                <a:cubicBezTo>
                  <a:pt x="0" y="608"/>
                  <a:pt x="192" y="832"/>
                  <a:pt x="384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7"/>
          <p:cNvSpPr>
            <a:spLocks/>
          </p:cNvSpPr>
          <p:nvPr/>
        </p:nvSpPr>
        <p:spPr bwMode="auto">
          <a:xfrm>
            <a:off x="7226300" y="3505200"/>
            <a:ext cx="393700" cy="1066800"/>
          </a:xfrm>
          <a:custGeom>
            <a:avLst/>
            <a:gdLst>
              <a:gd name="T0" fmla="*/ 2147483646 w 248"/>
              <a:gd name="T1" fmla="*/ 0 h 672"/>
              <a:gd name="T2" fmla="*/ 2147483646 w 248"/>
              <a:gd name="T3" fmla="*/ 2147483646 h 672"/>
              <a:gd name="T4" fmla="*/ 2147483646 w 248"/>
              <a:gd name="T5" fmla="*/ 2147483646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8" h="672">
                <a:moveTo>
                  <a:pt x="200" y="0"/>
                </a:moveTo>
                <a:cubicBezTo>
                  <a:pt x="100" y="40"/>
                  <a:pt x="0" y="80"/>
                  <a:pt x="8" y="192"/>
                </a:cubicBezTo>
                <a:cubicBezTo>
                  <a:pt x="16" y="304"/>
                  <a:pt x="132" y="488"/>
                  <a:pt x="248" y="67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76962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858000" y="2971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70866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76962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</p:spTree>
    <p:extLst>
      <p:ext uri="{BB962C8B-B14F-4D97-AF65-F5344CB8AC3E}">
        <p14:creationId xmlns:p14="http://schemas.microsoft.com/office/powerpoint/2010/main" val="1525244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Calculating Height Solution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7543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7543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7543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5438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76962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7772400" y="2971800"/>
            <a:ext cx="317500" cy="13843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77724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7315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80010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153400" y="3429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2,2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33400" y="1635710"/>
            <a:ext cx="931537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 sz="1600" dirty="0">
                <a:solidFill>
                  <a:schemeClr val="tx1"/>
                </a:solidFill>
              </a:rPr>
              <a:t>Insert pseudo edges from all nodes to branch </a:t>
            </a:r>
            <a:r>
              <a:rPr lang="en-US" altLang="en-US" sz="1600" dirty="0" smtClean="0">
                <a:solidFill>
                  <a:schemeClr val="tx1"/>
                </a:solidFill>
              </a:rPr>
              <a:t>with latency </a:t>
            </a:r>
            <a:r>
              <a:rPr lang="en-US" altLang="en-US" sz="1600" dirty="0">
                <a:solidFill>
                  <a:schemeClr val="tx1"/>
                </a:solidFill>
              </a:rPr>
              <a:t>= 0, distance = 0 (dotted edges)</a:t>
            </a:r>
          </a:p>
          <a:p>
            <a:pPr>
              <a:buFontTx/>
              <a:buAutoNum type="arabicPeriod"/>
            </a:pPr>
            <a:r>
              <a:rPr lang="en-US" altLang="en-US" sz="1600" dirty="0">
                <a:solidFill>
                  <a:schemeClr val="tx1"/>
                </a:solidFill>
              </a:rPr>
              <a:t>Compute II, For this example assume II = 2</a:t>
            </a: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(4) </a:t>
            </a:r>
            <a:r>
              <a:rPr lang="en-US" altLang="en-US" sz="1600" dirty="0" smtClean="0">
                <a:solidFill>
                  <a:schemeClr val="tx1"/>
                </a:solidFill>
              </a:rPr>
              <a:t>= </a:t>
            </a:r>
            <a:r>
              <a:rPr lang="en-US" altLang="en-US" sz="1600" dirty="0" smtClean="0">
                <a:solidFill>
                  <a:srgbClr val="FF0000"/>
                </a:solidFill>
              </a:rPr>
              <a:t>H(4) + (1 – II*1) (Assume H(4) is 0 since not calculated yet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0 + 1-2 = -1 </a:t>
            </a:r>
            <a:r>
              <a:rPr lang="en-US" alt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0 (Always MAX answer with 0)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(3) </a:t>
            </a:r>
            <a:r>
              <a:rPr lang="en-US" altLang="en-US" sz="1600" dirty="0" smtClean="0">
                <a:solidFill>
                  <a:schemeClr val="tx1"/>
                </a:solidFill>
              </a:rPr>
              <a:t>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      H(2) + 2 – II*2 = 0 + 2 – 2*2 = -2)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	Assume H(2) is 0 since not calculated yet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           = 0  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(2)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              H(3) + 2 – II*0 = 0 + 2 – 2*0 = 2)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= 2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(1</a:t>
            </a:r>
            <a:r>
              <a:rPr lang="en-US" altLang="en-US" sz="1600" dirty="0" smtClean="0">
                <a:solidFill>
                  <a:schemeClr val="tx1"/>
                </a:solidFill>
              </a:rPr>
              <a:t>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              H(2) + 3 – II*0 = 2 + 3 – 2*0 = 5)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= 5</a:t>
            </a:r>
          </a:p>
          <a:p>
            <a:pPr>
              <a:buFontTx/>
              <a:buAutoNum type="arabicPeriod"/>
            </a:pPr>
            <a:r>
              <a:rPr lang="en-US" altLang="en-US" sz="1600" dirty="0" smtClean="0">
                <a:solidFill>
                  <a:schemeClr val="tx1"/>
                </a:solidFill>
              </a:rPr>
              <a:t>Now recalculate the heights to see if anything changes since </a:t>
            </a:r>
            <a:r>
              <a:rPr lang="en-US" altLang="en-US" sz="1600" dirty="0" err="1" smtClean="0">
                <a:solidFill>
                  <a:schemeClr val="tx1"/>
                </a:solidFill>
              </a:rPr>
              <a:t>HeightR</a:t>
            </a:r>
            <a:r>
              <a:rPr lang="en-US" altLang="en-US" sz="1600" dirty="0" smtClean="0">
                <a:solidFill>
                  <a:schemeClr val="tx1"/>
                </a:solidFill>
              </a:rPr>
              <a:t>(3) assumed wrong value for node 2</a:t>
            </a:r>
            <a:br>
              <a:rPr lang="en-US" altLang="en-US" sz="1600" dirty="0" smtClean="0">
                <a:solidFill>
                  <a:schemeClr val="tx1"/>
                </a:solidFill>
              </a:rPr>
            </a:br>
            <a:r>
              <a:rPr lang="en-US" altLang="en-US" sz="1600" dirty="0" err="1" smtClean="0">
                <a:solidFill>
                  <a:schemeClr val="tx1"/>
                </a:solidFill>
              </a:rPr>
              <a:t>HeightR</a:t>
            </a:r>
            <a:r>
              <a:rPr lang="en-US" altLang="en-US" sz="1600" dirty="0" smtClean="0">
                <a:solidFill>
                  <a:schemeClr val="tx1"/>
                </a:solidFill>
              </a:rPr>
              <a:t>(3)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      H(2) + 2 – II*2 = 2 + 2 – 2*2 = 0)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           = 0 </a:t>
            </a:r>
            <a:r>
              <a:rPr lang="en-US" alt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Unchanged, so no need to compute any other heights again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7696200" y="3657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7315200" y="3657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33808" name="Freeform 16"/>
          <p:cNvSpPr>
            <a:spLocks/>
          </p:cNvSpPr>
          <p:nvPr/>
        </p:nvSpPr>
        <p:spPr bwMode="auto">
          <a:xfrm>
            <a:off x="6934200" y="2971800"/>
            <a:ext cx="609600" cy="1676400"/>
          </a:xfrm>
          <a:custGeom>
            <a:avLst/>
            <a:gdLst>
              <a:gd name="T0" fmla="*/ 2147483646 w 384"/>
              <a:gd name="T1" fmla="*/ 0 h 1056"/>
              <a:gd name="T2" fmla="*/ 0 w 384"/>
              <a:gd name="T3" fmla="*/ 2147483646 h 1056"/>
              <a:gd name="T4" fmla="*/ 2147483646 w 384"/>
              <a:gd name="T5" fmla="*/ 2147483646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4" h="1056">
                <a:moveTo>
                  <a:pt x="384" y="0"/>
                </a:moveTo>
                <a:cubicBezTo>
                  <a:pt x="192" y="128"/>
                  <a:pt x="0" y="256"/>
                  <a:pt x="0" y="432"/>
                </a:cubicBezTo>
                <a:cubicBezTo>
                  <a:pt x="0" y="608"/>
                  <a:pt x="192" y="832"/>
                  <a:pt x="384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7"/>
          <p:cNvSpPr>
            <a:spLocks/>
          </p:cNvSpPr>
          <p:nvPr/>
        </p:nvSpPr>
        <p:spPr bwMode="auto">
          <a:xfrm>
            <a:off x="7226300" y="3505200"/>
            <a:ext cx="393700" cy="1066800"/>
          </a:xfrm>
          <a:custGeom>
            <a:avLst/>
            <a:gdLst>
              <a:gd name="T0" fmla="*/ 2147483646 w 248"/>
              <a:gd name="T1" fmla="*/ 0 h 672"/>
              <a:gd name="T2" fmla="*/ 2147483646 w 248"/>
              <a:gd name="T3" fmla="*/ 2147483646 h 672"/>
              <a:gd name="T4" fmla="*/ 2147483646 w 248"/>
              <a:gd name="T5" fmla="*/ 2147483646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8" h="672">
                <a:moveTo>
                  <a:pt x="200" y="0"/>
                </a:moveTo>
                <a:cubicBezTo>
                  <a:pt x="100" y="40"/>
                  <a:pt x="0" y="80"/>
                  <a:pt x="8" y="192"/>
                </a:cubicBezTo>
                <a:cubicBezTo>
                  <a:pt x="16" y="304"/>
                  <a:pt x="132" y="488"/>
                  <a:pt x="248" y="67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76962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858000" y="2971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70866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76962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</p:spTree>
    <p:extLst>
      <p:ext uri="{BB962C8B-B14F-4D97-AF65-F5344CB8AC3E}">
        <p14:creationId xmlns:p14="http://schemas.microsoft.com/office/powerpoint/2010/main" val="127565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+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25896"/>
            <a:ext cx="7696200" cy="5216525"/>
          </a:xfrm>
        </p:spPr>
        <p:txBody>
          <a:bodyPr/>
          <a:lstStyle/>
          <a:p>
            <a:r>
              <a:rPr lang="en-US" altLang="en-US" sz="1800" dirty="0" smtClean="0"/>
              <a:t>Project discussion meetings – Mar 11 (</a:t>
            </a:r>
            <a:r>
              <a:rPr lang="en-US" altLang="en-US" sz="1800" dirty="0" smtClean="0"/>
              <a:t>M 10am-12pm), </a:t>
            </a:r>
            <a:r>
              <a:rPr lang="en-US" altLang="en-US" sz="1800" dirty="0" smtClean="0"/>
              <a:t>Mar 13 (</a:t>
            </a:r>
            <a:r>
              <a:rPr lang="en-US" altLang="en-US" sz="1800" dirty="0" smtClean="0"/>
              <a:t>W 10am-12pm), </a:t>
            </a:r>
            <a:r>
              <a:rPr lang="en-US" altLang="en-US" sz="1800" dirty="0" smtClean="0"/>
              <a:t>Mar 14 (</a:t>
            </a:r>
            <a:r>
              <a:rPr lang="en-US" altLang="en-US" sz="1800" dirty="0" err="1" smtClean="0"/>
              <a:t>Th</a:t>
            </a:r>
            <a:r>
              <a:rPr lang="en-US" altLang="en-US" sz="1800" dirty="0" smtClean="0"/>
              <a:t> 10:30am-12pm) </a:t>
            </a:r>
          </a:p>
          <a:p>
            <a:pPr lvl="1"/>
            <a:r>
              <a:rPr lang="en-US" altLang="en-US" sz="1400" dirty="0" smtClean="0"/>
              <a:t>Each </a:t>
            </a:r>
            <a:r>
              <a:rPr lang="en-US" altLang="en-US" sz="1400" dirty="0" smtClean="0"/>
              <a:t>group meets 10 </a:t>
            </a:r>
            <a:r>
              <a:rPr lang="en-US" altLang="en-US" sz="1400" dirty="0" err="1" smtClean="0"/>
              <a:t>mins</a:t>
            </a:r>
            <a:r>
              <a:rPr lang="en-US" altLang="en-US" sz="1400" dirty="0" smtClean="0"/>
              <a:t> with Aditya, </a:t>
            </a:r>
            <a:r>
              <a:rPr lang="en-US" altLang="en-US" sz="1400" dirty="0" err="1" smtClean="0"/>
              <a:t>Yunjie</a:t>
            </a:r>
            <a:r>
              <a:rPr lang="en-US" altLang="en-US" sz="1400" dirty="0" smtClean="0"/>
              <a:t>, and I on Zoom, </a:t>
            </a:r>
            <a:r>
              <a:rPr lang="en-US" altLang="en-US" sz="1400" dirty="0" smtClean="0">
                <a:solidFill>
                  <a:srgbClr val="FF0000"/>
                </a:solidFill>
              </a:rPr>
              <a:t>use GSI office hour </a:t>
            </a:r>
            <a:r>
              <a:rPr lang="en-US" altLang="en-US" sz="1400" dirty="0" smtClean="0">
                <a:solidFill>
                  <a:srgbClr val="FF0000"/>
                </a:solidFill>
              </a:rPr>
              <a:t>link</a:t>
            </a:r>
            <a:endParaRPr lang="en-US" altLang="en-US" sz="1400" dirty="0">
              <a:solidFill>
                <a:srgbClr val="FF0000"/>
              </a:solidFill>
            </a:endParaRPr>
          </a:p>
          <a:p>
            <a:pPr lvl="2"/>
            <a:r>
              <a:rPr lang="en-US" altLang="en-US" sz="1200" dirty="0" smtClean="0">
                <a:solidFill>
                  <a:srgbClr val="FF0000"/>
                </a:solidFill>
              </a:rPr>
              <a:t>Don’t be late!  Show up a couple of </a:t>
            </a:r>
            <a:r>
              <a:rPr lang="en-US" altLang="en-US" sz="1200" dirty="0" err="1" smtClean="0">
                <a:solidFill>
                  <a:srgbClr val="FF0000"/>
                </a:solidFill>
              </a:rPr>
              <a:t>mins</a:t>
            </a:r>
            <a:r>
              <a:rPr lang="en-US" altLang="en-US" sz="1200" dirty="0" smtClean="0">
                <a:solidFill>
                  <a:srgbClr val="FF0000"/>
                </a:solidFill>
              </a:rPr>
              <a:t> early to make sure you can connect, strict timing</a:t>
            </a:r>
          </a:p>
          <a:p>
            <a:pPr lvl="2"/>
            <a:r>
              <a:rPr lang="en-US" altLang="en-US" sz="1200" dirty="0" smtClean="0">
                <a:solidFill>
                  <a:srgbClr val="FF0000"/>
                </a:solidFill>
              </a:rPr>
              <a:t>Come in with an idea or 2 to discuss about what you want to do, paper that you will base your work on</a:t>
            </a:r>
            <a:endParaRPr lang="en-US" altLang="en-US" sz="1200" dirty="0" smtClean="0">
              <a:solidFill>
                <a:srgbClr val="FF0000"/>
              </a:solidFill>
            </a:endParaRPr>
          </a:p>
          <a:p>
            <a:pPr lvl="2"/>
            <a:r>
              <a:rPr lang="en-US" altLang="en-US" sz="1200" dirty="0" smtClean="0">
                <a:solidFill>
                  <a:srgbClr val="FF0000"/>
                </a:solidFill>
              </a:rPr>
              <a:t>Maximum of 2 ideas for the group (no time to discuss more)</a:t>
            </a:r>
            <a:endParaRPr lang="en-US" altLang="en-US" sz="1200" dirty="0" smtClean="0">
              <a:solidFill>
                <a:srgbClr val="FF0000"/>
              </a:solidFill>
            </a:endParaRPr>
          </a:p>
          <a:p>
            <a:pPr lvl="1"/>
            <a:r>
              <a:rPr lang="en-US" altLang="en-US" sz="1400" dirty="0" smtClean="0"/>
              <a:t>Google </a:t>
            </a:r>
            <a:r>
              <a:rPr lang="en-US" altLang="en-US" sz="1400" dirty="0" smtClean="0"/>
              <a:t>calendar signup available – see piazza post by Aditya – </a:t>
            </a:r>
            <a:r>
              <a:rPr lang="en-US" altLang="en-US" sz="1400" dirty="0" smtClean="0">
                <a:solidFill>
                  <a:srgbClr val="FF0000"/>
                </a:solidFill>
              </a:rPr>
              <a:t>Please just sign up once!</a:t>
            </a:r>
            <a:endParaRPr lang="en-US" altLang="en-US" sz="1800" dirty="0" smtClean="0">
              <a:solidFill>
                <a:srgbClr val="FF0000"/>
              </a:solidFill>
            </a:endParaRPr>
          </a:p>
          <a:p>
            <a:r>
              <a:rPr lang="en-US" altLang="en-US" sz="1800" dirty="0" smtClean="0"/>
              <a:t>Project proposals</a:t>
            </a:r>
          </a:p>
          <a:p>
            <a:pPr lvl="1"/>
            <a:r>
              <a:rPr lang="en-US" altLang="en-US" sz="1600" dirty="0" smtClean="0"/>
              <a:t>Due Monday, Mar 18, midnight</a:t>
            </a:r>
          </a:p>
          <a:p>
            <a:pPr lvl="1"/>
            <a:r>
              <a:rPr lang="en-US" altLang="en-US" sz="1600" dirty="0" smtClean="0"/>
              <a:t>1 paragraph summary of what you plan to work on</a:t>
            </a:r>
          </a:p>
          <a:p>
            <a:pPr lvl="2"/>
            <a:r>
              <a:rPr lang="en-US" altLang="en-US" sz="1400" dirty="0" smtClean="0"/>
              <a:t>Topic, what are you going to do, what is the goal, </a:t>
            </a:r>
            <a:r>
              <a:rPr lang="en-US" altLang="en-US" sz="1600" dirty="0" smtClean="0"/>
              <a:t>1-2 references</a:t>
            </a:r>
          </a:p>
          <a:p>
            <a:pPr lvl="1"/>
            <a:r>
              <a:rPr lang="en-US" altLang="en-US" sz="1600" dirty="0" smtClean="0"/>
              <a:t>Email to me &amp; Aditya &amp; </a:t>
            </a:r>
            <a:r>
              <a:rPr lang="en-US" altLang="en-US" sz="1600" dirty="0" err="1" smtClean="0"/>
              <a:t>Yunjie</a:t>
            </a:r>
            <a:r>
              <a:rPr lang="en-US" altLang="en-US" sz="1600" dirty="0" smtClean="0"/>
              <a:t>, cc all your group members</a:t>
            </a:r>
            <a:endParaRPr lang="en-US" altLang="en-US" sz="2000" dirty="0" smtClean="0"/>
          </a:p>
          <a:p>
            <a:r>
              <a:rPr lang="en-US" altLang="en-US" sz="1800" dirty="0" smtClean="0"/>
              <a:t>Today’s class reading</a:t>
            </a:r>
          </a:p>
          <a:p>
            <a:pPr lvl="1"/>
            <a:r>
              <a:rPr lang="en-US" altLang="en-US" sz="1400" dirty="0" smtClean="0"/>
              <a:t>“Code Generation Schema for Modulo Scheduled Loops”, B. Rau, M. </a:t>
            </a:r>
            <a:r>
              <a:rPr lang="en-US" altLang="en-US" sz="1400" dirty="0" err="1" smtClean="0"/>
              <a:t>Schlansker</a:t>
            </a:r>
            <a:r>
              <a:rPr lang="en-US" altLang="en-US" sz="1400" dirty="0" smtClean="0"/>
              <a:t>, and P. </a:t>
            </a:r>
            <a:r>
              <a:rPr lang="en-US" altLang="en-US" sz="1400" dirty="0" err="1" smtClean="0"/>
              <a:t>Tirumalai</a:t>
            </a:r>
            <a:r>
              <a:rPr lang="en-US" altLang="en-US" sz="1400" dirty="0" smtClean="0"/>
              <a:t>, MICRO-25, Dec. 1992.</a:t>
            </a:r>
          </a:p>
          <a:p>
            <a:r>
              <a:rPr lang="en-US" altLang="en-US" sz="2000" dirty="0" smtClean="0"/>
              <a:t>Next class</a:t>
            </a:r>
          </a:p>
          <a:p>
            <a:pPr lvl="1"/>
            <a:r>
              <a:rPr lang="en-US" altLang="en-US" sz="1400" dirty="0"/>
              <a:t>“Register Allocation and Spilling Via Graph Coloring,” G. </a:t>
            </a:r>
            <a:r>
              <a:rPr lang="en-US" altLang="en-US" sz="1400" dirty="0" err="1"/>
              <a:t>Chaitin</a:t>
            </a:r>
            <a:r>
              <a:rPr lang="en-US" altLang="en-US" sz="1400" dirty="0"/>
              <a:t>, Proc. 1982 SIGPLAN Symposium on Compiler Construction, 1982.</a:t>
            </a:r>
          </a:p>
          <a:p>
            <a:pPr lvl="1"/>
            <a:endParaRPr lang="en-US" altLang="en-US" sz="1800" dirty="0" smtClean="0"/>
          </a:p>
          <a:p>
            <a:pPr lvl="1"/>
            <a:endParaRPr lang="en-US" altLang="en-US" sz="16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Scheduling Window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33400" y="2282825"/>
            <a:ext cx="1798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u="sng"/>
          </a:p>
          <a:p>
            <a:r>
              <a:rPr lang="en-US" altLang="en-US"/>
              <a:t>	E(Y) = 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267200" y="2359025"/>
            <a:ext cx="230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is not scheduled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267200" y="2892425"/>
            <a:ext cx="4192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(0, SchedTime(X) + EffDelay(X,Y)),</a:t>
            </a:r>
          </a:p>
          <a:p>
            <a:r>
              <a:rPr lang="en-US" altLang="en-US"/>
              <a:t>			otherwise</a:t>
            </a:r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3733800" y="2209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733800" y="2819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822325" y="1562100"/>
            <a:ext cx="629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With cyclic scheduling, not all the predecessors may be scheduled,</a:t>
            </a:r>
          </a:p>
          <a:p>
            <a:r>
              <a:rPr lang="en-US" altLang="en-US">
                <a:solidFill>
                  <a:schemeClr val="tx1"/>
                </a:solidFill>
              </a:rPr>
              <a:t>so a more flexible </a:t>
            </a:r>
            <a:r>
              <a:rPr lang="en-US" altLang="en-US" u="sng">
                <a:solidFill>
                  <a:schemeClr val="tx1"/>
                </a:solidFill>
              </a:rPr>
              <a:t>earliest schedule time</a:t>
            </a:r>
            <a:r>
              <a:rPr lang="en-US" altLang="en-US">
                <a:solidFill>
                  <a:schemeClr val="tx1"/>
                </a:solidFill>
              </a:rPr>
              <a:t> is:</a:t>
            </a:r>
            <a:endParaRPr lang="en-US" altLang="en-US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438400" y="2587625"/>
            <a:ext cx="717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209800" y="29702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X = pred(Y)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3276600" y="6092825"/>
            <a:ext cx="4519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Latest schedule time(Y) = L(Y) = E(Y) + II – 1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143000" y="4873625"/>
            <a:ext cx="6375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Every II cycles a new loop iteration will be initialized, thus every II</a:t>
            </a:r>
          </a:p>
          <a:p>
            <a:r>
              <a:rPr lang="en-US" altLang="en-US">
                <a:solidFill>
                  <a:schemeClr val="tx1"/>
                </a:solidFill>
              </a:rPr>
              <a:t>cycles the pattern will repeat.  Thus, you only have to look in a </a:t>
            </a:r>
          </a:p>
          <a:p>
            <a:r>
              <a:rPr lang="en-US" altLang="en-US">
                <a:solidFill>
                  <a:schemeClr val="tx1"/>
                </a:solidFill>
              </a:rPr>
              <a:t>window of size II, if the operation cannot be scheduled there, then</a:t>
            </a:r>
          </a:p>
          <a:p>
            <a:r>
              <a:rPr lang="en-US" altLang="en-US">
                <a:solidFill>
                  <a:schemeClr val="tx1"/>
                </a:solidFill>
              </a:rPr>
              <a:t>it cannot be scheduled.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981200" y="3883025"/>
            <a:ext cx="534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where EffDelay(X,Y) = Delay(X,Y) – II*Distance(X,Y)</a:t>
            </a:r>
          </a:p>
        </p:txBody>
      </p:sp>
    </p:spTree>
    <p:extLst>
      <p:ext uri="{BB962C8B-B14F-4D97-AF65-F5344CB8AC3E}">
        <p14:creationId xmlns:p14="http://schemas.microsoft.com/office/powerpoint/2010/main" val="102454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40386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124200" y="35052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362200" y="29718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 smtClean="0"/>
              <a:t>Loop Prolog/Epilog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362200" y="19050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124200" y="24384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3886200" y="29718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648200" y="35052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410200" y="40386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4343400" y="18288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191000" y="2895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4191000" y="182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4556125" y="22479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Prolog</a:t>
            </a:r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6781800" y="45720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6629400" y="563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66294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7010400" y="5026025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Epilog</a:t>
            </a:r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6477000" y="2971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63246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>
            <a:off x="6324600" y="2971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6689725" y="3543300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Kernel</a:t>
            </a: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1203325" y="4838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838200" y="1752600"/>
            <a:ext cx="6534150" cy="4829175"/>
            <a:chOff x="838200" y="1752600"/>
            <a:chExt cx="6534150" cy="4829175"/>
          </a:xfrm>
        </p:grpSpPr>
        <p:sp>
          <p:nvSpPr>
            <p:cNvPr id="42008" name="Oval 24"/>
            <p:cNvSpPr>
              <a:spLocks noChangeArrowheads="1"/>
            </p:cNvSpPr>
            <p:nvPr/>
          </p:nvSpPr>
          <p:spPr bwMode="auto">
            <a:xfrm>
              <a:off x="1752600" y="1752600"/>
              <a:ext cx="2286000" cy="1295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09" name="Oval 25"/>
            <p:cNvSpPr>
              <a:spLocks noChangeArrowheads="1"/>
            </p:cNvSpPr>
            <p:nvPr/>
          </p:nvSpPr>
          <p:spPr bwMode="auto">
            <a:xfrm>
              <a:off x="4343400" y="4495800"/>
              <a:ext cx="2286000" cy="1295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10" name="Line 26"/>
            <p:cNvSpPr>
              <a:spLocks noChangeShapeType="1"/>
            </p:cNvSpPr>
            <p:nvPr/>
          </p:nvSpPr>
          <p:spPr bwMode="auto">
            <a:xfrm flipV="1">
              <a:off x="1600200" y="2743200"/>
              <a:ext cx="304800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27"/>
            <p:cNvSpPr>
              <a:spLocks noChangeShapeType="1"/>
            </p:cNvSpPr>
            <p:nvPr/>
          </p:nvSpPr>
          <p:spPr bwMode="auto">
            <a:xfrm>
              <a:off x="2438400" y="5105400"/>
              <a:ext cx="1905000" cy="76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Text Box 29"/>
            <p:cNvSpPr txBox="1">
              <a:spLocks noChangeArrowheads="1"/>
            </p:cNvSpPr>
            <p:nvPr/>
          </p:nvSpPr>
          <p:spPr bwMode="auto">
            <a:xfrm>
              <a:off x="1127125" y="4838700"/>
              <a:ext cx="208280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Disable using</a:t>
              </a:r>
            </a:p>
            <a:p>
              <a:r>
                <a:rPr lang="en-US" altLang="en-US"/>
                <a:t>predicated execution</a:t>
              </a:r>
            </a:p>
          </p:txBody>
        </p:sp>
        <p:sp>
          <p:nvSpPr>
            <p:cNvPr id="42014" name="Text Box 30"/>
            <p:cNvSpPr txBox="1">
              <a:spLocks noChangeArrowheads="1"/>
            </p:cNvSpPr>
            <p:nvPr/>
          </p:nvSpPr>
          <p:spPr bwMode="auto">
            <a:xfrm>
              <a:off x="838200" y="5940425"/>
              <a:ext cx="65341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accent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</a:rPr>
                <a:t>Execute loop kernel on every iteration, but for prolog and epilog</a:t>
              </a:r>
            </a:p>
            <a:p>
              <a:r>
                <a:rPr lang="en-US" altLang="en-US">
                  <a:solidFill>
                    <a:schemeClr val="tx1"/>
                  </a:solidFill>
                </a:rPr>
                <a:t>selectively disable the appropriate operations to fill/drain the pipeline</a:t>
              </a:r>
            </a:p>
          </p:txBody>
        </p:sp>
      </p:grpSp>
      <p:cxnSp>
        <p:nvCxnSpPr>
          <p:cNvPr id="3" name="Straight Connector 2"/>
          <p:cNvCxnSpPr/>
          <p:nvPr/>
        </p:nvCxnSpPr>
        <p:spPr bwMode="auto">
          <a:xfrm flipH="1">
            <a:off x="2362200" y="2438400"/>
            <a:ext cx="76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/>
          <p:nvPr/>
        </p:nvCxnSpPr>
        <p:spPr bwMode="auto">
          <a:xfrm flipH="1">
            <a:off x="5410200" y="5105400"/>
            <a:ext cx="76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5638800" y="1443196"/>
            <a:ext cx="330517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Only the kernel involves executing full width of operations</a:t>
            </a:r>
          </a:p>
          <a:p>
            <a:endParaRPr lang="en-US" altLang="en-US" dirty="0"/>
          </a:p>
          <a:p>
            <a:r>
              <a:rPr lang="en-US" altLang="en-US" dirty="0"/>
              <a:t>Prolog and epilog execute a subset (ramp-up and ramp-down) </a:t>
            </a:r>
          </a:p>
        </p:txBody>
      </p:sp>
    </p:spTree>
    <p:extLst>
      <p:ext uri="{BB962C8B-B14F-4D97-AF65-F5344CB8AC3E}">
        <p14:creationId xmlns:p14="http://schemas.microsoft.com/office/powerpoint/2010/main" val="381546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82000" cy="615950"/>
          </a:xfrm>
        </p:spPr>
        <p:txBody>
          <a:bodyPr/>
          <a:lstStyle/>
          <a:p>
            <a:r>
              <a:rPr lang="en-US" altLang="en-US" smtClean="0"/>
              <a:t>Kernel-only Code Using Rotating Predicates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14400" y="1444625"/>
            <a:ext cx="24638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A0</a:t>
            </a:r>
          </a:p>
          <a:p>
            <a:r>
              <a:rPr lang="en-US" altLang="en-US"/>
              <a:t>A1   B0</a:t>
            </a:r>
          </a:p>
          <a:p>
            <a:r>
              <a:rPr lang="en-US" altLang="en-US"/>
              <a:t>A2   B1       C0</a:t>
            </a:r>
          </a:p>
          <a:p>
            <a:endParaRPr lang="en-US" altLang="en-US"/>
          </a:p>
          <a:p>
            <a:r>
              <a:rPr lang="en-US" altLang="en-US"/>
              <a:t>A     B         C         D</a:t>
            </a:r>
          </a:p>
          <a:p>
            <a:r>
              <a:rPr lang="en-US" altLang="en-US"/>
              <a:t> </a:t>
            </a:r>
          </a:p>
          <a:p>
            <a:r>
              <a:rPr lang="en-US" altLang="en-US"/>
              <a:t>        Bn       Cn-1    Dn-2</a:t>
            </a:r>
          </a:p>
          <a:p>
            <a:r>
              <a:rPr lang="en-US" altLang="en-US"/>
              <a:t>                    Cn       Dn-1</a:t>
            </a:r>
          </a:p>
          <a:p>
            <a:r>
              <a:rPr lang="en-US" altLang="en-US"/>
              <a:t>                                Dn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838200" y="2438400"/>
            <a:ext cx="2895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762000" y="4264025"/>
            <a:ext cx="33210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P[0]	P[1]	P[2]	P[3]</a:t>
            </a:r>
          </a:p>
          <a:p>
            <a:r>
              <a:rPr lang="en-US" altLang="en-US"/>
              <a:t>1	0	0	0</a:t>
            </a:r>
          </a:p>
          <a:p>
            <a:r>
              <a:rPr lang="en-US" altLang="en-US"/>
              <a:t>1	1	0	0</a:t>
            </a:r>
          </a:p>
          <a:p>
            <a:r>
              <a:rPr lang="en-US" altLang="en-US"/>
              <a:t>1	1	1	0</a:t>
            </a:r>
          </a:p>
          <a:p>
            <a:r>
              <a:rPr lang="en-US" altLang="en-US"/>
              <a:t>1	1	1	1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0	1	1	1</a:t>
            </a:r>
          </a:p>
          <a:p>
            <a:r>
              <a:rPr lang="en-US" altLang="en-US"/>
              <a:t>0	0	1	1</a:t>
            </a:r>
          </a:p>
          <a:p>
            <a:r>
              <a:rPr lang="en-US" altLang="en-US"/>
              <a:t>0	0	0	1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762000" y="4267200"/>
            <a:ext cx="335280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3962400" y="2286000"/>
            <a:ext cx="914400" cy="838200"/>
          </a:xfrm>
          <a:prstGeom prst="rightArrow">
            <a:avLst>
              <a:gd name="adj1" fmla="val 50000"/>
              <a:gd name="adj2" fmla="val 2727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953000" y="2511425"/>
            <a:ext cx="392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 if P[0]   B if P[1]   C  if P[2]  D if P[3]</a:t>
            </a: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953000" y="2438400"/>
            <a:ext cx="43434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5410200" y="4568825"/>
            <a:ext cx="3092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	-	-	-</a:t>
            </a:r>
          </a:p>
          <a:p>
            <a:r>
              <a:rPr lang="en-US" altLang="en-US"/>
              <a:t>A	B	-	-</a:t>
            </a:r>
          </a:p>
          <a:p>
            <a:r>
              <a:rPr lang="en-US" altLang="en-US"/>
              <a:t>A	B	C	-</a:t>
            </a:r>
          </a:p>
          <a:p>
            <a:r>
              <a:rPr lang="en-US" altLang="en-US"/>
              <a:t>A	B	C	D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-	B	C	D</a:t>
            </a:r>
          </a:p>
          <a:p>
            <a:r>
              <a:rPr lang="en-US" altLang="en-US"/>
              <a:t>-	-	C	D</a:t>
            </a:r>
          </a:p>
          <a:p>
            <a:r>
              <a:rPr lang="en-US" altLang="en-US"/>
              <a:t>-	-	-	D</a:t>
            </a: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5410200" y="4572000"/>
            <a:ext cx="32004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4114800" y="40386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257800" y="3806825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P referred to as the staging predicate </a:t>
            </a:r>
          </a:p>
        </p:txBody>
      </p:sp>
    </p:spTree>
    <p:extLst>
      <p:ext uri="{BB962C8B-B14F-4D97-AF65-F5344CB8AC3E}">
        <p14:creationId xmlns:p14="http://schemas.microsoft.com/office/powerpoint/2010/main" val="30569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smtClean="0"/>
              <a:t>Modulo Scheduling Architectural Support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Loop requiring N iterations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Will take </a:t>
            </a:r>
            <a:r>
              <a:rPr lang="en-US" altLang="en-US" dirty="0" smtClean="0"/>
              <a:t>(N </a:t>
            </a:r>
            <a:r>
              <a:rPr lang="en-US" altLang="en-US" dirty="0" smtClean="0"/>
              <a:t>+ (S – 1</a:t>
            </a:r>
            <a:r>
              <a:rPr lang="en-US" altLang="en-US" dirty="0" smtClean="0"/>
              <a:t>))*II cycles </a:t>
            </a:r>
            <a:r>
              <a:rPr lang="en-US" altLang="en-US" dirty="0" smtClean="0"/>
              <a:t>where S is the number of stages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2 special registers created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LC: loop counter (holds N)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ESC: epilog stage counter (holds 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Software pipeline branch operations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Initialize LC = N, ESC = S in loop </a:t>
            </a:r>
            <a:r>
              <a:rPr lang="en-US" altLang="en-US" dirty="0" err="1" smtClean="0"/>
              <a:t>preheader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All rotating predicates are cleared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SWP-BR (</a:t>
            </a:r>
            <a:r>
              <a:rPr lang="en-US" altLang="en-US" dirty="0" smtClean="0"/>
              <a:t>BRLC)</a:t>
            </a:r>
            <a:endParaRPr lang="en-US" altLang="en-US" dirty="0" smtClean="0"/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While LC &gt; 0, decrement LC and RRB, P[0] = 1, branch to top of loop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This occurs for prolog and kernel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If LC = 0, then while ESC &gt; 0, decrement RRB and write a 0 into P[0], and branch to the top of the loop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This occurs for the epilog</a:t>
            </a:r>
          </a:p>
        </p:txBody>
      </p:sp>
    </p:spTree>
    <p:extLst>
      <p:ext uri="{BB962C8B-B14F-4D97-AF65-F5344CB8AC3E}">
        <p14:creationId xmlns:p14="http://schemas.microsoft.com/office/powerpoint/2010/main" val="419512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Modulo Scheduling Example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143000" y="4187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066800" y="4114800"/>
            <a:ext cx="26670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143000" y="27400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4191000" y="48006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5334000" y="40354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5257800" y="39624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381000" y="4111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44958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53340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4495800" y="2511425"/>
            <a:ext cx="2774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Step1: Compute to loop into</a:t>
            </a:r>
          </a:p>
          <a:p>
            <a:r>
              <a:rPr lang="en-US" altLang="en-US">
                <a:solidFill>
                  <a:schemeClr val="tx1"/>
                </a:solidFill>
              </a:rPr>
              <a:t>form that uses LC</a:t>
            </a:r>
          </a:p>
        </p:txBody>
      </p:sp>
    </p:spTree>
    <p:extLst>
      <p:ext uri="{BB962C8B-B14F-4D97-AF65-F5344CB8AC3E}">
        <p14:creationId xmlns:p14="http://schemas.microsoft.com/office/powerpoint/2010/main" val="24541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2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4267200" y="48006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334000" y="4035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5257800" y="3962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4958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3340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657600" y="2816225"/>
            <a:ext cx="208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 2: DSA convert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828800" y="40354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1752600" y="39624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9906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8288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</p:spTree>
    <p:extLst>
      <p:ext uri="{BB962C8B-B14F-4D97-AF65-F5344CB8AC3E}">
        <p14:creationId xmlns:p14="http://schemas.microsoft.com/office/powerpoint/2010/main" val="7773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3</a:t>
            </a:r>
          </a:p>
        </p:txBody>
      </p:sp>
      <p:sp>
        <p:nvSpPr>
          <p:cNvPr id="50179" name="Oval 3"/>
          <p:cNvSpPr>
            <a:spLocks noChangeArrowheads="1"/>
          </p:cNvSpPr>
          <p:nvPr/>
        </p:nvSpPr>
        <p:spPr bwMode="auto">
          <a:xfrm>
            <a:off x="5334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5334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5334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5334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5334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5334000" y="624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54864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548640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Freeform 11"/>
          <p:cNvSpPr>
            <a:spLocks/>
          </p:cNvSpPr>
          <p:nvPr/>
        </p:nvSpPr>
        <p:spPr bwMode="auto">
          <a:xfrm>
            <a:off x="5562600" y="2565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Freeform 12"/>
          <p:cNvSpPr>
            <a:spLocks/>
          </p:cNvSpPr>
          <p:nvPr/>
        </p:nvSpPr>
        <p:spPr bwMode="auto">
          <a:xfrm>
            <a:off x="5486400" y="4572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Freeform 13"/>
          <p:cNvSpPr>
            <a:spLocks/>
          </p:cNvSpPr>
          <p:nvPr/>
        </p:nvSpPr>
        <p:spPr bwMode="auto">
          <a:xfrm>
            <a:off x="5562600" y="5257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486400" y="5965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5105400" y="3832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5410200" y="3122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6172200" y="2536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6324600" y="44180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5791200" y="5280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5715000" y="4570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7" name="Freeform 21"/>
          <p:cNvSpPr>
            <a:spLocks/>
          </p:cNvSpPr>
          <p:nvPr/>
        </p:nvSpPr>
        <p:spPr bwMode="auto">
          <a:xfrm>
            <a:off x="5562600" y="3810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7162800" y="3959225"/>
            <a:ext cx="13160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2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0204" name="Freeform 28"/>
          <p:cNvSpPr>
            <a:spLocks/>
          </p:cNvSpPr>
          <p:nvPr/>
        </p:nvSpPr>
        <p:spPr bwMode="auto">
          <a:xfrm>
            <a:off x="5562600" y="61722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5699125" y="15621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Step3: Draw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Calculate MII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4572000" y="3276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0207" name="Freeform 31"/>
          <p:cNvSpPr>
            <a:spLocks/>
          </p:cNvSpPr>
          <p:nvPr/>
        </p:nvSpPr>
        <p:spPr bwMode="auto">
          <a:xfrm>
            <a:off x="4813300" y="3124200"/>
            <a:ext cx="520700" cy="1676400"/>
          </a:xfrm>
          <a:custGeom>
            <a:avLst/>
            <a:gdLst>
              <a:gd name="T0" fmla="*/ 2147483646 w 328"/>
              <a:gd name="T1" fmla="*/ 0 h 1056"/>
              <a:gd name="T2" fmla="*/ 2147483646 w 328"/>
              <a:gd name="T3" fmla="*/ 2147483646 h 1056"/>
              <a:gd name="T4" fmla="*/ 2147483646 w 328"/>
              <a:gd name="T5" fmla="*/ 2147483646 h 1056"/>
              <a:gd name="T6" fmla="*/ 2147483646 w 328"/>
              <a:gd name="T7" fmla="*/ 2147483646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8" h="1056">
                <a:moveTo>
                  <a:pt x="328" y="0"/>
                </a:moveTo>
                <a:cubicBezTo>
                  <a:pt x="204" y="124"/>
                  <a:pt x="80" y="248"/>
                  <a:pt x="40" y="384"/>
                </a:cubicBezTo>
                <a:cubicBezTo>
                  <a:pt x="0" y="520"/>
                  <a:pt x="40" y="704"/>
                  <a:pt x="88" y="816"/>
                </a:cubicBezTo>
                <a:cubicBezTo>
                  <a:pt x="136" y="928"/>
                  <a:pt x="232" y="992"/>
                  <a:pt x="328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8" name="Freeform 32"/>
          <p:cNvSpPr>
            <a:spLocks/>
          </p:cNvSpPr>
          <p:nvPr/>
        </p:nvSpPr>
        <p:spPr bwMode="auto">
          <a:xfrm>
            <a:off x="4902200" y="4305300"/>
            <a:ext cx="431800" cy="1181100"/>
          </a:xfrm>
          <a:custGeom>
            <a:avLst/>
            <a:gdLst>
              <a:gd name="T0" fmla="*/ 2147483646 w 272"/>
              <a:gd name="T1" fmla="*/ 2147483646 h 744"/>
              <a:gd name="T2" fmla="*/ 2147483646 w 272"/>
              <a:gd name="T3" fmla="*/ 2147483646 h 744"/>
              <a:gd name="T4" fmla="*/ 2147483646 w 272"/>
              <a:gd name="T5" fmla="*/ 2147483646 h 744"/>
              <a:gd name="T6" fmla="*/ 2147483646 w 272"/>
              <a:gd name="T7" fmla="*/ 2147483646 h 744"/>
              <a:gd name="T8" fmla="*/ 2147483646 w 272"/>
              <a:gd name="T9" fmla="*/ 2147483646 h 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" h="744">
                <a:moveTo>
                  <a:pt x="272" y="24"/>
                </a:moveTo>
                <a:cubicBezTo>
                  <a:pt x="264" y="12"/>
                  <a:pt x="256" y="0"/>
                  <a:pt x="224" y="24"/>
                </a:cubicBezTo>
                <a:cubicBezTo>
                  <a:pt x="192" y="48"/>
                  <a:pt x="112" y="80"/>
                  <a:pt x="80" y="168"/>
                </a:cubicBezTo>
                <a:cubicBezTo>
                  <a:pt x="48" y="256"/>
                  <a:pt x="0" y="456"/>
                  <a:pt x="32" y="552"/>
                </a:cubicBezTo>
                <a:cubicBezTo>
                  <a:pt x="64" y="648"/>
                  <a:pt x="168" y="696"/>
                  <a:pt x="272" y="7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648200" y="4724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2707" y="6147371"/>
            <a:ext cx="351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memory dependences since load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and store refer to distinct arrays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2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 – Step 4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267200" y="3044825"/>
            <a:ext cx="9413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H = 5</a:t>
            </a:r>
          </a:p>
          <a:p>
            <a:r>
              <a:rPr lang="en-US" altLang="en-US"/>
              <a:t>2: H = 3</a:t>
            </a:r>
          </a:p>
          <a:p>
            <a:r>
              <a:rPr lang="en-US" altLang="en-US"/>
              <a:t>3: H = 0</a:t>
            </a:r>
          </a:p>
          <a:p>
            <a:r>
              <a:rPr lang="en-US" altLang="en-US"/>
              <a:t>4: H = 0</a:t>
            </a:r>
          </a:p>
          <a:p>
            <a:r>
              <a:rPr lang="en-US" altLang="en-US"/>
              <a:t>5: H = 0</a:t>
            </a:r>
          </a:p>
          <a:p>
            <a:r>
              <a:rPr lang="en-US" altLang="en-US"/>
              <a:t>7: H = 0</a:t>
            </a:r>
          </a:p>
        </p:txBody>
      </p:sp>
      <p:sp>
        <p:nvSpPr>
          <p:cNvPr id="51204" name="Oval 4"/>
          <p:cNvSpPr>
            <a:spLocks noChangeArrowheads="1"/>
          </p:cNvSpPr>
          <p:nvPr/>
        </p:nvSpPr>
        <p:spPr bwMode="auto">
          <a:xfrm>
            <a:off x="1524000" y="251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1524000" y="3124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15240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1207" name="Oval 7"/>
          <p:cNvSpPr>
            <a:spLocks noChangeArrowheads="1"/>
          </p:cNvSpPr>
          <p:nvPr/>
        </p:nvSpPr>
        <p:spPr bwMode="auto">
          <a:xfrm>
            <a:off x="1524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1524000" y="4953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1524000" y="586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1676400" y="2819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1676400" y="3429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Freeform 12"/>
          <p:cNvSpPr>
            <a:spLocks/>
          </p:cNvSpPr>
          <p:nvPr/>
        </p:nvSpPr>
        <p:spPr bwMode="auto">
          <a:xfrm>
            <a:off x="1752600" y="2184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Freeform 13"/>
          <p:cNvSpPr>
            <a:spLocks/>
          </p:cNvSpPr>
          <p:nvPr/>
        </p:nvSpPr>
        <p:spPr bwMode="auto">
          <a:xfrm>
            <a:off x="1676400" y="4191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Freeform 14"/>
          <p:cNvSpPr>
            <a:spLocks/>
          </p:cNvSpPr>
          <p:nvPr/>
        </p:nvSpPr>
        <p:spPr bwMode="auto">
          <a:xfrm>
            <a:off x="1752600" y="4876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1676400" y="558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066800" y="2438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1676400" y="3352800"/>
            <a:ext cx="414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1600200" y="2741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2362200" y="2155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2514600" y="40370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1981200" y="4899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1905000" y="4189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3" name="Freeform 23"/>
          <p:cNvSpPr>
            <a:spLocks/>
          </p:cNvSpPr>
          <p:nvPr/>
        </p:nvSpPr>
        <p:spPr bwMode="auto">
          <a:xfrm>
            <a:off x="1752600" y="3429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Freeform 24"/>
          <p:cNvSpPr>
            <a:spLocks/>
          </p:cNvSpPr>
          <p:nvPr/>
        </p:nvSpPr>
        <p:spPr bwMode="auto">
          <a:xfrm>
            <a:off x="1752600" y="57912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3886200" y="1978025"/>
            <a:ext cx="4032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 4 – Calculate priorities (MAX height</a:t>
            </a:r>
          </a:p>
          <a:p>
            <a:r>
              <a:rPr lang="en-US" altLang="en-US">
                <a:solidFill>
                  <a:schemeClr val="tx1"/>
                </a:solidFill>
              </a:rPr>
              <a:t>to pseudo stop node)</a:t>
            </a:r>
          </a:p>
        </p:txBody>
      </p:sp>
      <p:sp>
        <p:nvSpPr>
          <p:cNvPr id="51226" name="Freeform 26"/>
          <p:cNvSpPr>
            <a:spLocks/>
          </p:cNvSpPr>
          <p:nvPr/>
        </p:nvSpPr>
        <p:spPr bwMode="auto">
          <a:xfrm>
            <a:off x="749300" y="2743200"/>
            <a:ext cx="774700" cy="3276600"/>
          </a:xfrm>
          <a:custGeom>
            <a:avLst/>
            <a:gdLst>
              <a:gd name="T0" fmla="*/ 2147483646 w 488"/>
              <a:gd name="T1" fmla="*/ 0 h 2064"/>
              <a:gd name="T2" fmla="*/ 2147483646 w 488"/>
              <a:gd name="T3" fmla="*/ 2147483646 h 2064"/>
              <a:gd name="T4" fmla="*/ 2147483646 w 488"/>
              <a:gd name="T5" fmla="*/ 2147483646 h 2064"/>
              <a:gd name="T6" fmla="*/ 2147483646 w 488"/>
              <a:gd name="T7" fmla="*/ 2147483646 h 2064"/>
              <a:gd name="T8" fmla="*/ 2147483646 w 488"/>
              <a:gd name="T9" fmla="*/ 2147483646 h 2064"/>
              <a:gd name="T10" fmla="*/ 2147483646 w 488"/>
              <a:gd name="T11" fmla="*/ 2147483646 h 20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88" h="2064">
                <a:moveTo>
                  <a:pt x="488" y="0"/>
                </a:moveTo>
                <a:cubicBezTo>
                  <a:pt x="380" y="24"/>
                  <a:pt x="272" y="48"/>
                  <a:pt x="200" y="144"/>
                </a:cubicBezTo>
                <a:cubicBezTo>
                  <a:pt x="128" y="240"/>
                  <a:pt x="88" y="384"/>
                  <a:pt x="56" y="576"/>
                </a:cubicBezTo>
                <a:cubicBezTo>
                  <a:pt x="24" y="768"/>
                  <a:pt x="0" y="1080"/>
                  <a:pt x="8" y="1296"/>
                </a:cubicBezTo>
                <a:cubicBezTo>
                  <a:pt x="16" y="1512"/>
                  <a:pt x="24" y="1744"/>
                  <a:pt x="104" y="1872"/>
                </a:cubicBezTo>
                <a:cubicBezTo>
                  <a:pt x="184" y="2000"/>
                  <a:pt x="336" y="2032"/>
                  <a:pt x="488" y="20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Freeform 27"/>
          <p:cNvSpPr>
            <a:spLocks/>
          </p:cNvSpPr>
          <p:nvPr/>
        </p:nvSpPr>
        <p:spPr bwMode="auto">
          <a:xfrm>
            <a:off x="812800" y="3352800"/>
            <a:ext cx="711200" cy="2590800"/>
          </a:xfrm>
          <a:custGeom>
            <a:avLst/>
            <a:gdLst>
              <a:gd name="T0" fmla="*/ 2147483646 w 448"/>
              <a:gd name="T1" fmla="*/ 0 h 1632"/>
              <a:gd name="T2" fmla="*/ 2147483646 w 448"/>
              <a:gd name="T3" fmla="*/ 2147483646 h 1632"/>
              <a:gd name="T4" fmla="*/ 2147483646 w 448"/>
              <a:gd name="T5" fmla="*/ 2147483646 h 1632"/>
              <a:gd name="T6" fmla="*/ 2147483646 w 448"/>
              <a:gd name="T7" fmla="*/ 2147483646 h 1632"/>
              <a:gd name="T8" fmla="*/ 2147483646 w 448"/>
              <a:gd name="T9" fmla="*/ 2147483646 h 1632"/>
              <a:gd name="T10" fmla="*/ 2147483646 w 448"/>
              <a:gd name="T11" fmla="*/ 2147483646 h 1632"/>
              <a:gd name="T12" fmla="*/ 2147483646 w 448"/>
              <a:gd name="T13" fmla="*/ 2147483646 h 1632"/>
              <a:gd name="T14" fmla="*/ 2147483646 w 448"/>
              <a:gd name="T15" fmla="*/ 2147483646 h 1632"/>
              <a:gd name="T16" fmla="*/ 2147483646 w 448"/>
              <a:gd name="T17" fmla="*/ 2147483646 h 1632"/>
              <a:gd name="T18" fmla="*/ 2147483646 w 448"/>
              <a:gd name="T19" fmla="*/ 2147483646 h 16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8" h="1632">
                <a:moveTo>
                  <a:pt x="448" y="0"/>
                </a:moveTo>
                <a:cubicBezTo>
                  <a:pt x="356" y="36"/>
                  <a:pt x="264" y="72"/>
                  <a:pt x="208" y="144"/>
                </a:cubicBezTo>
                <a:cubicBezTo>
                  <a:pt x="152" y="216"/>
                  <a:pt x="144" y="328"/>
                  <a:pt x="112" y="432"/>
                </a:cubicBezTo>
                <a:cubicBezTo>
                  <a:pt x="80" y="536"/>
                  <a:pt x="32" y="664"/>
                  <a:pt x="16" y="768"/>
                </a:cubicBezTo>
                <a:cubicBezTo>
                  <a:pt x="0" y="872"/>
                  <a:pt x="8" y="976"/>
                  <a:pt x="16" y="1056"/>
                </a:cubicBezTo>
                <a:cubicBezTo>
                  <a:pt x="24" y="1136"/>
                  <a:pt x="40" y="1184"/>
                  <a:pt x="64" y="1248"/>
                </a:cubicBezTo>
                <a:cubicBezTo>
                  <a:pt x="88" y="1312"/>
                  <a:pt x="128" y="1392"/>
                  <a:pt x="160" y="1440"/>
                </a:cubicBezTo>
                <a:cubicBezTo>
                  <a:pt x="192" y="1488"/>
                  <a:pt x="224" y="1512"/>
                  <a:pt x="256" y="1536"/>
                </a:cubicBezTo>
                <a:cubicBezTo>
                  <a:pt x="288" y="1560"/>
                  <a:pt x="320" y="1568"/>
                  <a:pt x="352" y="1584"/>
                </a:cubicBezTo>
                <a:cubicBezTo>
                  <a:pt x="384" y="1600"/>
                  <a:pt x="416" y="1616"/>
                  <a:pt x="448" y="163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Freeform 28"/>
          <p:cNvSpPr>
            <a:spLocks/>
          </p:cNvSpPr>
          <p:nvPr/>
        </p:nvSpPr>
        <p:spPr bwMode="auto">
          <a:xfrm>
            <a:off x="977900" y="3911600"/>
            <a:ext cx="635000" cy="1955800"/>
          </a:xfrm>
          <a:custGeom>
            <a:avLst/>
            <a:gdLst>
              <a:gd name="T0" fmla="*/ 2147483646 w 400"/>
              <a:gd name="T1" fmla="*/ 2147483646 h 1232"/>
              <a:gd name="T2" fmla="*/ 2147483646 w 400"/>
              <a:gd name="T3" fmla="*/ 2147483646 h 1232"/>
              <a:gd name="T4" fmla="*/ 2147483646 w 400"/>
              <a:gd name="T5" fmla="*/ 2147483646 h 1232"/>
              <a:gd name="T6" fmla="*/ 2147483646 w 400"/>
              <a:gd name="T7" fmla="*/ 2147483646 h 1232"/>
              <a:gd name="T8" fmla="*/ 2147483646 w 400"/>
              <a:gd name="T9" fmla="*/ 2147483646 h 1232"/>
              <a:gd name="T10" fmla="*/ 2147483646 w 400"/>
              <a:gd name="T11" fmla="*/ 2147483646 h 1232"/>
              <a:gd name="T12" fmla="*/ 2147483646 w 400"/>
              <a:gd name="T13" fmla="*/ 2147483646 h 12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0" h="1232">
                <a:moveTo>
                  <a:pt x="344" y="32"/>
                </a:moveTo>
                <a:cubicBezTo>
                  <a:pt x="340" y="16"/>
                  <a:pt x="336" y="0"/>
                  <a:pt x="296" y="32"/>
                </a:cubicBezTo>
                <a:cubicBezTo>
                  <a:pt x="256" y="64"/>
                  <a:pt x="152" y="136"/>
                  <a:pt x="104" y="224"/>
                </a:cubicBezTo>
                <a:cubicBezTo>
                  <a:pt x="56" y="312"/>
                  <a:pt x="16" y="440"/>
                  <a:pt x="8" y="560"/>
                </a:cubicBezTo>
                <a:cubicBezTo>
                  <a:pt x="0" y="680"/>
                  <a:pt x="0" y="840"/>
                  <a:pt x="56" y="944"/>
                </a:cubicBezTo>
                <a:cubicBezTo>
                  <a:pt x="112" y="1048"/>
                  <a:pt x="288" y="1136"/>
                  <a:pt x="344" y="1184"/>
                </a:cubicBezTo>
                <a:cubicBezTo>
                  <a:pt x="400" y="1232"/>
                  <a:pt x="396" y="1232"/>
                  <a:pt x="392" y="123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Freeform 29"/>
          <p:cNvSpPr>
            <a:spLocks/>
          </p:cNvSpPr>
          <p:nvPr/>
        </p:nvSpPr>
        <p:spPr bwMode="auto">
          <a:xfrm>
            <a:off x="1231900" y="4495800"/>
            <a:ext cx="444500" cy="1371600"/>
          </a:xfrm>
          <a:custGeom>
            <a:avLst/>
            <a:gdLst>
              <a:gd name="T0" fmla="*/ 2147483646 w 280"/>
              <a:gd name="T1" fmla="*/ 0 h 864"/>
              <a:gd name="T2" fmla="*/ 2147483646 w 280"/>
              <a:gd name="T3" fmla="*/ 2147483646 h 864"/>
              <a:gd name="T4" fmla="*/ 2147483646 w 280"/>
              <a:gd name="T5" fmla="*/ 2147483646 h 864"/>
              <a:gd name="T6" fmla="*/ 2147483646 w 280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0" h="864">
                <a:moveTo>
                  <a:pt x="184" y="0"/>
                </a:moveTo>
                <a:cubicBezTo>
                  <a:pt x="124" y="68"/>
                  <a:pt x="64" y="136"/>
                  <a:pt x="40" y="240"/>
                </a:cubicBezTo>
                <a:cubicBezTo>
                  <a:pt x="16" y="344"/>
                  <a:pt x="0" y="520"/>
                  <a:pt x="40" y="624"/>
                </a:cubicBezTo>
                <a:cubicBezTo>
                  <a:pt x="80" y="728"/>
                  <a:pt x="240" y="824"/>
                  <a:pt x="280" y="8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Freeform 30"/>
          <p:cNvSpPr>
            <a:spLocks/>
          </p:cNvSpPr>
          <p:nvPr/>
        </p:nvSpPr>
        <p:spPr bwMode="auto">
          <a:xfrm>
            <a:off x="1511300" y="5257800"/>
            <a:ext cx="165100" cy="609600"/>
          </a:xfrm>
          <a:custGeom>
            <a:avLst/>
            <a:gdLst>
              <a:gd name="T0" fmla="*/ 2147483646 w 104"/>
              <a:gd name="T1" fmla="*/ 0 h 384"/>
              <a:gd name="T2" fmla="*/ 2147483646 w 104"/>
              <a:gd name="T3" fmla="*/ 2147483646 h 384"/>
              <a:gd name="T4" fmla="*/ 2147483646 w 104"/>
              <a:gd name="T5" fmla="*/ 2147483646 h 3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4" h="384">
                <a:moveTo>
                  <a:pt x="56" y="0"/>
                </a:moveTo>
                <a:cubicBezTo>
                  <a:pt x="28" y="16"/>
                  <a:pt x="0" y="32"/>
                  <a:pt x="8" y="96"/>
                </a:cubicBezTo>
                <a:cubicBezTo>
                  <a:pt x="16" y="160"/>
                  <a:pt x="60" y="272"/>
                  <a:pt x="104" y="38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8382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990600" y="3810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1066800" y="4419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219200" y="5181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749300" y="2819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6" name="Freeform 36"/>
          <p:cNvSpPr>
            <a:spLocks/>
          </p:cNvSpPr>
          <p:nvPr/>
        </p:nvSpPr>
        <p:spPr bwMode="auto">
          <a:xfrm>
            <a:off x="990600" y="2667000"/>
            <a:ext cx="520700" cy="1676400"/>
          </a:xfrm>
          <a:custGeom>
            <a:avLst/>
            <a:gdLst>
              <a:gd name="T0" fmla="*/ 2147483646 w 328"/>
              <a:gd name="T1" fmla="*/ 0 h 1056"/>
              <a:gd name="T2" fmla="*/ 2147483646 w 328"/>
              <a:gd name="T3" fmla="*/ 2147483646 h 1056"/>
              <a:gd name="T4" fmla="*/ 2147483646 w 328"/>
              <a:gd name="T5" fmla="*/ 2147483646 h 1056"/>
              <a:gd name="T6" fmla="*/ 2147483646 w 328"/>
              <a:gd name="T7" fmla="*/ 2147483646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8" h="1056">
                <a:moveTo>
                  <a:pt x="328" y="0"/>
                </a:moveTo>
                <a:cubicBezTo>
                  <a:pt x="204" y="124"/>
                  <a:pt x="80" y="248"/>
                  <a:pt x="40" y="384"/>
                </a:cubicBezTo>
                <a:cubicBezTo>
                  <a:pt x="0" y="520"/>
                  <a:pt x="40" y="704"/>
                  <a:pt x="88" y="816"/>
                </a:cubicBezTo>
                <a:cubicBezTo>
                  <a:pt x="136" y="928"/>
                  <a:pt x="232" y="992"/>
                  <a:pt x="328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7" name="Freeform 37"/>
          <p:cNvSpPr>
            <a:spLocks/>
          </p:cNvSpPr>
          <p:nvPr/>
        </p:nvSpPr>
        <p:spPr bwMode="auto">
          <a:xfrm>
            <a:off x="1079500" y="3848100"/>
            <a:ext cx="431800" cy="1181100"/>
          </a:xfrm>
          <a:custGeom>
            <a:avLst/>
            <a:gdLst>
              <a:gd name="T0" fmla="*/ 2147483646 w 272"/>
              <a:gd name="T1" fmla="*/ 2147483646 h 744"/>
              <a:gd name="T2" fmla="*/ 2147483646 w 272"/>
              <a:gd name="T3" fmla="*/ 2147483646 h 744"/>
              <a:gd name="T4" fmla="*/ 2147483646 w 272"/>
              <a:gd name="T5" fmla="*/ 2147483646 h 744"/>
              <a:gd name="T6" fmla="*/ 2147483646 w 272"/>
              <a:gd name="T7" fmla="*/ 2147483646 h 744"/>
              <a:gd name="T8" fmla="*/ 2147483646 w 272"/>
              <a:gd name="T9" fmla="*/ 2147483646 h 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" h="744">
                <a:moveTo>
                  <a:pt x="272" y="24"/>
                </a:moveTo>
                <a:cubicBezTo>
                  <a:pt x="264" y="12"/>
                  <a:pt x="256" y="0"/>
                  <a:pt x="224" y="24"/>
                </a:cubicBezTo>
                <a:cubicBezTo>
                  <a:pt x="192" y="48"/>
                  <a:pt x="112" y="80"/>
                  <a:pt x="80" y="168"/>
                </a:cubicBezTo>
                <a:cubicBezTo>
                  <a:pt x="48" y="256"/>
                  <a:pt x="0" y="456"/>
                  <a:pt x="32" y="552"/>
                </a:cubicBezTo>
                <a:cubicBezTo>
                  <a:pt x="64" y="648"/>
                  <a:pt x="168" y="696"/>
                  <a:pt x="272" y="7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8255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5638800" y="3044825"/>
            <a:ext cx="9413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H = 5</a:t>
            </a:r>
          </a:p>
          <a:p>
            <a:r>
              <a:rPr lang="en-US" altLang="en-US"/>
              <a:t>2: H = 3</a:t>
            </a:r>
          </a:p>
          <a:p>
            <a:r>
              <a:rPr lang="en-US" altLang="en-US"/>
              <a:t>3: H = 0</a:t>
            </a:r>
          </a:p>
          <a:p>
            <a:r>
              <a:rPr lang="en-US" altLang="en-US"/>
              <a:t>4: H = 4</a:t>
            </a:r>
          </a:p>
          <a:p>
            <a:r>
              <a:rPr lang="en-US" altLang="en-US"/>
              <a:t>5: H = 0</a:t>
            </a:r>
          </a:p>
          <a:p>
            <a:r>
              <a:rPr lang="en-US" altLang="en-US"/>
              <a:t>7: H = 0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4327525" y="27051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Iter1</a:t>
            </a:r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5715000" y="27051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Iter2</a:t>
            </a:r>
          </a:p>
        </p:txBody>
      </p:sp>
    </p:spTree>
    <p:extLst>
      <p:ext uri="{BB962C8B-B14F-4D97-AF65-F5344CB8AC3E}">
        <p14:creationId xmlns:p14="http://schemas.microsoft.com/office/powerpoint/2010/main" val="55029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5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410200" y="1673225"/>
            <a:ext cx="263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Schedule brlc at time II - 1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2246" name="Rectangle 22"/>
          <p:cNvSpPr>
            <a:spLocks noChangeArrowheads="1"/>
          </p:cNvSpPr>
          <p:nvPr/>
        </p:nvSpPr>
        <p:spPr bwMode="auto">
          <a:xfrm>
            <a:off x="4876800" y="37338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4876800" y="41910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45561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4556125" y="4229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4876800" y="4264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5105400" y="26638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2252" name="Rectangle 28"/>
          <p:cNvSpPr>
            <a:spLocks noChangeArrowheads="1"/>
          </p:cNvSpPr>
          <p:nvPr/>
        </p:nvSpPr>
        <p:spPr bwMode="auto">
          <a:xfrm>
            <a:off x="7086600" y="31242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7086600" y="3429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7315200" y="2359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7086600" y="3733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6" name="Line 32"/>
          <p:cNvSpPr>
            <a:spLocks noChangeShapeType="1"/>
          </p:cNvSpPr>
          <p:nvPr/>
        </p:nvSpPr>
        <p:spPr bwMode="auto">
          <a:xfrm>
            <a:off x="7086600" y="4038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>
            <a:off x="7086600" y="4343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>
            <a:off x="7086600" y="4648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9" name="Line 35"/>
          <p:cNvSpPr>
            <a:spLocks noChangeShapeType="1"/>
          </p:cNvSpPr>
          <p:nvPr/>
        </p:nvSpPr>
        <p:spPr bwMode="auto">
          <a:xfrm>
            <a:off x="7086600" y="4953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6705600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67056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6705600" y="3733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6705600" y="4038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2264" name="Text Box 40"/>
          <p:cNvSpPr txBox="1">
            <a:spLocks noChangeArrowheads="1"/>
          </p:cNvSpPr>
          <p:nvPr/>
        </p:nvSpPr>
        <p:spPr bwMode="auto">
          <a:xfrm>
            <a:off x="6705600" y="434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67056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2266" name="Text Box 42"/>
          <p:cNvSpPr txBox="1">
            <a:spLocks noChangeArrowheads="1"/>
          </p:cNvSpPr>
          <p:nvPr/>
        </p:nvSpPr>
        <p:spPr bwMode="auto">
          <a:xfrm>
            <a:off x="6705600" y="4953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522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6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Step6: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Op1: E = 0, L = 1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0 (0 % 2)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4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5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8" name="Text Box 40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3289" name="Text Box 41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3290" name="Text Box 42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3291" name="Text Box 43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3292" name="Text Box 44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9451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Software Pipelining Terminology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676400" y="42672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1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33600" y="36576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590800" y="3048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3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676400" y="4114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660525" y="34671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676400" y="27432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36725" y="24003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4572000" y="2057400"/>
            <a:ext cx="4314825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Initiation Interval</a:t>
            </a:r>
            <a:r>
              <a:rPr lang="en-US" altLang="en-US" sz="2000">
                <a:solidFill>
                  <a:schemeClr val="tx1"/>
                </a:solidFill>
              </a:rPr>
              <a:t> (II) = fixed delay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between the start of successive iterations</a:t>
            </a:r>
            <a:endParaRPr lang="en-US" altLang="en-US"/>
          </a:p>
          <a:p>
            <a:endParaRPr lang="en-US" altLang="en-US"/>
          </a:p>
          <a:p>
            <a:r>
              <a:rPr lang="en-US" altLang="en-US" sz="2000">
                <a:solidFill>
                  <a:schemeClr val="tx1"/>
                </a:solidFill>
              </a:rPr>
              <a:t>Each iteration can be divided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into </a:t>
            </a:r>
            <a:r>
              <a:rPr lang="en-US" altLang="en-US" sz="2000" u="sng">
                <a:solidFill>
                  <a:schemeClr val="tx1"/>
                </a:solidFill>
              </a:rPr>
              <a:t>stages</a:t>
            </a:r>
            <a:r>
              <a:rPr lang="en-US" altLang="en-US" sz="2000">
                <a:solidFill>
                  <a:schemeClr val="tx1"/>
                </a:solidFill>
              </a:rPr>
              <a:t> consisting of II cycles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each</a:t>
            </a:r>
          </a:p>
          <a:p>
            <a:endParaRPr lang="en-US" altLang="en-US" sz="2000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Number of stages in 1 iteration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is termed the </a:t>
            </a:r>
            <a:r>
              <a:rPr lang="en-US" altLang="en-US" sz="2000" u="sng">
                <a:solidFill>
                  <a:schemeClr val="tx1"/>
                </a:solidFill>
              </a:rPr>
              <a:t>stage count (SC)</a:t>
            </a:r>
          </a:p>
          <a:p>
            <a:endParaRPr lang="en-US" altLang="en-US" sz="2000" u="sng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Takes SC-1 cycles to fill/drain the pipe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1676400" y="4953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13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032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7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Step7: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Op4: E = 0, L = 1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0 (0 % 2)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6662738" y="5805488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294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301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75438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5257800" y="3886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4316" name="Text Box 44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8" name="Text Box 46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555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8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Step8: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Op2: E = 2, L = 3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2 (2 % 2)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61722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0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1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2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33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34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35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36" name="Text Box 40"/>
          <p:cNvSpPr txBox="1">
            <a:spLocks noChangeArrowheads="1"/>
          </p:cNvSpPr>
          <p:nvPr/>
        </p:nvSpPr>
        <p:spPr bwMode="auto">
          <a:xfrm>
            <a:off x="7467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37" name="Text Box 41"/>
          <p:cNvSpPr txBox="1">
            <a:spLocks noChangeArrowheads="1"/>
          </p:cNvSpPr>
          <p:nvPr/>
        </p:nvSpPr>
        <p:spPr bwMode="auto">
          <a:xfrm>
            <a:off x="5562600" y="3886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71628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39" name="Text Box 43"/>
          <p:cNvSpPr txBox="1">
            <a:spLocks noChangeArrowheads="1"/>
          </p:cNvSpPr>
          <p:nvPr/>
        </p:nvSpPr>
        <p:spPr bwMode="auto">
          <a:xfrm>
            <a:off x="66294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40" name="Text Box 44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41" name="Text Box 45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42" name="Text Box 46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43" name="Text Box 47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5344" name="Text Box 48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45" name="Text Box 49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5346" name="Text Box 50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7266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9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Step9: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Op3: E = 5, L = 6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5 (5 % 2)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42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6348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49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3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5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61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63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65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66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67" name="Text Box 47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68" name="Text Box 48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69" name="Text Box 49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70" name="Text Box 50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71" name="Text Box 51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72" name="Text Box 52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6373" name="Text Box 53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210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10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86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Step10: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Op5: E = 5, L = 6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5 (5 % 2)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69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7372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73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7375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6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7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8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0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81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83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84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85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86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87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88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89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90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91" name="Text Box 47"/>
          <p:cNvSpPr txBox="1">
            <a:spLocks noChangeArrowheads="1"/>
          </p:cNvSpPr>
          <p:nvPr/>
        </p:nvSpPr>
        <p:spPr bwMode="auto">
          <a:xfrm>
            <a:off x="5562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392" name="Text Box 48"/>
          <p:cNvSpPr txBox="1">
            <a:spLocks noChangeArrowheads="1"/>
          </p:cNvSpPr>
          <p:nvPr/>
        </p:nvSpPr>
        <p:spPr bwMode="auto">
          <a:xfrm>
            <a:off x="5715000" y="62452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7445375" y="4706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95" name="Text Box 51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96" name="Text Box 52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97" name="Text Box 53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98" name="Text Box 54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99" name="Text Box 55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028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11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641667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Step11: calculate ESC, SC = ceiling(max unrolled sched length / ii)</a:t>
            </a:r>
          </a:p>
          <a:p>
            <a:r>
              <a:rPr lang="en-US" altLang="en-US">
                <a:solidFill>
                  <a:schemeClr val="tx1"/>
                </a:solidFill>
              </a:rPr>
              <a:t>unrolled sched time of branch = rolled sched time of br  + (ii*esc)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SC = 6 / 2 = 3, ESC = SC – 1</a:t>
            </a:r>
          </a:p>
          <a:p>
            <a:r>
              <a:rPr lang="en-US" altLang="en-US">
                <a:solidFill>
                  <a:schemeClr val="tx1"/>
                </a:solidFill>
              </a:rPr>
              <a:t>time of br = 1 + 2*2 = 5</a:t>
            </a: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390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8396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97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8399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10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11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2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5562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16" name="Text Box 48"/>
          <p:cNvSpPr txBox="1">
            <a:spLocks noChangeArrowheads="1"/>
          </p:cNvSpPr>
          <p:nvPr/>
        </p:nvSpPr>
        <p:spPr bwMode="auto">
          <a:xfrm>
            <a:off x="5715000" y="62452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7512050" y="4711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18" name="Text Box 50"/>
          <p:cNvSpPr txBox="1">
            <a:spLocks noChangeArrowheads="1"/>
          </p:cNvSpPr>
          <p:nvPr/>
        </p:nvSpPr>
        <p:spPr bwMode="auto">
          <a:xfrm>
            <a:off x="7850188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420" name="Text Box 52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21" name="Text Box 53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24" name="Text Box 56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25" name="Text Box 57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6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12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9479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 if p1[0]</a:t>
            </a:r>
          </a:p>
          <a:p>
            <a:r>
              <a:rPr lang="en-US" altLang="en-US"/>
              <a:t>2: r4[-1] = r3[-1] * 26 if p1[1]</a:t>
            </a:r>
          </a:p>
          <a:p>
            <a:r>
              <a:rPr lang="en-US" altLang="en-US"/>
              <a:t>4: r1[-1] = r1[0] + 4 if p1[0]</a:t>
            </a:r>
          </a:p>
          <a:p>
            <a:r>
              <a:rPr lang="en-US" altLang="en-US"/>
              <a:t>3: store (r2[0], r4[-1]) if p1[2]</a:t>
            </a:r>
          </a:p>
          <a:p>
            <a:r>
              <a:rPr lang="en-US" altLang="en-US"/>
              <a:t>5: r2[-1] = r2[0] + 4 if p1[2]</a:t>
            </a:r>
          </a:p>
          <a:p>
            <a:r>
              <a:rPr lang="en-US" altLang="en-US"/>
              <a:t>7: brlc Loop if p1[2]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066800" y="3581400"/>
            <a:ext cx="3505200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219200" y="2587625"/>
            <a:ext cx="10366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  <a:p>
            <a:r>
              <a:rPr lang="en-US" altLang="en-US"/>
              <a:t>ESC = 2</a:t>
            </a:r>
          </a:p>
          <a:p>
            <a:r>
              <a:rPr lang="en-US" altLang="en-US"/>
              <a:t>p1[0] = 1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7308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Finishing touches - Sort ops, initialize ESC, insert BRF and staging predicate,</a:t>
            </a:r>
          </a:p>
          <a:p>
            <a:r>
              <a:rPr lang="en-US" altLang="en-US">
                <a:solidFill>
                  <a:schemeClr val="tx1"/>
                </a:solidFill>
              </a:rPr>
              <a:t>initialize staging predicate outside loop</a:t>
            </a: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5334000" y="44958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5334000" y="4800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5562600" y="37306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5334000" y="5105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5334000" y="5410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5334000" y="5715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5334000" y="6019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5334000" y="6324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5394325" y="4457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5410200" y="5102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5410200" y="6016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5775325" y="4457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5775325" y="6016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6089650" y="60340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7299325" y="2628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7162800" y="4495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7162800" y="51054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7315200" y="44958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26"/>
          <p:cNvSpPr>
            <a:spLocks noChangeShapeType="1"/>
          </p:cNvSpPr>
          <p:nvPr/>
        </p:nvSpPr>
        <p:spPr bwMode="auto">
          <a:xfrm>
            <a:off x="7162800" y="51054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Line 27"/>
          <p:cNvSpPr>
            <a:spLocks noChangeShapeType="1"/>
          </p:cNvSpPr>
          <p:nvPr/>
        </p:nvSpPr>
        <p:spPr bwMode="auto">
          <a:xfrm>
            <a:off x="7162800" y="571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>
            <a:off x="7315200" y="5105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7162800" y="571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7162800" y="6324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3" name="Line 31"/>
          <p:cNvSpPr>
            <a:spLocks noChangeShapeType="1"/>
          </p:cNvSpPr>
          <p:nvPr/>
        </p:nvSpPr>
        <p:spPr bwMode="auto">
          <a:xfrm>
            <a:off x="7315200" y="5715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7467600" y="4568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1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7391400" y="51784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2</a:t>
            </a: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7391400" y="57880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3</a:t>
            </a:r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5105400" y="2359025"/>
            <a:ext cx="3225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Staging predicate, each</a:t>
            </a:r>
          </a:p>
          <a:p>
            <a:r>
              <a:rPr lang="en-US" altLang="en-US"/>
              <a:t>successive stage increment</a:t>
            </a:r>
          </a:p>
          <a:p>
            <a:r>
              <a:rPr lang="en-US" altLang="en-US"/>
              <a:t>the index of the staging predicate</a:t>
            </a:r>
          </a:p>
          <a:p>
            <a:r>
              <a:rPr lang="en-US" altLang="en-US"/>
              <a:t>by 1, stage 1 gets px[0]</a:t>
            </a:r>
          </a:p>
        </p:txBody>
      </p:sp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4953000" y="4495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4953000" y="4800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4953000" y="5105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4953000" y="5410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9432" name="Text Box 40"/>
          <p:cNvSpPr txBox="1">
            <a:spLocks noChangeArrowheads="1"/>
          </p:cNvSpPr>
          <p:nvPr/>
        </p:nvSpPr>
        <p:spPr bwMode="auto">
          <a:xfrm>
            <a:off x="4953000" y="5715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9433" name="Text Box 41"/>
          <p:cNvSpPr txBox="1">
            <a:spLocks noChangeArrowheads="1"/>
          </p:cNvSpPr>
          <p:nvPr/>
        </p:nvSpPr>
        <p:spPr bwMode="auto">
          <a:xfrm>
            <a:off x="4953000" y="6019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4953000" y="6324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9605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Dynamic Execution of the Code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447800" y="3197225"/>
            <a:ext cx="264953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1: r3[-1] = load(r1[0]) if p1[0]</a:t>
            </a:r>
          </a:p>
          <a:p>
            <a:r>
              <a:rPr lang="en-US" altLang="en-US" sz="1600"/>
              <a:t>2: r4[-1] = r3[-1] * 26 if p1[1]</a:t>
            </a:r>
          </a:p>
          <a:p>
            <a:r>
              <a:rPr lang="en-US" altLang="en-US" sz="1600"/>
              <a:t>4: r1[-1] = r1[0] + 4 if p1[0]</a:t>
            </a:r>
          </a:p>
          <a:p>
            <a:r>
              <a:rPr lang="en-US" altLang="en-US" sz="1600"/>
              <a:t>3: store (r2[0], r4[-1]) if p1[2]</a:t>
            </a:r>
          </a:p>
          <a:p>
            <a:r>
              <a:rPr lang="en-US" altLang="en-US" sz="1600"/>
              <a:t>5: r2[-1] = r2[0] + 4 if p1[2]</a:t>
            </a:r>
          </a:p>
          <a:p>
            <a:r>
              <a:rPr lang="en-US" altLang="en-US" sz="1600"/>
              <a:t>7: brlc Loop if p1[2]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914400" y="3148013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Loop: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524000" y="2130425"/>
            <a:ext cx="9429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LC = 99</a:t>
            </a:r>
          </a:p>
          <a:p>
            <a:r>
              <a:rPr lang="en-US" altLang="en-US" sz="1600"/>
              <a:t>ESC = 2</a:t>
            </a:r>
          </a:p>
          <a:p>
            <a:r>
              <a:rPr lang="en-US" altLang="en-US" sz="1600"/>
              <a:t>p1[0] = 1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324600" y="2359025"/>
            <a:ext cx="1114425" cy="424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0: 1, 4</a:t>
            </a:r>
          </a:p>
          <a:p>
            <a:r>
              <a:rPr lang="en-US" altLang="en-US"/>
              <a:t>1: </a:t>
            </a:r>
          </a:p>
          <a:p>
            <a:r>
              <a:rPr lang="en-US" altLang="en-US"/>
              <a:t>2: 1,2,4</a:t>
            </a:r>
          </a:p>
          <a:p>
            <a:r>
              <a:rPr lang="en-US" altLang="en-US"/>
              <a:t>3: </a:t>
            </a:r>
          </a:p>
          <a:p>
            <a:r>
              <a:rPr lang="en-US" altLang="en-US"/>
              <a:t>4: 1,2,4</a:t>
            </a:r>
          </a:p>
          <a:p>
            <a:r>
              <a:rPr lang="en-US" altLang="en-US"/>
              <a:t>5: 3,5,7</a:t>
            </a:r>
          </a:p>
          <a:p>
            <a:r>
              <a:rPr lang="en-US" altLang="en-US"/>
              <a:t>6: 1,2,4</a:t>
            </a:r>
          </a:p>
          <a:p>
            <a:r>
              <a:rPr lang="en-US" altLang="en-US"/>
              <a:t>7: 3,5,7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198: 1,2,4</a:t>
            </a:r>
          </a:p>
          <a:p>
            <a:r>
              <a:rPr lang="en-US" altLang="en-US"/>
              <a:t>199: 3,5,7</a:t>
            </a:r>
          </a:p>
          <a:p>
            <a:r>
              <a:rPr lang="en-US" altLang="en-US"/>
              <a:t>200: 2</a:t>
            </a:r>
          </a:p>
          <a:p>
            <a:r>
              <a:rPr lang="en-US" altLang="en-US"/>
              <a:t>201: 3,5,7</a:t>
            </a:r>
          </a:p>
          <a:p>
            <a:r>
              <a:rPr lang="en-US" altLang="en-US"/>
              <a:t>202: -</a:t>
            </a:r>
          </a:p>
          <a:p>
            <a:r>
              <a:rPr lang="en-US" altLang="en-US"/>
              <a:t>203 3,5,7</a:t>
            </a: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60960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>
            <a:off x="6096000" y="3505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6096000" y="4038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6096000" y="4572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6096000" y="5410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6096000" y="5943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60960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6019800" y="1978025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time: ops executed</a:t>
            </a:r>
          </a:p>
        </p:txBody>
      </p:sp>
      <p:sp>
        <p:nvSpPr>
          <p:cNvPr id="60431" name="TextBox 1"/>
          <p:cNvSpPr txBox="1">
            <a:spLocks noChangeArrowheads="1"/>
          </p:cNvSpPr>
          <p:nvPr/>
        </p:nvSpPr>
        <p:spPr bwMode="auto">
          <a:xfrm>
            <a:off x="685800" y="5181600"/>
            <a:ext cx="4654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Total time = II(num_iteration + num_stages – 1)</a:t>
            </a:r>
          </a:p>
          <a:p>
            <a:r>
              <a:rPr lang="en-US" altLang="en-US">
                <a:solidFill>
                  <a:srgbClr val="FF0000"/>
                </a:solidFill>
              </a:rPr>
              <a:t>                  = 2(100 + 3 – 1) = 204 cycles </a:t>
            </a:r>
          </a:p>
        </p:txBody>
      </p:sp>
    </p:spTree>
    <p:extLst>
      <p:ext uri="{BB962C8B-B14F-4D97-AF65-F5344CB8AC3E}">
        <p14:creationId xmlns:p14="http://schemas.microsoft.com/office/powerpoint/2010/main" val="233472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Resource Usage Legality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Need to guarantee that</a:t>
            </a:r>
          </a:p>
          <a:p>
            <a:pPr lvl="1"/>
            <a:r>
              <a:rPr lang="en-US" altLang="en-US" smtClean="0"/>
              <a:t>No resource is used at 2 points in time that are separated by an interval which is a multiple of II</a:t>
            </a:r>
          </a:p>
          <a:p>
            <a:pPr lvl="1"/>
            <a:r>
              <a:rPr lang="en-US" altLang="en-US" smtClean="0"/>
              <a:t>I.E., within a single iteration, the same resource is never used more than 1x at the same time modulo II</a:t>
            </a:r>
          </a:p>
          <a:p>
            <a:pPr lvl="1"/>
            <a:r>
              <a:rPr lang="en-US" altLang="en-US" smtClean="0"/>
              <a:t>Known as </a:t>
            </a:r>
            <a:r>
              <a:rPr lang="en-US" altLang="en-US" u="sng" smtClean="0"/>
              <a:t>modulo constraint</a:t>
            </a:r>
            <a:r>
              <a:rPr lang="en-US" altLang="en-US" smtClean="0"/>
              <a:t>, where the name modulo scheduling comes from</a:t>
            </a:r>
          </a:p>
          <a:p>
            <a:pPr lvl="1"/>
            <a:r>
              <a:rPr lang="en-US" altLang="en-US" u="sng" smtClean="0"/>
              <a:t>Modulo reservation table</a:t>
            </a:r>
            <a:r>
              <a:rPr lang="en-US" altLang="en-US" smtClean="0"/>
              <a:t> solves this problem</a:t>
            </a:r>
          </a:p>
          <a:p>
            <a:pPr lvl="2"/>
            <a:r>
              <a:rPr lang="en-US" altLang="en-US" smtClean="0"/>
              <a:t>To schedule an op at time T needing resource R</a:t>
            </a:r>
          </a:p>
          <a:p>
            <a:pPr lvl="3"/>
            <a:r>
              <a:rPr lang="en-US" altLang="en-US" smtClean="0"/>
              <a:t>The entry for R at T mod II must be free</a:t>
            </a:r>
          </a:p>
          <a:p>
            <a:pPr lvl="2"/>
            <a:r>
              <a:rPr lang="en-US" altLang="en-US" smtClean="0"/>
              <a:t>Mark busy at T mod II if schedule</a:t>
            </a:r>
          </a:p>
          <a:p>
            <a:pPr lvl="1"/>
            <a:endParaRPr lang="en-US" altLang="en-US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5410200"/>
            <a:ext cx="27432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64008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68580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73152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77724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82296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943600" y="5791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5943600" y="6248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5562600" y="5407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5562600" y="5864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562600" y="6321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4495800" y="57912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8674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3246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alu2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781800" y="51276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72390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bus0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76962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bus1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8229600" y="510540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8259763" y="5392738"/>
            <a:ext cx="333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Char char="v"/>
            </a:pPr>
            <a:endParaRPr lang="en-US" alt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12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Dependences in a Loop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2000" smtClean="0"/>
              <a:t>Need worry about 2 kinds</a:t>
            </a:r>
          </a:p>
          <a:p>
            <a:pPr lvl="1"/>
            <a:r>
              <a:rPr lang="en-US" altLang="en-US" sz="1800" smtClean="0"/>
              <a:t>Intra-iteration</a:t>
            </a:r>
          </a:p>
          <a:p>
            <a:pPr lvl="1"/>
            <a:r>
              <a:rPr lang="en-US" altLang="en-US" sz="1800" smtClean="0"/>
              <a:t>Inter-iteration</a:t>
            </a:r>
          </a:p>
          <a:p>
            <a:r>
              <a:rPr lang="en-US" altLang="en-US" sz="2000" smtClean="0"/>
              <a:t>Delay</a:t>
            </a:r>
          </a:p>
          <a:p>
            <a:pPr lvl="1"/>
            <a:r>
              <a:rPr lang="en-US" altLang="en-US" sz="1800" smtClean="0"/>
              <a:t>Minimum time interval between the start of operations</a:t>
            </a:r>
          </a:p>
          <a:p>
            <a:pPr lvl="1"/>
            <a:r>
              <a:rPr lang="en-US" altLang="en-US" sz="1800" smtClean="0"/>
              <a:t>Operation read/write times</a:t>
            </a:r>
          </a:p>
          <a:p>
            <a:r>
              <a:rPr lang="en-US" altLang="en-US" sz="2000" smtClean="0"/>
              <a:t>Distance</a:t>
            </a:r>
          </a:p>
          <a:p>
            <a:pPr lvl="1"/>
            <a:r>
              <a:rPr lang="en-US" altLang="en-US" sz="1800" smtClean="0"/>
              <a:t>Number of iterations separating the 2 operations involved</a:t>
            </a:r>
          </a:p>
          <a:p>
            <a:pPr lvl="1"/>
            <a:r>
              <a:rPr lang="en-US" altLang="en-US" sz="1800" smtClean="0"/>
              <a:t>Distance of 0 means intra-iteration</a:t>
            </a:r>
          </a:p>
          <a:p>
            <a:r>
              <a:rPr lang="en-US" altLang="en-US" sz="2000" smtClean="0"/>
              <a:t>Recurrence manifests itself as a circuit in the dependence graph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64770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6477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64770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6477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6629400" y="266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6629400" y="3810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Freeform 10"/>
          <p:cNvSpPr>
            <a:spLocks/>
          </p:cNvSpPr>
          <p:nvPr/>
        </p:nvSpPr>
        <p:spPr bwMode="auto">
          <a:xfrm>
            <a:off x="6311900" y="2667000"/>
            <a:ext cx="241300" cy="914400"/>
          </a:xfrm>
          <a:custGeom>
            <a:avLst/>
            <a:gdLst>
              <a:gd name="T0" fmla="*/ 2147483646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152" y="0"/>
                </a:moveTo>
                <a:cubicBezTo>
                  <a:pt x="116" y="64"/>
                  <a:pt x="80" y="128"/>
                  <a:pt x="56" y="192"/>
                </a:cubicBezTo>
                <a:cubicBezTo>
                  <a:pt x="32" y="256"/>
                  <a:pt x="0" y="320"/>
                  <a:pt x="8" y="384"/>
                </a:cubicBezTo>
                <a:cubicBezTo>
                  <a:pt x="16" y="448"/>
                  <a:pt x="88" y="544"/>
                  <a:pt x="104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6705600" y="3200400"/>
            <a:ext cx="241300" cy="914400"/>
          </a:xfrm>
          <a:custGeom>
            <a:avLst/>
            <a:gdLst>
              <a:gd name="T0" fmla="*/ 0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0" y="0"/>
                </a:moveTo>
                <a:cubicBezTo>
                  <a:pt x="36" y="44"/>
                  <a:pt x="72" y="88"/>
                  <a:pt x="96" y="144"/>
                </a:cubicBezTo>
                <a:cubicBezTo>
                  <a:pt x="120" y="200"/>
                  <a:pt x="152" y="264"/>
                  <a:pt x="144" y="336"/>
                </a:cubicBezTo>
                <a:cubicBezTo>
                  <a:pt x="136" y="408"/>
                  <a:pt x="92" y="492"/>
                  <a:pt x="48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Freeform 12"/>
          <p:cNvSpPr>
            <a:spLocks/>
          </p:cNvSpPr>
          <p:nvPr/>
        </p:nvSpPr>
        <p:spPr bwMode="auto">
          <a:xfrm>
            <a:off x="6629400" y="2057400"/>
            <a:ext cx="850900" cy="2489200"/>
          </a:xfrm>
          <a:custGeom>
            <a:avLst/>
            <a:gdLst>
              <a:gd name="T0" fmla="*/ 0 w 536"/>
              <a:gd name="T1" fmla="*/ 2147483646 h 1568"/>
              <a:gd name="T2" fmla="*/ 2147483646 w 536"/>
              <a:gd name="T3" fmla="*/ 2147483646 h 1568"/>
              <a:gd name="T4" fmla="*/ 2147483646 w 536"/>
              <a:gd name="T5" fmla="*/ 2147483646 h 1568"/>
              <a:gd name="T6" fmla="*/ 2147483646 w 536"/>
              <a:gd name="T7" fmla="*/ 2147483646 h 1568"/>
              <a:gd name="T8" fmla="*/ 2147483646 w 536"/>
              <a:gd name="T9" fmla="*/ 2147483646 h 1568"/>
              <a:gd name="T10" fmla="*/ 2147483646 w 536"/>
              <a:gd name="T11" fmla="*/ 2147483646 h 1568"/>
              <a:gd name="T12" fmla="*/ 2147483646 w 536"/>
              <a:gd name="T13" fmla="*/ 0 h 1568"/>
              <a:gd name="T14" fmla="*/ 2147483646 w 536"/>
              <a:gd name="T15" fmla="*/ 2147483646 h 156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36" h="1568">
                <a:moveTo>
                  <a:pt x="0" y="1440"/>
                </a:moveTo>
                <a:cubicBezTo>
                  <a:pt x="8" y="1480"/>
                  <a:pt x="16" y="1520"/>
                  <a:pt x="48" y="1536"/>
                </a:cubicBezTo>
                <a:cubicBezTo>
                  <a:pt x="80" y="1552"/>
                  <a:pt x="136" y="1568"/>
                  <a:pt x="192" y="1536"/>
                </a:cubicBezTo>
                <a:cubicBezTo>
                  <a:pt x="248" y="1504"/>
                  <a:pt x="328" y="1464"/>
                  <a:pt x="384" y="1344"/>
                </a:cubicBezTo>
                <a:cubicBezTo>
                  <a:pt x="440" y="1224"/>
                  <a:pt x="520" y="1008"/>
                  <a:pt x="528" y="816"/>
                </a:cubicBezTo>
                <a:cubicBezTo>
                  <a:pt x="536" y="624"/>
                  <a:pt x="480" y="328"/>
                  <a:pt x="432" y="192"/>
                </a:cubicBezTo>
                <a:cubicBezTo>
                  <a:pt x="384" y="56"/>
                  <a:pt x="304" y="0"/>
                  <a:pt x="240" y="0"/>
                </a:cubicBezTo>
                <a:cubicBezTo>
                  <a:pt x="176" y="0"/>
                  <a:pt x="112" y="96"/>
                  <a:pt x="48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6613525" y="2601913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&lt;1,1&gt;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781800" y="32734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7467600" y="31972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&lt;1,2&gt;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5867400" y="27400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&lt;1,2&gt;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019800" y="37306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5867400" y="60166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&lt;delay, distance&gt;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410200" y="5559425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None/>
            </a:pPr>
            <a:r>
              <a:rPr lang="en-US" altLang="en-US">
                <a:solidFill>
                  <a:schemeClr val="tx1"/>
                </a:solidFill>
              </a:rPr>
              <a:t>Edges annotated with tuple</a:t>
            </a:r>
          </a:p>
        </p:txBody>
      </p:sp>
    </p:spTree>
    <p:extLst>
      <p:ext uri="{BB962C8B-B14F-4D97-AF65-F5344CB8AC3E}">
        <p14:creationId xmlns:p14="http://schemas.microsoft.com/office/powerpoint/2010/main" val="205064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Dynamic Single Assignment (DSA) Form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24000" y="4568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447800" y="4495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90600" y="1597025"/>
            <a:ext cx="74549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Impossible to overlap iterations because each iteration writes to the same </a:t>
            </a:r>
          </a:p>
          <a:p>
            <a:r>
              <a:rPr lang="en-US" altLang="en-US">
                <a:solidFill>
                  <a:schemeClr val="tx1"/>
                </a:solidFill>
              </a:rPr>
              <a:t>register.  So, we’ll have to remove the anti and output dependences.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Virtual rotating registers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Each register is an infinite push down array (</a:t>
            </a:r>
            <a:r>
              <a:rPr lang="en-US" altLang="en-US" u="sng">
                <a:solidFill>
                  <a:schemeClr val="tx1"/>
                </a:solidFill>
              </a:rPr>
              <a:t>Expanded virtual reg or EVR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Write to top element, but can reference any element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Remap operation slides everything down 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altLang="en-US">
                <a:solidFill>
                  <a:schemeClr val="tx1"/>
                </a:solidFill>
              </a:rPr>
              <a:t>r[n] changes to r[n+1]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program is in DSA form if the same virtual register (EVR element) is never</a:t>
            </a:r>
          </a:p>
          <a:p>
            <a:r>
              <a:rPr lang="en-US" altLang="en-US">
                <a:solidFill>
                  <a:schemeClr val="tx1"/>
                </a:solidFill>
              </a:rPr>
              <a:t>assigned to more than 1x on any dynamic execution path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257800" y="44926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5181600" y="44196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4267200" y="5257800"/>
            <a:ext cx="4572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011613" y="5888038"/>
            <a:ext cx="10779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DSA</a:t>
            </a:r>
          </a:p>
          <a:p>
            <a:pPr algn="ctr"/>
            <a:r>
              <a:rPr lang="en-US" altLang="en-US" sz="1600">
                <a:solidFill>
                  <a:schemeClr val="tx1"/>
                </a:solidFill>
              </a:rPr>
              <a:t>conversion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Loop Dependence Example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19200" y="2438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64770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6294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66294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66294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Freeform 15"/>
          <p:cNvSpPr>
            <a:spLocks/>
          </p:cNvSpPr>
          <p:nvPr/>
        </p:nvSpPr>
        <p:spPr bwMode="auto">
          <a:xfrm>
            <a:off x="6286500" y="23622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Freeform 16"/>
          <p:cNvSpPr>
            <a:spLocks/>
          </p:cNvSpPr>
          <p:nvPr/>
        </p:nvSpPr>
        <p:spPr bwMode="auto">
          <a:xfrm>
            <a:off x="6705600" y="35814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Freeform 17"/>
          <p:cNvSpPr>
            <a:spLocks/>
          </p:cNvSpPr>
          <p:nvPr/>
        </p:nvSpPr>
        <p:spPr bwMode="auto">
          <a:xfrm>
            <a:off x="6311900" y="4267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Freeform 18"/>
          <p:cNvSpPr>
            <a:spLocks/>
          </p:cNvSpPr>
          <p:nvPr/>
        </p:nvSpPr>
        <p:spPr bwMode="auto">
          <a:xfrm>
            <a:off x="6705600" y="1803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Freeform 19"/>
          <p:cNvSpPr>
            <a:spLocks/>
          </p:cNvSpPr>
          <p:nvPr/>
        </p:nvSpPr>
        <p:spPr bwMode="auto">
          <a:xfrm>
            <a:off x="6629400" y="3810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Freeform 20"/>
          <p:cNvSpPr>
            <a:spLocks/>
          </p:cNvSpPr>
          <p:nvPr/>
        </p:nvSpPr>
        <p:spPr bwMode="auto">
          <a:xfrm>
            <a:off x="67056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1321974" y="5021742"/>
            <a:ext cx="457689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In DSA form, there are no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inter-iteration anti or output 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dependences</a:t>
            </a:r>
            <a:r>
              <a:rPr lang="en-US" altLang="en-US" dirty="0" smtClean="0">
                <a:solidFill>
                  <a:schemeClr val="tx1"/>
                </a:solidFill>
              </a:rPr>
              <a:t>!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 smtClean="0">
                <a:solidFill>
                  <a:schemeClr val="tx1"/>
                </a:solidFill>
              </a:rPr>
              <a:t>Assume </a:t>
            </a:r>
            <a:r>
              <a:rPr lang="en-US" altLang="en-US" dirty="0" smtClean="0">
                <a:solidFill>
                  <a:schemeClr val="tx1"/>
                </a:solidFill>
              </a:rPr>
              <a:t>the compiler </a:t>
            </a:r>
            <a:r>
              <a:rPr lang="en-US" altLang="en-US" dirty="0" smtClean="0">
                <a:solidFill>
                  <a:schemeClr val="tx1"/>
                </a:solidFill>
              </a:rPr>
              <a:t>can prove </a:t>
            </a:r>
            <a:r>
              <a:rPr lang="en-US" altLang="en-US" dirty="0" smtClean="0">
                <a:solidFill>
                  <a:schemeClr val="tx1"/>
                </a:solidFill>
              </a:rPr>
              <a:t>the load</a:t>
            </a:r>
            <a:r>
              <a:rPr lang="en-US" altLang="en-US" dirty="0" smtClean="0">
                <a:solidFill>
                  <a:schemeClr val="tx1"/>
                </a:solidFill>
              </a:rPr>
              <a:t/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and store are never </a:t>
            </a:r>
            <a:r>
              <a:rPr lang="en-US" altLang="en-US" dirty="0" smtClean="0">
                <a:solidFill>
                  <a:schemeClr val="tx1"/>
                </a:solidFill>
              </a:rPr>
              <a:t>dependent for this example!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003925" y="44561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629400" y="550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5791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2484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3,0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553200" y="2360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7315200" y="177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77724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69342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6858000" y="3808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781800" y="3451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40" name="Freeform 32"/>
          <p:cNvSpPr>
            <a:spLocks/>
          </p:cNvSpPr>
          <p:nvPr/>
        </p:nvSpPr>
        <p:spPr bwMode="auto">
          <a:xfrm>
            <a:off x="6705600" y="3048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5715000" y="62452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1598708"/>
            <a:ext cx="968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1 = &amp;A</a:t>
            </a:r>
          </a:p>
          <a:p>
            <a:r>
              <a:rPr lang="en-US" dirty="0"/>
              <a:t>r</a:t>
            </a:r>
            <a:r>
              <a:rPr lang="en-US" dirty="0" smtClean="0"/>
              <a:t>2 = &amp;B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8976" y="2497931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Loop: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2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2549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Answer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5626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55626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55626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562600" y="4191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562600" y="4800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562600" y="5410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83820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8382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838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8382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2" name="Oval 9"/>
          <p:cNvSpPr>
            <a:spLocks noChangeArrowheads="1"/>
          </p:cNvSpPr>
          <p:nvPr/>
        </p:nvSpPr>
        <p:spPr bwMode="auto">
          <a:xfrm>
            <a:off x="8382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8382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24" name="Straight Arrow Connector 23"/>
          <p:cNvCxnSpPr>
            <a:stCxn id="18" idx="2"/>
            <a:endCxn id="19" idx="1"/>
          </p:cNvCxnSpPr>
          <p:nvPr/>
        </p:nvCxnSpPr>
        <p:spPr bwMode="auto">
          <a:xfrm>
            <a:off x="8382000" y="24384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8" idx="6"/>
          </p:cNvCxnSpPr>
          <p:nvPr/>
        </p:nvCxnSpPr>
        <p:spPr bwMode="auto">
          <a:xfrm flipH="1">
            <a:off x="8588141" y="24384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9" idx="4"/>
            <a:endCxn id="20" idx="0"/>
          </p:cNvCxnSpPr>
          <p:nvPr/>
        </p:nvCxnSpPr>
        <p:spPr bwMode="auto">
          <a:xfrm>
            <a:off x="8534400" y="32004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Curved Connector 26"/>
          <p:cNvCxnSpPr>
            <a:stCxn id="21" idx="4"/>
            <a:endCxn id="21" idx="0"/>
          </p:cNvCxnSpPr>
          <p:nvPr/>
        </p:nvCxnSpPr>
        <p:spPr bwMode="auto">
          <a:xfrm rot="5400000" flipH="1">
            <a:off x="8382000" y="42672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21" idx="4"/>
            <a:endCxn id="22" idx="0"/>
          </p:cNvCxnSpPr>
          <p:nvPr/>
        </p:nvCxnSpPr>
        <p:spPr bwMode="auto">
          <a:xfrm>
            <a:off x="8534400" y="44196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stCxn id="22" idx="4"/>
            <a:endCxn id="23" idx="0"/>
          </p:cNvCxnSpPr>
          <p:nvPr/>
        </p:nvCxnSpPr>
        <p:spPr bwMode="auto">
          <a:xfrm>
            <a:off x="8534400" y="50292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Curved Connector 29"/>
          <p:cNvCxnSpPr>
            <a:stCxn id="21" idx="4"/>
            <a:endCxn id="18" idx="0"/>
          </p:cNvCxnSpPr>
          <p:nvPr/>
        </p:nvCxnSpPr>
        <p:spPr bwMode="auto">
          <a:xfrm rot="5400000" flipH="1">
            <a:off x="7467600" y="33528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Freeform 30"/>
          <p:cNvSpPr/>
          <p:nvPr/>
        </p:nvSpPr>
        <p:spPr bwMode="auto">
          <a:xfrm>
            <a:off x="8527181" y="25779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9113489" y="27432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8499227" y="26559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003877" y="26149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481811" y="31394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589866" y="41742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7589866" y="29531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8474592" y="44467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8503067" y="49836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40" name="Curved Connector 39"/>
          <p:cNvCxnSpPr>
            <a:endCxn id="20" idx="7"/>
          </p:cNvCxnSpPr>
          <p:nvPr/>
        </p:nvCxnSpPr>
        <p:spPr bwMode="auto">
          <a:xfrm rot="5400000" flipH="1" flipV="1">
            <a:off x="8146616" y="39304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8867868" y="38209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42" name="Straight Arrow Connector 41"/>
          <p:cNvCxnSpPr>
            <a:stCxn id="20" idx="4"/>
            <a:endCxn id="21" idx="0"/>
          </p:cNvCxnSpPr>
          <p:nvPr/>
        </p:nvCxnSpPr>
        <p:spPr bwMode="auto">
          <a:xfrm>
            <a:off x="8534400" y="38100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8382000" y="37520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6" name="Right Arrow 5"/>
          <p:cNvSpPr/>
          <p:nvPr/>
        </p:nvSpPr>
        <p:spPr bwMode="auto">
          <a:xfrm>
            <a:off x="6612146" y="3549837"/>
            <a:ext cx="650601" cy="793563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08332" y="6252775"/>
            <a:ext cx="2739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Instructions 1-5 have &lt;0,0&gt;</a:t>
            </a:r>
          </a:p>
          <a:p>
            <a:r>
              <a:rPr lang="en-US" dirty="0"/>
              <a:t>c</a:t>
            </a:r>
            <a:r>
              <a:rPr lang="en-US" dirty="0" smtClean="0"/>
              <a:t>ontrol dependences to 6.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 bwMode="auto">
          <a:xfrm>
            <a:off x="8013889" y="244520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533735" y="263246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8681663" y="247607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8837576" y="2413641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2811" y="5658316"/>
            <a:ext cx="3102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 edges are memory anti and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flow dependences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11811</TotalTime>
  <Words>4289</Words>
  <Application>Microsoft Office PowerPoint</Application>
  <PresentationFormat>Custom</PresentationFormat>
  <Paragraphs>985</Paragraphs>
  <Slides>36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13 Software Pipelining</vt:lpstr>
      <vt:lpstr>Announcements + Reading Material</vt:lpstr>
      <vt:lpstr>Recap: Software Pipelining Terminology</vt:lpstr>
      <vt:lpstr>Recap: Resource Usage Legality</vt:lpstr>
      <vt:lpstr>Recap: Dependences in a Loop</vt:lpstr>
      <vt:lpstr>Dynamic Single Assignment (DSA) Form</vt:lpstr>
      <vt:lpstr>Loop Dependence Example</vt:lpstr>
      <vt:lpstr>Class Problem</vt:lpstr>
      <vt:lpstr>Class Problem Answer</vt:lpstr>
      <vt:lpstr>Minimum Initiation Interval (MII)</vt:lpstr>
      <vt:lpstr>ResMII</vt:lpstr>
      <vt:lpstr>ResMII Example</vt:lpstr>
      <vt:lpstr>RecMII</vt:lpstr>
      <vt:lpstr>RecMII Example</vt:lpstr>
      <vt:lpstr>Homework Problem</vt:lpstr>
      <vt:lpstr>Modulo Scheduling Process</vt:lpstr>
      <vt:lpstr>Priority Function</vt:lpstr>
      <vt:lpstr>Calculating Height</vt:lpstr>
      <vt:lpstr>Calculating Height Solution</vt:lpstr>
      <vt:lpstr>The Scheduling Window </vt:lpstr>
      <vt:lpstr>Loop Prolog/Epilog</vt:lpstr>
      <vt:lpstr>Kernel-only Code Using Rotating Predicates</vt:lpstr>
      <vt:lpstr>Modulo Scheduling Architectural Support</vt:lpstr>
      <vt:lpstr>Modulo Scheduling Example</vt:lpstr>
      <vt:lpstr>Example – Step 2</vt:lpstr>
      <vt:lpstr>Example – Step 3</vt:lpstr>
      <vt:lpstr>Example  – Step 4</vt:lpstr>
      <vt:lpstr>Example – Step 5</vt:lpstr>
      <vt:lpstr>Example – Step 6</vt:lpstr>
      <vt:lpstr>Example – Step 7</vt:lpstr>
      <vt:lpstr>Example – Step 8</vt:lpstr>
      <vt:lpstr>Example – Step 9</vt:lpstr>
      <vt:lpstr>Example – Step 10</vt:lpstr>
      <vt:lpstr>Example – Step 11</vt:lpstr>
      <vt:lpstr>Example – Step 12</vt:lpstr>
      <vt:lpstr>Example – Dynamic Execution of the Code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273</cp:revision>
  <cp:lastPrinted>2001-10-18T06:50:13Z</cp:lastPrinted>
  <dcterms:created xsi:type="dcterms:W3CDTF">1999-01-24T07:45:10Z</dcterms:created>
  <dcterms:modified xsi:type="dcterms:W3CDTF">2024-03-04T02:56:08Z</dcterms:modified>
</cp:coreProperties>
</file>