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408" r:id="rId3"/>
    <p:sldId id="653" r:id="rId4"/>
    <p:sldId id="654" r:id="rId5"/>
    <p:sldId id="646" r:id="rId6"/>
    <p:sldId id="647" r:id="rId7"/>
    <p:sldId id="648" r:id="rId8"/>
    <p:sldId id="649" r:id="rId9"/>
    <p:sldId id="650" r:id="rId10"/>
    <p:sldId id="651" r:id="rId11"/>
    <p:sldId id="652" r:id="rId12"/>
    <p:sldId id="592" r:id="rId13"/>
    <p:sldId id="594" r:id="rId14"/>
    <p:sldId id="595" r:id="rId15"/>
    <p:sldId id="641" r:id="rId16"/>
    <p:sldId id="642" r:id="rId17"/>
    <p:sldId id="643" r:id="rId18"/>
    <p:sldId id="618" r:id="rId19"/>
    <p:sldId id="619" r:id="rId20"/>
    <p:sldId id="620" r:id="rId21"/>
    <p:sldId id="621" r:id="rId22"/>
    <p:sldId id="622" r:id="rId23"/>
    <p:sldId id="623" r:id="rId24"/>
    <p:sldId id="624" r:id="rId25"/>
    <p:sldId id="625" r:id="rId26"/>
    <p:sldId id="626" r:id="rId27"/>
    <p:sldId id="627" r:id="rId28"/>
    <p:sldId id="630" r:id="rId29"/>
    <p:sldId id="631" r:id="rId30"/>
    <p:sldId id="632" r:id="rId31"/>
    <p:sldId id="633" r:id="rId32"/>
    <p:sldId id="634" r:id="rId33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29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5" Type="http://schemas.openxmlformats.org/officeDocument/2006/relationships/slide" Target="slides/slide14.xml"/><Relationship Id="rId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2DB037D0-56F4-4F87-904A-E10C2F3576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C05363-444E-43D2-BFB5-3531F3351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B1D573E-20C3-4D66-A6A6-64ADA8456093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06A63FC4-3364-4E43-83C0-CCCB0BFEB13F}" type="slidenum">
              <a:rPr lang="en-US" altLang="en-US" smtClean="0">
                <a:solidFill>
                  <a:schemeClr val="tx1"/>
                </a:solidFill>
              </a:rPr>
              <a:pPr/>
              <a:t>29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5009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9665C99-CAE1-4C02-99CE-EEE53E04C79F}" type="slidenum">
              <a:rPr lang="en-US" altLang="en-US" smtClean="0">
                <a:solidFill>
                  <a:schemeClr val="tx1"/>
                </a:solidFill>
              </a:rPr>
              <a:pPr/>
              <a:t>30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7680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26202D-C03C-4299-857C-D4F8967471B0}" type="slidenum">
              <a:rPr lang="en-US" altLang="en-US" smtClean="0">
                <a:solidFill>
                  <a:schemeClr val="tx1"/>
                </a:solidFill>
              </a:rPr>
              <a:pPr/>
              <a:t>31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5829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471E3F1-0B5D-42B8-AE30-5AFDD4781322}" type="slidenum">
              <a:rPr lang="en-US" altLang="en-US" smtClean="0">
                <a:solidFill>
                  <a:schemeClr val="tx1"/>
                </a:solidFill>
              </a:rPr>
              <a:pPr/>
              <a:t>21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302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2CB09A8-9326-44B2-AD7D-C6B255969D4E}" type="slidenum">
              <a:rPr lang="en-US" altLang="en-US" smtClean="0">
                <a:solidFill>
                  <a:schemeClr val="tx1"/>
                </a:solidFill>
              </a:rPr>
              <a:pPr/>
              <a:t>22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7674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FA160D7-ED4D-4B70-A20A-0FEA35D0C4DD}" type="slidenum">
              <a:rPr lang="en-US" altLang="en-US" smtClean="0">
                <a:solidFill>
                  <a:schemeClr val="tx1"/>
                </a:solidFill>
              </a:rPr>
              <a:pPr/>
              <a:t>23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7164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2C4FE55-3C1E-44C0-83B2-BE125B512F5A}" type="slidenum">
              <a:rPr lang="en-US" altLang="en-US" smtClean="0">
                <a:solidFill>
                  <a:schemeClr val="tx1"/>
                </a:solidFill>
              </a:rPr>
              <a:pPr/>
              <a:t>24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8804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39F3D792-C32A-470C-A3FE-816DDFCF47B2}" type="slidenum">
              <a:rPr lang="en-US" altLang="en-US" smtClean="0">
                <a:solidFill>
                  <a:schemeClr val="tx1"/>
                </a:solidFill>
              </a:rPr>
              <a:pPr/>
              <a:t>25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5374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80B5391-8AE7-42FE-A1D9-9EB008A01886}" type="slidenum">
              <a:rPr lang="en-US" altLang="en-US" smtClean="0">
                <a:solidFill>
                  <a:schemeClr val="tx1"/>
                </a:solidFill>
              </a:rPr>
              <a:pPr/>
              <a:t>26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9498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75CF03E2-0AB2-4F7A-9CB6-E216BE64CF25}" type="slidenum">
              <a:rPr lang="en-US" altLang="en-US" smtClean="0">
                <a:solidFill>
                  <a:schemeClr val="tx1"/>
                </a:solidFill>
              </a:rPr>
              <a:pPr/>
              <a:t>27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188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8E34635-6D36-42F0-ABF4-9E8D5BEA47A8}" type="slidenum">
              <a:rPr lang="en-US" altLang="en-US" smtClean="0">
                <a:solidFill>
                  <a:schemeClr val="tx1"/>
                </a:solidFill>
              </a:rPr>
              <a:pPr/>
              <a:t>28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8405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4586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4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95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00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0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8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1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8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0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7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5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4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1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BC9BBBAB-A5CE-4D09-8679-56119BB5B95C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12</a:t>
            </a:r>
            <a:br>
              <a:rPr lang="en-US" altLang="en-US" sz="4800" dirty="0" smtClean="0"/>
            </a:br>
            <a:r>
              <a:rPr lang="en-US" altLang="en-US" sz="4800" dirty="0" smtClean="0"/>
              <a:t>Superblock Scheduling, Intro to Modulo Scheduling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February 21</a:t>
            </a:r>
            <a:r>
              <a:rPr lang="en-US" altLang="en-US" i="1" dirty="0" smtClean="0"/>
              <a:t>, 2024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 Control Dependences to a Superblock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cmpp(r2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6629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7818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7818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7818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781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7818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64008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68580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68580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67818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67818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67818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581400" y="1673225"/>
            <a:ext cx="212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Assumed liveout sets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038600" y="35020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4191000" y="4873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1905000" y="5254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{r5}</a:t>
            </a:r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62357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60198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572770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914400" y="5635625"/>
            <a:ext cx="3663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Notes: All branches are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dependent on one another.</a:t>
            </a:r>
          </a:p>
          <a:p>
            <a:r>
              <a:rPr lang="en-US" altLang="en-US">
                <a:solidFill>
                  <a:schemeClr val="tx1"/>
                </a:solidFill>
              </a:rPr>
              <a:t>If no compensation, all ops dependent</a:t>
            </a:r>
          </a:p>
          <a:p>
            <a:r>
              <a:rPr lang="en-US" altLang="en-US">
                <a:solidFill>
                  <a:schemeClr val="tx1"/>
                </a:solidFill>
              </a:rPr>
              <a:t>on last branch</a:t>
            </a:r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54864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7467600" y="4949825"/>
            <a:ext cx="1104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All ops</a:t>
            </a:r>
          </a:p>
          <a:p>
            <a:r>
              <a:rPr lang="en-US" altLang="en-US"/>
              <a:t>have cdep</a:t>
            </a:r>
          </a:p>
          <a:p>
            <a:r>
              <a:rPr lang="en-US" altLang="en-US"/>
              <a:t>to op 9!</a:t>
            </a:r>
          </a:p>
        </p:txBody>
      </p:sp>
    </p:spTree>
    <p:extLst>
      <p:ext uri="{BB962C8B-B14F-4D97-AF65-F5344CB8AC3E}">
        <p14:creationId xmlns:p14="http://schemas.microsoft.com/office/powerpoint/2010/main" val="61041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Scheduling on Superblocks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41475"/>
            <a:ext cx="4419600" cy="5216525"/>
          </a:xfrm>
        </p:spPr>
        <p:txBody>
          <a:bodyPr/>
          <a:lstStyle/>
          <a:p>
            <a:r>
              <a:rPr lang="en-US" dirty="0" smtClean="0"/>
              <a:t>Follow same algorithm as BBs</a:t>
            </a:r>
          </a:p>
          <a:p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Draw data dependence graph</a:t>
            </a:r>
          </a:p>
          <a:p>
            <a:pPr lvl="1"/>
            <a:r>
              <a:rPr lang="en-US" dirty="0" smtClean="0"/>
              <a:t>Compute </a:t>
            </a:r>
            <a:r>
              <a:rPr lang="en-US" dirty="0" err="1" smtClean="0"/>
              <a:t>Estart</a:t>
            </a:r>
            <a:r>
              <a:rPr lang="en-US" dirty="0" smtClean="0"/>
              <a:t>, all </a:t>
            </a:r>
            <a:r>
              <a:rPr lang="en-US" dirty="0" err="1" smtClean="0"/>
              <a:t>Lstarts</a:t>
            </a:r>
            <a:r>
              <a:rPr lang="en-US" dirty="0" smtClean="0"/>
              <a:t>, priority</a:t>
            </a:r>
          </a:p>
          <a:p>
            <a:pPr lvl="1"/>
            <a:r>
              <a:rPr lang="en-US" dirty="0" smtClean="0"/>
              <a:t>Perform list scheduling</a:t>
            </a:r>
          </a:p>
          <a:p>
            <a:r>
              <a:rPr lang="en-US" dirty="0" smtClean="0"/>
              <a:t>Scheduling process</a:t>
            </a:r>
          </a:p>
          <a:p>
            <a:pPr lvl="1"/>
            <a:r>
              <a:rPr lang="en-US" dirty="0" smtClean="0"/>
              <a:t>Ignore side exits – treat SB just like a BB</a:t>
            </a:r>
          </a:p>
          <a:p>
            <a:pPr lvl="1"/>
            <a:r>
              <a:rPr lang="en-US" dirty="0" smtClean="0"/>
              <a:t>Control dependences prevent illegal code motion across branches</a:t>
            </a: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6629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67818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67818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67818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6781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7818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18"/>
          <p:cNvSpPr>
            <a:spLocks/>
          </p:cNvSpPr>
          <p:nvPr/>
        </p:nvSpPr>
        <p:spPr bwMode="auto">
          <a:xfrm>
            <a:off x="64008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68580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20"/>
          <p:cNvSpPr>
            <a:spLocks/>
          </p:cNvSpPr>
          <p:nvPr/>
        </p:nvSpPr>
        <p:spPr bwMode="auto">
          <a:xfrm>
            <a:off x="68580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>
            <a:off x="67818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67818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>
            <a:off x="67818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33"/>
          <p:cNvSpPr>
            <a:spLocks/>
          </p:cNvSpPr>
          <p:nvPr/>
        </p:nvSpPr>
        <p:spPr bwMode="auto">
          <a:xfrm>
            <a:off x="62357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34"/>
          <p:cNvSpPr>
            <a:spLocks/>
          </p:cNvSpPr>
          <p:nvPr/>
        </p:nvSpPr>
        <p:spPr bwMode="auto">
          <a:xfrm>
            <a:off x="60198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35"/>
          <p:cNvSpPr>
            <a:spLocks/>
          </p:cNvSpPr>
          <p:nvPr/>
        </p:nvSpPr>
        <p:spPr bwMode="auto">
          <a:xfrm>
            <a:off x="572770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37"/>
          <p:cNvSpPr>
            <a:spLocks/>
          </p:cNvSpPr>
          <p:nvPr/>
        </p:nvSpPr>
        <p:spPr bwMode="auto">
          <a:xfrm>
            <a:off x="54864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7467600" y="4949825"/>
            <a:ext cx="1104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All ops</a:t>
            </a:r>
          </a:p>
          <a:p>
            <a:r>
              <a:rPr lang="en-US" altLang="en-US"/>
              <a:t>have cdep</a:t>
            </a:r>
          </a:p>
          <a:p>
            <a:r>
              <a:rPr lang="en-US" altLang="en-US"/>
              <a:t>to op 9!</a:t>
            </a:r>
          </a:p>
        </p:txBody>
      </p:sp>
    </p:spTree>
    <p:extLst>
      <p:ext uri="{BB962C8B-B14F-4D97-AF65-F5344CB8AC3E}">
        <p14:creationId xmlns:p14="http://schemas.microsoft.com/office/powerpoint/2010/main" val="2460425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Relaxing Code Motion Restrictions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 dirty="0" smtClean="0"/>
              <a:t>Upward code motion is generally more effective</a:t>
            </a:r>
          </a:p>
          <a:p>
            <a:pPr lvl="1"/>
            <a:r>
              <a:rPr lang="en-US" altLang="en-US" sz="1600" dirty="0" smtClean="0"/>
              <a:t>Speculate that an op is useful (just like an out-of-order processor with branch </a:t>
            </a:r>
            <a:r>
              <a:rPr lang="en-US" altLang="en-US" sz="1600" dirty="0" err="1" smtClean="0"/>
              <a:t>pred</a:t>
            </a:r>
            <a:r>
              <a:rPr lang="en-US" altLang="en-US" sz="1600" dirty="0" smtClean="0"/>
              <a:t>)</a:t>
            </a:r>
          </a:p>
          <a:p>
            <a:pPr lvl="1"/>
            <a:r>
              <a:rPr lang="en-US" altLang="en-US" sz="1600" dirty="0" smtClean="0"/>
              <a:t>Start ops early, hide latency, overlap execution, more parallelism</a:t>
            </a:r>
          </a:p>
          <a:p>
            <a:r>
              <a:rPr lang="en-US" altLang="en-US" sz="1800" dirty="0" smtClean="0"/>
              <a:t>Removing restriction 1</a:t>
            </a:r>
          </a:p>
          <a:p>
            <a:pPr lvl="1"/>
            <a:r>
              <a:rPr lang="en-US" altLang="en-US" sz="1600" dirty="0" smtClean="0"/>
              <a:t>For register ops – use register renaming</a:t>
            </a:r>
          </a:p>
          <a:p>
            <a:pPr lvl="1"/>
            <a:r>
              <a:rPr lang="en-US" altLang="en-US" sz="1600" dirty="0" smtClean="0"/>
              <a:t>Could rename memory too, but generally not worth it</a:t>
            </a:r>
          </a:p>
          <a:p>
            <a:r>
              <a:rPr lang="en-US" altLang="en-US" sz="1800" dirty="0" smtClean="0"/>
              <a:t>Removing restriction 2</a:t>
            </a:r>
          </a:p>
          <a:p>
            <a:pPr lvl="1"/>
            <a:r>
              <a:rPr lang="en-US" altLang="en-US" sz="1600" dirty="0" smtClean="0"/>
              <a:t>Need hardware support (aka </a:t>
            </a:r>
            <a:r>
              <a:rPr lang="en-US" altLang="en-US" sz="1600" u="sng" dirty="0" smtClean="0"/>
              <a:t>speculation models</a:t>
            </a:r>
            <a:r>
              <a:rPr lang="en-US" altLang="en-US" sz="1600" dirty="0" smtClean="0"/>
              <a:t>)</a:t>
            </a:r>
          </a:p>
          <a:p>
            <a:pPr lvl="2"/>
            <a:r>
              <a:rPr lang="en-US" altLang="en-US" sz="1400" dirty="0" smtClean="0"/>
              <a:t>Some ops don’t cause </a:t>
            </a:r>
            <a:r>
              <a:rPr lang="en-US" altLang="en-US" sz="1400" dirty="0" smtClean="0"/>
              <a:t>exceptions (Restricted speculation model)</a:t>
            </a:r>
            <a:endParaRPr lang="en-US" altLang="en-US" sz="1400" dirty="0" smtClean="0"/>
          </a:p>
          <a:p>
            <a:pPr lvl="2"/>
            <a:r>
              <a:rPr lang="en-US" altLang="en-US" sz="1400" dirty="0" smtClean="0"/>
              <a:t>Ignore exceptions</a:t>
            </a:r>
          </a:p>
          <a:p>
            <a:pPr lvl="2"/>
            <a:r>
              <a:rPr lang="en-US" altLang="en-US" sz="1400" dirty="0" smtClean="0"/>
              <a:t>Delay exceptions</a:t>
            </a:r>
          </a:p>
          <a:p>
            <a:endParaRPr lang="en-US" altLang="en-US" sz="1800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562600" y="19050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6553200" y="2514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553200" y="2514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715000" y="32004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0" y="4416425"/>
            <a:ext cx="2698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R1: y is not in liveout(1)</a:t>
            </a:r>
          </a:p>
          <a:p>
            <a:r>
              <a:rPr lang="en-US" altLang="en-US"/>
              <a:t>R2: op 2 will never cause</a:t>
            </a:r>
          </a:p>
          <a:p>
            <a:r>
              <a:rPr lang="en-US" altLang="en-US"/>
              <a:t>       an exception when op1</a:t>
            </a:r>
          </a:p>
          <a:p>
            <a:r>
              <a:rPr lang="en-US" altLang="en-US"/>
              <a:t>       is taken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Speculation Model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2 types of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Program terminating (traps)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Div by 0, illegal address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Fixable (normal and handled at run time)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Page fault, TLB miss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General speculation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Processor provides non-trapping versions of all operations (div, load, etc)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Return some bogus value (0) when error occurs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R2 is completely ignored, only R1 limits speculation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Speculative ops converted into non-trapping version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Fixable exceptions handled as usual for non-trapping ops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81788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81788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817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8178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81788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81788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81788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81788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81788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83312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83312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83312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8331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83312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79502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84074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84074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83312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83312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83312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Freeform 24"/>
          <p:cNvSpPr>
            <a:spLocks/>
          </p:cNvSpPr>
          <p:nvPr/>
        </p:nvSpPr>
        <p:spPr bwMode="auto">
          <a:xfrm>
            <a:off x="77851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Freeform 25"/>
          <p:cNvSpPr>
            <a:spLocks/>
          </p:cNvSpPr>
          <p:nvPr/>
        </p:nvSpPr>
        <p:spPr bwMode="auto">
          <a:xfrm>
            <a:off x="75692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Freeform 26"/>
          <p:cNvSpPr>
            <a:spLocks/>
          </p:cNvSpPr>
          <p:nvPr/>
        </p:nvSpPr>
        <p:spPr bwMode="auto">
          <a:xfrm>
            <a:off x="70358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8839200" y="1452563"/>
            <a:ext cx="1117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</a:t>
            </a:r>
          </a:p>
          <a:p>
            <a:r>
              <a:rPr lang="en-US" altLang="en-US"/>
              <a:t>edge from</a:t>
            </a:r>
          </a:p>
          <a:p>
            <a:r>
              <a:rPr lang="en-US" altLang="en-US"/>
              <a:t>4 to 7</a:t>
            </a:r>
          </a:p>
        </p:txBody>
      </p:sp>
      <p:sp>
        <p:nvSpPr>
          <p:cNvPr id="28700" name="Text Box 3"/>
          <p:cNvSpPr txBox="1">
            <a:spLocks noChangeArrowheads="1"/>
          </p:cNvSpPr>
          <p:nvPr/>
        </p:nvSpPr>
        <p:spPr bwMode="auto">
          <a:xfrm>
            <a:off x="4784725" y="1689100"/>
            <a:ext cx="1787525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1: r1 = r2 + r3</a:t>
            </a:r>
          </a:p>
          <a:p>
            <a:r>
              <a:rPr lang="en-US" altLang="en-US" sz="1400"/>
              <a:t>2: r4 = load(r1)</a:t>
            </a:r>
          </a:p>
          <a:p>
            <a:r>
              <a:rPr lang="en-US" altLang="en-US" sz="1400"/>
              <a:t>3: p1 = cmpp(r2 == 0)</a:t>
            </a:r>
          </a:p>
          <a:p>
            <a:r>
              <a:rPr lang="en-US" altLang="en-US" sz="1400"/>
              <a:t>4: branch p1 Exit1</a:t>
            </a:r>
          </a:p>
          <a:p>
            <a:r>
              <a:rPr lang="en-US" altLang="en-US" sz="1400"/>
              <a:t>5: store (r4, -1)</a:t>
            </a:r>
          </a:p>
          <a:p>
            <a:r>
              <a:rPr lang="en-US" altLang="en-US" sz="1400"/>
              <a:t>6: r2 = r2 – 4</a:t>
            </a:r>
          </a:p>
          <a:p>
            <a:r>
              <a:rPr lang="en-US" altLang="en-US" sz="1400"/>
              <a:t>7: r5 = load(r2)</a:t>
            </a:r>
          </a:p>
          <a:p>
            <a:r>
              <a:rPr lang="en-US" altLang="en-US" sz="1400"/>
              <a:t>8: p2 = cmpp(r5 &gt; 9)</a:t>
            </a:r>
          </a:p>
          <a:p>
            <a:r>
              <a:rPr lang="en-US" altLang="en-US" sz="1400"/>
              <a:t>9: branch p2 Exit2</a:t>
            </a:r>
          </a:p>
        </p:txBody>
      </p:sp>
      <p:sp>
        <p:nvSpPr>
          <p:cNvPr id="28701" name="Rectangle 21"/>
          <p:cNvSpPr>
            <a:spLocks noChangeArrowheads="1"/>
          </p:cNvSpPr>
          <p:nvPr/>
        </p:nvSpPr>
        <p:spPr bwMode="auto">
          <a:xfrm>
            <a:off x="4724400" y="1574800"/>
            <a:ext cx="1847850" cy="214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28702" name="Line 22"/>
          <p:cNvSpPr>
            <a:spLocks noChangeShapeType="1"/>
          </p:cNvSpPr>
          <p:nvPr/>
        </p:nvSpPr>
        <p:spPr bwMode="auto">
          <a:xfrm>
            <a:off x="6572250" y="25527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23"/>
          <p:cNvSpPr>
            <a:spLocks noChangeShapeType="1"/>
          </p:cNvSpPr>
          <p:nvPr/>
        </p:nvSpPr>
        <p:spPr bwMode="auto">
          <a:xfrm>
            <a:off x="6572250" y="3729038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24"/>
          <p:cNvSpPr>
            <a:spLocks noChangeShapeType="1"/>
          </p:cNvSpPr>
          <p:nvPr/>
        </p:nvSpPr>
        <p:spPr bwMode="auto">
          <a:xfrm>
            <a:off x="5410200" y="3729038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Text Box 30"/>
          <p:cNvSpPr txBox="1">
            <a:spLocks noChangeArrowheads="1"/>
          </p:cNvSpPr>
          <p:nvPr/>
        </p:nvSpPr>
        <p:spPr bwMode="auto">
          <a:xfrm>
            <a:off x="6629400" y="2743200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{r1}</a:t>
            </a:r>
          </a:p>
        </p:txBody>
      </p:sp>
      <p:sp>
        <p:nvSpPr>
          <p:cNvPr id="28706" name="Text Box 31"/>
          <p:cNvSpPr txBox="1">
            <a:spLocks noChangeArrowheads="1"/>
          </p:cNvSpPr>
          <p:nvPr/>
        </p:nvSpPr>
        <p:spPr bwMode="auto">
          <a:xfrm>
            <a:off x="6629400" y="3868738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{r2}</a:t>
            </a:r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5156200" y="4073943"/>
            <a:ext cx="5064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{r5}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smtClean="0"/>
              <a:t>Programming Implications of General Spec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smtClean="0"/>
              <a:t>Correct  program</a:t>
            </a:r>
          </a:p>
          <a:p>
            <a:pPr lvl="1"/>
            <a:r>
              <a:rPr lang="en-US" altLang="en-US" sz="1800" smtClean="0"/>
              <a:t>No problem at all</a:t>
            </a:r>
          </a:p>
          <a:p>
            <a:pPr lvl="1"/>
            <a:r>
              <a:rPr lang="en-US" altLang="en-US" sz="1800" smtClean="0"/>
              <a:t>Exceptions will only result when branch is taken</a:t>
            </a:r>
          </a:p>
          <a:p>
            <a:pPr lvl="1"/>
            <a:r>
              <a:rPr lang="en-US" altLang="en-US" sz="1800" smtClean="0"/>
              <a:t>Results of excepting speculative operation(s) will not be used for anything useful (R1 guarantees this!)</a:t>
            </a:r>
          </a:p>
          <a:p>
            <a:r>
              <a:rPr lang="en-US" altLang="en-US" sz="2000" smtClean="0"/>
              <a:t>Program debugging</a:t>
            </a:r>
          </a:p>
          <a:p>
            <a:pPr lvl="1"/>
            <a:r>
              <a:rPr lang="en-US" altLang="en-US" sz="1800" smtClean="0"/>
              <a:t>Non-trapping ops make this almost impossible</a:t>
            </a:r>
          </a:p>
          <a:p>
            <a:pPr lvl="1"/>
            <a:r>
              <a:rPr lang="en-US" altLang="en-US" sz="1800" smtClean="0"/>
              <a:t>Disable general speculation during program debug phase</a:t>
            </a:r>
          </a:p>
          <a:p>
            <a:endParaRPr lang="en-US" altLang="en-US" sz="2000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629400" y="15240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== 0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7620000" y="2133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7620000" y="2133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781800" y="2819400"/>
            <a:ext cx="15240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*x</a:t>
            </a:r>
          </a:p>
          <a:p>
            <a:pPr algn="ctr"/>
            <a:r>
              <a:rPr lang="en-US" altLang="en-US"/>
              <a:t>3: z = y + 4</a:t>
            </a:r>
          </a:p>
          <a:p>
            <a:pPr algn="ctr"/>
            <a:r>
              <a:rPr lang="en-US" altLang="en-US"/>
              <a:t>4: *w = z 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781800" y="4572000"/>
            <a:ext cx="17526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2’: y = *x</a:t>
            </a:r>
          </a:p>
          <a:p>
            <a:pPr algn="ctr"/>
            <a:r>
              <a:rPr lang="en-US" altLang="en-US"/>
              <a:t>3’: z = y + 4</a:t>
            </a:r>
          </a:p>
          <a:p>
            <a:pPr algn="ctr"/>
            <a:r>
              <a:rPr lang="en-US" altLang="en-US"/>
              <a:t>1: branch x == 0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7772400" y="5562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7772400" y="5562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934200" y="6248400"/>
            <a:ext cx="1524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4: *w = z 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5791200" y="3657600"/>
            <a:ext cx="762000" cy="1524000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50925" y="1714500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1600200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276600" y="2286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276600" y="2819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57600" y="22828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657600" y="2892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00200" y="4416425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276600" y="3657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657600" y="3654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33400" y="5026025"/>
            <a:ext cx="519885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1. </a:t>
            </a:r>
            <a:r>
              <a:rPr lang="en-US" altLang="en-US" dirty="0" smtClean="0">
                <a:solidFill>
                  <a:schemeClr val="tx1"/>
                </a:solidFill>
              </a:rPr>
              <a:t>Draw the dep graph </a:t>
            </a:r>
            <a:r>
              <a:rPr lang="en-US" altLang="en-US" dirty="0">
                <a:solidFill>
                  <a:schemeClr val="tx1"/>
                </a:solidFill>
              </a:rPr>
              <a:t>assuming </a:t>
            </a:r>
            <a:r>
              <a:rPr lang="en-US" altLang="en-US" dirty="0" smtClean="0">
                <a:solidFill>
                  <a:schemeClr val="tx1"/>
                </a:solidFill>
              </a:rPr>
              <a:t>restricted speculation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2. </a:t>
            </a:r>
            <a:r>
              <a:rPr lang="en-US" altLang="en-US" dirty="0">
                <a:solidFill>
                  <a:schemeClr val="tx1"/>
                </a:solidFill>
              </a:rPr>
              <a:t>W</a:t>
            </a:r>
            <a:r>
              <a:rPr lang="en-US" altLang="en-US" dirty="0" smtClean="0">
                <a:solidFill>
                  <a:schemeClr val="tx1"/>
                </a:solidFill>
              </a:rPr>
              <a:t>hat </a:t>
            </a:r>
            <a:r>
              <a:rPr lang="en-US" altLang="en-US" dirty="0">
                <a:solidFill>
                  <a:schemeClr val="tx1"/>
                </a:solidFill>
              </a:rPr>
              <a:t>edges can be removed if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general speculation support is provided?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3</a:t>
            </a:r>
            <a:r>
              <a:rPr lang="en-US" altLang="en-US" dirty="0" smtClean="0">
                <a:solidFill>
                  <a:schemeClr val="tx1"/>
                </a:solidFill>
              </a:rPr>
              <a:t>. </a:t>
            </a:r>
            <a:r>
              <a:rPr lang="en-US" altLang="en-US" dirty="0">
                <a:solidFill>
                  <a:schemeClr val="tx1"/>
                </a:solidFill>
              </a:rPr>
              <a:t>With more renaming, what dependences could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be removed?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3742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– Solution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50925" y="1714500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1600200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276600" y="2286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276600" y="2819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57600" y="22828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657600" y="2892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00200" y="4416425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276600" y="3657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657600" y="3654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33400" y="5026025"/>
            <a:ext cx="519885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1. </a:t>
            </a:r>
            <a:r>
              <a:rPr lang="en-US" altLang="en-US" dirty="0" smtClean="0">
                <a:solidFill>
                  <a:schemeClr val="tx1"/>
                </a:solidFill>
              </a:rPr>
              <a:t>Draw the dep graph </a:t>
            </a:r>
            <a:r>
              <a:rPr lang="en-US" altLang="en-US" dirty="0">
                <a:solidFill>
                  <a:schemeClr val="tx1"/>
                </a:solidFill>
              </a:rPr>
              <a:t>assuming </a:t>
            </a:r>
            <a:r>
              <a:rPr lang="en-US" altLang="en-US" dirty="0" smtClean="0">
                <a:solidFill>
                  <a:schemeClr val="tx1"/>
                </a:solidFill>
              </a:rPr>
              <a:t>restricted speculation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2. </a:t>
            </a:r>
            <a:r>
              <a:rPr lang="en-US" altLang="en-US" dirty="0">
                <a:solidFill>
                  <a:schemeClr val="tx1"/>
                </a:solidFill>
              </a:rPr>
              <a:t>W</a:t>
            </a:r>
            <a:r>
              <a:rPr lang="en-US" altLang="en-US" dirty="0" smtClean="0">
                <a:solidFill>
                  <a:schemeClr val="tx1"/>
                </a:solidFill>
              </a:rPr>
              <a:t>hat </a:t>
            </a:r>
            <a:r>
              <a:rPr lang="en-US" altLang="en-US" dirty="0">
                <a:solidFill>
                  <a:schemeClr val="tx1"/>
                </a:solidFill>
              </a:rPr>
              <a:t>edges can be removed if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general speculation support is provided?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3</a:t>
            </a:r>
            <a:r>
              <a:rPr lang="en-US" altLang="en-US" dirty="0" smtClean="0">
                <a:solidFill>
                  <a:schemeClr val="tx1"/>
                </a:solidFill>
              </a:rPr>
              <a:t>. </a:t>
            </a:r>
            <a:r>
              <a:rPr lang="en-US" altLang="en-US" dirty="0">
                <a:solidFill>
                  <a:schemeClr val="tx1"/>
                </a:solidFill>
              </a:rPr>
              <a:t>With more renaming, what dependences could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be removed?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3" name="Elbow Connector 2"/>
          <p:cNvCxnSpPr>
            <a:stCxn id="14" idx="3"/>
            <a:endCxn id="16" idx="2"/>
          </p:cNvCxnSpPr>
          <p:nvPr/>
        </p:nvCxnSpPr>
        <p:spPr bwMode="auto">
          <a:xfrm rot="5400000">
            <a:off x="6172201" y="2546163"/>
            <a:ext cx="959037" cy="44637"/>
          </a:xfrm>
          <a:prstGeom prst="bentConnector4">
            <a:avLst>
              <a:gd name="adj1" fmla="val 89"/>
              <a:gd name="adj2" fmla="val 6121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Curved Connector 6"/>
          <p:cNvCxnSpPr>
            <a:stCxn id="14" idx="5"/>
            <a:endCxn id="19" idx="6"/>
          </p:cNvCxnSpPr>
          <p:nvPr/>
        </p:nvCxnSpPr>
        <p:spPr bwMode="auto">
          <a:xfrm rot="16200000" flipH="1">
            <a:off x="6165663" y="2812862"/>
            <a:ext cx="1492437" cy="44637"/>
          </a:xfrm>
          <a:prstGeom prst="curvedConnector4">
            <a:avLst>
              <a:gd name="adj1" fmla="val -6167"/>
              <a:gd name="adj2" fmla="val 6121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>
            <a:stCxn id="15" idx="4"/>
            <a:endCxn id="16" idx="0"/>
          </p:cNvCxnSpPr>
          <p:nvPr/>
        </p:nvCxnSpPr>
        <p:spPr bwMode="auto">
          <a:xfrm>
            <a:off x="6781800" y="26670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>
            <a:stCxn id="16" idx="4"/>
            <a:endCxn id="19" idx="0"/>
          </p:cNvCxnSpPr>
          <p:nvPr/>
        </p:nvCxnSpPr>
        <p:spPr bwMode="auto">
          <a:xfrm>
            <a:off x="6781800" y="32004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Arrow Connector 22"/>
          <p:cNvCxnSpPr>
            <a:stCxn id="19" idx="4"/>
            <a:endCxn id="17" idx="0"/>
          </p:cNvCxnSpPr>
          <p:nvPr/>
        </p:nvCxnSpPr>
        <p:spPr bwMode="auto">
          <a:xfrm>
            <a:off x="6781800" y="37338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>
            <a:stCxn id="17" idx="4"/>
            <a:endCxn id="18" idx="0"/>
          </p:cNvCxnSpPr>
          <p:nvPr/>
        </p:nvCxnSpPr>
        <p:spPr bwMode="auto">
          <a:xfrm>
            <a:off x="6781800" y="42672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20" name="Curved Connector 30719"/>
          <p:cNvCxnSpPr>
            <a:stCxn id="18" idx="3"/>
            <a:endCxn id="21" idx="2"/>
          </p:cNvCxnSpPr>
          <p:nvPr/>
        </p:nvCxnSpPr>
        <p:spPr bwMode="auto">
          <a:xfrm rot="5400000">
            <a:off x="6172201" y="5213163"/>
            <a:ext cx="959037" cy="44637"/>
          </a:xfrm>
          <a:prstGeom prst="curvedConnector4">
            <a:avLst>
              <a:gd name="adj1" fmla="val -4196"/>
              <a:gd name="adj2" fmla="val 6121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5" name="Straight Arrow Connector 30734"/>
          <p:cNvCxnSpPr>
            <a:stCxn id="20" idx="4"/>
            <a:endCxn id="21" idx="0"/>
          </p:cNvCxnSpPr>
          <p:nvPr/>
        </p:nvCxnSpPr>
        <p:spPr bwMode="auto">
          <a:xfrm>
            <a:off x="6781800" y="53340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7" name="Curved Connector 30736"/>
          <p:cNvCxnSpPr>
            <a:stCxn id="19" idx="2"/>
            <a:endCxn id="21" idx="1"/>
          </p:cNvCxnSpPr>
          <p:nvPr/>
        </p:nvCxnSpPr>
        <p:spPr bwMode="auto">
          <a:xfrm rot="10800000" flipH="1" flipV="1">
            <a:off x="6629399" y="3581399"/>
            <a:ext cx="44637" cy="2025837"/>
          </a:xfrm>
          <a:prstGeom prst="curvedConnector4">
            <a:avLst>
              <a:gd name="adj1" fmla="val -512131"/>
              <a:gd name="adj2" fmla="val 8917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5" name="Curved Connector 30744"/>
          <p:cNvCxnSpPr>
            <a:stCxn id="15" idx="2"/>
            <a:endCxn id="21" idx="2"/>
          </p:cNvCxnSpPr>
          <p:nvPr/>
        </p:nvCxnSpPr>
        <p:spPr bwMode="auto">
          <a:xfrm rot="10800000" flipV="1">
            <a:off x="6629400" y="2514600"/>
            <a:ext cx="12700" cy="3200400"/>
          </a:xfrm>
          <a:prstGeom prst="curvedConnector3">
            <a:avLst>
              <a:gd name="adj1" fmla="val 406516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9" name="Curved Connector 30748"/>
          <p:cNvCxnSpPr>
            <a:stCxn id="17" idx="5"/>
            <a:endCxn id="20" idx="6"/>
          </p:cNvCxnSpPr>
          <p:nvPr/>
        </p:nvCxnSpPr>
        <p:spPr bwMode="auto">
          <a:xfrm rot="16200000" flipH="1">
            <a:off x="6432363" y="4679762"/>
            <a:ext cx="959037" cy="44637"/>
          </a:xfrm>
          <a:prstGeom prst="curvedConnector4">
            <a:avLst>
              <a:gd name="adj1" fmla="val -4196"/>
              <a:gd name="adj2" fmla="val 61213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52" name="Curved Connector 30751"/>
          <p:cNvCxnSpPr>
            <a:stCxn id="16" idx="6"/>
            <a:endCxn id="20" idx="6"/>
          </p:cNvCxnSpPr>
          <p:nvPr/>
        </p:nvCxnSpPr>
        <p:spPr bwMode="auto">
          <a:xfrm>
            <a:off x="6934200" y="3048000"/>
            <a:ext cx="12700" cy="213360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54" name="Curved Connector 30753"/>
          <p:cNvCxnSpPr>
            <a:stCxn id="15" idx="6"/>
            <a:endCxn id="17" idx="6"/>
          </p:cNvCxnSpPr>
          <p:nvPr/>
        </p:nvCxnSpPr>
        <p:spPr bwMode="auto">
          <a:xfrm>
            <a:off x="6934200" y="2514600"/>
            <a:ext cx="12700" cy="1600200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55" name="TextBox 30754"/>
          <p:cNvSpPr txBox="1"/>
          <p:nvPr/>
        </p:nvSpPr>
        <p:spPr>
          <a:xfrm>
            <a:off x="5257800" y="5912037"/>
            <a:ext cx="45384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Additional control deps: 2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4, 27, 47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No memory dependence between 3 and 5 since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c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an prove the addresses are always 4 apart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756" name="TextBox 30755"/>
          <p:cNvSpPr txBox="1"/>
          <p:nvPr/>
        </p:nvSpPr>
        <p:spPr>
          <a:xfrm>
            <a:off x="4876800" y="1447097"/>
            <a:ext cx="463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 Dependence graph with restricted speculation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– Solution (continued) 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50925" y="1714500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1600200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276600" y="2286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276600" y="2819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57600" y="22828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657600" y="2892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00200" y="4416425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276600" y="3657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657600" y="3654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33400" y="5026025"/>
            <a:ext cx="519885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1. </a:t>
            </a:r>
            <a:r>
              <a:rPr lang="en-US" altLang="en-US" dirty="0" smtClean="0">
                <a:solidFill>
                  <a:schemeClr val="tx1"/>
                </a:solidFill>
              </a:rPr>
              <a:t>Draw the dep graph </a:t>
            </a:r>
            <a:r>
              <a:rPr lang="en-US" altLang="en-US" dirty="0">
                <a:solidFill>
                  <a:schemeClr val="tx1"/>
                </a:solidFill>
              </a:rPr>
              <a:t>assuming </a:t>
            </a:r>
            <a:r>
              <a:rPr lang="en-US" altLang="en-US" dirty="0" smtClean="0">
                <a:solidFill>
                  <a:schemeClr val="tx1"/>
                </a:solidFill>
              </a:rPr>
              <a:t>restricted speculation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2. </a:t>
            </a:r>
            <a:r>
              <a:rPr lang="en-US" altLang="en-US" dirty="0">
                <a:solidFill>
                  <a:schemeClr val="tx1"/>
                </a:solidFill>
              </a:rPr>
              <a:t>W</a:t>
            </a:r>
            <a:r>
              <a:rPr lang="en-US" altLang="en-US" dirty="0" smtClean="0">
                <a:solidFill>
                  <a:schemeClr val="tx1"/>
                </a:solidFill>
              </a:rPr>
              <a:t>hat </a:t>
            </a:r>
            <a:r>
              <a:rPr lang="en-US" altLang="en-US" dirty="0">
                <a:solidFill>
                  <a:schemeClr val="tx1"/>
                </a:solidFill>
              </a:rPr>
              <a:t>edges can be removed if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general speculation support is provided?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3</a:t>
            </a:r>
            <a:r>
              <a:rPr lang="en-US" altLang="en-US" dirty="0" smtClean="0">
                <a:solidFill>
                  <a:schemeClr val="tx1"/>
                </a:solidFill>
              </a:rPr>
              <a:t>. </a:t>
            </a:r>
            <a:r>
              <a:rPr lang="en-US" altLang="en-US" dirty="0">
                <a:solidFill>
                  <a:schemeClr val="tx1"/>
                </a:solidFill>
              </a:rPr>
              <a:t>With more renaming, what dependences could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be removed?</a:t>
            </a: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5224463" y="1714500"/>
            <a:ext cx="4618037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2</a:t>
            </a:r>
            <a:r>
              <a:rPr lang="en-US" altLang="en-US" dirty="0" smtClean="0">
                <a:solidFill>
                  <a:srgbClr val="FF0000"/>
                </a:solidFill>
              </a:rPr>
              <a:t>. </a:t>
            </a:r>
            <a:r>
              <a:rPr lang="en-US" altLang="en-US" dirty="0">
                <a:solidFill>
                  <a:srgbClr val="FF0000"/>
                </a:solidFill>
              </a:rPr>
              <a:t>With general speculation, edges from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5, 45, 48, 78 can be removed</a:t>
            </a:r>
          </a:p>
          <a:p>
            <a:endParaRPr lang="en-US" alt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. </a:t>
            </a: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With further renaming, the edge from 28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can be removed.</a:t>
            </a:r>
          </a:p>
          <a:p>
            <a:endParaRPr lang="en-US" alt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Note, the edge from 23 cannot be removed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since we conservatively do not allow stores to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speculate.  </a:t>
            </a:r>
          </a:p>
          <a:p>
            <a:endParaRPr lang="en-US" alt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Note2, you do not need general speculation to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remove edges from 26 and 46 since integer</a:t>
            </a:r>
            <a:b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subtract never causes exception.</a:t>
            </a: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7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Change Focus to Scheduling Loops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66800" y="35782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165725" y="2019300"/>
            <a:ext cx="223202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 = _a</a:t>
            </a:r>
          </a:p>
          <a:p>
            <a:r>
              <a:rPr lang="en-US" altLang="en-US"/>
              <a:t>r2 = _b</a:t>
            </a:r>
          </a:p>
          <a:p>
            <a:r>
              <a:rPr lang="en-US" altLang="en-US"/>
              <a:t>r9 = r1 * 4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419600" y="33496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05400" y="33528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6248400" y="5410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4191000" y="56388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191000" y="3124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4191000" y="31242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5105400" y="1981200"/>
            <a:ext cx="24384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6172200" y="2895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3429000" y="3657600"/>
            <a:ext cx="3810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62000" y="1673225"/>
            <a:ext cx="2946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Most of program execution</a:t>
            </a:r>
          </a:p>
          <a:p>
            <a:r>
              <a:rPr lang="en-US" altLang="en-US">
                <a:solidFill>
                  <a:schemeClr val="tx1"/>
                </a:solidFill>
              </a:rPr>
              <a:t>time is spent in loops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Problem:  How do we achieve</a:t>
            </a:r>
          </a:p>
          <a:p>
            <a:r>
              <a:rPr lang="en-US" altLang="en-US">
                <a:solidFill>
                  <a:schemeClr val="tx1"/>
                </a:solidFill>
              </a:rPr>
              <a:t>compact schedules for loops</a:t>
            </a:r>
          </a:p>
        </p:txBody>
      </p:sp>
    </p:spTree>
    <p:extLst>
      <p:ext uri="{BB962C8B-B14F-4D97-AF65-F5344CB8AC3E}">
        <p14:creationId xmlns:p14="http://schemas.microsoft.com/office/powerpoint/2010/main" val="1581072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01000" cy="615950"/>
          </a:xfrm>
        </p:spPr>
        <p:txBody>
          <a:bodyPr/>
          <a:lstStyle/>
          <a:p>
            <a:r>
              <a:rPr lang="en-US" altLang="en-US" smtClean="0"/>
              <a:t>Basic Approach – List Schedule the Loop Body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9812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2004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419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848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59436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61722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09600" y="2359025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Iteration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2133600" y="1828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193925" y="14859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267200" y="3144838"/>
            <a:ext cx="39179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Schedule each iteration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648200" y="4035425"/>
            <a:ext cx="16700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	ops</a:t>
            </a:r>
          </a:p>
          <a:p>
            <a:r>
              <a:rPr lang="en-US" altLang="en-US"/>
              <a:t>0	1, 4</a:t>
            </a:r>
          </a:p>
          <a:p>
            <a:r>
              <a:rPr lang="en-US" altLang="en-US"/>
              <a:t>1	6</a:t>
            </a:r>
          </a:p>
          <a:p>
            <a:r>
              <a:rPr lang="en-US" altLang="en-US"/>
              <a:t>2	2</a:t>
            </a:r>
          </a:p>
          <a:p>
            <a:r>
              <a:rPr lang="en-US" altLang="en-US"/>
              <a:t>3	-</a:t>
            </a:r>
          </a:p>
          <a:p>
            <a:r>
              <a:rPr lang="en-US" altLang="en-US"/>
              <a:t>4	-</a:t>
            </a:r>
          </a:p>
          <a:p>
            <a:r>
              <a:rPr lang="en-US" altLang="en-US"/>
              <a:t>5	3, 5, 7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1143000" y="4035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1066800" y="3962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6553200" y="6397625"/>
            <a:ext cx="1830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Total time = 6 * n</a:t>
            </a:r>
          </a:p>
        </p:txBody>
      </p:sp>
    </p:spTree>
    <p:extLst>
      <p:ext uri="{BB962C8B-B14F-4D97-AF65-F5344CB8AC3E}">
        <p14:creationId xmlns:p14="http://schemas.microsoft.com/office/powerpoint/2010/main" val="396049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54150"/>
            <a:ext cx="8229600" cy="5216525"/>
          </a:xfrm>
        </p:spPr>
        <p:txBody>
          <a:bodyPr/>
          <a:lstStyle/>
          <a:p>
            <a:r>
              <a:rPr lang="en-US" altLang="en-US" sz="2000" dirty="0" smtClean="0"/>
              <a:t>Homework 2 – Due </a:t>
            </a:r>
            <a:r>
              <a:rPr lang="en-US" altLang="en-US" sz="2000" dirty="0" smtClean="0"/>
              <a:t>tonight </a:t>
            </a:r>
            <a:r>
              <a:rPr lang="en-US" altLang="en-US" sz="2000" dirty="0" smtClean="0"/>
              <a:t>midnight</a:t>
            </a:r>
          </a:p>
          <a:p>
            <a:r>
              <a:rPr lang="en-US" altLang="en-US" sz="2000" dirty="0" smtClean="0"/>
              <a:t>Project discussion meetings – signup </a:t>
            </a:r>
            <a:r>
              <a:rPr lang="en-US" altLang="en-US" sz="2000" dirty="0" smtClean="0"/>
              <a:t>after spring break</a:t>
            </a:r>
          </a:p>
          <a:p>
            <a:pPr lvl="1"/>
            <a:r>
              <a:rPr lang="en-US" altLang="en-US" sz="1600" dirty="0"/>
              <a:t>M</a:t>
            </a:r>
            <a:r>
              <a:rPr lang="en-US" altLang="en-US" sz="1600" dirty="0" smtClean="0"/>
              <a:t>eetings held Mar </a:t>
            </a:r>
            <a:r>
              <a:rPr lang="en-US" altLang="en-US" sz="1600" dirty="0"/>
              <a:t>11-15</a:t>
            </a:r>
            <a:endParaRPr lang="en-US" altLang="en-US" sz="1200" dirty="0" smtClean="0"/>
          </a:p>
          <a:p>
            <a:pPr lvl="1"/>
            <a:r>
              <a:rPr lang="en-US" altLang="en-US" sz="1600" dirty="0" smtClean="0"/>
              <a:t>Each group meets 10 </a:t>
            </a:r>
            <a:r>
              <a:rPr lang="en-US" altLang="en-US" sz="1600" dirty="0" err="1" smtClean="0"/>
              <a:t>mins</a:t>
            </a:r>
            <a:r>
              <a:rPr lang="en-US" altLang="en-US" sz="1600" dirty="0" smtClean="0"/>
              <a:t> with Aditya, </a:t>
            </a:r>
            <a:r>
              <a:rPr lang="en-US" altLang="en-US" sz="1600" dirty="0" err="1" smtClean="0"/>
              <a:t>Yunjie</a:t>
            </a:r>
            <a:r>
              <a:rPr lang="en-US" altLang="en-US" sz="1600" dirty="0" smtClean="0"/>
              <a:t>, and I (on Zoom)</a:t>
            </a:r>
          </a:p>
          <a:p>
            <a:pPr lvl="1"/>
            <a:r>
              <a:rPr lang="en-US" altLang="en-US" sz="1600" dirty="0" smtClean="0"/>
              <a:t>Action </a:t>
            </a:r>
            <a:r>
              <a:rPr lang="en-US" altLang="en-US" sz="1600" dirty="0" smtClean="0"/>
              <a:t>items</a:t>
            </a:r>
          </a:p>
          <a:p>
            <a:pPr lvl="2"/>
            <a:r>
              <a:rPr lang="en-US" altLang="en-US" sz="1400" dirty="0" smtClean="0"/>
              <a:t>Need to identify group members</a:t>
            </a:r>
          </a:p>
          <a:p>
            <a:pPr lvl="2"/>
            <a:r>
              <a:rPr lang="en-US" altLang="en-US" sz="1400" dirty="0" smtClean="0"/>
              <a:t>Use piazza to recruit additional group members or express your availability</a:t>
            </a:r>
          </a:p>
          <a:p>
            <a:pPr lvl="2"/>
            <a:r>
              <a:rPr lang="en-US" altLang="en-US" sz="1400" dirty="0" smtClean="0"/>
              <a:t>Think about project areas that you want to work on</a:t>
            </a:r>
          </a:p>
          <a:p>
            <a:r>
              <a:rPr lang="en-US" altLang="en-US" sz="2000" dirty="0" smtClean="0"/>
              <a:t>Today’s class</a:t>
            </a:r>
          </a:p>
          <a:p>
            <a:pPr lvl="1"/>
            <a:r>
              <a:rPr lang="en-US" altLang="en-US" sz="1600" dirty="0" smtClean="0"/>
              <a:t>“</a:t>
            </a:r>
            <a:r>
              <a:rPr lang="en-US" altLang="en-US" sz="1600" dirty="0" smtClean="0">
                <a:solidFill>
                  <a:srgbClr val="000000"/>
                </a:solidFill>
              </a:rPr>
              <a:t>Iterative Modulo Scheduling: An Algorithm for Software Pipelining Loops”, B. Rau, MICRO-27, 1994, pp. 63-74.</a:t>
            </a:r>
          </a:p>
          <a:p>
            <a:r>
              <a:rPr lang="en-US" altLang="en-US" sz="2000" dirty="0" smtClean="0">
                <a:solidFill>
                  <a:srgbClr val="000000"/>
                </a:solidFill>
              </a:rPr>
              <a:t>Next class</a:t>
            </a:r>
          </a:p>
          <a:p>
            <a:pPr lvl="1"/>
            <a:r>
              <a:rPr lang="en-US" sz="1600" dirty="0"/>
              <a:t>“Code Generation Schema for Modulo Scheduled Loops”, B. Rau, M. </a:t>
            </a:r>
            <a:r>
              <a:rPr lang="en-US" sz="1600" dirty="0" err="1"/>
              <a:t>Schlansker</a:t>
            </a:r>
            <a:r>
              <a:rPr lang="en-US" sz="1600" dirty="0"/>
              <a:t>, and P. </a:t>
            </a:r>
            <a:r>
              <a:rPr lang="en-US" sz="1600" dirty="0" err="1"/>
              <a:t>Tirumalai</a:t>
            </a:r>
            <a:r>
              <a:rPr lang="en-US" sz="1600" dirty="0"/>
              <a:t>, MICRO-25, Dec. 1992.</a:t>
            </a:r>
            <a:endParaRPr lang="en-US" altLang="en-US" sz="1800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Unroll Then Schedule Larger Body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9812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1,2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2004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3,4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419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5,6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7848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n-1,n</a:t>
            </a: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59436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61722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09600" y="2359025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Iteration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133600" y="1828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193925" y="14859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733800" y="3121025"/>
            <a:ext cx="47894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Schedule each iteration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cmpp = 1, mpy=3, ld = 2, st = 1, br = 1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648200" y="4035425"/>
            <a:ext cx="1822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	ops</a:t>
            </a:r>
          </a:p>
          <a:p>
            <a:r>
              <a:rPr lang="en-US" altLang="en-US"/>
              <a:t>0	1, 4</a:t>
            </a:r>
          </a:p>
          <a:p>
            <a:r>
              <a:rPr lang="en-US" altLang="en-US"/>
              <a:t>1	1’, 6, 4’</a:t>
            </a:r>
          </a:p>
          <a:p>
            <a:r>
              <a:rPr lang="en-US" altLang="en-US"/>
              <a:t>2	2, 6’</a:t>
            </a:r>
          </a:p>
          <a:p>
            <a:r>
              <a:rPr lang="en-US" altLang="en-US"/>
              <a:t>3	2’</a:t>
            </a:r>
          </a:p>
          <a:p>
            <a:r>
              <a:rPr lang="en-US" altLang="en-US"/>
              <a:t>4	-</a:t>
            </a:r>
          </a:p>
          <a:p>
            <a:r>
              <a:rPr lang="en-US" altLang="en-US"/>
              <a:t>5	3, 5, 7</a:t>
            </a:r>
          </a:p>
          <a:p>
            <a:r>
              <a:rPr lang="en-US" altLang="en-US"/>
              <a:t>6	3’,5’,7’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143000" y="4035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1066800" y="3962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553200" y="6397625"/>
            <a:ext cx="2008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Total time = 7 * n/2</a:t>
            </a:r>
          </a:p>
        </p:txBody>
      </p:sp>
    </p:spTree>
    <p:extLst>
      <p:ext uri="{BB962C8B-B14F-4D97-AF65-F5344CB8AC3E}">
        <p14:creationId xmlns:p14="http://schemas.microsoft.com/office/powerpoint/2010/main" val="2469968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Problems With Unrolling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Code bloat</a:t>
            </a:r>
          </a:p>
          <a:p>
            <a:pPr lvl="1"/>
            <a:r>
              <a:rPr lang="en-US" altLang="en-US" smtClean="0"/>
              <a:t>Typical unroll is 4-16x</a:t>
            </a:r>
          </a:p>
          <a:p>
            <a:pPr lvl="1"/>
            <a:r>
              <a:rPr lang="en-US" altLang="en-US" smtClean="0"/>
              <a:t>Use profile statistics to only unroll “important” loops</a:t>
            </a:r>
          </a:p>
          <a:p>
            <a:pPr lvl="1"/>
            <a:r>
              <a:rPr lang="en-US" altLang="en-US" smtClean="0"/>
              <a:t>But still, code grows fast</a:t>
            </a:r>
          </a:p>
          <a:p>
            <a:r>
              <a:rPr lang="en-US" altLang="en-US" smtClean="0"/>
              <a:t>Barrier after across unrolled bodies</a:t>
            </a:r>
          </a:p>
          <a:p>
            <a:pPr lvl="1"/>
            <a:r>
              <a:rPr lang="en-US" altLang="en-US" smtClean="0"/>
              <a:t>I.e., for unroll 2, can only overlap iterations 1 and 2, 3 and 4, …</a:t>
            </a:r>
          </a:p>
          <a:p>
            <a:r>
              <a:rPr lang="en-US" altLang="en-US" smtClean="0"/>
              <a:t>Does this mean unrolling is bad?</a:t>
            </a:r>
          </a:p>
          <a:p>
            <a:pPr lvl="1"/>
            <a:r>
              <a:rPr lang="en-US" altLang="en-US" smtClean="0"/>
              <a:t>No, in some settings its very useful</a:t>
            </a:r>
          </a:p>
          <a:p>
            <a:pPr lvl="2"/>
            <a:r>
              <a:rPr lang="en-US" altLang="en-US" smtClean="0"/>
              <a:t>Low trip count</a:t>
            </a:r>
          </a:p>
          <a:p>
            <a:pPr lvl="2"/>
            <a:r>
              <a:rPr lang="en-US" altLang="en-US" smtClean="0"/>
              <a:t>Lots of branches in the loop body</a:t>
            </a:r>
          </a:p>
          <a:p>
            <a:pPr lvl="1"/>
            <a:r>
              <a:rPr lang="en-US" altLang="en-US" smtClean="0"/>
              <a:t>But, in other settings, there is room for improvement</a:t>
            </a:r>
          </a:p>
        </p:txBody>
      </p:sp>
    </p:spTree>
    <p:extLst>
      <p:ext uri="{BB962C8B-B14F-4D97-AF65-F5344CB8AC3E}">
        <p14:creationId xmlns:p14="http://schemas.microsoft.com/office/powerpoint/2010/main" val="4066705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Overlap Iterations Using Pipelining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9812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004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419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848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59436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1722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09600" y="2359025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Iteration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133600" y="1828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2193925" y="14859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4191000" y="3276600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1981200" y="609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438400" y="54864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2895600" y="48768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38862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41148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43434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5029200" y="41148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495800" y="4800600"/>
            <a:ext cx="44196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With hardware pipelining, while one instruction is in fetch, another is in decode, another in execute.  Same thing here, multiple iterations are processed simultaneously, with each instruction in a separate stage.  1 iteration still takes the same time, but time to complete n iterations is reduced!</a:t>
            </a:r>
          </a:p>
        </p:txBody>
      </p:sp>
    </p:spTree>
    <p:extLst>
      <p:ext uri="{BB962C8B-B14F-4D97-AF65-F5344CB8AC3E}">
        <p14:creationId xmlns:p14="http://schemas.microsoft.com/office/powerpoint/2010/main" val="2604074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181600" y="1825625"/>
            <a:ext cx="2311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</a:t>
            </a:r>
          </a:p>
          <a:p>
            <a:r>
              <a:rPr lang="en-US" altLang="en-US"/>
              <a:t>B    A</a:t>
            </a:r>
          </a:p>
          <a:p>
            <a:r>
              <a:rPr lang="en-US" altLang="en-US"/>
              <a:t>C    B    A</a:t>
            </a:r>
          </a:p>
          <a:p>
            <a:endParaRPr lang="en-US" altLang="en-US"/>
          </a:p>
          <a:p>
            <a:r>
              <a:rPr lang="en-US" altLang="en-US"/>
              <a:t>D    C    B    A</a:t>
            </a:r>
          </a:p>
          <a:p>
            <a:r>
              <a:rPr lang="en-US" altLang="en-US"/>
              <a:t>       D    C    B    A</a:t>
            </a:r>
          </a:p>
          <a:p>
            <a:r>
              <a:rPr lang="en-US" altLang="en-US"/>
              <a:t>         …</a:t>
            </a:r>
          </a:p>
          <a:p>
            <a:r>
              <a:rPr lang="en-US" altLang="en-US"/>
              <a:t>              D    C    B    A</a:t>
            </a:r>
          </a:p>
          <a:p>
            <a:endParaRPr lang="en-US" altLang="en-US"/>
          </a:p>
          <a:p>
            <a:r>
              <a:rPr lang="en-US" altLang="en-US"/>
              <a:t>                     D   C     B</a:t>
            </a:r>
          </a:p>
          <a:p>
            <a:r>
              <a:rPr lang="en-US" altLang="en-US"/>
              <a:t>                           D    C</a:t>
            </a:r>
          </a:p>
          <a:p>
            <a:r>
              <a:rPr lang="en-US" altLang="en-US"/>
              <a:t>                                  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Software Pipeline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667000" y="3273425"/>
            <a:ext cx="349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</a:t>
            </a:r>
          </a:p>
          <a:p>
            <a:r>
              <a:rPr lang="en-US" altLang="en-US"/>
              <a:t>B</a:t>
            </a:r>
          </a:p>
          <a:p>
            <a:r>
              <a:rPr lang="en-US" altLang="en-US"/>
              <a:t>C</a:t>
            </a:r>
          </a:p>
          <a:p>
            <a:r>
              <a:rPr lang="en-US" altLang="en-US"/>
              <a:t>D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143000" y="3502025"/>
            <a:ext cx="1181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 body</a:t>
            </a:r>
          </a:p>
          <a:p>
            <a:r>
              <a:rPr lang="en-US" altLang="en-US"/>
              <a:t>with 4 ops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590800" y="3276600"/>
            <a:ext cx="4572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5791200" y="4267200"/>
            <a:ext cx="182880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7620000" y="4267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>
            <a:off x="5791200" y="4267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5105400" y="1676400"/>
            <a:ext cx="16764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5105400" y="1676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5105400" y="2743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5181600" y="2895600"/>
            <a:ext cx="24384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7848600" y="1749425"/>
            <a:ext cx="1143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Prologue -</a:t>
            </a:r>
          </a:p>
          <a:p>
            <a:r>
              <a:rPr lang="en-US" altLang="en-US">
                <a:solidFill>
                  <a:schemeClr val="tx1"/>
                </a:solidFill>
              </a:rPr>
              <a:t>fill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7772400" y="4340225"/>
            <a:ext cx="1143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Epilogue -</a:t>
            </a:r>
          </a:p>
          <a:p>
            <a:r>
              <a:rPr lang="en-US" altLang="en-US">
                <a:solidFill>
                  <a:schemeClr val="tx1"/>
                </a:solidFill>
              </a:rPr>
              <a:t>drain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7848600" y="3121025"/>
            <a:ext cx="977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Kernel –</a:t>
            </a:r>
          </a:p>
          <a:p>
            <a:r>
              <a:rPr lang="en-US" altLang="en-US">
                <a:solidFill>
                  <a:schemeClr val="tx1"/>
                </a:solidFill>
              </a:rPr>
              <a:t>steady</a:t>
            </a:r>
          </a:p>
          <a:p>
            <a:r>
              <a:rPr lang="en-US" altLang="en-US">
                <a:solidFill>
                  <a:schemeClr val="tx1"/>
                </a:solidFill>
              </a:rPr>
              <a:t>state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4724400" y="16764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4038600" y="1597025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3581400" y="3505200"/>
            <a:ext cx="6858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429000" y="5407025"/>
            <a:ext cx="3892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Steady state: 4 iterations executed</a:t>
            </a:r>
          </a:p>
          <a:p>
            <a:r>
              <a:rPr lang="en-US" altLang="en-US">
                <a:solidFill>
                  <a:schemeClr val="tx1"/>
                </a:solidFill>
              </a:rPr>
              <a:t>simultaneously, 1 operation from each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iteration.  Every cycle, an iteration starts</a:t>
            </a:r>
          </a:p>
          <a:p>
            <a:r>
              <a:rPr lang="en-US" altLang="en-US">
                <a:solidFill>
                  <a:schemeClr val="tx1"/>
                </a:solidFill>
              </a:rPr>
              <a:t>and finishes when the pipe is full</a:t>
            </a:r>
            <a:r>
              <a:rPr lang="en-US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5709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Software Pipelines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smtClean="0"/>
              <a:t>Lots of software pipelining techniques out there</a:t>
            </a:r>
          </a:p>
          <a:p>
            <a:r>
              <a:rPr lang="en-US" altLang="en-US" sz="2000" smtClean="0"/>
              <a:t>Modulo scheduling</a:t>
            </a:r>
          </a:p>
          <a:p>
            <a:pPr lvl="1"/>
            <a:r>
              <a:rPr lang="en-US" altLang="en-US" sz="1800" smtClean="0"/>
              <a:t>Most widely adopted</a:t>
            </a:r>
          </a:p>
          <a:p>
            <a:pPr lvl="1"/>
            <a:r>
              <a:rPr lang="en-US" altLang="en-US" sz="1800" smtClean="0"/>
              <a:t>Practical to implement, yields good results</a:t>
            </a:r>
          </a:p>
          <a:p>
            <a:r>
              <a:rPr lang="en-US" altLang="en-US" sz="2000" smtClean="0"/>
              <a:t>Conceptual strategy</a:t>
            </a:r>
          </a:p>
          <a:p>
            <a:pPr lvl="1"/>
            <a:r>
              <a:rPr lang="en-US" altLang="en-US" sz="1800" smtClean="0"/>
              <a:t>Unroll the loop completely</a:t>
            </a:r>
          </a:p>
          <a:p>
            <a:pPr lvl="1"/>
            <a:r>
              <a:rPr lang="en-US" altLang="en-US" sz="1800" smtClean="0"/>
              <a:t>Then, schedule the code completely with 2 constraints</a:t>
            </a:r>
          </a:p>
          <a:p>
            <a:pPr lvl="2"/>
            <a:r>
              <a:rPr lang="en-US" altLang="en-US" sz="1600" smtClean="0"/>
              <a:t>All iteration bodies have identical schedules</a:t>
            </a:r>
          </a:p>
          <a:p>
            <a:pPr lvl="2"/>
            <a:r>
              <a:rPr lang="en-US" altLang="en-US" sz="1600" smtClean="0"/>
              <a:t>Each iteration is scheduled to start some fixed number of cycles later than the previous iteration</a:t>
            </a:r>
          </a:p>
          <a:p>
            <a:pPr lvl="1"/>
            <a:r>
              <a:rPr lang="en-US" altLang="en-US" sz="1800" u="sng" smtClean="0"/>
              <a:t>Initiation Interval</a:t>
            </a:r>
            <a:r>
              <a:rPr lang="en-US" altLang="en-US" sz="1800" smtClean="0"/>
              <a:t> (II) = fixed delay between the start of successive iterations</a:t>
            </a:r>
          </a:p>
          <a:p>
            <a:pPr lvl="1"/>
            <a:r>
              <a:rPr lang="en-US" altLang="en-US" sz="1800" smtClean="0"/>
              <a:t>Given the 2 constraints, the unrolled schedule is repetitive (kernel) except the portion at the beginning (prologue) and end (epilogue)</a:t>
            </a:r>
          </a:p>
          <a:p>
            <a:pPr lvl="2"/>
            <a:r>
              <a:rPr lang="en-US" altLang="en-US" sz="1600" smtClean="0"/>
              <a:t>Kernel can be re-rolled to yield a new loop</a:t>
            </a:r>
          </a:p>
        </p:txBody>
      </p:sp>
    </p:spTree>
    <p:extLst>
      <p:ext uri="{BB962C8B-B14F-4D97-AF65-F5344CB8AC3E}">
        <p14:creationId xmlns:p14="http://schemas.microsoft.com/office/powerpoint/2010/main" val="3885663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Software Pipelines (2)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Create a schedule for 1 iteration of the loop such that when the same schedule is repeated at intervals of II cycles</a:t>
            </a:r>
          </a:p>
          <a:p>
            <a:pPr lvl="1"/>
            <a:r>
              <a:rPr lang="en-US" altLang="en-US" smtClean="0"/>
              <a:t>No intra-iteration dependence is violated</a:t>
            </a:r>
          </a:p>
          <a:p>
            <a:pPr lvl="1"/>
            <a:r>
              <a:rPr lang="en-US" altLang="en-US" smtClean="0"/>
              <a:t>No inter-iteration dependence is violated</a:t>
            </a:r>
          </a:p>
          <a:p>
            <a:pPr lvl="1"/>
            <a:r>
              <a:rPr lang="en-US" altLang="en-US" smtClean="0"/>
              <a:t>No resource conflict arises between operation in same or distinct iterations</a:t>
            </a:r>
          </a:p>
          <a:p>
            <a:r>
              <a:rPr lang="en-US" altLang="en-US" smtClean="0"/>
              <a:t>We will start out assuming Intel Itanium-style hardware support, then remove it later</a:t>
            </a:r>
          </a:p>
          <a:p>
            <a:pPr lvl="1"/>
            <a:r>
              <a:rPr lang="en-US" altLang="en-US" smtClean="0"/>
              <a:t>Rotating registers</a:t>
            </a:r>
          </a:p>
          <a:p>
            <a:pPr lvl="1"/>
            <a:r>
              <a:rPr lang="en-US" altLang="en-US" smtClean="0"/>
              <a:t>Predicates</a:t>
            </a:r>
          </a:p>
          <a:p>
            <a:pPr lvl="1"/>
            <a:r>
              <a:rPr lang="en-US" altLang="en-US" smtClean="0"/>
              <a:t>Software pipeline loop branch</a:t>
            </a:r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3216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Terminology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676400" y="42672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1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133600" y="36576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2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590800" y="3048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3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6764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660525" y="34671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1676400" y="2743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736725" y="24003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572000" y="2057400"/>
            <a:ext cx="4314825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Initiation Interval</a:t>
            </a:r>
            <a:r>
              <a:rPr lang="en-US" altLang="en-US" sz="2000">
                <a:solidFill>
                  <a:schemeClr val="tx1"/>
                </a:solidFill>
              </a:rPr>
              <a:t> (II) = fixed delay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between the start of successive iterations</a:t>
            </a:r>
            <a:endParaRPr lang="en-US" altLang="en-US"/>
          </a:p>
          <a:p>
            <a:endParaRPr lang="en-US" altLang="en-US"/>
          </a:p>
          <a:p>
            <a:r>
              <a:rPr lang="en-US" altLang="en-US" sz="2000">
                <a:solidFill>
                  <a:schemeClr val="tx1"/>
                </a:solidFill>
              </a:rPr>
              <a:t>Each iteration can be divided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into </a:t>
            </a:r>
            <a:r>
              <a:rPr lang="en-US" altLang="en-US" sz="2000" u="sng">
                <a:solidFill>
                  <a:schemeClr val="tx1"/>
                </a:solidFill>
              </a:rPr>
              <a:t>stages</a:t>
            </a:r>
            <a:r>
              <a:rPr lang="en-US" altLang="en-US" sz="2000">
                <a:solidFill>
                  <a:schemeClr val="tx1"/>
                </a:solidFill>
              </a:rPr>
              <a:t> consisting of II cycles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each</a:t>
            </a:r>
          </a:p>
          <a:p>
            <a:endParaRPr lang="en-US" altLang="en-US" sz="2000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Number of stages in 1 iteration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is termed the </a:t>
            </a:r>
            <a:r>
              <a:rPr lang="en-US" altLang="en-US" sz="2000" u="sng">
                <a:solidFill>
                  <a:schemeClr val="tx1"/>
                </a:solidFill>
              </a:rPr>
              <a:t>stage count (SC)</a:t>
            </a:r>
          </a:p>
          <a:p>
            <a:endParaRPr lang="en-US" altLang="en-US" sz="2000" u="sng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Takes SC-1 cycles to fill/drain the pipe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1676400" y="4953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2133600" y="4953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746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Resource Usage Legality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Need to guarantee that</a:t>
            </a:r>
          </a:p>
          <a:p>
            <a:pPr lvl="1"/>
            <a:r>
              <a:rPr lang="en-US" altLang="en-US" smtClean="0"/>
              <a:t>No resource is used at 2 points in time that are separated by an interval which is a multiple of II</a:t>
            </a:r>
          </a:p>
          <a:p>
            <a:pPr lvl="1"/>
            <a:r>
              <a:rPr lang="en-US" altLang="en-US" smtClean="0"/>
              <a:t>I.E., within a single iteration, the same resource is never used more than 1x at the same time modulo II</a:t>
            </a:r>
          </a:p>
          <a:p>
            <a:pPr lvl="1"/>
            <a:r>
              <a:rPr lang="en-US" altLang="en-US" smtClean="0"/>
              <a:t>Known as </a:t>
            </a:r>
            <a:r>
              <a:rPr lang="en-US" altLang="en-US" u="sng" smtClean="0"/>
              <a:t>modulo constraint</a:t>
            </a:r>
            <a:r>
              <a:rPr lang="en-US" altLang="en-US" smtClean="0"/>
              <a:t>, where the name modulo scheduling comes from</a:t>
            </a:r>
          </a:p>
          <a:p>
            <a:pPr lvl="1"/>
            <a:r>
              <a:rPr lang="en-US" altLang="en-US" u="sng" smtClean="0"/>
              <a:t>Modulo reservation table</a:t>
            </a:r>
            <a:r>
              <a:rPr lang="en-US" altLang="en-US" smtClean="0"/>
              <a:t> solves this problem</a:t>
            </a:r>
          </a:p>
          <a:p>
            <a:pPr lvl="2"/>
            <a:r>
              <a:rPr lang="en-US" altLang="en-US" smtClean="0"/>
              <a:t>To schedule an op at time T needing resource R</a:t>
            </a:r>
          </a:p>
          <a:p>
            <a:pPr lvl="3"/>
            <a:r>
              <a:rPr lang="en-US" altLang="en-US" smtClean="0"/>
              <a:t>The entry for R at T mod II must be free</a:t>
            </a:r>
          </a:p>
          <a:p>
            <a:pPr lvl="2"/>
            <a:r>
              <a:rPr lang="en-US" altLang="en-US" smtClean="0"/>
              <a:t>Mark busy at T mod II if schedule</a:t>
            </a:r>
          </a:p>
          <a:p>
            <a:pPr lvl="1"/>
            <a:endParaRPr lang="en-US" altLang="en-US" smtClean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943600" y="5410200"/>
            <a:ext cx="2743200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64008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68580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73152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77724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82296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943600" y="5791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943600" y="6248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562600" y="54070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5562600" y="5864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5562600" y="6321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495800" y="57912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58674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3246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alu2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6781800" y="51276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72390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bus0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6962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bus1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8229600" y="510540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8259763" y="539273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Char char="v"/>
            </a:pPr>
            <a:endParaRPr lang="en-US" alt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923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Dependences in a Loop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2000" smtClean="0"/>
              <a:t>Need worry about 2 kinds</a:t>
            </a:r>
          </a:p>
          <a:p>
            <a:pPr lvl="1"/>
            <a:r>
              <a:rPr lang="en-US" altLang="en-US" sz="1800" smtClean="0"/>
              <a:t>Intra-iteration</a:t>
            </a:r>
          </a:p>
          <a:p>
            <a:pPr lvl="1"/>
            <a:r>
              <a:rPr lang="en-US" altLang="en-US" sz="1800" smtClean="0"/>
              <a:t>Inter-iteration</a:t>
            </a:r>
          </a:p>
          <a:p>
            <a:r>
              <a:rPr lang="en-US" altLang="en-US" sz="2000" smtClean="0"/>
              <a:t>Delay</a:t>
            </a:r>
          </a:p>
          <a:p>
            <a:pPr lvl="1"/>
            <a:r>
              <a:rPr lang="en-US" altLang="en-US" sz="1800" smtClean="0"/>
              <a:t>Minimum time interval between the start of operations</a:t>
            </a:r>
          </a:p>
          <a:p>
            <a:pPr lvl="1"/>
            <a:r>
              <a:rPr lang="en-US" altLang="en-US" sz="1800" smtClean="0"/>
              <a:t>Operation read/write times</a:t>
            </a:r>
          </a:p>
          <a:p>
            <a:r>
              <a:rPr lang="en-US" altLang="en-US" sz="2000" smtClean="0"/>
              <a:t>Distance</a:t>
            </a:r>
          </a:p>
          <a:p>
            <a:pPr lvl="1"/>
            <a:r>
              <a:rPr lang="en-US" altLang="en-US" sz="1800" smtClean="0"/>
              <a:t>Number of iterations separating the 2 operations involved</a:t>
            </a:r>
          </a:p>
          <a:p>
            <a:pPr lvl="1"/>
            <a:r>
              <a:rPr lang="en-US" altLang="en-US" sz="1800" smtClean="0"/>
              <a:t>Distance of 0 means intra-iteration</a:t>
            </a:r>
          </a:p>
          <a:p>
            <a:r>
              <a:rPr lang="en-US" altLang="en-US" sz="2000" smtClean="0"/>
              <a:t>Recurrence manifests itself as a circuit in the dependence graph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64770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6477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64770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6477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6629400" y="266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6629400" y="3810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Freeform 10"/>
          <p:cNvSpPr>
            <a:spLocks/>
          </p:cNvSpPr>
          <p:nvPr/>
        </p:nvSpPr>
        <p:spPr bwMode="auto">
          <a:xfrm>
            <a:off x="6311900" y="2667000"/>
            <a:ext cx="241300" cy="914400"/>
          </a:xfrm>
          <a:custGeom>
            <a:avLst/>
            <a:gdLst>
              <a:gd name="T0" fmla="*/ 2147483646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152" y="0"/>
                </a:moveTo>
                <a:cubicBezTo>
                  <a:pt x="116" y="64"/>
                  <a:pt x="80" y="128"/>
                  <a:pt x="56" y="192"/>
                </a:cubicBezTo>
                <a:cubicBezTo>
                  <a:pt x="32" y="256"/>
                  <a:pt x="0" y="320"/>
                  <a:pt x="8" y="384"/>
                </a:cubicBezTo>
                <a:cubicBezTo>
                  <a:pt x="16" y="448"/>
                  <a:pt x="88" y="544"/>
                  <a:pt x="104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Freeform 11"/>
          <p:cNvSpPr>
            <a:spLocks/>
          </p:cNvSpPr>
          <p:nvPr/>
        </p:nvSpPr>
        <p:spPr bwMode="auto">
          <a:xfrm>
            <a:off x="6705600" y="3200400"/>
            <a:ext cx="241300" cy="914400"/>
          </a:xfrm>
          <a:custGeom>
            <a:avLst/>
            <a:gdLst>
              <a:gd name="T0" fmla="*/ 0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0" y="0"/>
                </a:moveTo>
                <a:cubicBezTo>
                  <a:pt x="36" y="44"/>
                  <a:pt x="72" y="88"/>
                  <a:pt x="96" y="144"/>
                </a:cubicBezTo>
                <a:cubicBezTo>
                  <a:pt x="120" y="200"/>
                  <a:pt x="152" y="264"/>
                  <a:pt x="144" y="336"/>
                </a:cubicBezTo>
                <a:cubicBezTo>
                  <a:pt x="136" y="408"/>
                  <a:pt x="92" y="492"/>
                  <a:pt x="48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Freeform 12"/>
          <p:cNvSpPr>
            <a:spLocks/>
          </p:cNvSpPr>
          <p:nvPr/>
        </p:nvSpPr>
        <p:spPr bwMode="auto">
          <a:xfrm>
            <a:off x="6629400" y="2057400"/>
            <a:ext cx="850900" cy="2489200"/>
          </a:xfrm>
          <a:custGeom>
            <a:avLst/>
            <a:gdLst>
              <a:gd name="T0" fmla="*/ 0 w 536"/>
              <a:gd name="T1" fmla="*/ 2147483646 h 1568"/>
              <a:gd name="T2" fmla="*/ 2147483646 w 536"/>
              <a:gd name="T3" fmla="*/ 2147483646 h 1568"/>
              <a:gd name="T4" fmla="*/ 2147483646 w 536"/>
              <a:gd name="T5" fmla="*/ 2147483646 h 1568"/>
              <a:gd name="T6" fmla="*/ 2147483646 w 536"/>
              <a:gd name="T7" fmla="*/ 2147483646 h 1568"/>
              <a:gd name="T8" fmla="*/ 2147483646 w 536"/>
              <a:gd name="T9" fmla="*/ 2147483646 h 1568"/>
              <a:gd name="T10" fmla="*/ 2147483646 w 536"/>
              <a:gd name="T11" fmla="*/ 2147483646 h 1568"/>
              <a:gd name="T12" fmla="*/ 2147483646 w 536"/>
              <a:gd name="T13" fmla="*/ 0 h 1568"/>
              <a:gd name="T14" fmla="*/ 2147483646 w 536"/>
              <a:gd name="T15" fmla="*/ 2147483646 h 15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6" h="1568">
                <a:moveTo>
                  <a:pt x="0" y="1440"/>
                </a:moveTo>
                <a:cubicBezTo>
                  <a:pt x="8" y="1480"/>
                  <a:pt x="16" y="1520"/>
                  <a:pt x="48" y="1536"/>
                </a:cubicBezTo>
                <a:cubicBezTo>
                  <a:pt x="80" y="1552"/>
                  <a:pt x="136" y="1568"/>
                  <a:pt x="192" y="1536"/>
                </a:cubicBezTo>
                <a:cubicBezTo>
                  <a:pt x="248" y="1504"/>
                  <a:pt x="328" y="1464"/>
                  <a:pt x="384" y="1344"/>
                </a:cubicBezTo>
                <a:cubicBezTo>
                  <a:pt x="440" y="1224"/>
                  <a:pt x="520" y="1008"/>
                  <a:pt x="528" y="816"/>
                </a:cubicBezTo>
                <a:cubicBezTo>
                  <a:pt x="536" y="624"/>
                  <a:pt x="480" y="328"/>
                  <a:pt x="432" y="192"/>
                </a:cubicBezTo>
                <a:cubicBezTo>
                  <a:pt x="384" y="56"/>
                  <a:pt x="304" y="0"/>
                  <a:pt x="240" y="0"/>
                </a:cubicBezTo>
                <a:cubicBezTo>
                  <a:pt x="176" y="0"/>
                  <a:pt x="112" y="96"/>
                  <a:pt x="48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613525" y="2601913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&lt;1,1&gt;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6781800" y="32734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7467600" y="31972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&lt;1,2&gt;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867400" y="27400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&lt;1,2&gt;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019800" y="37306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867400" y="60166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&lt;delay, distance&gt;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410200" y="5559425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None/>
            </a:pPr>
            <a:r>
              <a:rPr lang="en-US" altLang="en-US">
                <a:solidFill>
                  <a:schemeClr val="tx1"/>
                </a:solidFill>
              </a:rPr>
              <a:t>Edges annotated with tuple</a:t>
            </a:r>
          </a:p>
        </p:txBody>
      </p:sp>
    </p:spTree>
    <p:extLst>
      <p:ext uri="{BB962C8B-B14F-4D97-AF65-F5344CB8AC3E}">
        <p14:creationId xmlns:p14="http://schemas.microsoft.com/office/powerpoint/2010/main" val="32817000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Dynamic Single Assignment (DSA) Form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0" y="4568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447800" y="44958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90600" y="1597025"/>
            <a:ext cx="74549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Impossible to overlap iterations because each iteration writes to the same </a:t>
            </a:r>
          </a:p>
          <a:p>
            <a:r>
              <a:rPr lang="en-US" altLang="en-US">
                <a:solidFill>
                  <a:schemeClr val="tx1"/>
                </a:solidFill>
              </a:rPr>
              <a:t>register.  So, we’ll have to remove the anti and output dependences.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Virtual rotating registers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Each register is an infinite push down array (</a:t>
            </a:r>
            <a:r>
              <a:rPr lang="en-US" altLang="en-US" u="sng">
                <a:solidFill>
                  <a:schemeClr val="tx1"/>
                </a:solidFill>
              </a:rPr>
              <a:t>Expanded virtual reg or EVR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Write to top element, but can reference any element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Remap operation slides everything down 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altLang="en-US">
                <a:solidFill>
                  <a:schemeClr val="tx1"/>
                </a:solidFill>
              </a:rPr>
              <a:t>r[n] changes to r[n+1]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program is in DSA form if the same virtual register (EVR element) is never</a:t>
            </a:r>
          </a:p>
          <a:p>
            <a:r>
              <a:rPr lang="en-US" altLang="en-US">
                <a:solidFill>
                  <a:schemeClr val="tx1"/>
                </a:solidFill>
              </a:rPr>
              <a:t>assigned to more than 1x on any dynamic execution path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257800" y="44926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5181600" y="44196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4267200" y="52578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011613" y="5888038"/>
            <a:ext cx="10779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DSA</a:t>
            </a:r>
          </a:p>
          <a:p>
            <a:pPr algn="ctr"/>
            <a:r>
              <a:rPr lang="en-US" altLang="en-US" sz="1600">
                <a:solidFill>
                  <a:schemeClr val="tx1"/>
                </a:solidFill>
              </a:rPr>
              <a:t>conversion</a:t>
            </a:r>
          </a:p>
        </p:txBody>
      </p:sp>
    </p:spTree>
    <p:extLst>
      <p:ext uri="{BB962C8B-B14F-4D97-AF65-F5344CB8AC3E}">
        <p14:creationId xmlns:p14="http://schemas.microsoft.com/office/powerpoint/2010/main" val="23754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Generalize Beyond a Basic Block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Superblock </a:t>
            </a:r>
          </a:p>
          <a:p>
            <a:pPr lvl="1"/>
            <a:r>
              <a:rPr lang="en-US" altLang="en-US" smtClean="0"/>
              <a:t>Single entry</a:t>
            </a:r>
          </a:p>
          <a:p>
            <a:pPr lvl="1"/>
            <a:r>
              <a:rPr lang="en-US" altLang="en-US" smtClean="0"/>
              <a:t>Multiple exits (side exits)</a:t>
            </a:r>
          </a:p>
          <a:p>
            <a:pPr lvl="1"/>
            <a:r>
              <a:rPr lang="en-US" altLang="en-US" smtClean="0"/>
              <a:t>No side entries</a:t>
            </a:r>
          </a:p>
          <a:p>
            <a:r>
              <a:rPr lang="en-US" altLang="en-US" smtClean="0"/>
              <a:t>Schedule just like a BB</a:t>
            </a:r>
          </a:p>
          <a:p>
            <a:pPr lvl="1"/>
            <a:r>
              <a:rPr lang="en-US" altLang="en-US" smtClean="0"/>
              <a:t>Priority calculations needs change</a:t>
            </a:r>
          </a:p>
          <a:p>
            <a:pPr lvl="1"/>
            <a:r>
              <a:rPr lang="en-US" altLang="en-US" smtClean="0"/>
              <a:t>Dealing with control deps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19800" y="2514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19800" y="3276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7086600" y="3276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0866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086600" y="4800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553200" y="4800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660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Physical Realization of EVRs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EVR may contain an unlimited number values</a:t>
            </a:r>
          </a:p>
          <a:p>
            <a:pPr lvl="1"/>
            <a:r>
              <a:rPr lang="en-US" altLang="en-US" smtClean="0"/>
              <a:t>But, only a finite contiguous set of elements of an EVR are ever live at any point in time</a:t>
            </a:r>
          </a:p>
          <a:p>
            <a:pPr lvl="1"/>
            <a:r>
              <a:rPr lang="en-US" altLang="en-US" smtClean="0"/>
              <a:t>These must be given physical registers</a:t>
            </a:r>
          </a:p>
          <a:p>
            <a:r>
              <a:rPr lang="en-US" altLang="en-US" smtClean="0"/>
              <a:t>Conventional register file</a:t>
            </a:r>
          </a:p>
          <a:p>
            <a:pPr lvl="1"/>
            <a:r>
              <a:rPr lang="en-US" altLang="en-US" smtClean="0"/>
              <a:t>Remaps are essentially copies, so each EVR is realized by a set of physical registers and copies are inserted</a:t>
            </a:r>
          </a:p>
          <a:p>
            <a:r>
              <a:rPr lang="en-US" altLang="en-US" smtClean="0"/>
              <a:t>Rotating registers</a:t>
            </a:r>
          </a:p>
          <a:p>
            <a:pPr lvl="1"/>
            <a:r>
              <a:rPr lang="en-US" altLang="en-US" smtClean="0"/>
              <a:t>Direct support for EVRs</a:t>
            </a:r>
          </a:p>
          <a:p>
            <a:pPr lvl="1"/>
            <a:r>
              <a:rPr lang="en-US" altLang="en-US" smtClean="0"/>
              <a:t>No copies needed</a:t>
            </a:r>
          </a:p>
          <a:p>
            <a:pPr lvl="1"/>
            <a:r>
              <a:rPr lang="en-US" altLang="en-US" smtClean="0"/>
              <a:t>File “rotated” after each loop iteration is completed</a:t>
            </a:r>
          </a:p>
        </p:txBody>
      </p:sp>
    </p:spTree>
    <p:extLst>
      <p:ext uri="{BB962C8B-B14F-4D97-AF65-F5344CB8AC3E}">
        <p14:creationId xmlns:p14="http://schemas.microsoft.com/office/powerpoint/2010/main" val="332047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Dependence Example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219200" y="2438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6477000" y="579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6629400" y="2438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66294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66294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6286500" y="23622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Freeform 16"/>
          <p:cNvSpPr>
            <a:spLocks/>
          </p:cNvSpPr>
          <p:nvPr/>
        </p:nvSpPr>
        <p:spPr bwMode="auto">
          <a:xfrm>
            <a:off x="6705600" y="35814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6311900" y="4267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>
            <a:off x="6705600" y="1803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6629400" y="3810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>
            <a:off x="67056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1355725" y="5372100"/>
            <a:ext cx="2787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In DSA form, there are no</a:t>
            </a:r>
          </a:p>
          <a:p>
            <a:r>
              <a:rPr lang="en-US" altLang="en-US">
                <a:solidFill>
                  <a:schemeClr val="tx1"/>
                </a:solidFill>
              </a:rPr>
              <a:t>inter-iteration anti or output 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dependences!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003925" y="44561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6629400" y="550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5791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2484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6553200" y="2360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7315200" y="1774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77724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69342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6858000" y="3808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6781800" y="3451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40" name="Freeform 32"/>
          <p:cNvSpPr>
            <a:spLocks/>
          </p:cNvSpPr>
          <p:nvPr/>
        </p:nvSpPr>
        <p:spPr bwMode="auto">
          <a:xfrm>
            <a:off x="6705600" y="3048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5715000" y="62452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</p:spTree>
    <p:extLst>
      <p:ext uri="{BB962C8B-B14F-4D97-AF65-F5344CB8AC3E}">
        <p14:creationId xmlns:p14="http://schemas.microsoft.com/office/powerpoint/2010/main" val="3972126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355725" y="4991100"/>
            <a:ext cx="2762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Draw the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showing both intra and inter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 dependences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6716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Lstart in a Superblock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Not a single Lstart any more</a:t>
            </a:r>
          </a:p>
          <a:p>
            <a:pPr lvl="1"/>
            <a:r>
              <a:rPr lang="en-US" altLang="en-US" smtClean="0"/>
              <a:t>1 per exit branch (Lstart is a vector!)</a:t>
            </a:r>
          </a:p>
          <a:p>
            <a:pPr lvl="1"/>
            <a:r>
              <a:rPr lang="en-US" altLang="en-US" smtClean="0"/>
              <a:t>Exit branches have probabilities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492875" y="2625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8832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9342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6111875" y="29305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721475" y="29305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035675" y="3540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11875" y="27749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934200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730875" y="3613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5883275" y="3921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5883275" y="4606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035675" y="4225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5883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6035675" y="49117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111875" y="41910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7162800" y="41910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7315200" y="46450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035675" y="55975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638800" y="60928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7150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715000" y="4873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5532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5750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Estart	Lstart0	Lstart1</a:t>
            </a:r>
          </a:p>
          <a:p>
            <a:r>
              <a:rPr lang="en-US" altLang="en-US"/>
              <a:t>1	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96000" y="3505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5532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6895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Operation </a:t>
            </a:r>
            <a:r>
              <a:rPr lang="en-US" altLang="en-US" dirty="0" smtClean="0"/>
              <a:t>Priority in a Superblock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Priority – Dependence height and speculative yield</a:t>
            </a:r>
          </a:p>
          <a:p>
            <a:pPr lvl="1"/>
            <a:r>
              <a:rPr lang="en-US" altLang="en-US" smtClean="0"/>
              <a:t>Height from op to exit * probability of exit</a:t>
            </a:r>
          </a:p>
          <a:p>
            <a:pPr lvl="1"/>
            <a:r>
              <a:rPr lang="en-US" altLang="en-US" smtClean="0"/>
              <a:t>Sum up across all exits in the superblock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7775575" y="3082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7165975" y="3692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82169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7394575" y="33877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8004175" y="33877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318375" y="39973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7394575" y="3232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8216900" y="3578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013575" y="40703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7165975" y="4378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7165975" y="5064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7318375" y="4683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7165975" y="5749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7318375" y="5368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7394575" y="46482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8445500" y="46482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8140700" y="51022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7318375" y="60547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921500" y="6400800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Exit1 (75%)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9977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9977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78359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397379" y="3865562"/>
            <a:ext cx="6152646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op	</a:t>
            </a:r>
            <a:r>
              <a:rPr lang="en-US" altLang="en-US" dirty="0" err="1" smtClean="0"/>
              <a:t>Estart</a:t>
            </a:r>
            <a:r>
              <a:rPr lang="en-US" altLang="en-US" dirty="0"/>
              <a:t>	</a:t>
            </a:r>
            <a:r>
              <a:rPr lang="en-US" altLang="en-US" dirty="0" smtClean="0"/>
              <a:t>Lstart0</a:t>
            </a:r>
            <a:r>
              <a:rPr lang="en-US" altLang="en-US" dirty="0"/>
              <a:t>	</a:t>
            </a:r>
            <a:r>
              <a:rPr lang="en-US" altLang="en-US" dirty="0" smtClean="0"/>
              <a:t>Lstart1	Priority</a:t>
            </a:r>
            <a:endParaRPr lang="en-US" altLang="en-US" dirty="0"/>
          </a:p>
          <a:p>
            <a:r>
              <a:rPr lang="en-US" altLang="en-US" dirty="0" smtClean="0"/>
              <a:t>1</a:t>
            </a:r>
            <a:r>
              <a:rPr lang="en-US" altLang="en-US" dirty="0"/>
              <a:t>	 0	0	0 </a:t>
            </a:r>
            <a:r>
              <a:rPr lang="en-US" altLang="en-US" dirty="0" smtClean="0"/>
              <a:t>	.25(3-0+1) + .75(5-0+1)</a:t>
            </a:r>
          </a:p>
          <a:p>
            <a:r>
              <a:rPr lang="en-US" altLang="en-US" dirty="0" smtClean="0"/>
              <a:t>2</a:t>
            </a:r>
            <a:r>
              <a:rPr lang="en-US" altLang="en-US" dirty="0"/>
              <a:t>	 1	2	</a:t>
            </a:r>
            <a:r>
              <a:rPr lang="en-US" altLang="en-US" dirty="0" smtClean="0"/>
              <a:t>1	.25(3-2+1) + .75(5-1+1)</a:t>
            </a:r>
            <a:endParaRPr lang="en-US" altLang="en-US" dirty="0"/>
          </a:p>
          <a:p>
            <a:r>
              <a:rPr lang="en-US" altLang="en-US" dirty="0"/>
              <a:t>3	 2	-	</a:t>
            </a:r>
            <a:r>
              <a:rPr lang="en-US" altLang="en-US" dirty="0" smtClean="0"/>
              <a:t>2	.75(5-2+1)</a:t>
            </a:r>
            <a:endParaRPr lang="en-US" altLang="en-US" dirty="0"/>
          </a:p>
          <a:p>
            <a:r>
              <a:rPr lang="en-US" altLang="en-US" dirty="0"/>
              <a:t>4	 3	3	</a:t>
            </a:r>
            <a:r>
              <a:rPr lang="en-US" altLang="en-US" dirty="0" smtClean="0"/>
              <a:t>4	.25(3-3+1) + .75(5-4+1)</a:t>
            </a:r>
            <a:endParaRPr lang="en-US" altLang="en-US" dirty="0"/>
          </a:p>
          <a:p>
            <a:r>
              <a:rPr lang="en-US" altLang="en-US" dirty="0"/>
              <a:t>5	 3	-	</a:t>
            </a:r>
            <a:r>
              <a:rPr lang="en-US" altLang="en-US" dirty="0" smtClean="0"/>
              <a:t>3	.75(5-3+1)</a:t>
            </a:r>
            <a:endParaRPr lang="en-US" altLang="en-US" dirty="0"/>
          </a:p>
          <a:p>
            <a:r>
              <a:rPr lang="en-US" altLang="en-US" dirty="0"/>
              <a:t>6	 5	-	</a:t>
            </a:r>
            <a:r>
              <a:rPr lang="en-US" altLang="en-US" dirty="0" smtClean="0"/>
              <a:t>5	.75(5-5+1)</a:t>
            </a:r>
            <a:endParaRPr lang="en-US" altLang="en-US" dirty="0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7378700" y="3962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78359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838200" y="2740025"/>
            <a:ext cx="589456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Priority(op) = </a:t>
            </a:r>
            <a:r>
              <a:rPr lang="en-US" altLang="en-US" dirty="0">
                <a:solidFill>
                  <a:schemeClr val="tx1"/>
                </a:solidFill>
              </a:rPr>
              <a:t>SUM</a:t>
            </a:r>
            <a:r>
              <a:rPr lang="en-US" altLang="en-US" dirty="0"/>
              <a:t>(</a:t>
            </a:r>
            <a:r>
              <a:rPr lang="en-US" altLang="en-US" dirty="0" err="1"/>
              <a:t>Probi</a:t>
            </a:r>
            <a:r>
              <a:rPr lang="en-US" altLang="en-US" dirty="0"/>
              <a:t> * (</a:t>
            </a:r>
            <a:r>
              <a:rPr lang="en-US" altLang="en-US" dirty="0" err="1" smtClean="0"/>
              <a:t>MAX_Lstarti</a:t>
            </a:r>
            <a:r>
              <a:rPr lang="en-US" altLang="en-US" dirty="0" smtClean="0"/>
              <a:t> </a:t>
            </a:r>
            <a:r>
              <a:rPr lang="en-US" altLang="en-US" dirty="0"/>
              <a:t>– </a:t>
            </a:r>
            <a:r>
              <a:rPr lang="en-US" altLang="en-US" dirty="0" err="1"/>
              <a:t>Lstarti</a:t>
            </a:r>
            <a:r>
              <a:rPr lang="en-US" altLang="en-US" dirty="0"/>
              <a:t>(op) + 1))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905000" y="3044825"/>
            <a:ext cx="1744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valid late times for op</a:t>
            </a:r>
          </a:p>
        </p:txBody>
      </p:sp>
    </p:spTree>
    <p:extLst>
      <p:ext uri="{BB962C8B-B14F-4D97-AF65-F5344CB8AC3E}">
        <p14:creationId xmlns:p14="http://schemas.microsoft.com/office/powerpoint/2010/main" val="361764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Dependences in a Superblock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6172200" y="1978025"/>
            <a:ext cx="23066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* Data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shown, all are reg flow</a:t>
            </a:r>
          </a:p>
          <a:p>
            <a:r>
              <a:rPr lang="en-US" altLang="en-US">
                <a:solidFill>
                  <a:schemeClr val="tx1"/>
                </a:solidFill>
              </a:rPr>
              <a:t>except 1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6 is reg anti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* Dependences define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precedence ordering of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operations to ensure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correct execution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semantics</a:t>
            </a:r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What about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dependences?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Control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define precedence of</a:t>
            </a:r>
          </a:p>
          <a:p>
            <a:r>
              <a:rPr lang="en-US" altLang="en-US">
                <a:solidFill>
                  <a:schemeClr val="tx1"/>
                </a:solidFill>
              </a:rPr>
              <a:t>ops with respect to</a:t>
            </a:r>
          </a:p>
          <a:p>
            <a:r>
              <a:rPr lang="en-US" altLang="en-US">
                <a:solidFill>
                  <a:schemeClr val="tx1"/>
                </a:solidFill>
              </a:rPr>
              <a:t>branches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</p:spTree>
    <p:extLst>
      <p:ext uri="{BB962C8B-B14F-4D97-AF65-F5344CB8AC3E}">
        <p14:creationId xmlns:p14="http://schemas.microsoft.com/office/powerpoint/2010/main" val="302783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smtClean="0"/>
              <a:t>Conservative Approach to Control Dependences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4648200" y="1752600"/>
            <a:ext cx="1295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648200" y="3886200"/>
            <a:ext cx="12954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461125" y="1790700"/>
            <a:ext cx="246734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* Make branches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barriers, nothing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moves above or below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branches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Schedule each BB in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SB separately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Sequential schedules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Whole purpose of a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superblock is </a:t>
            </a:r>
            <a:r>
              <a:rPr lang="en-US" altLang="en-US" dirty="0" smtClean="0">
                <a:solidFill>
                  <a:schemeClr val="tx1"/>
                </a:solidFill>
              </a:rPr>
              <a:t>lost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* Need a better solution!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3886200" y="3429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3886200" y="4800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</p:spTree>
    <p:extLst>
      <p:ext uri="{BB962C8B-B14F-4D97-AF65-F5344CB8AC3E}">
        <p14:creationId xmlns:p14="http://schemas.microsoft.com/office/powerpoint/2010/main" val="237845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Upward Code Motion Across Branches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 smtClean="0"/>
              <a:t>Restriction 1a (register op)</a:t>
            </a:r>
          </a:p>
          <a:p>
            <a:pPr lvl="1"/>
            <a:r>
              <a:rPr lang="en-US" altLang="en-US" sz="1600" smtClean="0"/>
              <a:t>The destination of op is not in liveout(br)</a:t>
            </a:r>
          </a:p>
          <a:p>
            <a:pPr lvl="1"/>
            <a:r>
              <a:rPr lang="en-US" altLang="en-US" sz="1600" smtClean="0"/>
              <a:t>Wrongly kill a live value</a:t>
            </a:r>
          </a:p>
          <a:p>
            <a:r>
              <a:rPr lang="en-US" altLang="en-US" sz="1800" smtClean="0"/>
              <a:t>Restriction 1b (memory op)</a:t>
            </a:r>
          </a:p>
          <a:p>
            <a:pPr lvl="1"/>
            <a:r>
              <a:rPr lang="en-US" altLang="en-US" sz="1600" smtClean="0"/>
              <a:t>Op does not modify the memory</a:t>
            </a:r>
          </a:p>
          <a:p>
            <a:pPr lvl="1"/>
            <a:r>
              <a:rPr lang="en-US" altLang="en-US" sz="1600" smtClean="0"/>
              <a:t>Actually live memory is what matters, but that is often too hard to determine</a:t>
            </a:r>
          </a:p>
          <a:p>
            <a:r>
              <a:rPr lang="en-US" altLang="en-US" sz="1800" smtClean="0"/>
              <a:t>Restriction 2</a:t>
            </a:r>
          </a:p>
          <a:p>
            <a:pPr lvl="1"/>
            <a:r>
              <a:rPr lang="en-US" altLang="en-US" sz="1600" smtClean="0"/>
              <a:t>Op must not cause an exception that may terminate the program execution when br is taken</a:t>
            </a:r>
          </a:p>
          <a:p>
            <a:pPr lvl="1"/>
            <a:r>
              <a:rPr lang="en-US" altLang="en-US" sz="1600" smtClean="0"/>
              <a:t>Op is executed more often than it is supposed to (</a:t>
            </a:r>
            <a:r>
              <a:rPr lang="en-US" altLang="en-US" sz="1600" u="sng" smtClean="0"/>
              <a:t>speculated</a:t>
            </a:r>
            <a:r>
              <a:rPr lang="en-US" altLang="en-US" sz="1600" smtClean="0"/>
              <a:t>)</a:t>
            </a:r>
          </a:p>
          <a:p>
            <a:pPr lvl="1"/>
            <a:r>
              <a:rPr lang="en-US" altLang="en-US" sz="1600" smtClean="0"/>
              <a:t>Page fault or cache miss are ok</a:t>
            </a:r>
          </a:p>
          <a:p>
            <a:r>
              <a:rPr lang="en-US" altLang="en-US" sz="1800" smtClean="0"/>
              <a:t>Insert control dep when either restriction is violated</a:t>
            </a:r>
          </a:p>
          <a:p>
            <a:pPr lvl="1"/>
            <a:endParaRPr lang="en-US" altLang="en-US" sz="1600" smtClean="0"/>
          </a:p>
          <a:p>
            <a:pPr lvl="1"/>
            <a:endParaRPr lang="en-US" altLang="en-US" sz="160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80125" y="1866900"/>
            <a:ext cx="11636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y = z / x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858000" y="52578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6858000" y="52578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019800" y="59436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379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Downward Code Motion Across Branches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smtClean="0"/>
              <a:t>Restriction 1 (liveness)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If no compensation code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/>
              <a:t>Same restriction as before, destination of op is not </a:t>
            </a:r>
            <a:r>
              <a:rPr lang="en-US" altLang="en-US" sz="1600" dirty="0" err="1" smtClean="0"/>
              <a:t>liveout</a:t>
            </a:r>
            <a:endParaRPr lang="en-US" altLang="en-US" sz="1600" dirty="0" smtClean="0"/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Else, no restrictions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/>
              <a:t>Duplicate operation along both directions of branch if destination is </a:t>
            </a:r>
            <a:r>
              <a:rPr lang="en-US" altLang="en-US" sz="1600" dirty="0" err="1" smtClean="0"/>
              <a:t>liveout</a:t>
            </a:r>
            <a:endParaRPr lang="en-US" altLang="en-US" sz="1600" dirty="0" smtClean="0"/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Restriction 2 (speculation)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Not applicable, downward motion is not speculation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Again, insert control dep when the restrictions are violated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Part of the </a:t>
            </a:r>
            <a:r>
              <a:rPr lang="en-US" altLang="en-US" sz="2000" dirty="0" err="1" smtClean="0"/>
              <a:t>philosphy</a:t>
            </a:r>
            <a:r>
              <a:rPr lang="en-US" altLang="en-US" sz="2000" dirty="0" smtClean="0"/>
              <a:t> of superblocks is no compensation code insertion hence R1 is enforced!</a:t>
            </a:r>
          </a:p>
          <a:p>
            <a:pPr lvl="1">
              <a:lnSpc>
                <a:spcPct val="90000"/>
              </a:lnSpc>
            </a:pPr>
            <a:endParaRPr lang="en-US" altLang="en-US" sz="1800" dirty="0" smtClean="0"/>
          </a:p>
          <a:p>
            <a:pPr lvl="1">
              <a:lnSpc>
                <a:spcPct val="90000"/>
              </a:lnSpc>
            </a:pPr>
            <a:endParaRPr lang="en-US" altLang="en-US" sz="1800" dirty="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0" y="1673225"/>
            <a:ext cx="10048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a = b * c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a = b * c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934200" y="61722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858000" y="5257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5867400" y="5562600"/>
            <a:ext cx="1828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branch x &lt;= 0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858000" y="6172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54322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12629</TotalTime>
  <Words>3232</Words>
  <Application>Microsoft Office PowerPoint</Application>
  <PresentationFormat>Custom</PresentationFormat>
  <Paragraphs>704</Paragraphs>
  <Slides>32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12 Superblock Scheduling, Intro to Modulo Scheduling</vt:lpstr>
      <vt:lpstr>Announcements &amp; Reading Material</vt:lpstr>
      <vt:lpstr>Generalize Beyond a Basic Block</vt:lpstr>
      <vt:lpstr>Lstart in a Superblock</vt:lpstr>
      <vt:lpstr>Operation Priority in a Superblock</vt:lpstr>
      <vt:lpstr>Dependences in a Superblock</vt:lpstr>
      <vt:lpstr>Conservative Approach to Control Dependences</vt:lpstr>
      <vt:lpstr>Upward Code Motion Across Branches</vt:lpstr>
      <vt:lpstr>Downward Code Motion Across Branches</vt:lpstr>
      <vt:lpstr>Add Control Dependences to a Superblock</vt:lpstr>
      <vt:lpstr>List Scheduling on Superblocks</vt:lpstr>
      <vt:lpstr>Relaxing Code Motion Restrictions</vt:lpstr>
      <vt:lpstr>General Speculation Model</vt:lpstr>
      <vt:lpstr>Programming Implications of General Spec</vt:lpstr>
      <vt:lpstr>Homework Problem</vt:lpstr>
      <vt:lpstr>Homework Problem – Solution </vt:lpstr>
      <vt:lpstr>Homework Problem – Solution (continued) </vt:lpstr>
      <vt:lpstr>Change Focus to Scheduling Loops</vt:lpstr>
      <vt:lpstr>Basic Approach – List Schedule the Loop Body</vt:lpstr>
      <vt:lpstr>Unroll Then Schedule Larger Body</vt:lpstr>
      <vt:lpstr>Problems With Unrolling</vt:lpstr>
      <vt:lpstr>Overlap Iterations Using Pipelining</vt:lpstr>
      <vt:lpstr>A Software Pipeline</vt:lpstr>
      <vt:lpstr>Creating Software Pipelines</vt:lpstr>
      <vt:lpstr>Creating Software Pipelines (2)</vt:lpstr>
      <vt:lpstr>Terminology</vt:lpstr>
      <vt:lpstr>Resource Usage Legality</vt:lpstr>
      <vt:lpstr>Dependences in a Loop</vt:lpstr>
      <vt:lpstr>Dynamic Single Assignment (DSA) Form</vt:lpstr>
      <vt:lpstr>Physical Realization of EVRs</vt:lpstr>
      <vt:lpstr>Loop Dependence Example</vt:lpstr>
      <vt:lpstr>Class Problem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271</cp:revision>
  <cp:lastPrinted>2001-10-18T06:50:13Z</cp:lastPrinted>
  <dcterms:created xsi:type="dcterms:W3CDTF">1999-01-24T07:45:10Z</dcterms:created>
  <dcterms:modified xsi:type="dcterms:W3CDTF">2024-02-20T03:11:45Z</dcterms:modified>
</cp:coreProperties>
</file>