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628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14" r:id="rId12"/>
    <p:sldId id="595" r:id="rId13"/>
    <p:sldId id="596" r:id="rId14"/>
    <p:sldId id="597" r:id="rId15"/>
    <p:sldId id="573" r:id="rId16"/>
    <p:sldId id="574" r:id="rId17"/>
    <p:sldId id="575" r:id="rId18"/>
    <p:sldId id="610" r:id="rId19"/>
    <p:sldId id="576" r:id="rId20"/>
    <p:sldId id="577" r:id="rId21"/>
    <p:sldId id="578" r:id="rId22"/>
    <p:sldId id="579" r:id="rId23"/>
    <p:sldId id="581" r:id="rId24"/>
    <p:sldId id="609" r:id="rId25"/>
    <p:sldId id="582" r:id="rId26"/>
    <p:sldId id="583" r:id="rId27"/>
    <p:sldId id="584" r:id="rId28"/>
    <p:sldId id="61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11</a:t>
            </a:r>
            <a:br>
              <a:rPr lang="en-US" altLang="en-US" sz="4800" dirty="0" smtClean="0"/>
            </a:br>
            <a:r>
              <a:rPr lang="en-US" altLang="en-US" sz="4800" dirty="0" smtClean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19</a:t>
            </a:r>
            <a:r>
              <a:rPr lang="en-US" altLang="en-US" i="1" dirty="0" smtClean="0"/>
              <a:t>, 2024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latencies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add:    1</a:t>
            </a:r>
          </a:p>
          <a:p>
            <a:r>
              <a:rPr lang="en-US" altLang="en-US" dirty="0" err="1" smtClean="0"/>
              <a:t>cmpp</a:t>
            </a:r>
            <a:r>
              <a:rPr lang="en-US" altLang="en-US" dirty="0" smtClean="0"/>
              <a:t>:    </a:t>
            </a:r>
            <a:r>
              <a:rPr lang="en-US" altLang="en-US" dirty="0"/>
              <a:t>1</a:t>
            </a:r>
          </a:p>
          <a:p>
            <a:r>
              <a:rPr lang="en-US" altLang="en-US" dirty="0" smtClean="0"/>
              <a:t>load</a:t>
            </a:r>
            <a:r>
              <a:rPr lang="en-US" altLang="en-US" dirty="0"/>
              <a:t>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</a:t>
            </a:r>
            <a:r>
              <a:rPr lang="en-US" altLang="en-US" sz="1600" dirty="0" smtClean="0">
                <a:solidFill>
                  <a:schemeClr val="tx2"/>
                </a:solidFill>
              </a:rPr>
              <a:t>control</a:t>
            </a:r>
            <a:br>
              <a:rPr lang="en-US" altLang="en-US" sz="1600" dirty="0" smtClean="0">
                <a:solidFill>
                  <a:schemeClr val="tx2"/>
                </a:solidFill>
              </a:rPr>
            </a:br>
            <a:r>
              <a:rPr lang="en-US" altLang="en-US" sz="1600" dirty="0" smtClean="0">
                <a:solidFill>
                  <a:schemeClr val="tx2"/>
                </a:solidFill>
              </a:rPr>
              <a:t>dependence </a:t>
            </a:r>
            <a:r>
              <a:rPr lang="en-US" altLang="en-US" sz="1600" dirty="0">
                <a:solidFill>
                  <a:schemeClr val="tx2"/>
                </a:solidFill>
              </a:rPr>
              <a:t>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</a:t>
            </a:r>
            <a:r>
              <a:rPr lang="en-US" altLang="en-US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control 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73419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 smtClean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</a:t>
            </a:r>
            <a:r>
              <a:rPr lang="en-US" altLang="en-US" dirty="0" smtClean="0"/>
              <a:t>3</a:t>
            </a:r>
            <a:endParaRPr lang="en-US" altLang="en-US" dirty="0"/>
          </a:p>
          <a:p>
            <a:r>
              <a:rPr lang="en-US" altLang="en-US" dirty="0"/>
              <a:t>load:   2</a:t>
            </a:r>
          </a:p>
          <a:p>
            <a:r>
              <a:rPr lang="en-US" altLang="en-US" dirty="0" smtClean="0"/>
              <a:t>store</a:t>
            </a:r>
            <a:r>
              <a:rPr lang="en-US" altLang="en-US" dirty="0"/>
              <a:t>: </a:t>
            </a:r>
            <a:r>
              <a:rPr lang="en-US" altLang="en-US" dirty="0" smtClean="0"/>
              <a:t> 1</a:t>
            </a:r>
          </a:p>
          <a:p>
            <a:endParaRPr lang="en-US" altLang="en-US" dirty="0"/>
          </a:p>
          <a:p>
            <a:r>
              <a:rPr lang="en-US" altLang="en-US" dirty="0" smtClean="0"/>
              <a:t>Store format 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, data)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3</a:t>
            </a:r>
            <a:endParaRPr lang="en-US" sz="1400" dirty="0"/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o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deps all with latency =1: 1</a:t>
            </a:r>
            <a:r>
              <a:rPr lang="en-US" dirty="0" smtClean="0">
                <a:sym typeface="Wingdings" panose="05000000000000000000" pitchFamily="2" charset="2"/>
              </a:rPr>
              <a:t>3 (ma), 18 (ma),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34 (mf), 38 (</a:t>
            </a:r>
            <a:r>
              <a:rPr lang="en-US" dirty="0" err="1" smtClean="0">
                <a:sym typeface="Wingdings" panose="05000000000000000000" pitchFamily="2" charset="2"/>
              </a:rPr>
              <a:t>mo</a:t>
            </a:r>
            <a:r>
              <a:rPr lang="en-US" dirty="0" smtClean="0">
                <a:sym typeface="Wingdings" panose="05000000000000000000" pitchFamily="2" charset="2"/>
              </a:rPr>
              <a:t>), 48 (ma)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control dependences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Estart</a:t>
            </a:r>
            <a:r>
              <a:rPr lang="en-US" altLang="en-US" dirty="0" smtClean="0"/>
              <a:t> = earliest start time, (as soon as possible - ASAP)</a:t>
            </a:r>
          </a:p>
          <a:p>
            <a:pPr lvl="1"/>
            <a:r>
              <a:rPr lang="en-US" altLang="en-US" dirty="0" smtClean="0"/>
              <a:t>Schedule length with infinite resources (dependence height)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0 if node has no predecessors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MAX(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) + latency)</a:t>
            </a:r>
            <a:br>
              <a:rPr lang="en-US" altLang="en-US" dirty="0" smtClean="0"/>
            </a:br>
            <a:r>
              <a:rPr lang="en-US" altLang="en-US" dirty="0" smtClean="0"/>
              <a:t>for each predecessor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 smtClean="0"/>
              <a:t>Lstart</a:t>
            </a:r>
            <a:r>
              <a:rPr lang="en-US" altLang="en-US" dirty="0" smtClean="0"/>
              <a:t> = latest start time, ALAP </a:t>
            </a:r>
          </a:p>
          <a:p>
            <a:pPr lvl="1"/>
            <a:r>
              <a:rPr lang="en-US" altLang="en-US" dirty="0" smtClean="0"/>
              <a:t>Latest time a node can be scheduled </a:t>
            </a:r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sched</a:t>
            </a:r>
            <a:r>
              <a:rPr lang="en-US" altLang="en-US" dirty="0" smtClean="0"/>
              <a:t> length not increased beyond infinite resource schedule length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 if node has no successors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MIN(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succ</a:t>
            </a:r>
            <a:r>
              <a:rPr lang="en-US" altLang="en-US" dirty="0" smtClean="0"/>
              <a:t>) - latency)</a:t>
            </a:r>
            <a:br>
              <a:rPr lang="en-US" altLang="en-US" dirty="0" smtClean="0"/>
            </a:br>
            <a:r>
              <a:rPr lang="en-US" altLang="en-US" dirty="0" smtClean="0"/>
              <a:t>for each successor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Critical operations = Operations with slack = 0</a:t>
            </a:r>
          </a:p>
          <a:p>
            <a:pPr lvl="1"/>
            <a:r>
              <a:rPr lang="en-US" altLang="en-US" dirty="0" smtClean="0"/>
              <a:t>No mobility, cannot be delayed without extending the schedule length of the block</a:t>
            </a:r>
          </a:p>
          <a:p>
            <a:pPr lvl="1"/>
            <a:r>
              <a:rPr lang="en-US" altLang="en-US" dirty="0" smtClean="0"/>
              <a:t>Critical path = sequence of critical</a:t>
            </a:r>
            <a:br>
              <a:rPr lang="en-US" altLang="en-US" dirty="0" smtClean="0"/>
            </a:br>
            <a:r>
              <a:rPr lang="en-US" altLang="en-US" dirty="0" smtClean="0"/>
              <a:t>operations from node with no</a:t>
            </a:r>
            <a:br>
              <a:rPr lang="en-US" altLang="en-US" dirty="0" smtClean="0"/>
            </a:br>
            <a:r>
              <a:rPr lang="en-US" altLang="en-US" dirty="0" smtClean="0"/>
              <a:t>predecessors to exit node, can</a:t>
            </a:r>
            <a:br>
              <a:rPr lang="en-US" altLang="en-US" dirty="0" smtClean="0"/>
            </a:br>
            <a:r>
              <a:rPr lang="en-US" altLang="en-US" dirty="0" smtClean="0"/>
              <a:t>be multiple </a:t>
            </a:r>
            <a:r>
              <a:rPr lang="en-US" altLang="en-US" dirty="0" err="1" smtClean="0"/>
              <a:t>crit</a:t>
            </a:r>
            <a:r>
              <a:rPr lang="en-US" altLang="en-US" dirty="0" smtClean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 smtClean="0"/>
              <a:t>1	0	0	0</a:t>
            </a:r>
            <a:endParaRPr lang="en-US" altLang="en-US" dirty="0"/>
          </a:p>
          <a:p>
            <a:r>
              <a:rPr lang="en-US" altLang="en-US" dirty="0" smtClean="0"/>
              <a:t>2	1	2	2</a:t>
            </a:r>
            <a:endParaRPr lang="en-US" altLang="en-US" dirty="0"/>
          </a:p>
          <a:p>
            <a:r>
              <a:rPr lang="en-US" altLang="en-US" dirty="0" smtClean="0"/>
              <a:t>3	2	2	0</a:t>
            </a:r>
            <a:endParaRPr lang="en-US" altLang="en-US" dirty="0"/>
          </a:p>
          <a:p>
            <a:r>
              <a:rPr lang="en-US" altLang="en-US" dirty="0" smtClean="0"/>
              <a:t>4	0	3	3</a:t>
            </a:r>
            <a:endParaRPr lang="en-US" altLang="en-US" dirty="0"/>
          </a:p>
          <a:p>
            <a:r>
              <a:rPr lang="en-US" altLang="en-US" dirty="0" smtClean="0"/>
              <a:t>5	4	5	1</a:t>
            </a:r>
            <a:endParaRPr lang="en-US" altLang="en-US" dirty="0"/>
          </a:p>
          <a:p>
            <a:r>
              <a:rPr lang="en-US" altLang="en-US" dirty="0" smtClean="0"/>
              <a:t>6	4	4	0</a:t>
            </a:r>
            <a:endParaRPr lang="en-US" altLang="en-US" dirty="0"/>
          </a:p>
          <a:p>
            <a:r>
              <a:rPr lang="en-US" altLang="en-US" dirty="0" smtClean="0"/>
              <a:t>7	5	6	1</a:t>
            </a:r>
            <a:endParaRPr lang="en-US" altLang="en-US" dirty="0"/>
          </a:p>
          <a:p>
            <a:r>
              <a:rPr lang="en-US" altLang="en-US" dirty="0" smtClean="0"/>
              <a:t>8	7	7	0</a:t>
            </a:r>
            <a:endParaRPr lang="en-US" altLang="en-US" dirty="0"/>
          </a:p>
          <a:p>
            <a:r>
              <a:rPr lang="en-US" altLang="en-US" dirty="0" smtClean="0"/>
              <a:t>9	8	8	0</a:t>
            </a:r>
            <a:endParaRPr lang="en-US" altLang="en-US" dirty="0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</a:t>
            </a:r>
            <a:r>
              <a:rPr lang="en-US" altLang="en-US" dirty="0" smtClean="0"/>
              <a:t>= 1,3,6,8,9 </a:t>
            </a:r>
            <a:endParaRPr lang="en-US" altLang="en-US" dirty="0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Need a mechanism to decide which ops to schedule first (when you have multiple choices)</a:t>
            </a:r>
          </a:p>
          <a:p>
            <a:r>
              <a:rPr lang="en-US" altLang="en-US" smtClean="0"/>
              <a:t>Common priority functions</a:t>
            </a:r>
          </a:p>
          <a:p>
            <a:pPr lvl="1"/>
            <a:r>
              <a:rPr lang="en-US" altLang="en-US" smtClean="0"/>
              <a:t>Height – Distance from exit node</a:t>
            </a:r>
          </a:p>
          <a:p>
            <a:pPr lvl="2"/>
            <a:r>
              <a:rPr lang="en-US" altLang="en-US" smtClean="0"/>
              <a:t>Give priority to amount of work left to do</a:t>
            </a:r>
          </a:p>
          <a:p>
            <a:pPr lvl="1"/>
            <a:r>
              <a:rPr lang="en-US" altLang="en-US" smtClean="0"/>
              <a:t>Slackness – inversely proportional to slack</a:t>
            </a:r>
          </a:p>
          <a:p>
            <a:pPr lvl="2"/>
            <a:r>
              <a:rPr lang="en-US" altLang="en-US" smtClean="0"/>
              <a:t>Give priority to ops on the critical path</a:t>
            </a:r>
          </a:p>
          <a:p>
            <a:pPr lvl="1"/>
            <a:r>
              <a:rPr lang="en-US" altLang="en-US" smtClean="0"/>
              <a:t>Register use – priority to nodes with more source operands and fewer destination operands</a:t>
            </a:r>
          </a:p>
          <a:p>
            <a:pPr lvl="2"/>
            <a:r>
              <a:rPr lang="en-US" altLang="en-US" smtClean="0"/>
              <a:t>Reduces number of live registers </a:t>
            </a:r>
          </a:p>
          <a:p>
            <a:pPr lvl="1"/>
            <a:r>
              <a:rPr lang="en-US" altLang="en-US" smtClean="0"/>
              <a:t>Uncover – high priority to nodes with many children</a:t>
            </a:r>
          </a:p>
          <a:p>
            <a:pPr lvl="2"/>
            <a:r>
              <a:rPr lang="en-US" altLang="en-US" smtClean="0"/>
              <a:t>Frees up more nodes</a:t>
            </a:r>
          </a:p>
          <a:p>
            <a:pPr lvl="1"/>
            <a:r>
              <a:rPr lang="en-US" altLang="en-US" smtClean="0"/>
              <a:t>Original order – when all else fails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HW 2 – Due </a:t>
            </a:r>
            <a:r>
              <a:rPr lang="en-US" altLang="en-US" sz="2000" dirty="0" smtClean="0"/>
              <a:t>Wed at </a:t>
            </a:r>
            <a:r>
              <a:rPr lang="en-US" altLang="en-US" sz="2000" dirty="0" smtClean="0"/>
              <a:t>midnight!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See piazza for answered questions, Talk to </a:t>
            </a:r>
            <a:r>
              <a:rPr lang="en-US" altLang="en-US" sz="1600" dirty="0" smtClean="0">
                <a:sym typeface="Wingdings" panose="05000000000000000000" pitchFamily="2" charset="2"/>
              </a:rPr>
              <a:t>Aditya/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Yunjie</a:t>
            </a:r>
            <a:r>
              <a:rPr lang="en-US" altLang="en-US" sz="1600" dirty="0" smtClean="0">
                <a:sym typeface="Wingdings" panose="05000000000000000000" pitchFamily="2" charset="2"/>
              </a:rPr>
              <a:t> </a:t>
            </a:r>
            <a:r>
              <a:rPr lang="en-US" altLang="en-US" sz="1600" dirty="0" smtClean="0">
                <a:sym typeface="Wingdings" panose="05000000000000000000" pitchFamily="2" charset="2"/>
              </a:rPr>
              <a:t>for help</a:t>
            </a:r>
            <a:endParaRPr lang="en-US" altLang="en-US" sz="1600" dirty="0" smtClean="0"/>
          </a:p>
          <a:p>
            <a:r>
              <a:rPr lang="en-US" altLang="en-US" sz="2000" dirty="0" smtClean="0"/>
              <a:t>Project discussion meetings </a:t>
            </a:r>
            <a:r>
              <a:rPr lang="en-US" altLang="en-US" sz="2000" dirty="0" smtClean="0"/>
              <a:t>(Mar 11-15)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Project proposal meeting signup next </a:t>
            </a:r>
            <a:r>
              <a:rPr lang="en-US" altLang="en-US" sz="1600" dirty="0" err="1" smtClean="0"/>
              <a:t>next</a:t>
            </a:r>
            <a:r>
              <a:rPr lang="en-US" altLang="en-US" sz="1600" dirty="0" smtClean="0"/>
              <a:t> week – Signup on Google </a:t>
            </a:r>
            <a:r>
              <a:rPr lang="en-US" altLang="en-US" sz="1600" dirty="0" smtClean="0"/>
              <a:t>Calendar</a:t>
            </a:r>
          </a:p>
          <a:p>
            <a:pPr lvl="2"/>
            <a:r>
              <a:rPr lang="en-US" altLang="en-US" sz="1400" dirty="0" smtClean="0"/>
              <a:t>Next week is spring break!</a:t>
            </a:r>
            <a:endParaRPr lang="en-US" altLang="en-US" sz="1400" dirty="0" smtClean="0"/>
          </a:p>
          <a:p>
            <a:pPr lvl="1"/>
            <a:r>
              <a:rPr lang="en-US" altLang="en-US" sz="1600" dirty="0" smtClean="0"/>
              <a:t>Each group meets 10 mins with Aditya,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and I</a:t>
            </a:r>
          </a:p>
          <a:p>
            <a:pPr lvl="1"/>
            <a:r>
              <a:rPr lang="en-US" altLang="en-US" sz="1600" dirty="0" smtClean="0"/>
              <a:t>Action items</a:t>
            </a:r>
          </a:p>
          <a:p>
            <a:pPr lvl="2"/>
            <a:r>
              <a:rPr lang="en-US" altLang="en-US" sz="1400" dirty="0" smtClean="0"/>
              <a:t>Need to identify group members</a:t>
            </a:r>
          </a:p>
          <a:p>
            <a:pPr lvl="2"/>
            <a:r>
              <a:rPr lang="en-US" altLang="en-US" sz="14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400" dirty="0" smtClean="0"/>
              <a:t>Think about general project areas that you want to work on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6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6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6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 smtClean="0"/>
          </a:p>
          <a:p>
            <a:r>
              <a:rPr lang="en-US" altLang="en-US" sz="2000" dirty="0" smtClean="0"/>
              <a:t>Next class 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Height-based is the most common</a:t>
            </a:r>
          </a:p>
          <a:p>
            <a:pPr lvl="1"/>
            <a:r>
              <a:rPr lang="en-US" altLang="en-US" smtClean="0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Build dependence graph, calculate priority</a:t>
            </a:r>
          </a:p>
          <a:p>
            <a:r>
              <a:rPr lang="en-US" altLang="en-US" smtClean="0"/>
              <a:t>Add all ops to UNSCHEDULED set</a:t>
            </a:r>
          </a:p>
          <a:p>
            <a:r>
              <a:rPr lang="en-US" altLang="en-US" smtClean="0"/>
              <a:t>time = -1</a:t>
            </a:r>
          </a:p>
          <a:p>
            <a:r>
              <a:rPr lang="en-US" altLang="en-US" smtClean="0"/>
              <a:t>while (UNSCHEDULED is not empty)</a:t>
            </a:r>
          </a:p>
          <a:p>
            <a:pPr lvl="1"/>
            <a:r>
              <a:rPr lang="en-US" altLang="en-US" smtClean="0"/>
              <a:t>time++</a:t>
            </a:r>
          </a:p>
          <a:p>
            <a:pPr lvl="1"/>
            <a:r>
              <a:rPr lang="en-US" altLang="en-US" smtClean="0"/>
              <a:t>READY = UNSCHEDULED ops whose incoming dependences have been satisfied</a:t>
            </a:r>
          </a:p>
          <a:p>
            <a:pPr lvl="1"/>
            <a:r>
              <a:rPr lang="en-US" altLang="en-US" smtClean="0"/>
              <a:t>Sort READY using priority function</a:t>
            </a:r>
          </a:p>
          <a:p>
            <a:pPr lvl="1"/>
            <a:r>
              <a:rPr lang="en-US" altLang="en-US" smtClean="0"/>
              <a:t>For each op in READY (highest to lowest priority)</a:t>
            </a:r>
          </a:p>
          <a:p>
            <a:pPr lvl="2"/>
            <a:r>
              <a:rPr lang="en-US" altLang="en-US" smtClean="0"/>
              <a:t>op can be scheduled at current time? (are the resources free?)</a:t>
            </a:r>
          </a:p>
          <a:p>
            <a:pPr lvl="3"/>
            <a:r>
              <a:rPr lang="en-US" altLang="en-US" smtClean="0"/>
              <a:t>Yes, schedule it, op.issue_time = time</a:t>
            </a:r>
          </a:p>
          <a:p>
            <a:pPr lvl="4"/>
            <a:r>
              <a:rPr lang="en-US" altLang="en-US" smtClean="0"/>
              <a:t>Mark resources busy in RU_map relative to issue time</a:t>
            </a:r>
          </a:p>
          <a:p>
            <a:pPr lvl="4"/>
            <a:r>
              <a:rPr lang="en-US" altLang="en-US" smtClean="0"/>
              <a:t>Remove op from UNSCHEDULED/READY sets</a:t>
            </a:r>
          </a:p>
          <a:p>
            <a:pPr lvl="3"/>
            <a:r>
              <a:rPr lang="en-US" altLang="en-US" smtClean="0"/>
              <a:t>No, continue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</a:t>
            </a:r>
            <a:r>
              <a:rPr lang="en-US" altLang="en-US" dirty="0" smtClean="0"/>
              <a:t>  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Processor: </a:t>
            </a:r>
            <a:r>
              <a:rPr lang="en-US" altLang="en-US" sz="1400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</a:t>
            </a:r>
            <a:r>
              <a:rPr lang="en-US" altLang="en-US" dirty="0" smtClean="0"/>
              <a:t>using cycle </a:t>
            </a:r>
            <a:r>
              <a:rPr lang="en-US" altLang="en-US" dirty="0"/>
              <a:t>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</a:t>
            </a:r>
            <a:r>
              <a:rPr lang="en-US" altLang="en-US" dirty="0" smtClean="0"/>
              <a:t>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</a:t>
            </a:r>
            <a:r>
              <a:rPr lang="en-US" altLang="en-US" dirty="0" smtClean="0">
                <a:solidFill>
                  <a:srgbClr val="FF0000"/>
                </a:solidFill>
              </a:rPr>
              <a:t>Instructions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To Be Continued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Code </a:t>
            </a:r>
            <a:r>
              <a:rPr lang="en-US" altLang="en-US" dirty="0" smtClean="0"/>
              <a:t>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Formed regions (</a:t>
            </a:r>
            <a:r>
              <a:rPr lang="en-US" altLang="en-US" dirty="0" err="1" smtClean="0"/>
              <a:t>sbs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hbs</a:t>
            </a:r>
            <a:r>
              <a:rPr lang="en-US" altLang="en-US" dirty="0" smtClean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Virtual </a:t>
            </a:r>
            <a:r>
              <a:rPr lang="en-US" altLang="en-US" dirty="0" smtClean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1.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Create </a:t>
            </a:r>
            <a:r>
              <a:rPr lang="en-US" alt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MultiOps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Spill to memory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010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dependences</a:t>
            </a:r>
          </a:p>
          <a:p>
            <a:pPr lvl="1"/>
            <a:r>
              <a:rPr lang="en-US" altLang="en-US" dirty="0" smtClean="0"/>
              <a:t>If 2 operations access the same register, they are dependent</a:t>
            </a:r>
          </a:p>
          <a:p>
            <a:pPr lvl="1"/>
            <a:r>
              <a:rPr lang="en-US" altLang="en-US" dirty="0" smtClean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 smtClean="0"/>
              <a:t>Types of data dependences</a:t>
            </a:r>
          </a:p>
          <a:p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We discussed this earlier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Represent dependences between operations in a block via a DAG</a:t>
            </a:r>
          </a:p>
          <a:p>
            <a:pPr lvl="1"/>
            <a:r>
              <a:rPr lang="en-US" altLang="en-US" dirty="0" smtClean="0"/>
              <a:t>Nodes = operations/instructions</a:t>
            </a:r>
          </a:p>
          <a:p>
            <a:pPr lvl="1"/>
            <a:r>
              <a:rPr lang="en-US" altLang="en-US" dirty="0" smtClean="0"/>
              <a:t>Edges = dependences</a:t>
            </a:r>
          </a:p>
          <a:p>
            <a:r>
              <a:rPr lang="en-US" altLang="en-US" dirty="0" smtClean="0"/>
              <a:t>Single-pass traversal required to </a:t>
            </a:r>
            <a:br>
              <a:rPr lang="en-US" altLang="en-US" dirty="0" smtClean="0"/>
            </a:br>
            <a:r>
              <a:rPr lang="en-US" altLang="en-US" dirty="0" smtClean="0"/>
              <a:t>insert dependences</a:t>
            </a:r>
          </a:p>
          <a:p>
            <a:r>
              <a:rPr lang="en-US" altLang="en-US" dirty="0" smtClean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307592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</a:t>
            </a:r>
            <a:r>
              <a:rPr lang="en-US" altLang="en-US" sz="1600" dirty="0" smtClean="0">
                <a:solidFill>
                  <a:srgbClr val="FF0000"/>
                </a:solidFill>
              </a:rPr>
              <a:t>have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control </a:t>
            </a:r>
            <a:r>
              <a:rPr lang="en-US" altLang="en-US" sz="1600" dirty="0">
                <a:solidFill>
                  <a:srgbClr val="FF0000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6 control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696200" cy="232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Edge latency</a:t>
            </a:r>
            <a:r>
              <a:rPr lang="en-US" altLang="en-US" dirty="0" smtClean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</a:t>
            </a:r>
            <a:r>
              <a:rPr lang="en-US" altLang="en-US" dirty="0" smtClean="0"/>
              <a:t>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 will only deal with latency &gt;= 0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Latency of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producer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78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696200" cy="276648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Ordering memory instructions to ensure correct memory state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branch </a:t>
            </a:r>
            <a:r>
              <a:rPr lang="en-US" altLang="en-US" dirty="0" smtClean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Op a must be issued before the branch </a:t>
            </a:r>
            <a:r>
              <a:rPr lang="en-US" altLang="en-US" dirty="0" smtClean="0">
                <a:sym typeface="Wingdings" panose="05000000000000000000" pitchFamily="2" charset="2"/>
              </a:rPr>
              <a:t>completes</a:t>
            </a:r>
            <a:endParaRPr lang="en-US" alt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795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956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509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6002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194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5878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51054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397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7448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</a:t>
            </a:r>
            <a:r>
              <a:rPr lang="en-US" altLang="en-US" b="1" dirty="0" smtClean="0"/>
              <a:t>3 = r4 + r5</a:t>
            </a:r>
          </a:p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if </a:t>
            </a:r>
            <a:r>
              <a:rPr lang="en-US" altLang="en-US" b="1" dirty="0"/>
              <a:t>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1484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98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18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69935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103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005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756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11860</TotalTime>
  <Words>2020</Words>
  <Application>Microsoft Office PowerPoint</Application>
  <PresentationFormat>Custom</PresentationFormat>
  <Paragraphs>816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11 Instruction Scheduling</vt:lpstr>
      <vt:lpstr>Announcements &amp; Reading Material</vt:lpstr>
      <vt:lpstr>From Last Time: Code Generation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267</cp:revision>
  <cp:lastPrinted>2001-10-18T06:50:13Z</cp:lastPrinted>
  <dcterms:created xsi:type="dcterms:W3CDTF">1999-01-24T07:45:10Z</dcterms:created>
  <dcterms:modified xsi:type="dcterms:W3CDTF">2024-02-18T15:23:33Z</dcterms:modified>
</cp:coreProperties>
</file>