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408" r:id="rId3"/>
    <p:sldId id="548" r:id="rId4"/>
    <p:sldId id="576" r:id="rId5"/>
    <p:sldId id="577" r:id="rId6"/>
    <p:sldId id="578" r:id="rId7"/>
    <p:sldId id="571" r:id="rId8"/>
    <p:sldId id="543" r:id="rId9"/>
    <p:sldId id="544" r:id="rId10"/>
    <p:sldId id="545" r:id="rId11"/>
    <p:sldId id="546" r:id="rId12"/>
    <p:sldId id="547" r:id="rId13"/>
    <p:sldId id="549" r:id="rId14"/>
    <p:sldId id="550" r:id="rId15"/>
    <p:sldId id="551" r:id="rId16"/>
    <p:sldId id="553" r:id="rId17"/>
    <p:sldId id="554" r:id="rId18"/>
    <p:sldId id="555" r:id="rId19"/>
    <p:sldId id="556" r:id="rId20"/>
    <p:sldId id="572" r:id="rId21"/>
    <p:sldId id="557" r:id="rId22"/>
    <p:sldId id="558" r:id="rId23"/>
    <p:sldId id="575" r:id="rId24"/>
    <p:sldId id="559" r:id="rId25"/>
    <p:sldId id="560" r:id="rId26"/>
    <p:sldId id="561" r:id="rId27"/>
    <p:sldId id="562" r:id="rId28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9.xml"/><Relationship Id="rId1" Type="http://schemas.openxmlformats.org/officeDocument/2006/relationships/slide" Target="slides/slide8.xml"/><Relationship Id="rId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524AA7F-499F-4D37-994E-E7B87A2367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B835E0-FFA1-4545-92D3-9ECC9D26C7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C01A4277-804E-4BFE-8E40-C3F17A59A710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4301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8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06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73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32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2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4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1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1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09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7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5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03FBEAD9-9C06-43F9-9C9F-CA45AA40E264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10</a:t>
            </a:r>
            <a:br>
              <a:rPr lang="en-US" altLang="en-US" sz="4800" dirty="0" smtClean="0"/>
            </a:br>
            <a:r>
              <a:rPr lang="en-US" altLang="en-US" sz="4800" dirty="0" smtClean="0"/>
              <a:t>ILP Optimization and Intro. to Code Generation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February 14</a:t>
            </a:r>
            <a:r>
              <a:rPr lang="en-US" altLang="en-US" i="1" dirty="0" smtClean="0"/>
              <a:t>, </a:t>
            </a:r>
            <a:r>
              <a:rPr lang="en-US" altLang="en-US" i="1" dirty="0" smtClean="0"/>
              <a:t>2024</a:t>
            </a:r>
            <a:endParaRPr lang="en-US" altLang="en-US" i="1" dirty="0" smtClean="0"/>
          </a:p>
        </p:txBody>
      </p:sp>
      <p:pic>
        <p:nvPicPr>
          <p:cNvPr id="1026" name="Picture 2" descr="Happy Valentine's Day Heart Cardstock Cutout, 15.3in x 15.5in | Party C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37515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Induction Variable Expansion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Induction variable</a:t>
            </a:r>
          </a:p>
          <a:p>
            <a:pPr lvl="1"/>
            <a:r>
              <a:rPr lang="en-US" altLang="en-US" sz="1800" smtClean="0"/>
              <a:t>x = x + y or x = x – y</a:t>
            </a:r>
          </a:p>
          <a:p>
            <a:pPr lvl="1"/>
            <a:r>
              <a:rPr lang="en-US" altLang="en-US" sz="1800" smtClean="0"/>
              <a:t>where y is loop </a:t>
            </a:r>
            <a:r>
              <a:rPr lang="en-US" altLang="en-US" sz="1800" u="sng" smtClean="0"/>
              <a:t>invariant</a:t>
            </a:r>
            <a:r>
              <a:rPr lang="en-US" altLang="en-US" sz="1800" smtClean="0"/>
              <a:t>!!</a:t>
            </a:r>
          </a:p>
          <a:p>
            <a:r>
              <a:rPr lang="en-US" altLang="en-US" sz="2000" smtClean="0"/>
              <a:t>Create n-1 additional induction variables</a:t>
            </a:r>
          </a:p>
          <a:p>
            <a:r>
              <a:rPr lang="en-US" altLang="en-US" sz="2000" smtClean="0"/>
              <a:t>Each iteration uses and modifies a different induction variable</a:t>
            </a:r>
          </a:p>
          <a:p>
            <a:r>
              <a:rPr lang="en-US" altLang="en-US" sz="2000" smtClean="0"/>
              <a:t>Initialize induction variables to init, init+step, init+2*step, etc.</a:t>
            </a:r>
          </a:p>
          <a:p>
            <a:r>
              <a:rPr lang="en-US" altLang="en-US" sz="2000" smtClean="0"/>
              <a:t>Step increased to n*original step</a:t>
            </a:r>
          </a:p>
          <a:p>
            <a:r>
              <a:rPr lang="en-US" altLang="en-US" sz="2000" smtClean="0"/>
              <a:t>Now iterations are completely independent !!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286000" y="2054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286000" y="3578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r12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r14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</a:t>
            </a:r>
            <a:r>
              <a:rPr lang="en-US" altLang="en-US" sz="1600" b="1">
                <a:solidFill>
                  <a:srgbClr val="FF0000"/>
                </a:solidFill>
              </a:rPr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r12 = r12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r14 = r14 + 12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286000" y="5102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r24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r22 = r22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r24 = r24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2209800" y="3581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2209800" y="5105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508125" y="2781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524000" y="4187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524000" y="5711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676400" y="2054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286000" y="1851025"/>
            <a:ext cx="116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286000" y="6854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286000" y="1444625"/>
            <a:ext cx="2063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rgbClr val="FF0000"/>
                </a:solidFill>
              </a:rPr>
              <a:t>r12 = r2 + 4, r22 = r2 + 8</a:t>
            </a:r>
          </a:p>
          <a:p>
            <a:r>
              <a:rPr lang="en-US" altLang="en-US" sz="1400" b="1">
                <a:solidFill>
                  <a:srgbClr val="FF0000"/>
                </a:solidFill>
              </a:rPr>
              <a:t>r14 = r4 + 4, r24 = r4 + 8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Better Induction Variable Expansion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With base+displacement addressing, often don’t need additional induction variables</a:t>
            </a:r>
          </a:p>
          <a:p>
            <a:pPr lvl="1"/>
            <a:r>
              <a:rPr lang="en-US" altLang="en-US" sz="1800" smtClean="0"/>
              <a:t>Just change offsets in each iterations to reflect step</a:t>
            </a:r>
          </a:p>
          <a:p>
            <a:pPr lvl="1"/>
            <a:r>
              <a:rPr lang="en-US" altLang="en-US" sz="1800" smtClean="0"/>
              <a:t>Change final increments to n * original step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6144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r2+4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r4+4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 + r15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r4+8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Homework Problem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Homework Problem - Answer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367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 </a:t>
            </a:r>
            <a:r>
              <a:rPr lang="en-US" altLang="en-US"/>
              <a:t>goto loop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135413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715000" y="2057400"/>
            <a:ext cx="16002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562600" y="17526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410200" y="6172200"/>
            <a:ext cx="207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renaming and</a:t>
            </a:r>
          </a:p>
          <a:p>
            <a:r>
              <a:rPr lang="en-US" altLang="en-US">
                <a:solidFill>
                  <a:srgbClr val="FF3300"/>
                </a:solidFill>
              </a:rPr>
              <a:t>tree height reduction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391400" y="1981200"/>
            <a:ext cx="19050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load(r2+4)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r16 = r16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load(r2+8)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r26 = r26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+ 12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  <a:p>
            <a:r>
              <a:rPr lang="en-US" altLang="en-US"/>
              <a:t>r6 = r6 + r16</a:t>
            </a:r>
          </a:p>
          <a:p>
            <a:r>
              <a:rPr lang="en-US" altLang="en-US"/>
              <a:t>r6 = r6 + r26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7315200" y="1447800"/>
            <a:ext cx="1393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r16 = r26 = 0</a:t>
            </a:r>
          </a:p>
          <a:p>
            <a:r>
              <a:rPr lang="en-US" altLang="en-US"/>
              <a:t>loop: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7543800" y="6172200"/>
            <a:ext cx="1460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acc and </a:t>
            </a:r>
          </a:p>
          <a:p>
            <a:r>
              <a:rPr lang="en-US" altLang="en-US">
                <a:solidFill>
                  <a:srgbClr val="FF3300"/>
                </a:solidFill>
              </a:rPr>
              <a:t>ind expansion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Code Generation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Map optimized “machine-independent” assembly to final assembly code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Input code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Classical optimizations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ILP optimizations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Formed regions (</a:t>
            </a:r>
            <a:r>
              <a:rPr lang="en-US" altLang="en-US" dirty="0" err="1" smtClean="0"/>
              <a:t>sbs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hbs</a:t>
            </a:r>
            <a:r>
              <a:rPr lang="en-US" altLang="en-US" dirty="0" smtClean="0"/>
              <a:t>), applied if-conversion (if appropriate)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Virtual </a:t>
            </a:r>
            <a:r>
              <a:rPr lang="en-US" altLang="en-US" dirty="0" smtClean="0">
                <a:sym typeface="Wingdings" panose="05000000000000000000" pitchFamily="2" charset="2"/>
              </a:rPr>
              <a:t> physical binding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2 big steps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1. Scheduling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Determine when every operation executions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Create </a:t>
            </a:r>
            <a:r>
              <a:rPr lang="en-US" altLang="en-US" dirty="0" err="1" smtClean="0">
                <a:sym typeface="Wingdings" panose="05000000000000000000" pitchFamily="2" charset="2"/>
              </a:rPr>
              <a:t>MultiOps</a:t>
            </a:r>
            <a:r>
              <a:rPr lang="en-US" altLang="en-US" dirty="0" smtClean="0">
                <a:sym typeface="Wingdings" panose="05000000000000000000" pitchFamily="2" charset="2"/>
              </a:rPr>
              <a:t> (for VLIW) or reorder instructions (for superscalar)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2. Register allocation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Map virtual  physical registers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Spill to memory if necessary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Scheduling </a:t>
            </a:r>
            <a:r>
              <a:rPr lang="en-US" altLang="en-US" dirty="0" smtClean="0"/>
              <a:t>Instructions</a:t>
            </a:r>
            <a:endParaRPr lang="en-US" altLang="en-US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 smtClean="0"/>
              <a:t>Need information about the processor</a:t>
            </a:r>
          </a:p>
          <a:p>
            <a:pPr lvl="1"/>
            <a:r>
              <a:rPr lang="en-US" altLang="en-US" smtClean="0"/>
              <a:t>Number of resources, latencies, encoding limitations</a:t>
            </a:r>
          </a:p>
          <a:p>
            <a:pPr lvl="1"/>
            <a:r>
              <a:rPr lang="en-US" altLang="en-US" smtClean="0"/>
              <a:t>For example:</a:t>
            </a:r>
          </a:p>
          <a:p>
            <a:pPr lvl="2"/>
            <a:r>
              <a:rPr lang="en-US" altLang="en-US" smtClean="0"/>
              <a:t>2 issue slots, 1 memory port, 1 adder/multiplier</a:t>
            </a:r>
          </a:p>
          <a:p>
            <a:pPr lvl="2"/>
            <a:r>
              <a:rPr lang="en-US" altLang="en-US" smtClean="0"/>
              <a:t>load = 2 cycles, add = 1 cycle, mpy = 3 cycles; all fully pipelined</a:t>
            </a:r>
          </a:p>
          <a:p>
            <a:pPr lvl="2"/>
            <a:r>
              <a:rPr lang="en-US" altLang="en-US" smtClean="0"/>
              <a:t>Each operand can be register or 6 bit signed literal</a:t>
            </a:r>
          </a:p>
          <a:p>
            <a:r>
              <a:rPr lang="en-US" altLang="en-US" smtClean="0"/>
              <a:t>Need ordering constraints amongst operations</a:t>
            </a:r>
          </a:p>
          <a:p>
            <a:pPr lvl="1"/>
            <a:r>
              <a:rPr lang="en-US" altLang="en-US" smtClean="0"/>
              <a:t>What order defines correct program execution?</a:t>
            </a:r>
          </a:p>
          <a:p>
            <a:r>
              <a:rPr lang="en-US" altLang="en-US" sz="2000" smtClean="0"/>
              <a:t>Given multiple operations that can be scheduled, how do you pick the best one?</a:t>
            </a:r>
          </a:p>
          <a:p>
            <a:pPr lvl="1"/>
            <a:r>
              <a:rPr lang="en-US" altLang="en-US" sz="1800" smtClean="0"/>
              <a:t>Is there a best one?  Does it matter?</a:t>
            </a:r>
          </a:p>
          <a:p>
            <a:pPr lvl="1"/>
            <a:r>
              <a:rPr lang="en-US" altLang="en-US" sz="1800" smtClean="0"/>
              <a:t>Are decisions final?, or is this an iterative process?</a:t>
            </a:r>
          </a:p>
          <a:p>
            <a:r>
              <a:rPr lang="en-US" altLang="en-US" sz="2000" smtClean="0"/>
              <a:t>How do we keep track of resources that are busy/free</a:t>
            </a:r>
          </a:p>
          <a:p>
            <a:pPr lvl="1"/>
            <a:r>
              <a:rPr lang="en-US" altLang="en-US" sz="1600" smtClean="0"/>
              <a:t>Reservation table: Resources x time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Schedule Before or After Register Allocation?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447800" y="2282825"/>
            <a:ext cx="16954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tx1"/>
                </a:solidFill>
              </a:rPr>
              <a:t>r1 = load(r10)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load(r11)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r3 = r1 + 4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r4 = r1 – r12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r2 + r4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r6 = r5 + r3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r7 = load(r13)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r8 = r7 * 23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store (r8, r6)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410200" y="2359025"/>
            <a:ext cx="17113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tx1"/>
                </a:solidFill>
              </a:rPr>
              <a:t>R1 = load(R1)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load(R2)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R1 + 4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R1 = R1 – R3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R2 + R1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R2 + R5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load(R4)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R5 * 23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store (R5, R2)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394325" y="1790700"/>
            <a:ext cx="177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physical registers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600200" y="18288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virtual registers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371600" y="5302250"/>
            <a:ext cx="708342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Too many artificial ordering constraints if schedule after allocation!!!!</a:t>
            </a:r>
          </a:p>
          <a:p>
            <a:endParaRPr lang="en-US" altLang="en-US"/>
          </a:p>
          <a:p>
            <a:r>
              <a:rPr lang="en-US" altLang="en-US"/>
              <a:t>But, need to schedule after allocation to bind spill code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0000"/>
                </a:solidFill>
              </a:rPr>
              <a:t>Solution, do both!  Prepass schedule, register allocation, postpass schedule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 Dependences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Data dependences</a:t>
            </a:r>
          </a:p>
          <a:p>
            <a:pPr lvl="1"/>
            <a:r>
              <a:rPr lang="en-US" altLang="en-US" dirty="0" smtClean="0"/>
              <a:t>If 2 operations access the same register, they are dependent</a:t>
            </a:r>
          </a:p>
          <a:p>
            <a:pPr lvl="1"/>
            <a:r>
              <a:rPr lang="en-US" altLang="en-US" dirty="0" smtClean="0"/>
              <a:t>However, only keep dependences to most recent producer/consumer as other edges are transitively redundant</a:t>
            </a:r>
          </a:p>
          <a:p>
            <a:pPr lvl="1"/>
            <a:r>
              <a:rPr lang="en-US" altLang="en-US" dirty="0" smtClean="0"/>
              <a:t>Types of data dependences</a:t>
            </a:r>
          </a:p>
          <a:p>
            <a:endParaRPr lang="en-US" altLang="en-US" dirty="0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635250" y="4727575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Flow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251325" y="46863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Output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232525" y="46863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Anti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406650" y="533717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r4 = r1 * 6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422525" y="5375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955925" y="62134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2727325" y="56800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175125" y="5295900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r1 = r4 * 6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943600" y="525462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r2 = r5 * 6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175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1751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327525" y="56038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60039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6461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308725" y="56038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More Dependences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Memory dependences</a:t>
            </a:r>
          </a:p>
          <a:p>
            <a:pPr lvl="1"/>
            <a:r>
              <a:rPr lang="en-US" altLang="en-US" dirty="0" smtClean="0"/>
              <a:t>Similar as register, but through memory</a:t>
            </a:r>
          </a:p>
          <a:p>
            <a:pPr lvl="1"/>
            <a:r>
              <a:rPr lang="en-US" altLang="en-US" dirty="0" smtClean="0"/>
              <a:t>Memory dependences may be certain or maybe</a:t>
            </a:r>
          </a:p>
          <a:p>
            <a:r>
              <a:rPr lang="en-US" altLang="en-US" dirty="0" smtClean="0"/>
              <a:t>Control dependences</a:t>
            </a:r>
          </a:p>
          <a:p>
            <a:pPr lvl="1"/>
            <a:r>
              <a:rPr lang="en-US" altLang="en-US" dirty="0" smtClean="0"/>
              <a:t>We discussed this earlier</a:t>
            </a:r>
          </a:p>
          <a:p>
            <a:pPr lvl="1"/>
            <a:r>
              <a:rPr lang="en-US" altLang="en-US" dirty="0" smtClean="0"/>
              <a:t>Branch determines whether an operation is executed or not</a:t>
            </a:r>
          </a:p>
          <a:p>
            <a:pPr lvl="1"/>
            <a:r>
              <a:rPr lang="en-US" altLang="en-US" dirty="0" smtClean="0"/>
              <a:t>Operation must execute after/before a branch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355725" y="491807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Mem-flow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971800" y="48768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Mem-output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953000" y="487680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Mem-anti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27125" y="552767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r3 = load(r1)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1676400" y="58705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895600" y="5486400"/>
            <a:ext cx="1422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664075" y="54451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r2 = load(r1)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276600" y="57943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5181600" y="57943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239000" y="4876800"/>
            <a:ext cx="949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 dirty="0" smtClean="0"/>
              <a:t>Control</a:t>
            </a:r>
            <a:endParaRPr lang="en-US" altLang="en-US" b="1" u="sng" dirty="0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6934200" y="5486400"/>
            <a:ext cx="166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if (r1 != 0)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    r2 = load(r1)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239000" y="5870575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Graph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Represent dependences between operations in a block via a DAG</a:t>
            </a:r>
          </a:p>
          <a:p>
            <a:pPr lvl="1"/>
            <a:r>
              <a:rPr lang="en-US" altLang="en-US" dirty="0" smtClean="0"/>
              <a:t>Nodes = operations/instructions</a:t>
            </a:r>
          </a:p>
          <a:p>
            <a:pPr lvl="1"/>
            <a:r>
              <a:rPr lang="en-US" altLang="en-US" dirty="0" smtClean="0"/>
              <a:t>Edges = dependences</a:t>
            </a:r>
          </a:p>
          <a:p>
            <a:r>
              <a:rPr lang="en-US" altLang="en-US" dirty="0" smtClean="0"/>
              <a:t>Single-pass traversal required to </a:t>
            </a:r>
            <a:br>
              <a:rPr lang="en-US" altLang="en-US" dirty="0" smtClean="0"/>
            </a:br>
            <a:r>
              <a:rPr lang="en-US" altLang="en-US" dirty="0" smtClean="0"/>
              <a:t>insert dependences</a:t>
            </a:r>
          </a:p>
          <a:p>
            <a:r>
              <a:rPr lang="en-US" altLang="en-US" dirty="0" smtClean="0"/>
              <a:t>Example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828800" y="4419600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/>
              <a:t>1: r1 = load(r2)</a:t>
            </a:r>
          </a:p>
          <a:p>
            <a:r>
              <a:rPr lang="en-US" altLang="en-US" sz="2000" b="1"/>
              <a:t>2: r2 = r1 + r4</a:t>
            </a:r>
          </a:p>
          <a:p>
            <a:r>
              <a:rPr lang="en-US" altLang="en-US" sz="2000" b="1"/>
              <a:t>3: store (r4, r2)</a:t>
            </a:r>
          </a:p>
          <a:p>
            <a:r>
              <a:rPr lang="en-US" altLang="en-US" sz="2000" b="1"/>
              <a:t>4: p1 = cmpp (r2 &lt; 0)</a:t>
            </a:r>
          </a:p>
          <a:p>
            <a:r>
              <a:rPr lang="en-US" altLang="en-US" sz="2000" b="1"/>
              <a:t>5: branch if p1 to BB3</a:t>
            </a:r>
          </a:p>
          <a:p>
            <a:r>
              <a:rPr lang="en-US" altLang="en-US" sz="2000" b="1"/>
              <a:t>6: store (r1, r2)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7391400" y="3048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3914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7391400" y="5486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7391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391400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391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295400" y="6324600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BB3: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5216525"/>
          </a:xfrm>
        </p:spPr>
        <p:txBody>
          <a:bodyPr/>
          <a:lstStyle/>
          <a:p>
            <a:r>
              <a:rPr lang="en-US" altLang="en-US" sz="2000" dirty="0" smtClean="0"/>
              <a:t>Reminder</a:t>
            </a:r>
            <a:r>
              <a:rPr lang="en-US" altLang="en-US" sz="2000" dirty="0" smtClean="0"/>
              <a:t>: HW 2</a:t>
            </a:r>
          </a:p>
          <a:p>
            <a:pPr lvl="1"/>
            <a:r>
              <a:rPr lang="en-US" altLang="en-US" sz="1800" dirty="0" smtClean="0">
                <a:sym typeface="Wingdings" panose="05000000000000000000" pitchFamily="2" charset="2"/>
              </a:rPr>
              <a:t>Due next </a:t>
            </a:r>
            <a:r>
              <a:rPr lang="en-US" altLang="en-US" sz="1800" dirty="0" smtClean="0">
                <a:sym typeface="Wingdings" panose="05000000000000000000" pitchFamily="2" charset="2"/>
              </a:rPr>
              <a:t>Wed, </a:t>
            </a:r>
            <a:r>
              <a:rPr lang="en-US" altLang="en-US" sz="1800" dirty="0" smtClean="0">
                <a:sym typeface="Wingdings" panose="05000000000000000000" pitchFamily="2" charset="2"/>
              </a:rPr>
              <a:t>You should have started by now</a:t>
            </a:r>
          </a:p>
          <a:p>
            <a:pPr lvl="1"/>
            <a:r>
              <a:rPr lang="en-US" altLang="en-US" sz="1800" dirty="0" smtClean="0">
                <a:sym typeface="Wingdings" panose="05000000000000000000" pitchFamily="2" charset="2"/>
              </a:rPr>
              <a:t>Talk to Aditya &amp; </a:t>
            </a:r>
            <a:r>
              <a:rPr lang="en-US" altLang="en-US" sz="1800" dirty="0" err="1" smtClean="0">
                <a:sym typeface="Wingdings" panose="05000000000000000000" pitchFamily="2" charset="2"/>
              </a:rPr>
              <a:t>Yunjie</a:t>
            </a:r>
            <a:r>
              <a:rPr lang="en-US" altLang="en-US" sz="1800" dirty="0" smtClean="0">
                <a:sym typeface="Wingdings" panose="05000000000000000000" pitchFamily="2" charset="2"/>
              </a:rPr>
              <a:t> </a:t>
            </a:r>
            <a:r>
              <a:rPr lang="en-US" altLang="en-US" sz="1800" dirty="0" smtClean="0">
                <a:sym typeface="Wingdings" panose="05000000000000000000" pitchFamily="2" charset="2"/>
              </a:rPr>
              <a:t>if you are stuck</a:t>
            </a:r>
            <a:endParaRPr lang="en-US" altLang="en-US" sz="1800" dirty="0" smtClean="0"/>
          </a:p>
          <a:p>
            <a:r>
              <a:rPr lang="en-US" altLang="en-US" sz="2000" dirty="0" smtClean="0"/>
              <a:t>Class project</a:t>
            </a:r>
          </a:p>
          <a:p>
            <a:pPr lvl="1"/>
            <a:r>
              <a:rPr lang="en-US" altLang="en-US" sz="1800" dirty="0" smtClean="0"/>
              <a:t>Focus on project team formation and general topic area</a:t>
            </a:r>
          </a:p>
          <a:p>
            <a:r>
              <a:rPr lang="en-US" altLang="en-US" sz="2000" dirty="0" smtClean="0"/>
              <a:t>Today’s class</a:t>
            </a:r>
          </a:p>
          <a:p>
            <a:pPr lvl="1"/>
            <a:r>
              <a:rPr lang="en-US" altLang="en-US" sz="1800" dirty="0" smtClean="0"/>
              <a:t>“Machine Description Driven Compilers for EPIC Processors”, B. Rau, V. </a:t>
            </a:r>
            <a:r>
              <a:rPr lang="en-US" altLang="en-US" sz="1800" dirty="0" err="1" smtClean="0"/>
              <a:t>Kathail</a:t>
            </a:r>
            <a:r>
              <a:rPr lang="en-US" altLang="en-US" sz="1800" dirty="0" smtClean="0"/>
              <a:t>, and S. Aditya, HP Technical Report, HPL-98-40, 1998. (long paper but informative)</a:t>
            </a:r>
          </a:p>
          <a:p>
            <a:r>
              <a:rPr lang="en-US" altLang="en-US" sz="2000" dirty="0" smtClean="0"/>
              <a:t>Next class</a:t>
            </a:r>
          </a:p>
          <a:p>
            <a:pPr lvl="1"/>
            <a:r>
              <a:rPr lang="en-US" altLang="en-US" sz="1800" dirty="0" smtClean="0">
                <a:cs typeface="Arial" panose="020B0604020202020204" pitchFamily="34" charset="0"/>
              </a:rPr>
              <a:t>“The Importance of </a:t>
            </a:r>
            <a:r>
              <a:rPr lang="en-US" altLang="en-US" sz="1800" dirty="0" err="1" smtClean="0">
                <a:cs typeface="Arial" panose="020B0604020202020204" pitchFamily="34" charset="0"/>
              </a:rPr>
              <a:t>Prepass</a:t>
            </a:r>
            <a:r>
              <a:rPr lang="en-US" altLang="en-US" sz="1800" dirty="0" smtClean="0">
                <a:cs typeface="Arial" panose="020B0604020202020204" pitchFamily="34" charset="0"/>
              </a:rPr>
              <a:t> Code Scheduling for Superscalar and </a:t>
            </a:r>
            <a:r>
              <a:rPr lang="en-US" altLang="en-US" sz="1800" dirty="0" err="1" smtClean="0">
                <a:cs typeface="Arial" panose="020B0604020202020204" pitchFamily="34" charset="0"/>
              </a:rPr>
              <a:t>Superpipelined</a:t>
            </a:r>
            <a:r>
              <a:rPr lang="en-US" altLang="en-US" sz="1800" dirty="0" smtClean="0">
                <a:cs typeface="Arial" panose="020B0604020202020204" pitchFamily="34" charset="0"/>
              </a:rPr>
              <a:t> Processors,” P. Chang et al., IEEE Transactions on Computers, 1995, pp. 353-370.</a:t>
            </a:r>
            <a:endParaRPr lang="en-US" altLang="en-US" sz="1800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Dependence Graph - Solution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4876800" cy="5216525"/>
          </a:xfrm>
        </p:spPr>
        <p:txBody>
          <a:bodyPr/>
          <a:lstStyle/>
          <a:p>
            <a:r>
              <a:rPr lang="en-US" altLang="en-US" dirty="0" smtClean="0"/>
              <a:t>Example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47800" y="2062162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68375" y="3931443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  <p:cxnSp>
        <p:nvCxnSpPr>
          <p:cNvPr id="10252" name="Straight Arrow Connector 2"/>
          <p:cNvCxnSpPr>
            <a:cxnSpLocks noChangeShapeType="1"/>
            <a:endCxn id="1024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3" name="Straight Arrow Connector 8"/>
          <p:cNvCxnSpPr>
            <a:cxnSpLocks noChangeShapeType="1"/>
            <a:stCxn id="10246" idx="4"/>
            <a:endCxn id="1024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4" name="Straight Arrow Connector 10"/>
          <p:cNvCxnSpPr>
            <a:cxnSpLocks noChangeShapeType="1"/>
            <a:stCxn id="10248" idx="4"/>
            <a:endCxn id="1024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5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59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0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1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2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3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5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10266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0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1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10272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308770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Instructions 1-4 </a:t>
            </a:r>
            <a:r>
              <a:rPr lang="en-US" altLang="en-US" sz="1600" dirty="0" smtClean="0">
                <a:solidFill>
                  <a:srgbClr val="FF0000"/>
                </a:solidFill>
              </a:rPr>
              <a:t>have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control </a:t>
            </a:r>
            <a:r>
              <a:rPr lang="en-US" altLang="en-US" sz="1600" dirty="0">
                <a:solidFill>
                  <a:srgbClr val="FF0000"/>
                </a:solidFill>
              </a:rPr>
              <a:t>dependence to instruction 5</a:t>
            </a:r>
          </a:p>
          <a:p>
            <a:endParaRPr lang="en-US" altLang="en-US" sz="1600" dirty="0">
              <a:solidFill>
                <a:srgbClr val="FF0000"/>
              </a:solidFill>
            </a:endParaRPr>
          </a:p>
          <a:p>
            <a:r>
              <a:rPr lang="en-US" altLang="en-US" sz="1600" dirty="0">
                <a:solidFill>
                  <a:srgbClr val="FF0000"/>
                </a:solidFill>
              </a:rPr>
              <a:t>5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6 control 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dependence</a:t>
            </a:r>
            <a:endParaRPr lang="en-US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043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Edge Latencies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dirty="0" smtClean="0"/>
              <a:t>Edge latency</a:t>
            </a:r>
            <a:r>
              <a:rPr lang="en-US" altLang="en-US" dirty="0" smtClean="0"/>
              <a:t> = minimum number of cycles necessary between initiation of the predecessor and successor in order to satisfy the dependence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Register flow dependence, </a:t>
            </a:r>
            <a:r>
              <a:rPr lang="en-US" altLang="en-US" dirty="0" smtClean="0">
                <a:solidFill>
                  <a:srgbClr val="FF0000"/>
                </a:solidFill>
              </a:rPr>
              <a:t>a</a:t>
            </a:r>
            <a:r>
              <a:rPr lang="en-US" altLang="en-US" dirty="0" smtClean="0"/>
              <a:t> = b + c </a:t>
            </a:r>
            <a:r>
              <a:rPr lang="en-US" altLang="en-US" dirty="0" smtClean="0">
                <a:sym typeface="Wingdings" panose="05000000000000000000" pitchFamily="2" charset="2"/>
              </a:rPr>
              <a:t> d = </a:t>
            </a: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en-US" altLang="en-US" dirty="0" smtClean="0">
                <a:sym typeface="Wingdings" panose="05000000000000000000" pitchFamily="2" charset="2"/>
              </a:rPr>
              <a:t> + 1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Latency of producer instruction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Register anti dependence, a = </a:t>
            </a:r>
            <a:r>
              <a:rPr lang="en-US" altLang="en-US" dirty="0" smtClean="0">
                <a:solidFill>
                  <a:srgbClr val="FF0000"/>
                </a:solidFill>
              </a:rPr>
              <a:t>b</a:t>
            </a:r>
            <a:r>
              <a:rPr lang="en-US" altLang="en-US" dirty="0" smtClean="0"/>
              <a:t> + c  </a:t>
            </a:r>
            <a:r>
              <a:rPr lang="en-US" altLang="en-US" dirty="0" smtClean="0">
                <a:sym typeface="Wingdings" panose="05000000000000000000" pitchFamily="2" charset="2"/>
              </a:rPr>
              <a:t>  </a:t>
            </a: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b</a:t>
            </a:r>
            <a:r>
              <a:rPr lang="en-US" altLang="en-US" dirty="0" smtClean="0">
                <a:sym typeface="Wingdings" panose="05000000000000000000" pitchFamily="2" charset="2"/>
              </a:rPr>
              <a:t> = d + e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0 cycles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Register output dependence, </a:t>
            </a:r>
            <a:r>
              <a:rPr lang="en-US" altLang="en-US" dirty="0" smtClean="0">
                <a:solidFill>
                  <a:srgbClr val="FF0000"/>
                </a:solidFill>
              </a:rPr>
              <a:t>a</a:t>
            </a:r>
            <a:r>
              <a:rPr lang="en-US" altLang="en-US" dirty="0" smtClean="0"/>
              <a:t> = b + c </a:t>
            </a:r>
            <a:r>
              <a:rPr lang="en-US" altLang="en-US" dirty="0" smtClean="0">
                <a:sym typeface="Wingdings" panose="05000000000000000000" pitchFamily="2" charset="2"/>
              </a:rPr>
              <a:t> </a:t>
            </a: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en-US" altLang="en-US" dirty="0" smtClean="0">
                <a:sym typeface="Wingdings" panose="05000000000000000000" pitchFamily="2" charset="2"/>
              </a:rPr>
              <a:t> = d + e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1 cycle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Is negative latency possible?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Yes, means successor can start before predecessor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We will only deal with latency &gt;=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Edge Latencies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Memory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</a:t>
            </a:r>
            <a:r>
              <a:rPr lang="en-US" altLang="en-US" dirty="0" smtClean="0"/>
              <a:t>tore </a:t>
            </a:r>
            <a:r>
              <a:rPr lang="en-US" altLang="en-US" dirty="0" smtClean="0">
                <a:sym typeface="Wingdings" panose="05000000000000000000" pitchFamily="2" charset="2"/>
              </a:rPr>
              <a:t> load (memory flow)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Load  Store (memory anti)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Store  Store (memory output)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All 1 cycle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Control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branch </a:t>
            </a:r>
            <a:r>
              <a:rPr lang="en-US" altLang="en-US" dirty="0" smtClean="0">
                <a:sym typeface="Wingdings" panose="05000000000000000000" pitchFamily="2" charset="2"/>
              </a:rPr>
              <a:t> b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Instructions inside then/else paths dependent on branch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1 cycle for most processors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 </a:t>
            </a:r>
            <a:r>
              <a:rPr lang="en-US" altLang="en-US" dirty="0" smtClean="0">
                <a:sym typeface="Wingdings" panose="05000000000000000000" pitchFamily="2" charset="2"/>
              </a:rPr>
              <a:t> branch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Op a must be issued before the branch completes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0 cycles for most processors </a:t>
            </a:r>
          </a:p>
          <a:p>
            <a:pPr lvl="2">
              <a:lnSpc>
                <a:spcPct val="90000"/>
              </a:lnSpc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Problem – Add Latencies to Dependence Edges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10799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latencies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 smtClean="0"/>
              <a:t>add:    1</a:t>
            </a:r>
          </a:p>
          <a:p>
            <a:r>
              <a:rPr lang="en-US" altLang="en-US" dirty="0" err="1" smtClean="0"/>
              <a:t>cmpp</a:t>
            </a:r>
            <a:r>
              <a:rPr lang="en-US" altLang="en-US" dirty="0" smtClean="0"/>
              <a:t>:    </a:t>
            </a:r>
            <a:r>
              <a:rPr lang="en-US" altLang="en-US" dirty="0"/>
              <a:t>1</a:t>
            </a:r>
          </a:p>
          <a:p>
            <a:r>
              <a:rPr lang="en-US" altLang="en-US" dirty="0" smtClean="0"/>
              <a:t>load</a:t>
            </a:r>
            <a:r>
              <a:rPr lang="en-US" altLang="en-US" dirty="0"/>
              <a:t>:   </a:t>
            </a:r>
            <a:r>
              <a:rPr lang="en-US" altLang="en-US" dirty="0" smtClean="0"/>
              <a:t>2</a:t>
            </a:r>
            <a:endParaRPr lang="en-US" altLang="en-US" dirty="0"/>
          </a:p>
          <a:p>
            <a:r>
              <a:rPr lang="en-US" altLang="en-US" dirty="0"/>
              <a:t>store: </a:t>
            </a:r>
            <a:r>
              <a:rPr lang="en-US" altLang="en-US" dirty="0" smtClean="0"/>
              <a:t>1</a:t>
            </a:r>
            <a:endParaRPr lang="en-US" altLang="en-US" dirty="0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21" name="Straight Arrow Connector 2"/>
          <p:cNvCxnSpPr>
            <a:cxnSpLocks noChangeShapeType="1"/>
            <a:endCxn id="1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8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10"/>
          <p:cNvCxnSpPr>
            <a:cxnSpLocks noChangeShapeType="1"/>
            <a:stCxn id="18" idx="4"/>
            <a:endCxn id="1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8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9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0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1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2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4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35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39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40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41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25939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chemeClr val="tx2"/>
                </a:solidFill>
              </a:rPr>
              <a:t>Instructions 1-4 have </a:t>
            </a:r>
            <a:r>
              <a:rPr lang="en-US" altLang="en-US" sz="1600" dirty="0" smtClean="0">
                <a:solidFill>
                  <a:schemeClr val="tx2"/>
                </a:solidFill>
              </a:rPr>
              <a:t>control</a:t>
            </a:r>
            <a:br>
              <a:rPr lang="en-US" altLang="en-US" sz="1600" dirty="0" smtClean="0">
                <a:solidFill>
                  <a:schemeClr val="tx2"/>
                </a:solidFill>
              </a:rPr>
            </a:br>
            <a:r>
              <a:rPr lang="en-US" altLang="en-US" sz="1600" dirty="0" smtClean="0">
                <a:solidFill>
                  <a:schemeClr val="tx2"/>
                </a:solidFill>
              </a:rPr>
              <a:t>dependence </a:t>
            </a:r>
            <a:r>
              <a:rPr lang="en-US" altLang="en-US" sz="1600" dirty="0">
                <a:solidFill>
                  <a:schemeClr val="tx2"/>
                </a:solidFill>
              </a:rPr>
              <a:t>to instruction 5</a:t>
            </a:r>
          </a:p>
          <a:p>
            <a:endParaRPr lang="en-US" altLang="en-US" sz="1600" dirty="0">
              <a:solidFill>
                <a:schemeClr val="tx2"/>
              </a:solidFill>
            </a:endParaRPr>
          </a:p>
          <a:p>
            <a:r>
              <a:rPr lang="en-US" altLang="en-US" sz="1600" dirty="0">
                <a:solidFill>
                  <a:schemeClr val="tx2"/>
                </a:solidFill>
              </a:rPr>
              <a:t>5</a:t>
            </a:r>
            <a:r>
              <a:rPr lang="en-US" altLang="en-US" sz="1600" dirty="0">
                <a:solidFill>
                  <a:schemeClr val="tx2"/>
                </a:solidFill>
                <a:sym typeface="Wingdings" panose="05000000000000000000" pitchFamily="2" charset="2"/>
              </a:rPr>
              <a:t>6 </a:t>
            </a:r>
            <a:r>
              <a:rPr lang="en-US" altLang="en-US" sz="1600" dirty="0" smtClean="0">
                <a:solidFill>
                  <a:schemeClr val="tx2"/>
                </a:solidFill>
                <a:sym typeface="Wingdings" panose="05000000000000000000" pitchFamily="2" charset="2"/>
              </a:rPr>
              <a:t>control </a:t>
            </a:r>
            <a:r>
              <a:rPr lang="en-US" altLang="en-US" sz="1600" dirty="0">
                <a:solidFill>
                  <a:schemeClr val="tx2"/>
                </a:solidFill>
                <a:sym typeface="Wingdings" panose="05000000000000000000" pitchFamily="2" charset="2"/>
              </a:rPr>
              <a:t>dependence</a:t>
            </a:r>
            <a:endParaRPr lang="en-US" altLang="en-US" sz="1600" dirty="0">
              <a:solidFill>
                <a:schemeClr val="tx2"/>
              </a:solidFill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2709069" y="1825626"/>
            <a:ext cx="3029744" cy="2357438"/>
          </a:xfrm>
          <a:prstGeom prst="rect">
            <a:avLst/>
          </a:prstGeom>
        </p:spPr>
        <p:txBody>
          <a:bodyPr/>
          <a:lstStyle>
            <a:lvl1pPr marL="377825" indent="-377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Monotype Sort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6450" indent="-3143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2pPr>
            <a:lvl3pPr marL="1171575" indent="-250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Ÿ"/>
              <a:defRPr>
                <a:solidFill>
                  <a:schemeClr val="tx1"/>
                </a:solidFill>
                <a:latin typeface="+mn-lt"/>
              </a:defRPr>
            </a:lvl3pPr>
            <a:lvl4pPr marL="1538288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onotype Sorts" pitchFamily="2" charset="2"/>
              <a:buChar char="u"/>
              <a:defRPr sz="1600">
                <a:solidFill>
                  <a:schemeClr val="tx1"/>
                </a:solidFill>
                <a:latin typeface="+mn-lt"/>
              </a:defRPr>
            </a:lvl4pPr>
            <a:lvl5pPr marL="19050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5pPr>
            <a:lvl6pPr marL="23622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6pPr>
            <a:lvl7pPr marL="28194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7pPr>
            <a:lvl8pPr marL="32766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8pPr>
            <a:lvl9pPr marL="37338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 smtClean="0"/>
              <a:t>Example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3166270" y="2246312"/>
            <a:ext cx="263756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3073428" y="4097676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</p:spTree>
    <p:extLst>
      <p:ext uri="{BB962C8B-B14F-4D97-AF65-F5344CB8AC3E}">
        <p14:creationId xmlns:p14="http://schemas.microsoft.com/office/powerpoint/2010/main" val="1271860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1 – Answer Next Time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60172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machine model</a:t>
            </a:r>
          </a:p>
          <a:p>
            <a:endParaRPr lang="en-US" altLang="en-US" dirty="0"/>
          </a:p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mpy</a:t>
            </a:r>
            <a:r>
              <a:rPr lang="en-US" altLang="en-US" dirty="0"/>
              <a:t>:    3</a:t>
            </a:r>
          </a:p>
          <a:p>
            <a:r>
              <a:rPr lang="en-US" altLang="en-US" dirty="0"/>
              <a:t>load:   </a:t>
            </a:r>
            <a:r>
              <a:rPr lang="en-US" altLang="en-US" dirty="0" smtClean="0"/>
              <a:t>2</a:t>
            </a:r>
            <a:endParaRPr lang="en-US" altLang="en-US" dirty="0"/>
          </a:p>
          <a:p>
            <a:r>
              <a:rPr lang="en-US" altLang="en-US" dirty="0"/>
              <a:t>store: </a:t>
            </a:r>
            <a:r>
              <a:rPr lang="en-US" altLang="en-US" dirty="0" smtClean="0"/>
              <a:t>1</a:t>
            </a:r>
            <a:endParaRPr lang="en-US" alt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848600" y="1825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848600" y="24352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848600" y="42640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848600" y="36544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848600" y="30448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848600" y="4873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7848600" y="5490378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7848600" y="6107131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Graph Properties - Estart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Estart = earliest start time, (as soon as possible - ASAP)</a:t>
            </a:r>
          </a:p>
          <a:p>
            <a:pPr lvl="1"/>
            <a:r>
              <a:rPr lang="en-US" altLang="en-US" smtClean="0"/>
              <a:t>Schedule length with infinite resources (dependence height)</a:t>
            </a:r>
          </a:p>
          <a:p>
            <a:pPr lvl="1"/>
            <a:r>
              <a:rPr lang="en-US" altLang="en-US" smtClean="0"/>
              <a:t>Estart = 0 if node has no predecessors</a:t>
            </a:r>
          </a:p>
          <a:p>
            <a:pPr lvl="1"/>
            <a:r>
              <a:rPr lang="en-US" altLang="en-US" smtClean="0"/>
              <a:t>Estart = MAX(Estart(pred) + latency) for each predecessor node</a:t>
            </a:r>
          </a:p>
          <a:p>
            <a:pPr lvl="1"/>
            <a:r>
              <a:rPr lang="en-US" altLang="en-US" smtClean="0"/>
              <a:t>Example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44958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3886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45720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3886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4572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4648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5029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41910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41148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6482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40386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40386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47244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038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41148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47244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48768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44196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41148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46482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49530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2672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40386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7338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41148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47244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48006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3434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Lstart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Lstart = latest start time, ALAP </a:t>
            </a:r>
          </a:p>
          <a:p>
            <a:pPr lvl="1"/>
            <a:r>
              <a:rPr lang="en-US" altLang="en-US" smtClean="0"/>
              <a:t>Latest time a node can be scheduled s.t. sched length not increased beyond infinite resource schedule length</a:t>
            </a:r>
          </a:p>
          <a:p>
            <a:pPr lvl="1"/>
            <a:r>
              <a:rPr lang="en-US" altLang="en-US" smtClean="0"/>
              <a:t>Lstart = Estart if node has no successors</a:t>
            </a:r>
          </a:p>
          <a:p>
            <a:pPr lvl="1"/>
            <a:r>
              <a:rPr lang="en-US" altLang="en-US" smtClean="0"/>
              <a:t>Lstart = MIN(Lstart(succ) - latency) for each successor node</a:t>
            </a:r>
          </a:p>
          <a:p>
            <a:pPr lvl="1"/>
            <a:r>
              <a:rPr lang="en-US" altLang="en-US" smtClean="0"/>
              <a:t>Example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4191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44196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Slack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Slack =  measure of the scheduling freedom</a:t>
            </a:r>
          </a:p>
          <a:p>
            <a:pPr lvl="1"/>
            <a:r>
              <a:rPr lang="en-US" altLang="en-US" smtClean="0"/>
              <a:t>Slack = Lstart – Estart for each node</a:t>
            </a:r>
          </a:p>
          <a:p>
            <a:pPr lvl="1"/>
            <a:r>
              <a:rPr lang="en-US" altLang="en-US" smtClean="0"/>
              <a:t>Larger slack means more mobility</a:t>
            </a:r>
          </a:p>
          <a:p>
            <a:pPr lvl="1"/>
            <a:r>
              <a:rPr lang="en-US" altLang="en-US" smtClean="0"/>
              <a:t>Example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4191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44196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915400" cy="615950"/>
          </a:xfrm>
        </p:spPr>
        <p:txBody>
          <a:bodyPr/>
          <a:lstStyle/>
          <a:p>
            <a:r>
              <a:rPr lang="en-US" altLang="en-US" dirty="0" smtClean="0"/>
              <a:t>Class Problem From Last Time – Solution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447800" y="1901825"/>
            <a:ext cx="2112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Assume: + = 1, * = 3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7526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2860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r2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743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r3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2766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  <a:p>
            <a:r>
              <a:rPr lang="en-US" altLang="en-US"/>
              <a:t>r4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8100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  <a:p>
            <a:r>
              <a:rPr lang="en-US" altLang="en-US"/>
              <a:t>r5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267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r6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52400" y="2435225"/>
            <a:ext cx="1333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operand</a:t>
            </a:r>
          </a:p>
          <a:p>
            <a:r>
              <a:rPr lang="en-US" altLang="en-US"/>
              <a:t>arrival times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133600" y="3425825"/>
            <a:ext cx="1873250" cy="16319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r10 = r1 * r2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r11 = r10 +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r12 = r11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r13 = r12 – r5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r14 = r13 + r6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838200" y="5330825"/>
            <a:ext cx="4508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Back susbstitute</a:t>
            </a:r>
          </a:p>
          <a:p>
            <a:r>
              <a:rPr lang="en-US" altLang="en-US"/>
              <a:t>Re-express in tree-height reduced form</a:t>
            </a:r>
          </a:p>
          <a:p>
            <a:r>
              <a:rPr lang="en-US" altLang="en-US"/>
              <a:t>	</a:t>
            </a:r>
            <a:r>
              <a:rPr lang="en-US" altLang="en-US" u="sng"/>
              <a:t>Account for latency and arrival times</a:t>
            </a:r>
          </a:p>
        </p:txBody>
      </p:sp>
      <p:sp>
        <p:nvSpPr>
          <p:cNvPr id="12301" name="TextBox 1"/>
          <p:cNvSpPr txBox="1">
            <a:spLocks noChangeArrowheads="1"/>
          </p:cNvSpPr>
          <p:nvPr/>
        </p:nvSpPr>
        <p:spPr bwMode="auto">
          <a:xfrm>
            <a:off x="5480050" y="1773238"/>
            <a:ext cx="4613275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Expression after back substitution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r1 * r2 + r3 + r4 - r5 + r6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Want to perform operations on r1,r2,r3,r6 first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due to operand arrival times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t1 = r1 * r2</a:t>
            </a:r>
          </a:p>
          <a:p>
            <a:r>
              <a:rPr lang="en-US" altLang="en-US">
                <a:solidFill>
                  <a:srgbClr val="FF0000"/>
                </a:solidFill>
              </a:rPr>
              <a:t>t2 = r3 + r6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The multiply will take 3 cycles, so combine t2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with r4 and then r5, and then finally t1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t3 = t2 + r4</a:t>
            </a:r>
          </a:p>
          <a:p>
            <a:r>
              <a:rPr lang="en-US" altLang="en-US">
                <a:solidFill>
                  <a:srgbClr val="FF0000"/>
                </a:solidFill>
              </a:rPr>
              <a:t>t4 = t3 – r5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t1 + t4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Equivalently, the fully parenthesized expression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((r1 * r2) + (((r3 + r6) + r4) - r5))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Loop Unrolling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752600" y="2743200"/>
            <a:ext cx="22367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66800" y="27432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216116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f (r4 &gt;= 400) </a:t>
            </a:r>
            <a:r>
              <a:rPr lang="en-US" altLang="en-US" sz="1600" b="1" dirty="0" err="1" smtClean="0">
                <a:solidFill>
                  <a:schemeClr val="tx2"/>
                </a:solidFill>
              </a:rPr>
              <a:t>goto</a:t>
            </a:r>
            <a:r>
              <a:rPr lang="en-US" altLang="en-US" sz="1600" b="1" dirty="0" smtClean="0">
                <a:solidFill>
                  <a:schemeClr val="tx2"/>
                </a:solidFill>
              </a:rPr>
              <a:t> exit</a:t>
            </a:r>
            <a:endParaRPr lang="en-US" altLang="en-US" sz="1600" b="1" dirty="0">
              <a:solidFill>
                <a:schemeClr val="tx2"/>
              </a:solidFill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3197225"/>
            <a:ext cx="213872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  <a:p>
            <a:r>
              <a:rPr lang="en-US" altLang="en-US" sz="1600" b="1" dirty="0" smtClean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 smtClean="0">
                <a:solidFill>
                  <a:schemeClr val="tx2"/>
                </a:solidFill>
              </a:rPr>
              <a:t>goto</a:t>
            </a:r>
            <a:r>
              <a:rPr lang="en-US" altLang="en-US" sz="1600" b="1" dirty="0" smtClean="0">
                <a:solidFill>
                  <a:schemeClr val="tx2"/>
                </a:solidFill>
              </a:rPr>
              <a:t> exit</a:t>
            </a:r>
          </a:p>
          <a:p>
            <a:endParaRPr lang="en-US" altLang="en-US" sz="16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2660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937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9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388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6388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1295400" y="5105400"/>
            <a:ext cx="287290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= replicate loop body </a:t>
            </a:r>
          </a:p>
          <a:p>
            <a:r>
              <a:rPr lang="en-US" altLang="en-US" dirty="0"/>
              <a:t>n-1 times.</a:t>
            </a:r>
          </a:p>
          <a:p>
            <a:endParaRPr lang="en-US" altLang="en-US" dirty="0"/>
          </a:p>
          <a:p>
            <a:r>
              <a:rPr lang="en-US" altLang="en-US" dirty="0"/>
              <a:t>Hope to enable overlap of</a:t>
            </a:r>
          </a:p>
          <a:p>
            <a:r>
              <a:rPr lang="en-US" altLang="en-US" dirty="0"/>
              <a:t>operation execution from</a:t>
            </a:r>
          </a:p>
          <a:p>
            <a:r>
              <a:rPr lang="en-US" altLang="en-US" dirty="0"/>
              <a:t>different </a:t>
            </a:r>
            <a:r>
              <a:rPr lang="en-US" altLang="en-US" dirty="0" smtClean="0"/>
              <a:t>iterations</a:t>
            </a:r>
            <a:endParaRPr lang="en-US" altLang="en-US" dirty="0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648200" y="2895600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62400" y="2511425"/>
            <a:ext cx="145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 3 times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747568" y="6524152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100418" y="1526182"/>
            <a:ext cx="230864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f</a:t>
            </a:r>
            <a:r>
              <a:rPr lang="en-US" altLang="en-US" dirty="0" smtClean="0">
                <a:solidFill>
                  <a:schemeClr val="tx1"/>
                </a:solidFill>
              </a:rPr>
              <a:t>or (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=x; 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&lt; 100; 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    sum += a[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</a:t>
            </a:r>
            <a:r>
              <a:rPr lang="en-US" altLang="en-US" dirty="0" smtClean="0">
                <a:solidFill>
                  <a:schemeClr val="tx1"/>
                </a:solidFill>
              </a:rPr>
              <a:t>*b[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}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2" name="Down Arrow 1"/>
          <p:cNvSpPr/>
          <p:nvPr/>
        </p:nvSpPr>
        <p:spPr bwMode="auto">
          <a:xfrm>
            <a:off x="2286000" y="2395538"/>
            <a:ext cx="445851" cy="371475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282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 smtClean="0"/>
              <a:t>Smarter Loop Unrolling with Known Trip Count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483652" y="2819945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</a:t>
            </a:r>
            <a:r>
              <a:rPr lang="en-US" altLang="en-US" dirty="0" smtClean="0">
                <a:solidFill>
                  <a:schemeClr val="tx1"/>
                </a:solidFill>
              </a:rPr>
              <a:t>4 = 0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r1 </a:t>
            </a:r>
            <a:r>
              <a:rPr lang="en-US" altLang="en-US" dirty="0">
                <a:solidFill>
                  <a:schemeClr val="tx1"/>
                </a:solidFill>
              </a:rPr>
              <a:t>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15275" y="313903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2957754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389131" y="588674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296092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506515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369" y="2200409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27350" y="3564322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205704" y="3466276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05910" y="2819945"/>
            <a:ext cx="15632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</a:t>
            </a:r>
            <a:r>
              <a:rPr lang="en-US" altLang="en-US" dirty="0" smtClean="0"/>
              <a:t>multiple</a:t>
            </a:r>
          </a:p>
          <a:p>
            <a:r>
              <a:rPr lang="en-US" altLang="en-US" dirty="0"/>
              <a:t>o</a:t>
            </a:r>
            <a:r>
              <a:rPr lang="en-US" altLang="en-US" dirty="0" smtClean="0"/>
              <a:t>f trip count</a:t>
            </a:r>
            <a:endParaRPr lang="en-US" altLang="en-US" dirty="0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49967" y="7468266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828700" y="1645592"/>
            <a:ext cx="345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Want to remove early exit branches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7194" y="2446535"/>
            <a:ext cx="250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Trip count = 400/4 = 100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389688" y="4429768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6324600" y="5973221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622369" y="5031242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>
                <a:solidFill>
                  <a:srgbClr val="00B050"/>
                </a:solidFill>
              </a:rPr>
              <a:t>iter3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5615030" y="6367134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>
                <a:solidFill>
                  <a:srgbClr val="00B050"/>
                </a:solidFill>
              </a:rPr>
              <a:t>iter4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894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 smtClean="0"/>
              <a:t>What if the Trip Count is not Statically Known?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35075" y="3124200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</a:t>
            </a:r>
            <a:r>
              <a:rPr lang="en-US" altLang="en-US" dirty="0" smtClean="0">
                <a:solidFill>
                  <a:schemeClr val="tx1"/>
                </a:solidFill>
              </a:rPr>
              <a:t>4 = ??</a:t>
            </a:r>
            <a:br>
              <a:rPr lang="en-US" altLang="en-US" dirty="0" smtClean="0">
                <a:solidFill>
                  <a:schemeClr val="tx1"/>
                </a:solidFill>
              </a:rPr>
            </a:br>
            <a:r>
              <a:rPr lang="en-US" altLang="en-US" dirty="0" smtClean="0">
                <a:solidFill>
                  <a:schemeClr val="tx1"/>
                </a:solidFill>
              </a:rPr>
              <a:t>r1 </a:t>
            </a:r>
            <a:r>
              <a:rPr lang="en-US" altLang="en-US" dirty="0">
                <a:solidFill>
                  <a:schemeClr val="tx1"/>
                </a:solidFill>
              </a:rPr>
              <a:t>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62397" y="344011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28901" y="2397775"/>
            <a:ext cx="11641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14651" y="3725932"/>
            <a:ext cx="116410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4</a:t>
            </a:r>
            <a:endParaRPr lang="en-US" altLang="en-US" sz="1400" b="1" dirty="0" smtClean="0">
              <a:solidFill>
                <a:schemeClr val="tx2"/>
              </a:solidFill>
            </a:endParaRPr>
          </a:p>
          <a:p>
            <a:endParaRPr lang="en-US" altLang="en-US" sz="14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89383"/>
            <a:ext cx="1835759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400" b="1" dirty="0" err="1"/>
              <a:t>goto</a:t>
            </a:r>
            <a:r>
              <a:rPr lang="en-US" altLang="en-US" sz="14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280150" y="3744197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280150" y="508110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730338" y="286783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724829" y="4130014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724829" y="5612403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808218" y="23622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038709" y="3897362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216711" y="2543868"/>
            <a:ext cx="262123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>
                <a:solidFill>
                  <a:srgbClr val="FF0000"/>
                </a:solidFill>
              </a:rPr>
              <a:t>Create a </a:t>
            </a:r>
            <a:r>
              <a:rPr lang="en-US" altLang="en-US" dirty="0" err="1" smtClean="0">
                <a:solidFill>
                  <a:srgbClr val="FF0000"/>
                </a:solidFill>
              </a:rPr>
              <a:t>preloop</a:t>
            </a:r>
            <a:r>
              <a:rPr lang="en-US" altLang="en-US" dirty="0" smtClean="0">
                <a:solidFill>
                  <a:srgbClr val="FF0000"/>
                </a:solidFill>
              </a:rPr>
              <a:t> to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ensure trip count of 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unrolled loop is a multiple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of the unroll factor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08218" y="6510409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414651" y="1679242"/>
            <a:ext cx="273658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f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or (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=0; 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&lt; ((400-r4)/4)%3; 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sz="1400" b="1" dirty="0" smtClean="0">
                <a:solidFill>
                  <a:schemeClr val="tx1"/>
                </a:solidFill>
              </a:rPr>
              <a:t>    sum += a[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]*b[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  <a:endParaRPr lang="en-US" altLang="en-US" sz="1400" b="1" dirty="0" smtClean="0">
              <a:solidFill>
                <a:schemeClr val="tx1"/>
              </a:solidFill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5460580" y="1690747"/>
            <a:ext cx="9371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err="1" smtClean="0">
                <a:solidFill>
                  <a:srgbClr val="00B050"/>
                </a:solidFill>
              </a:rPr>
              <a:t>preloop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864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Unrolling Not Enough for Overlapping Iterations: Register Renaming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384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438400" y="3197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4384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23622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3622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6605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6764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6764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8288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09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609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09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601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601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31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33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33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48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4456112" y="3579813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09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Register Renaming is Not Enough!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Still not much overlap possible</a:t>
            </a:r>
          </a:p>
          <a:p>
            <a:r>
              <a:rPr lang="en-US" altLang="en-US" sz="2000" smtClean="0"/>
              <a:t>Problems</a:t>
            </a:r>
          </a:p>
          <a:p>
            <a:pPr lvl="1"/>
            <a:r>
              <a:rPr lang="en-US" altLang="en-US" sz="1800" smtClean="0"/>
              <a:t>r2, r4, r6 sequentialize the iterations</a:t>
            </a:r>
          </a:p>
          <a:p>
            <a:pPr lvl="1"/>
            <a:r>
              <a:rPr lang="en-US" altLang="en-US" sz="1800" smtClean="0"/>
              <a:t>Need to rename these</a:t>
            </a:r>
          </a:p>
          <a:p>
            <a:r>
              <a:rPr lang="en-US" altLang="en-US" sz="2000" smtClean="0"/>
              <a:t>2 specialized renaming optis</a:t>
            </a:r>
          </a:p>
          <a:p>
            <a:pPr lvl="1"/>
            <a:r>
              <a:rPr lang="en-US" altLang="en-US" sz="1800" smtClean="0"/>
              <a:t>Accumulator variable expansion (r6)</a:t>
            </a:r>
          </a:p>
          <a:p>
            <a:pPr lvl="1"/>
            <a:r>
              <a:rPr lang="en-US" altLang="en-US" sz="1800" smtClean="0"/>
              <a:t>Induction variable expansion (r2, r4)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Accumulator Variable Expansion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Accumulator variable</a:t>
            </a:r>
          </a:p>
          <a:p>
            <a:pPr lvl="1"/>
            <a:r>
              <a:rPr lang="en-US" altLang="en-US" sz="1800" smtClean="0"/>
              <a:t>x = x + y or x = x – y</a:t>
            </a:r>
          </a:p>
          <a:p>
            <a:pPr lvl="1"/>
            <a:r>
              <a:rPr lang="en-US" altLang="en-US" sz="1800" smtClean="0"/>
              <a:t>where y is loop </a:t>
            </a:r>
            <a:r>
              <a:rPr lang="en-US" altLang="en-US" sz="1800" u="sng" smtClean="0"/>
              <a:t>variant</a:t>
            </a:r>
            <a:r>
              <a:rPr lang="en-US" altLang="en-US" sz="1800" smtClean="0"/>
              <a:t>!!</a:t>
            </a:r>
          </a:p>
          <a:p>
            <a:r>
              <a:rPr lang="en-US" altLang="en-US" sz="2000" smtClean="0"/>
              <a:t>Create n-1 temporary accumulators</a:t>
            </a:r>
          </a:p>
          <a:p>
            <a:r>
              <a:rPr lang="en-US" altLang="en-US" sz="2000" smtClean="0"/>
              <a:t>Each iteration targets a different accumulator</a:t>
            </a:r>
          </a:p>
          <a:p>
            <a:r>
              <a:rPr lang="en-US" altLang="en-US" sz="2000" smtClean="0"/>
              <a:t>Sum up the accumulator variables at the end</a:t>
            </a:r>
          </a:p>
          <a:p>
            <a:r>
              <a:rPr lang="en-US" altLang="en-US" sz="2000" smtClean="0"/>
              <a:t>May not be safe for floating-point values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r16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r16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r26 </a:t>
            </a:r>
            <a:r>
              <a:rPr lang="en-US" altLang="en-US" sz="1600" b="1">
                <a:solidFill>
                  <a:schemeClr val="tx1"/>
                </a:solidFill>
              </a:rPr>
              <a:t>= </a:t>
            </a:r>
            <a:r>
              <a:rPr lang="en-US" altLang="en-US" sz="1600" b="1">
                <a:solidFill>
                  <a:srgbClr val="FF0000"/>
                </a:solidFill>
              </a:rPr>
              <a:t>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r16 = r26 = 0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r6 = r6 + r16 + r26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14817</TotalTime>
  <Words>3093</Words>
  <Application>Microsoft Office PowerPoint</Application>
  <PresentationFormat>Custom</PresentationFormat>
  <Paragraphs>754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Hewlett</vt:lpstr>
      <vt:lpstr>Monotype Sorts</vt:lpstr>
      <vt:lpstr>Times New Roman</vt:lpstr>
      <vt:lpstr>Wingdings</vt:lpstr>
      <vt:lpstr>hp new</vt:lpstr>
      <vt:lpstr>EECS 583 – Class 10 ILP Optimization and Intro. to Code Generation</vt:lpstr>
      <vt:lpstr>Announcements &amp; Reading Material</vt:lpstr>
      <vt:lpstr>Class Problem From Last Time – Solution</vt:lpstr>
      <vt:lpstr>From Last Time: Loop Unrolling</vt:lpstr>
      <vt:lpstr>Smarter Loop Unrolling with Known Trip Count</vt:lpstr>
      <vt:lpstr>What if the Trip Count is not Statically Known?</vt:lpstr>
      <vt:lpstr>Unrolling Not Enough for Overlapping Iterations: Register Renaming</vt:lpstr>
      <vt:lpstr>Register Renaming is Not Enough!</vt:lpstr>
      <vt:lpstr>Accumulator Variable Expansion</vt:lpstr>
      <vt:lpstr>Induction Variable Expansion</vt:lpstr>
      <vt:lpstr>Better Induction Variable Expansion</vt:lpstr>
      <vt:lpstr>Homework Problem</vt:lpstr>
      <vt:lpstr>Homework Problem - Answer</vt:lpstr>
      <vt:lpstr>Code Generation</vt:lpstr>
      <vt:lpstr>Scheduling Instructions</vt:lpstr>
      <vt:lpstr>Schedule Before or After Register Allocation?</vt:lpstr>
      <vt:lpstr>Data Dependences</vt:lpstr>
      <vt:lpstr>More Dependences</vt:lpstr>
      <vt:lpstr>Dependence Graph</vt:lpstr>
      <vt:lpstr>Dependence Graph - Solution</vt:lpstr>
      <vt:lpstr>Dependence Edge Latencies</vt:lpstr>
      <vt:lpstr>Dependence Edge Latencies (2)</vt:lpstr>
      <vt:lpstr>Class Problem – Add Latencies to Dependence Edges</vt:lpstr>
      <vt:lpstr>Homework Problem 1 – Answer Next Time</vt:lpstr>
      <vt:lpstr>Dependence Graph Properties - Estart</vt:lpstr>
      <vt:lpstr>Lstart</vt:lpstr>
      <vt:lpstr>Slack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255</cp:revision>
  <cp:lastPrinted>2001-10-18T06:50:13Z</cp:lastPrinted>
  <dcterms:created xsi:type="dcterms:W3CDTF">1999-01-24T07:45:10Z</dcterms:created>
  <dcterms:modified xsi:type="dcterms:W3CDTF">2024-02-13T23:24:46Z</dcterms:modified>
</cp:coreProperties>
</file>