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89" r:id="rId3"/>
    <p:sldId id="390" r:id="rId4"/>
    <p:sldId id="348" r:id="rId5"/>
    <p:sldId id="383" r:id="rId6"/>
    <p:sldId id="385" r:id="rId7"/>
    <p:sldId id="387" r:id="rId8"/>
    <p:sldId id="388" r:id="rId9"/>
    <p:sldId id="312" r:id="rId10"/>
    <p:sldId id="315" r:id="rId11"/>
    <p:sldId id="321" r:id="rId12"/>
    <p:sldId id="314" r:id="rId13"/>
    <p:sldId id="316" r:id="rId14"/>
    <p:sldId id="313" r:id="rId15"/>
    <p:sldId id="318" r:id="rId16"/>
    <p:sldId id="319" r:id="rId17"/>
    <p:sldId id="349" r:id="rId18"/>
    <p:sldId id="372" r:id="rId19"/>
    <p:sldId id="320" r:id="rId20"/>
    <p:sldId id="376" r:id="rId21"/>
    <p:sldId id="354" r:id="rId22"/>
    <p:sldId id="369" r:id="rId23"/>
    <p:sldId id="375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73" r:id="rId32"/>
    <p:sldId id="391" r:id="rId33"/>
    <p:sldId id="392" r:id="rId34"/>
    <p:sldId id="382" r:id="rId35"/>
  </p:sldIdLst>
  <p:sldSz cx="10058400" cy="77724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BCBCB"/>
    <a:srgbClr val="00FFFF"/>
    <a:srgbClr val="CCECFF"/>
    <a:srgbClr val="FFFF00"/>
    <a:srgbClr val="FF6600"/>
    <a:srgbClr val="CCFF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2" autoAdjust="0"/>
    <p:restoredTop sz="94660"/>
  </p:normalViewPr>
  <p:slideViewPr>
    <p:cSldViewPr>
      <p:cViewPr varScale="1">
        <p:scale>
          <a:sx n="101" d="100"/>
          <a:sy n="101" d="100"/>
        </p:scale>
        <p:origin x="396" y="120"/>
      </p:cViewPr>
      <p:guideLst>
        <p:guide orient="horz" pos="1200"/>
        <p:guide pos="3072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478" y="-58"/>
      </p:cViewPr>
      <p:guideLst>
        <p:guide orient="horz" pos="28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0.xml"/><Relationship Id="rId1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30163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543925"/>
            <a:ext cx="29940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543925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650F17D3-5A2B-4907-97A7-8883EB9C0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15963"/>
            <a:ext cx="4324350" cy="3341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05300"/>
            <a:ext cx="5019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9" tIns="59330" rIns="90559" bIns="5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2D86F7-D0FB-4E79-B1EB-AE9BFB137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7148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46150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43033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908175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F0DBD40-114C-4822-A54A-38C55ABA4ACE}" type="slidenum">
              <a:rPr lang="en-US" altLang="en-US" smtClean="0">
                <a:solidFill>
                  <a:schemeClr val="tx1"/>
                </a:solidFill>
              </a:rPr>
              <a:pPr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20" rIns="92120"/>
          <a:lstStyle/>
          <a:p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14400" y="38862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38400"/>
            <a:ext cx="77724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30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6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5025"/>
            <a:ext cx="196215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5025"/>
            <a:ext cx="573405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8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5025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6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4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5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914400" y="1447800"/>
            <a:ext cx="776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5025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41475"/>
            <a:ext cx="7696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7818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defTabSz="1106488">
              <a:defRPr sz="1000" b="1" i="1">
                <a:solidFill>
                  <a:schemeClr val="tx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781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1106488">
              <a:defRPr sz="1400">
                <a:solidFill>
                  <a:schemeClr val="tx2"/>
                </a:solidFill>
                <a:latin typeface="Hewlet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6858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85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 anchor="ctr"/>
          <a:lstStyle>
            <a:lvl1pPr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tx1"/>
                </a:solidFill>
              </a:rPr>
              <a:t>- </a:t>
            </a:r>
            <a:fld id="{811453DA-B780-4880-915D-5649E9031945}" type="slidenum">
              <a:rPr lang="en-US" altLang="en-US" sz="140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2pPr>
      <a:lvl3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3pPr>
      <a:lvl4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4pPr>
      <a:lvl5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5pPr>
      <a:lvl6pPr marL="4572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6pPr>
      <a:lvl7pPr marL="9144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7pPr>
      <a:lvl8pPr marL="13716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8pPr>
      <a:lvl9pPr marL="18288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9pPr>
    </p:titleStyle>
    <p:bodyStyle>
      <a:lvl1pPr marL="377825" indent="-377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143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»"/>
        <a:defRPr sz="2400">
          <a:solidFill>
            <a:schemeClr val="tx1"/>
          </a:solidFill>
          <a:latin typeface="+mn-lt"/>
        </a:defRPr>
      </a:lvl2pPr>
      <a:lvl3pPr marL="1171575" indent="-250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Ÿ"/>
        <a:defRPr sz="2000">
          <a:solidFill>
            <a:schemeClr val="tx1"/>
          </a:solidFill>
          <a:latin typeface="+mn-lt"/>
        </a:defRPr>
      </a:lvl3pPr>
      <a:lvl4pPr marL="1538288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 pitchFamily="2" charset="2"/>
        <a:buChar char="u"/>
        <a:defRPr>
          <a:solidFill>
            <a:schemeClr val="tx1"/>
          </a:solidFill>
          <a:latin typeface="+mn-lt"/>
        </a:defRPr>
      </a:lvl4pPr>
      <a:lvl5pPr marL="19050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5pPr>
      <a:lvl6pPr marL="23622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6pPr>
      <a:lvl7pPr marL="28194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7pPr>
      <a:lvl8pPr marL="32766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8pPr>
      <a:lvl9pPr marL="37338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zza.com/" TargetMode="External"/><Relationship Id="rId2" Type="http://schemas.openxmlformats.org/officeDocument/2006/relationships/hyperlink" Target="http://www.llvm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llvm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ahlke@umich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nyj@umic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8001000" cy="1447800"/>
          </a:xfrm>
          <a:noFill/>
        </p:spPr>
        <p:txBody>
          <a:bodyPr lIns="111125" tIns="55562" rIns="111125" bIns="55562"/>
          <a:lstStyle/>
          <a:p>
            <a:r>
              <a:rPr lang="en-US" altLang="en-US" sz="4400"/>
              <a:t>EECS 583 – Advanced Compilers</a:t>
            </a:r>
            <a:br>
              <a:rPr lang="en-US" altLang="en-US" sz="4400"/>
            </a:br>
            <a:r>
              <a:rPr lang="en-US" altLang="en-US" sz="4400">
                <a:solidFill>
                  <a:schemeClr val="tx2"/>
                </a:solidFill>
              </a:rPr>
              <a:t>Course Overview, Introduction to Control Flow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111125" tIns="55562" rIns="111125" bIns="55562"/>
          <a:lstStyle/>
          <a:p>
            <a:pPr algn="l">
              <a:lnSpc>
                <a:spcPct val="80000"/>
              </a:lnSpc>
            </a:pPr>
            <a:r>
              <a:rPr lang="en-US" altLang="en-US" dirty="0" smtClean="0"/>
              <a:t>Winter 2024, </a:t>
            </a:r>
            <a:r>
              <a:rPr lang="en-US" altLang="en-US" dirty="0"/>
              <a:t>University of Michigan</a:t>
            </a:r>
          </a:p>
          <a:p>
            <a:pPr algn="l">
              <a:lnSpc>
                <a:spcPct val="80000"/>
              </a:lnSpc>
            </a:pPr>
            <a:endParaRPr lang="en-US" altLang="en-US" dirty="0"/>
          </a:p>
          <a:p>
            <a:pPr algn="l">
              <a:lnSpc>
                <a:spcPct val="80000"/>
              </a:lnSpc>
            </a:pPr>
            <a:r>
              <a:rPr lang="en-US" altLang="en-US" dirty="0" smtClean="0"/>
              <a:t>Jan 10, 2024</a:t>
            </a:r>
            <a:endParaRPr lang="en-US" altLang="en-US" dirty="0"/>
          </a:p>
          <a:p>
            <a:pPr algn="l">
              <a:lnSpc>
                <a:spcPct val="80000"/>
              </a:lnSpc>
            </a:pPr>
            <a:endParaRPr lang="en-US" altLang="en-US" dirty="0"/>
          </a:p>
          <a:p>
            <a:pPr algn="l">
              <a:lnSpc>
                <a:spcPct val="80000"/>
              </a:lnSpc>
            </a:pPr>
            <a:r>
              <a:rPr lang="en-US" alt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https://web.eecs.umich.edu/~</a:t>
            </a:r>
            <a:r>
              <a:rPr lang="en-US" alt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mahlke/courses/583w24</a:t>
            </a:r>
            <a:endParaRPr lang="en-US" alt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Background You Should Have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305800" cy="5216525"/>
          </a:xfrm>
        </p:spPr>
        <p:txBody>
          <a:bodyPr/>
          <a:lstStyle/>
          <a:p>
            <a:r>
              <a:rPr lang="en-US" altLang="en-US" sz="2400" dirty="0"/>
              <a:t>1. Programming</a:t>
            </a:r>
          </a:p>
          <a:p>
            <a:pPr lvl="1"/>
            <a:r>
              <a:rPr lang="en-US" altLang="en-US" sz="2000" dirty="0"/>
              <a:t>Good C++ programmer (essential)</a:t>
            </a:r>
          </a:p>
          <a:p>
            <a:pPr lvl="1"/>
            <a:r>
              <a:rPr lang="en-US" altLang="en-US" sz="2000" dirty="0"/>
              <a:t>Linux, </a:t>
            </a:r>
            <a:r>
              <a:rPr lang="en-US" altLang="en-US" sz="2000" dirty="0" err="1"/>
              <a:t>gcc</a:t>
            </a:r>
            <a:r>
              <a:rPr lang="en-US" altLang="en-US" sz="2000" dirty="0"/>
              <a:t>, emacs (vi or other editor is ok too)</a:t>
            </a:r>
          </a:p>
          <a:p>
            <a:pPr lvl="1"/>
            <a:r>
              <a:rPr lang="en-US" altLang="en-US" sz="2000" dirty="0"/>
              <a:t>Debugging experience – hard to debug with </a:t>
            </a:r>
            <a:r>
              <a:rPr lang="en-US" altLang="en-US" sz="2000" dirty="0" err="1"/>
              <a:t>printf’s</a:t>
            </a:r>
            <a:r>
              <a:rPr lang="en-US" altLang="en-US" sz="2000" dirty="0"/>
              <a:t> alone – </a:t>
            </a:r>
            <a:r>
              <a:rPr lang="en-US" altLang="en-US" sz="2000" dirty="0" err="1"/>
              <a:t>gdb</a:t>
            </a:r>
            <a:r>
              <a:rPr lang="en-US" altLang="en-US" sz="2000" dirty="0"/>
              <a:t>!</a:t>
            </a:r>
          </a:p>
          <a:p>
            <a:pPr lvl="1"/>
            <a:r>
              <a:rPr lang="en-US" altLang="en-US" sz="2000" dirty="0"/>
              <a:t>Compiler system not ported to Windows</a:t>
            </a:r>
          </a:p>
          <a:p>
            <a:r>
              <a:rPr lang="en-US" altLang="en-US" sz="2400" dirty="0"/>
              <a:t>2. Computer architecture</a:t>
            </a:r>
          </a:p>
          <a:p>
            <a:pPr lvl="1"/>
            <a:r>
              <a:rPr lang="en-US" altLang="en-US" sz="2000" dirty="0"/>
              <a:t>EECS 370 is good, 470 is better but not essential</a:t>
            </a:r>
          </a:p>
          <a:p>
            <a:pPr lvl="1"/>
            <a:r>
              <a:rPr lang="en-US" altLang="en-US" sz="2000" dirty="0"/>
              <a:t>Basics – caches, pipelining, function units, registers, virtual memory, branches, multiple cores, assembly code</a:t>
            </a:r>
          </a:p>
          <a:p>
            <a:r>
              <a:rPr lang="en-US" altLang="en-US" sz="2400" dirty="0"/>
              <a:t>3. Compilers</a:t>
            </a:r>
          </a:p>
          <a:p>
            <a:pPr lvl="1"/>
            <a:r>
              <a:rPr lang="en-US" altLang="en-US" sz="2000" dirty="0"/>
              <a:t>Frontend stuff is not very relevant for this class, but good to know</a:t>
            </a:r>
          </a:p>
          <a:p>
            <a:pPr lvl="1"/>
            <a:r>
              <a:rPr lang="en-US" altLang="en-US" sz="2000" dirty="0"/>
              <a:t>Basic backend stuff we will go over fast</a:t>
            </a:r>
          </a:p>
          <a:p>
            <a:pPr lvl="2"/>
            <a:r>
              <a:rPr lang="en-US" altLang="en-US" sz="1800" dirty="0"/>
              <a:t>Non-EECS 483 people will have to do some supplemental reading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Textbook and Other Classroom Material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2296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No required text – Lecture notes, papers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LLVM compiler system – we will use version </a:t>
            </a:r>
            <a:r>
              <a:rPr lang="en-US" altLang="en-US" dirty="0" smtClean="0"/>
              <a:t>17.0.6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LLVM webpage: </a:t>
            </a:r>
            <a:r>
              <a:rPr lang="en-US" altLang="en-US" u="sng" dirty="0">
                <a:solidFill>
                  <a:schemeClr val="accent1"/>
                </a:solidFill>
                <a:hlinkClick r:id="rId2"/>
              </a:rPr>
              <a:t>http://www.llvm.org</a:t>
            </a:r>
            <a:endParaRPr lang="en-US" altLang="en-US" u="sng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/>
              <a:t>Read the documentation!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LLVM users group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Course webpage + course newsgroup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>
                <a:solidFill>
                  <a:schemeClr val="accent1"/>
                </a:solidFill>
              </a:rPr>
              <a:t>https://www.eecs.umich.edu/~</a:t>
            </a:r>
            <a:r>
              <a:rPr lang="en-US" altLang="en-US" u="sng" dirty="0" smtClean="0">
                <a:solidFill>
                  <a:schemeClr val="accent1"/>
                </a:solidFill>
              </a:rPr>
              <a:t>mahlke/courses/583w24</a:t>
            </a:r>
            <a:endParaRPr lang="en-US" altLang="en-US" u="sng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/>
              <a:t>Lecture notes – available the night before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Piazza – ask/answer questions, GSIs and I will try to check regularly but may not be able to do so always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chemeClr val="accent1"/>
                </a:solidFill>
                <a:hlinkClick r:id="rId3"/>
              </a:rPr>
              <a:t>http://www.piazza.com</a:t>
            </a:r>
            <a:endParaRPr lang="en-US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the Class Will be Like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50975"/>
            <a:ext cx="90678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Core backend stuff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Text book material – some overlap with 483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2 </a:t>
            </a:r>
            <a:r>
              <a:rPr lang="en-US" altLang="en-US" dirty="0" err="1"/>
              <a:t>homeworks</a:t>
            </a:r>
            <a:r>
              <a:rPr lang="en-US" altLang="en-US" dirty="0"/>
              <a:t> to apply classroom material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Research papers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Last 1/3</a:t>
            </a:r>
            <a:r>
              <a:rPr lang="en-US" altLang="en-US" baseline="30000" dirty="0"/>
              <a:t>rd</a:t>
            </a:r>
            <a:r>
              <a:rPr lang="en-US" altLang="en-US" dirty="0"/>
              <a:t> of the semester, students take over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Select paper related to your project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Each project team - presents 1 paper.  15 min talk + Q&amp;A.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Entire class is expected to watch presentations and grade presentations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You will need to attend live for at least your own presentation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the Class Will be Like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12875"/>
            <a:ext cx="76962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Learning compilers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memorizing definitions, terms, formulas, algorithms, etc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Learn by doing – Writing code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Substantial amount of programming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Fair learning curve for LLVM compiler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Reasonable amount of reading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Classroom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Attendance – Best to join live, lots of examples solved in class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Discussion important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Work out examples, discuss papers, etc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Essential to stay caught up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Extra meetings outside of class to discuss projects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Course Grading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Yes, everyone will get a grade</a:t>
            </a:r>
          </a:p>
          <a:p>
            <a:pPr lvl="1"/>
            <a:r>
              <a:rPr lang="en-US" altLang="en-US" dirty="0" smtClean="0"/>
              <a:t>Grad class: Most </a:t>
            </a:r>
            <a:r>
              <a:rPr lang="en-US" altLang="en-US" dirty="0"/>
              <a:t>(hopefully all) will get A’s and B’s</a:t>
            </a:r>
          </a:p>
          <a:p>
            <a:pPr lvl="1"/>
            <a:r>
              <a:rPr lang="en-US" altLang="en-US" dirty="0" smtClean="0"/>
              <a:t>Poor grades on </a:t>
            </a:r>
            <a:r>
              <a:rPr lang="en-US" altLang="en-US" dirty="0" err="1" smtClean="0"/>
              <a:t>homeworks</a:t>
            </a:r>
            <a:r>
              <a:rPr lang="en-US" altLang="en-US" dirty="0" smtClean="0"/>
              <a:t> are big problem</a:t>
            </a:r>
            <a:endParaRPr lang="en-US" altLang="en-US" dirty="0"/>
          </a:p>
          <a:p>
            <a:r>
              <a:rPr lang="en-US" altLang="en-US" dirty="0"/>
              <a:t>Components</a:t>
            </a:r>
          </a:p>
          <a:p>
            <a:pPr lvl="1"/>
            <a:r>
              <a:rPr lang="en-US" altLang="en-US" dirty="0"/>
              <a:t>Midterm exam – 25%</a:t>
            </a:r>
          </a:p>
          <a:p>
            <a:pPr lvl="1"/>
            <a:r>
              <a:rPr lang="en-US" altLang="en-US" dirty="0"/>
              <a:t>Project – 45%</a:t>
            </a:r>
          </a:p>
          <a:p>
            <a:pPr lvl="1"/>
            <a:r>
              <a:rPr lang="en-US" altLang="en-US" dirty="0" err="1"/>
              <a:t>Homeworks</a:t>
            </a:r>
            <a:r>
              <a:rPr lang="en-US" altLang="en-US" dirty="0"/>
              <a:t> – 15%</a:t>
            </a:r>
          </a:p>
          <a:p>
            <a:pPr lvl="1"/>
            <a:r>
              <a:rPr lang="en-US" altLang="en-US" dirty="0"/>
              <a:t>Paper presentation – 10%</a:t>
            </a:r>
          </a:p>
          <a:p>
            <a:pPr lvl="1"/>
            <a:r>
              <a:rPr lang="en-US" altLang="en-US" dirty="0"/>
              <a:t>Class participation – 5%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Homeworks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229600" cy="5216525"/>
          </a:xfrm>
        </p:spPr>
        <p:txBody>
          <a:bodyPr/>
          <a:lstStyle/>
          <a:p>
            <a:r>
              <a:rPr lang="en-US" altLang="en-US" sz="2400" dirty="0"/>
              <a:t>1 preliminary (HW0), available on course webpage now</a:t>
            </a:r>
          </a:p>
          <a:p>
            <a:pPr lvl="1"/>
            <a:r>
              <a:rPr lang="en-US" altLang="en-US" sz="2000" dirty="0"/>
              <a:t>Get LLVM set up, nothing to submit</a:t>
            </a:r>
          </a:p>
          <a:p>
            <a:r>
              <a:rPr lang="en-US" altLang="en-US" sz="2400" dirty="0"/>
              <a:t>2 real </a:t>
            </a:r>
            <a:r>
              <a:rPr lang="en-US" altLang="en-US" sz="2400" dirty="0" err="1"/>
              <a:t>homeworks</a:t>
            </a:r>
            <a:endParaRPr lang="en-US" altLang="en-US" sz="2400" dirty="0"/>
          </a:p>
          <a:p>
            <a:pPr lvl="1"/>
            <a:r>
              <a:rPr lang="en-US" altLang="en-US" sz="2000" dirty="0"/>
              <a:t>1 small &amp;1 harder programming assignment</a:t>
            </a:r>
          </a:p>
          <a:p>
            <a:pPr lvl="1"/>
            <a:r>
              <a:rPr lang="en-US" altLang="en-US" sz="2000" dirty="0"/>
              <a:t>Design and implement something we discussed in class</a:t>
            </a:r>
          </a:p>
          <a:p>
            <a:r>
              <a:rPr lang="en-US" altLang="en-US" sz="2400" dirty="0"/>
              <a:t>Goals</a:t>
            </a:r>
          </a:p>
          <a:p>
            <a:pPr lvl="1"/>
            <a:r>
              <a:rPr lang="en-US" altLang="en-US" sz="2000" dirty="0"/>
              <a:t>Learn the important concepts </a:t>
            </a:r>
          </a:p>
          <a:p>
            <a:pPr lvl="1"/>
            <a:r>
              <a:rPr lang="en-US" altLang="en-US" sz="2000" dirty="0"/>
              <a:t>Learn the compiler infrastructure so you can do the project</a:t>
            </a:r>
          </a:p>
          <a:p>
            <a:r>
              <a:rPr lang="en-US" altLang="en-US" sz="2400" dirty="0"/>
              <a:t>Grading</a:t>
            </a:r>
          </a:p>
          <a:p>
            <a:pPr lvl="1"/>
            <a:r>
              <a:rPr lang="en-US" altLang="en-US" sz="2000" dirty="0"/>
              <a:t>Working testcases?, Does anything work? Level of effort?</a:t>
            </a:r>
          </a:p>
          <a:p>
            <a:r>
              <a:rPr lang="en-US" altLang="en-US" sz="2400" dirty="0"/>
              <a:t>Working together on the concepts is fine</a:t>
            </a:r>
          </a:p>
          <a:p>
            <a:pPr lvl="1"/>
            <a:r>
              <a:rPr lang="en-US" altLang="en-US" sz="2000" dirty="0"/>
              <a:t>Make sure you understand things or it will come back to bite you</a:t>
            </a:r>
          </a:p>
          <a:p>
            <a:pPr lvl="1"/>
            <a:r>
              <a:rPr lang="en-US" altLang="en-US" sz="2000" dirty="0"/>
              <a:t>Everyone must do and turn in their own assignment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Projects – Most Important Part of the Class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1534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Design and implement an “interesting” compiler technique and demonstrate its usefulness using LLVM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Topic/scope/work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3-5 people per project (Other group sizes allowed in some cases)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You will pick the topics (I have to agree)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You will have to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Read background material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Plan and design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Implement and debug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Deliverables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Working implementation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Project report:  ~5 page paper describing what you did/results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15 min presentation at end (demo if you want)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Project proposal </a:t>
            </a:r>
            <a:r>
              <a:rPr lang="en-US" altLang="en-US" sz="2000" dirty="0" smtClean="0"/>
              <a:t>(early March) </a:t>
            </a:r>
            <a:r>
              <a:rPr lang="en-US" altLang="en-US" sz="2000" dirty="0"/>
              <a:t>scheduled with each group during semester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Projects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534400" cy="5216525"/>
          </a:xfrm>
        </p:spPr>
        <p:txBody>
          <a:bodyPr/>
          <a:lstStyle/>
          <a:p>
            <a:r>
              <a:rPr lang="en-US" altLang="en-US" dirty="0"/>
              <a:t>New idea</a:t>
            </a:r>
          </a:p>
          <a:p>
            <a:pPr lvl="1"/>
            <a:r>
              <a:rPr lang="en-US" altLang="en-US" dirty="0"/>
              <a:t>Small research idea</a:t>
            </a:r>
          </a:p>
          <a:p>
            <a:pPr lvl="1"/>
            <a:r>
              <a:rPr lang="en-US" altLang="en-US" dirty="0"/>
              <a:t>Design and implement it, see how it works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Extend existing idea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Take an existing paper, implement their technique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Then, extend it to do something small but interesting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Generalize strategy, make more efficient/effective</a:t>
            </a:r>
          </a:p>
          <a:p>
            <a:r>
              <a:rPr lang="en-US" altLang="en-US" dirty="0"/>
              <a:t>Implementation</a:t>
            </a:r>
          </a:p>
          <a:p>
            <a:pPr lvl="1"/>
            <a:r>
              <a:rPr lang="en-US" altLang="en-US" dirty="0"/>
              <a:t>Take existing idea, create </a:t>
            </a:r>
            <a:r>
              <a:rPr lang="en-US" altLang="en-US" u="sng" dirty="0"/>
              <a:t>quality</a:t>
            </a:r>
            <a:r>
              <a:rPr lang="en-US" altLang="en-US" dirty="0"/>
              <a:t> implementation in LLVM</a:t>
            </a:r>
          </a:p>
          <a:p>
            <a:pPr lvl="1"/>
            <a:r>
              <a:rPr lang="en-US" altLang="en-US" dirty="0"/>
              <a:t>Try to get your code released into main LLVM system</a:t>
            </a:r>
          </a:p>
          <a:p>
            <a:r>
              <a:rPr lang="en-US" altLang="en-US" dirty="0"/>
              <a:t>Using other compilers/systems (GPUs, JIT, mobile phone, etc.) is possible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Topic Areas (You are Welcome to Propose Others)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6675"/>
            <a:ext cx="43053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Automatic parallelization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Loop parallelization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Vectorization/SIMDization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Transactional memories/speculation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Breaking dependences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Memory system performance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Instruction/data prefetching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Use of scratchpad memories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Data layout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Reliability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Catching transient faults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Reducing AVF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Customized hardware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High level synthesis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HW optimization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1600200"/>
            <a:ext cx="49149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Power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Instruction scheduling techniques to reduce power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Identification of narrow computations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Streaming/GPUs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Stream scheduling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Memory management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Optimizing CUDA programs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Program analysis to identify vulnerabilities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Eliminate vulnerabilities via xforms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Dynamic optimization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DynamoRIO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Run-time optimization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Participation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Interaction and discussion is essential in a graduate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Try to join live if you can (not required)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you are here, don’t just stare at the wall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Be prepared to discuss the material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Have something useful to contribute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Opportunities for participation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Research paper presentations – thoughts, comments, questions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Saying what you think during class or in project discussions outside of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Lectures: Solving class problems, asking questions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Helping answer questions on piazza!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Lecture + Discussion</a:t>
            </a:r>
            <a:endParaRPr lang="en-US" alt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696200" cy="5216525"/>
          </a:xfrm>
        </p:spPr>
        <p:txBody>
          <a:bodyPr/>
          <a:lstStyle/>
          <a:p>
            <a:r>
              <a:rPr lang="en-US" altLang="en-US" sz="2000" dirty="0"/>
              <a:t>Class meeting pattern</a:t>
            </a:r>
          </a:p>
          <a:p>
            <a:pPr lvl="1"/>
            <a:r>
              <a:rPr lang="en-US" sz="1800" dirty="0" smtClean="0"/>
              <a:t>Lecture: Mon/Wed </a:t>
            </a:r>
            <a:r>
              <a:rPr lang="en-US" sz="1800" dirty="0" smtClean="0"/>
              <a:t>10:30-12:00</a:t>
            </a:r>
            <a:endParaRPr lang="en-US" sz="1800" dirty="0"/>
          </a:p>
          <a:p>
            <a:pPr lvl="2"/>
            <a:r>
              <a:rPr lang="en-US" sz="1400" dirty="0"/>
              <a:t>Scott office hours right after lecture: </a:t>
            </a:r>
            <a:r>
              <a:rPr lang="en-US" sz="1400" dirty="0" smtClean="0"/>
              <a:t>noon-12:30</a:t>
            </a:r>
          </a:p>
          <a:p>
            <a:pPr lvl="1"/>
            <a:r>
              <a:rPr lang="en-US" sz="1800" dirty="0" smtClean="0"/>
              <a:t>Discussion: Wed 12:30-1:30, 1005 Dow (optional, some cancelled)</a:t>
            </a:r>
          </a:p>
          <a:p>
            <a:pPr lvl="2"/>
            <a:r>
              <a:rPr lang="en-US" sz="1400" dirty="0" smtClean="0"/>
              <a:t>Homework </a:t>
            </a:r>
            <a:r>
              <a:rPr lang="en-US" sz="1400" dirty="0" smtClean="0"/>
              <a:t>details, questions</a:t>
            </a:r>
            <a:endParaRPr lang="en-US" sz="1400" dirty="0"/>
          </a:p>
          <a:p>
            <a:r>
              <a:rPr lang="en-US" altLang="en-US" sz="2000" dirty="0"/>
              <a:t>In-person lecture: </a:t>
            </a:r>
            <a:r>
              <a:rPr lang="en-US" sz="1600" dirty="0" smtClean="0"/>
              <a:t>G906 Cooley  (White Auditorium)</a:t>
            </a:r>
            <a:endParaRPr lang="en-US" altLang="en-US" sz="2000" dirty="0"/>
          </a:p>
          <a:p>
            <a:pPr lvl="1"/>
            <a:r>
              <a:rPr lang="en-US" altLang="en-US" sz="1800" dirty="0"/>
              <a:t>Try to attend, get more out of the lecture</a:t>
            </a:r>
          </a:p>
          <a:p>
            <a:pPr lvl="1"/>
            <a:r>
              <a:rPr lang="en-US" altLang="en-US" sz="1800" dirty="0"/>
              <a:t>Please stay home if you are sick!</a:t>
            </a:r>
          </a:p>
          <a:p>
            <a:pPr lvl="1"/>
            <a:r>
              <a:rPr lang="en-US" altLang="en-US" sz="1800" dirty="0"/>
              <a:t>May have some virtual classes during the semester</a:t>
            </a:r>
          </a:p>
          <a:p>
            <a:r>
              <a:rPr lang="en-US" altLang="en-US" sz="2000" dirty="0" smtClean="0"/>
              <a:t>Lecture </a:t>
            </a:r>
            <a:r>
              <a:rPr lang="en-US" altLang="en-US" sz="2000" dirty="0"/>
              <a:t>will also be presented live on Zoom</a:t>
            </a:r>
          </a:p>
          <a:p>
            <a:pPr lvl="1"/>
            <a:r>
              <a:rPr lang="en-US" altLang="en-US" sz="1800" dirty="0"/>
              <a:t>Participate from home if you wish</a:t>
            </a:r>
          </a:p>
          <a:p>
            <a:pPr lvl="1"/>
            <a:r>
              <a:rPr lang="en-US" altLang="en-US" sz="1800" dirty="0"/>
              <a:t>Zoom videos also available (try to use just for review!)</a:t>
            </a:r>
          </a:p>
          <a:p>
            <a:pPr lvl="2"/>
            <a:r>
              <a:rPr lang="en-US" altLang="en-US" sz="1400" dirty="0"/>
              <a:t>Bad idea if this is all you do: run 1.5x, multi-task, don’t pay </a:t>
            </a:r>
            <a:r>
              <a:rPr lang="en-US" altLang="en-US" sz="1400" dirty="0" smtClean="0"/>
              <a:t>attention</a:t>
            </a:r>
          </a:p>
          <a:p>
            <a:pPr lvl="1"/>
            <a:r>
              <a:rPr lang="en-US" altLang="en-US" sz="1800" dirty="0" smtClean="0"/>
              <a:t>Discussion section is not recorded</a:t>
            </a:r>
            <a:endParaRPr lang="en-US" altLang="en-US" sz="1800" dirty="0"/>
          </a:p>
          <a:p>
            <a:r>
              <a:rPr lang="en-US" altLang="en-US" sz="2000" dirty="0"/>
              <a:t>Zoom info</a:t>
            </a:r>
          </a:p>
          <a:p>
            <a:pPr lvl="1"/>
            <a:r>
              <a:rPr lang="en-US" altLang="en-US" sz="1800" dirty="0"/>
              <a:t>Same link/password for all lectures, posted on course website</a:t>
            </a:r>
          </a:p>
          <a:p>
            <a:pPr lvl="1"/>
            <a:r>
              <a:rPr lang="en-US" altLang="en-US" sz="1800" dirty="0"/>
              <a:t>Separate link for GSI office </a:t>
            </a:r>
            <a:r>
              <a:rPr lang="en-US" altLang="en-US" sz="1800" dirty="0" err="1"/>
              <a:t>hrs</a:t>
            </a:r>
            <a:r>
              <a:rPr lang="en-US" altLang="en-US" sz="1800" dirty="0"/>
              <a:t> – more later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 </a:t>
            </a:r>
            <a:r>
              <a:rPr lang="en-US" altLang="en-US" dirty="0"/>
              <a:t>Schedule (on course website)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75485" y="1658937"/>
          <a:ext cx="5726430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51292241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672147766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4418794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Week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Date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Topic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884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  Mon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336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    Wed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Jan 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Course intro, Control flow analysis, HW #0 out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21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Jan 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class, MLK Day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8894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 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Jan 17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Control flow analysis, HW #0 due (nothing to turn in), HW #1 out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7458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3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Jan 22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Control flow analysis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7882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  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Jan 24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Control flow analysis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838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4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Jan 29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Dataflow analysis, HW #1 due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676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 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Jan 31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Dataflow analysis, HW #2 out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0415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SSA form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35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optimization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3317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12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optimization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817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14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generation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9107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generation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7177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21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generation, HW #2 due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0411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26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class, Spring Break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5014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Feb 28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class, Spring Break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295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generation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901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generation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1922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11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regular class - Project proposals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898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regular class - Project proposals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262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Midterm Review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2707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Midterm Exam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943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229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Mar 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432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3367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174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960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598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476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17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352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22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regular class – Finish projects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446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945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Apr 23-29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Project demos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5777608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1524000" y="4953000"/>
            <a:ext cx="381000" cy="3048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Times New Roman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521143" y="4572000"/>
            <a:ext cx="381000" cy="3048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Times New Roman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521143" y="6564312"/>
            <a:ext cx="381000" cy="3048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Target Processors:  1) VLIW/EPIC Architectures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7696200" cy="5216525"/>
          </a:xfrm>
        </p:spPr>
        <p:txBody>
          <a:bodyPr/>
          <a:lstStyle/>
          <a:p>
            <a:endParaRPr lang="en-US" altLang="en-US"/>
          </a:p>
          <a:p>
            <a:endParaRPr lang="en-US" altLang="en-US" sz="2400"/>
          </a:p>
          <a:p>
            <a:r>
              <a:rPr lang="en-US" altLang="en-US" sz="2400"/>
              <a:t>VLIW = Very Long Instruction Word </a:t>
            </a:r>
          </a:p>
          <a:p>
            <a:pPr lvl="1"/>
            <a:r>
              <a:rPr lang="en-US" altLang="en-US" sz="2000"/>
              <a:t>Aka EPIC = Explicitly Parallel Instruction Computing</a:t>
            </a:r>
          </a:p>
          <a:p>
            <a:pPr lvl="1"/>
            <a:r>
              <a:rPr lang="en-US" altLang="en-US" sz="2000"/>
              <a:t>Compiler managed multi-issue processor</a:t>
            </a:r>
          </a:p>
          <a:p>
            <a:r>
              <a:rPr lang="en-US" altLang="en-US" sz="2400"/>
              <a:t>Desktop</a:t>
            </a:r>
          </a:p>
          <a:p>
            <a:pPr lvl="1"/>
            <a:r>
              <a:rPr lang="en-US" altLang="en-US" sz="2000"/>
              <a:t>IA-64: aka Itanium I and II, Merced, McKinley</a:t>
            </a:r>
          </a:p>
          <a:p>
            <a:r>
              <a:rPr lang="en-US" altLang="en-US" sz="2400"/>
              <a:t>Embedded processors</a:t>
            </a:r>
          </a:p>
          <a:p>
            <a:pPr lvl="1"/>
            <a:r>
              <a:rPr lang="en-US" altLang="en-US" sz="2000"/>
              <a:t>All high-performance DSPs are VLIW</a:t>
            </a:r>
          </a:p>
          <a:p>
            <a:pPr lvl="2"/>
            <a:r>
              <a:rPr lang="en-US" altLang="en-US" sz="1800"/>
              <a:t>Why?  Cost/power of superscalar, more scalability</a:t>
            </a:r>
          </a:p>
          <a:p>
            <a:pPr lvl="1"/>
            <a:r>
              <a:rPr lang="en-US" altLang="en-US" sz="2000"/>
              <a:t>TI-C6x, Philips Trimedia, Starcore, ST-200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524000"/>
            <a:ext cx="4552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Target Processors:  2) Multicore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29200"/>
            <a:ext cx="7772400" cy="1828800"/>
          </a:xfrm>
        </p:spPr>
        <p:txBody>
          <a:bodyPr/>
          <a:lstStyle/>
          <a:p>
            <a:r>
              <a:rPr lang="en-US" altLang="en-US" sz="2400"/>
              <a:t>Sequential programs – 1 core busy, 3 sit idle</a:t>
            </a:r>
          </a:p>
          <a:p>
            <a:r>
              <a:rPr lang="en-US" altLang="en-US" sz="2400"/>
              <a:t>How do we speed up sequential applications?</a:t>
            </a:r>
          </a:p>
          <a:p>
            <a:pPr lvl="1"/>
            <a:r>
              <a:rPr lang="en-US" altLang="en-US" sz="2000"/>
              <a:t>Switch from ILP to TLP as major source of performance</a:t>
            </a:r>
          </a:p>
          <a:p>
            <a:pPr lvl="1"/>
            <a:r>
              <a:rPr lang="en-US" altLang="en-US" sz="2000"/>
              <a:t>Memory dependence analysis  becomes critical</a:t>
            </a:r>
          </a:p>
          <a:p>
            <a:endParaRPr lang="en-US" altLang="en-US" sz="2400"/>
          </a:p>
          <a:p>
            <a:endParaRPr lang="en-US" altLang="en-US"/>
          </a:p>
        </p:txBody>
      </p:sp>
      <p:pic>
        <p:nvPicPr>
          <p:cNvPr id="27652" name="Picture 4" descr="Nehalem_Die_call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5238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Target Processors:  3) SIMD/GPU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29200"/>
            <a:ext cx="7772400" cy="1828800"/>
          </a:xfrm>
        </p:spPr>
        <p:txBody>
          <a:bodyPr/>
          <a:lstStyle/>
          <a:p>
            <a:endParaRPr lang="en-US" altLang="en-US" sz="2400"/>
          </a:p>
          <a:p>
            <a:r>
              <a:rPr lang="en-US" altLang="en-US" sz="2400"/>
              <a:t>Do the same work on different data: GPU, SSE, etc.</a:t>
            </a:r>
          </a:p>
          <a:p>
            <a:r>
              <a:rPr lang="en-US" altLang="en-US" sz="2400"/>
              <a:t>Energy-efficient way to scale performance</a:t>
            </a:r>
          </a:p>
          <a:p>
            <a:r>
              <a:rPr lang="en-US" altLang="en-US" sz="2400"/>
              <a:t>Must find “vector parallelism”</a:t>
            </a:r>
          </a:p>
          <a:p>
            <a:endParaRPr lang="en-US" altLang="en-US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4483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5025"/>
            <a:ext cx="8458200" cy="615950"/>
          </a:xfrm>
        </p:spPr>
        <p:txBody>
          <a:bodyPr/>
          <a:lstStyle/>
          <a:p>
            <a:r>
              <a:rPr lang="en-US" altLang="en-US" sz="2800"/>
              <a:t>So, lets get started…  Compiler Backend IR – Our Input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Variable home location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Frontend – every variable in memory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Backend – maximal but safe register promotion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All temporaries put into registers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All local scalars put into registers, except those accessed via &amp;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All globals, local arrays/structs, unpromotable local scalars put in memory.  Accessed via load/store.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Backend IR (intermediate representation)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machine independent assembly code – really resource indep!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aka RTL (register transfer language), 3-address code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r1 = r2 + r3 or equivalently add r1, r2, r3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Opcode (add, sub, load, …)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Operands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Virtual registers – infinite number of these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Literals – compile-time constants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Topic: Control Flow Analysis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Control transfer = branch (taken or fall-through)</a:t>
            </a:r>
          </a:p>
          <a:p>
            <a:r>
              <a:rPr lang="en-US" altLang="en-US" sz="2400"/>
              <a:t>Control flow</a:t>
            </a:r>
          </a:p>
          <a:p>
            <a:pPr lvl="1"/>
            <a:r>
              <a:rPr lang="en-US" altLang="en-US" sz="2000"/>
              <a:t>Branching behavior of an application</a:t>
            </a:r>
          </a:p>
          <a:p>
            <a:pPr lvl="1"/>
            <a:r>
              <a:rPr lang="en-US" altLang="en-US" sz="2000"/>
              <a:t>What sequences of instructions can be executed</a:t>
            </a:r>
          </a:p>
          <a:p>
            <a:r>
              <a:rPr lang="en-US" altLang="en-US" sz="2400"/>
              <a:t>Execution </a:t>
            </a:r>
            <a:r>
              <a:rPr lang="en-US" altLang="en-US" sz="2400">
                <a:sym typeface="Wingdings" panose="05000000000000000000" pitchFamily="2" charset="2"/>
              </a:rPr>
              <a:t> </a:t>
            </a:r>
            <a:r>
              <a:rPr lang="en-US" altLang="en-US" sz="2400"/>
              <a:t>Dynamic control flow</a:t>
            </a:r>
          </a:p>
          <a:p>
            <a:pPr lvl="1"/>
            <a:r>
              <a:rPr lang="en-US" altLang="en-US" sz="2000"/>
              <a:t>Direction of a particular instance of a branch</a:t>
            </a:r>
          </a:p>
          <a:p>
            <a:pPr lvl="1"/>
            <a:r>
              <a:rPr lang="en-US" altLang="en-US" sz="2000"/>
              <a:t>Predict, speculate, squash, etc.</a:t>
            </a:r>
          </a:p>
          <a:p>
            <a:r>
              <a:rPr lang="en-US" altLang="en-US" sz="2400"/>
              <a:t>Compiler </a:t>
            </a:r>
            <a:r>
              <a:rPr lang="en-US" altLang="en-US" sz="2400">
                <a:sym typeface="Wingdings" panose="05000000000000000000" pitchFamily="2" charset="2"/>
              </a:rPr>
              <a:t> Static control flow</a:t>
            </a:r>
          </a:p>
          <a:p>
            <a:pPr lvl="1"/>
            <a:r>
              <a:rPr lang="en-US" altLang="en-US" sz="2000">
                <a:sym typeface="Wingdings" panose="05000000000000000000" pitchFamily="2" charset="2"/>
              </a:rPr>
              <a:t>Not executing the program</a:t>
            </a:r>
          </a:p>
          <a:p>
            <a:pPr lvl="1"/>
            <a:r>
              <a:rPr lang="en-US" altLang="en-US" sz="2000"/>
              <a:t>Input not known, so what could happen</a:t>
            </a:r>
          </a:p>
          <a:p>
            <a:r>
              <a:rPr lang="en-US" altLang="en-US" sz="2400"/>
              <a:t>Control flow analysis</a:t>
            </a:r>
          </a:p>
          <a:p>
            <a:pPr lvl="1"/>
            <a:r>
              <a:rPr lang="en-US" altLang="en-US" sz="2000"/>
              <a:t>Determining properties of the program branch structure</a:t>
            </a:r>
          </a:p>
          <a:p>
            <a:pPr lvl="1"/>
            <a:r>
              <a:rPr lang="en-US" altLang="en-US" sz="2000"/>
              <a:t>Determining instruction execution properties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Block (BB)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Group operations into units with equivalent execution conditions</a:t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 u="sng"/>
              <a:t>Defn: Basic block</a:t>
            </a:r>
            <a:r>
              <a:rPr lang="en-US" altLang="en-US" sz="2400"/>
              <a:t> – a sequence of consecutive operations in which flow of control enters at the beginning and leaves at the end without halt or possibility of branching except at the end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Straight-line sequence of instructions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If one operation is executed in a BB, they all are</a:t>
            </a:r>
            <a:br>
              <a:rPr lang="en-US" altLang="en-US" sz="2000"/>
            </a:b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400"/>
              <a:t>Finding BB’s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The first operation in a function starts a BB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Any operation that is the target of a branch starts a BB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Any operation that immediately follows a branch starts a BB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Identifying BBs - Example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76400" y="2057400"/>
            <a:ext cx="25527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L1: r7 = load(r8)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L2: r1 = r2 + r3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L3: beq r1, 0, L10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L4: r4 = r5 * r6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L5: r1 = r1 + 1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L6: beq r1 100 L3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L7: beq r2 100 L10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L8: r5 = r9 + 1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L9: jump L2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L10: r9 = load (r3)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L11: store(r9, r1)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953000" y="3733800"/>
            <a:ext cx="1143000" cy="9144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tx1"/>
                </a:solidFill>
              </a:rPr>
              <a:t>??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Control Flow Graph (CFG)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4038600" cy="5216525"/>
          </a:xfrm>
        </p:spPr>
        <p:txBody>
          <a:bodyPr/>
          <a:lstStyle/>
          <a:p>
            <a:r>
              <a:rPr lang="en-US" altLang="en-US" sz="2400" u="sng"/>
              <a:t>Defn Control Flow Graph</a:t>
            </a:r>
            <a:r>
              <a:rPr lang="en-US" altLang="en-US" sz="2400"/>
              <a:t> – Directed graph, G = (V,E) where each vertex V is a basic block and there is an edge E, v1 (BB1) </a:t>
            </a:r>
            <a:r>
              <a:rPr lang="en-US" altLang="en-US" sz="2400">
                <a:sym typeface="Wingdings" panose="05000000000000000000" pitchFamily="2" charset="2"/>
              </a:rPr>
              <a:t> v2 (BB2) if BB2 can immediately follow BB1 in some execution sequence</a:t>
            </a:r>
          </a:p>
          <a:p>
            <a:pPr lvl="1"/>
            <a:r>
              <a:rPr lang="en-US" altLang="en-US" sz="2000"/>
              <a:t>A BB has an edge to all blocks it can branch to</a:t>
            </a:r>
          </a:p>
          <a:p>
            <a:pPr lvl="1"/>
            <a:r>
              <a:rPr lang="en-US" altLang="en-US" sz="2000"/>
              <a:t>Standard representation used by many compilers</a:t>
            </a:r>
          </a:p>
          <a:p>
            <a:pPr lvl="1"/>
            <a:r>
              <a:rPr lang="en-US" altLang="en-US" sz="2000"/>
              <a:t>Often have 2 pseudo vertices</a:t>
            </a:r>
          </a:p>
          <a:p>
            <a:pPr lvl="2"/>
            <a:r>
              <a:rPr lang="en-US" altLang="en-US" sz="1800"/>
              <a:t>entry node</a:t>
            </a:r>
          </a:p>
          <a:p>
            <a:pPr lvl="2"/>
            <a:r>
              <a:rPr lang="en-US" altLang="en-US" sz="1800"/>
              <a:t>exit node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400800" y="2362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791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477000" y="3886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934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8674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6781800" y="2819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6172200" y="2819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69342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6477000" y="5410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6172200" y="3581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6858000" y="3581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6248400" y="4343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858000" y="4343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6248400" y="5105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6858000" y="5105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6400800" y="16764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6477000" y="61722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6781800" y="205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858000" y="586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CFG Example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1677988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x = z – 2;</a:t>
            </a:r>
          </a:p>
          <a:p>
            <a:r>
              <a:rPr lang="en-US" altLang="en-US" sz="2400"/>
              <a:t>y = 2 * z;</a:t>
            </a:r>
          </a:p>
          <a:p>
            <a:r>
              <a:rPr lang="en-US" altLang="en-US" sz="2400"/>
              <a:t>if (c) {</a:t>
            </a:r>
          </a:p>
          <a:p>
            <a:r>
              <a:rPr lang="en-US" altLang="en-US" sz="2400"/>
              <a:t>    x = x + 1;</a:t>
            </a:r>
          </a:p>
          <a:p>
            <a:r>
              <a:rPr lang="en-US" altLang="en-US" sz="2400"/>
              <a:t>    y = y + 1;</a:t>
            </a:r>
          </a:p>
          <a:p>
            <a:r>
              <a:rPr lang="en-US" altLang="en-US" sz="2400"/>
              <a:t>}</a:t>
            </a:r>
          </a:p>
          <a:p>
            <a:r>
              <a:rPr lang="en-US" altLang="en-US" sz="2400"/>
              <a:t>else {</a:t>
            </a:r>
          </a:p>
          <a:p>
            <a:r>
              <a:rPr lang="en-US" altLang="en-US" sz="2400"/>
              <a:t>    x = x – 1;</a:t>
            </a:r>
          </a:p>
          <a:p>
            <a:r>
              <a:rPr lang="en-US" altLang="en-US" sz="2400"/>
              <a:t>    y = y – 1;</a:t>
            </a:r>
          </a:p>
          <a:p>
            <a:r>
              <a:rPr lang="en-US" altLang="en-US" sz="2400"/>
              <a:t>}</a:t>
            </a:r>
          </a:p>
          <a:p>
            <a:r>
              <a:rPr lang="en-US" altLang="en-US" sz="2400"/>
              <a:t>z = x + 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105400" y="1676400"/>
            <a:ext cx="22098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x = z – 2;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y = 2 * z;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if (c) B2 else B3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657600" y="3505200"/>
            <a:ext cx="17526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x = x + 1;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y = y + 1;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181600" y="5257800"/>
            <a:ext cx="17526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z = x + y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705600" y="3429000"/>
            <a:ext cx="17526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x = x – 1;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y = y – 1;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goto B4;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4419600" y="2819400"/>
            <a:ext cx="1752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6172200" y="2819400"/>
            <a:ext cx="1600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4495800" y="4648200"/>
            <a:ext cx="1524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6096000" y="4572000"/>
            <a:ext cx="1600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962400" y="2514600"/>
            <a:ext cx="1046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then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(taken)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7391400" y="2514600"/>
            <a:ext cx="1739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else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(fallthrough)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556125" y="1489075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200400" y="3048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172200" y="3048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4648200" y="51054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2514600" y="35814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Attending Class Virtually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14400" y="1471613"/>
            <a:ext cx="8001000" cy="5216525"/>
          </a:xfrm>
        </p:spPr>
        <p:txBody>
          <a:bodyPr/>
          <a:lstStyle/>
          <a:p>
            <a:r>
              <a:rPr lang="en-US" altLang="en-US" dirty="0"/>
              <a:t>Lecture is synchronous and recorded</a:t>
            </a:r>
          </a:p>
          <a:p>
            <a:pPr lvl="1"/>
            <a:r>
              <a:rPr lang="en-US" altLang="en-US" dirty="0"/>
              <a:t>Please try to attend live if you can</a:t>
            </a:r>
          </a:p>
          <a:p>
            <a:pPr lvl="1"/>
            <a:r>
              <a:rPr lang="en-US" altLang="en-US" dirty="0"/>
              <a:t>We’ll start at </a:t>
            </a:r>
            <a:r>
              <a:rPr lang="en-US" altLang="en-US" dirty="0" smtClean="0"/>
              <a:t>10:35 sharp</a:t>
            </a:r>
            <a:endParaRPr lang="en-US" altLang="en-US" dirty="0"/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Keep your camera and mic muted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</a:rPr>
              <a:t>Critical to avoid disruptions</a:t>
            </a:r>
            <a:endParaRPr lang="en-US" altLang="en-US" dirty="0"/>
          </a:p>
          <a:p>
            <a:r>
              <a:rPr lang="en-US" altLang="en-US" dirty="0"/>
              <a:t>Asking questions on Zoom</a:t>
            </a:r>
          </a:p>
          <a:p>
            <a:pPr lvl="1"/>
            <a:r>
              <a:rPr lang="en-US" altLang="en-US" dirty="0"/>
              <a:t>Type the word “question” in the chat box</a:t>
            </a:r>
          </a:p>
          <a:p>
            <a:pPr lvl="1"/>
            <a:r>
              <a:rPr lang="en-US" altLang="en-US" dirty="0"/>
              <a:t>GSI will unmute you and you can ask question</a:t>
            </a:r>
          </a:p>
          <a:p>
            <a:pPr lvl="1"/>
            <a:r>
              <a:rPr lang="en-US" altLang="en-US" dirty="0"/>
              <a:t>If you prefer not to speak, then just type out your question in chat and the GSI can ask it for you</a:t>
            </a:r>
          </a:p>
          <a:p>
            <a:pPr lvl="1"/>
            <a:r>
              <a:rPr lang="en-US" altLang="en-US" dirty="0"/>
              <a:t>I will also pause regularly to ask if there are questions</a:t>
            </a:r>
          </a:p>
          <a:p>
            <a:pPr lvl="1"/>
            <a:r>
              <a:rPr lang="en-US" altLang="en-US" dirty="0"/>
              <a:t>Discussion important in a grad class, so don’t be bashful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Weighted CFG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191000" cy="5216525"/>
          </a:xfrm>
        </p:spPr>
        <p:txBody>
          <a:bodyPr/>
          <a:lstStyle/>
          <a:p>
            <a:r>
              <a:rPr lang="en-US" altLang="en-US" sz="2000" u="sng"/>
              <a:t>Profiling</a:t>
            </a:r>
            <a:r>
              <a:rPr lang="en-US" altLang="en-US" sz="2000"/>
              <a:t> – Run the application on 1 or more sample inputs, record some behavior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Control flow profiling</a:t>
            </a:r>
          </a:p>
          <a:p>
            <a:pPr lvl="2"/>
            <a:r>
              <a:rPr lang="en-US" altLang="en-US" sz="1600">
                <a:solidFill>
                  <a:srgbClr val="FF0000"/>
                </a:solidFill>
              </a:rPr>
              <a:t>edge profile</a:t>
            </a:r>
          </a:p>
          <a:p>
            <a:pPr lvl="2"/>
            <a:r>
              <a:rPr lang="en-US" altLang="en-US" sz="1600">
                <a:solidFill>
                  <a:srgbClr val="FF0000"/>
                </a:solidFill>
              </a:rPr>
              <a:t>block profile</a:t>
            </a:r>
          </a:p>
          <a:p>
            <a:pPr lvl="1"/>
            <a:r>
              <a:rPr lang="en-US" altLang="en-US" sz="1800"/>
              <a:t>Path profiling</a:t>
            </a:r>
          </a:p>
          <a:p>
            <a:pPr lvl="1"/>
            <a:r>
              <a:rPr lang="en-US" altLang="en-US" sz="1800"/>
              <a:t>Cache profiling</a:t>
            </a:r>
          </a:p>
          <a:p>
            <a:pPr lvl="1"/>
            <a:r>
              <a:rPr lang="en-US" altLang="en-US" sz="1800"/>
              <a:t>Memory dependence profiling</a:t>
            </a:r>
          </a:p>
          <a:p>
            <a:r>
              <a:rPr lang="en-US" altLang="en-US" sz="2000"/>
              <a:t>Annotate control flow profile onto a CFG </a:t>
            </a:r>
            <a:r>
              <a:rPr lang="en-US" altLang="en-US" sz="2000">
                <a:sym typeface="Wingdings" panose="05000000000000000000" pitchFamily="2" charset="2"/>
              </a:rPr>
              <a:t> </a:t>
            </a:r>
            <a:r>
              <a:rPr lang="en-US" altLang="en-US" sz="2000" u="sng">
                <a:sym typeface="Wingdings" panose="05000000000000000000" pitchFamily="2" charset="2"/>
              </a:rPr>
              <a:t>weighted CFG</a:t>
            </a:r>
          </a:p>
          <a:p>
            <a:r>
              <a:rPr lang="en-US" altLang="en-US" sz="2000">
                <a:sym typeface="Wingdings" panose="05000000000000000000" pitchFamily="2" charset="2"/>
              </a:rPr>
              <a:t>Optimize more effectively with profile info!!</a:t>
            </a:r>
          </a:p>
          <a:p>
            <a:pPr lvl="1"/>
            <a:r>
              <a:rPr lang="en-US" altLang="en-US" sz="1800"/>
              <a:t>Optimize for the common case</a:t>
            </a:r>
          </a:p>
          <a:p>
            <a:pPr lvl="1"/>
            <a:r>
              <a:rPr lang="en-US" altLang="en-US" sz="1800"/>
              <a:t>Make educated guess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400800" y="2362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791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477000" y="3886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934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8674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781800" y="2819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6172200" y="2819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69342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477000" y="5410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6172200" y="3581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6858000" y="3581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6248400" y="4343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858000" y="4343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248400" y="5105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>
            <a:off x="6858000" y="5105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6400800" y="16764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6477000" y="61722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6781800" y="205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6858000" y="586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6842125" y="2019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851525" y="2705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7223125" y="2781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5927725" y="3543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7299325" y="3543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6080125" y="4229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7299325" y="4229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003925" y="5067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7299325" y="5067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6918325" y="5829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of CFGs: Dominator (DOM)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696200" cy="5216525"/>
          </a:xfrm>
        </p:spPr>
        <p:txBody>
          <a:bodyPr/>
          <a:lstStyle/>
          <a:p>
            <a:r>
              <a:rPr lang="en-US" altLang="en-US" u="sng"/>
              <a:t>Defn: Dominator</a:t>
            </a:r>
            <a:r>
              <a:rPr lang="en-US" altLang="en-US"/>
              <a:t> – Given a CFG(V, E, Entry, Exit), a node x dominates a node y, if every path from the Entry block to y contains x</a:t>
            </a:r>
          </a:p>
          <a:p>
            <a:r>
              <a:rPr lang="en-US" altLang="en-US"/>
              <a:t>3 properties of dominators</a:t>
            </a:r>
          </a:p>
          <a:p>
            <a:pPr lvl="1"/>
            <a:r>
              <a:rPr lang="en-US" altLang="en-US"/>
              <a:t>Each BB dominates itself</a:t>
            </a:r>
          </a:p>
          <a:p>
            <a:pPr lvl="1"/>
            <a:r>
              <a:rPr lang="en-US" altLang="en-US"/>
              <a:t>If x dominates y, and y dominates z, then x dominates z</a:t>
            </a:r>
          </a:p>
          <a:p>
            <a:pPr lvl="1"/>
            <a:r>
              <a:rPr lang="en-US" altLang="en-US"/>
              <a:t>If x dominates z and y dominates z, then either x dominates y or y dominates x</a:t>
            </a:r>
          </a:p>
          <a:p>
            <a:r>
              <a:rPr lang="en-US" altLang="en-US"/>
              <a:t>Intuition</a:t>
            </a:r>
          </a:p>
          <a:p>
            <a:pPr lvl="1"/>
            <a:r>
              <a:rPr lang="en-US" altLang="en-US"/>
              <a:t>Given some BB, which blocks are guaranteed to have executed prior to executing the BB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Dominator Example 1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114800" y="3505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05200" y="4267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191000" y="5029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648200" y="4267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495800" y="3962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3886200" y="3962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886200" y="4724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4572000" y="4724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4114800" y="28194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114800" y="57912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44958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495800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63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Dominator Example 2</a:t>
            </a:r>
          </a:p>
        </p:txBody>
      </p:sp>
      <p:sp>
        <p:nvSpPr>
          <p:cNvPr id="12291" name="Rectangle 15"/>
          <p:cNvSpPr>
            <a:spLocks noChangeArrowheads="1"/>
          </p:cNvSpPr>
          <p:nvPr/>
        </p:nvSpPr>
        <p:spPr bwMode="auto">
          <a:xfrm>
            <a:off x="4648200" y="2590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2292" name="Rectangle 16"/>
          <p:cNvSpPr>
            <a:spLocks noChangeArrowheads="1"/>
          </p:cNvSpPr>
          <p:nvPr/>
        </p:nvSpPr>
        <p:spPr bwMode="auto">
          <a:xfrm>
            <a:off x="3962400" y="32766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2293" name="Rectangle 17"/>
          <p:cNvSpPr>
            <a:spLocks noChangeArrowheads="1"/>
          </p:cNvSpPr>
          <p:nvPr/>
        </p:nvSpPr>
        <p:spPr bwMode="auto">
          <a:xfrm>
            <a:off x="5105400" y="4114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2294" name="Rectangle 18"/>
          <p:cNvSpPr>
            <a:spLocks noChangeArrowheads="1"/>
          </p:cNvSpPr>
          <p:nvPr/>
        </p:nvSpPr>
        <p:spPr bwMode="auto">
          <a:xfrm>
            <a:off x="3962400" y="4114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2295" name="Oval 19"/>
          <p:cNvSpPr>
            <a:spLocks noChangeArrowheads="1"/>
          </p:cNvSpPr>
          <p:nvPr/>
        </p:nvSpPr>
        <p:spPr bwMode="auto">
          <a:xfrm>
            <a:off x="3505200" y="18288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12296" name="Oval 20"/>
          <p:cNvSpPr>
            <a:spLocks noChangeArrowheads="1"/>
          </p:cNvSpPr>
          <p:nvPr/>
        </p:nvSpPr>
        <p:spPr bwMode="auto">
          <a:xfrm>
            <a:off x="4648200" y="64008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12297" name="Line 21"/>
          <p:cNvSpPr>
            <a:spLocks noChangeShapeType="1"/>
          </p:cNvSpPr>
          <p:nvPr/>
        </p:nvSpPr>
        <p:spPr bwMode="auto">
          <a:xfrm>
            <a:off x="50292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22"/>
          <p:cNvSpPr>
            <a:spLocks noChangeShapeType="1"/>
          </p:cNvSpPr>
          <p:nvPr/>
        </p:nvSpPr>
        <p:spPr bwMode="auto">
          <a:xfrm>
            <a:off x="5029200" y="609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Rectangle 23"/>
          <p:cNvSpPr>
            <a:spLocks noChangeArrowheads="1"/>
          </p:cNvSpPr>
          <p:nvPr/>
        </p:nvSpPr>
        <p:spPr bwMode="auto">
          <a:xfrm>
            <a:off x="4648200" y="49530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2300" name="Line 24"/>
          <p:cNvSpPr>
            <a:spLocks noChangeShapeType="1"/>
          </p:cNvSpPr>
          <p:nvPr/>
        </p:nvSpPr>
        <p:spPr bwMode="auto">
          <a:xfrm>
            <a:off x="5029200" y="541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Rectangle 25"/>
          <p:cNvSpPr>
            <a:spLocks noChangeArrowheads="1"/>
          </p:cNvSpPr>
          <p:nvPr/>
        </p:nvSpPr>
        <p:spPr bwMode="auto">
          <a:xfrm>
            <a:off x="4648200" y="1828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2302" name="Line 26"/>
          <p:cNvSpPr>
            <a:spLocks noChangeShapeType="1"/>
          </p:cNvSpPr>
          <p:nvPr/>
        </p:nvSpPr>
        <p:spPr bwMode="auto">
          <a:xfrm>
            <a:off x="4267200" y="20574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27"/>
          <p:cNvSpPr>
            <a:spLocks noChangeShapeType="1"/>
          </p:cNvSpPr>
          <p:nvPr/>
        </p:nvSpPr>
        <p:spPr bwMode="auto">
          <a:xfrm>
            <a:off x="5181600" y="228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28"/>
          <p:cNvSpPr>
            <a:spLocks noChangeShapeType="1"/>
          </p:cNvSpPr>
          <p:nvPr/>
        </p:nvSpPr>
        <p:spPr bwMode="auto">
          <a:xfrm>
            <a:off x="5181600" y="2438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29"/>
          <p:cNvSpPr>
            <a:spLocks noChangeShapeType="1"/>
          </p:cNvSpPr>
          <p:nvPr/>
        </p:nvSpPr>
        <p:spPr bwMode="auto">
          <a:xfrm>
            <a:off x="6400800" y="24384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30"/>
          <p:cNvSpPr>
            <a:spLocks noChangeShapeType="1"/>
          </p:cNvSpPr>
          <p:nvPr/>
        </p:nvSpPr>
        <p:spPr bwMode="auto">
          <a:xfrm>
            <a:off x="5181600" y="5486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31"/>
          <p:cNvSpPr>
            <a:spLocks noChangeShapeType="1"/>
          </p:cNvSpPr>
          <p:nvPr/>
        </p:nvSpPr>
        <p:spPr bwMode="auto">
          <a:xfrm>
            <a:off x="5181600" y="5486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Rectangle 32"/>
          <p:cNvSpPr>
            <a:spLocks noChangeArrowheads="1"/>
          </p:cNvSpPr>
          <p:nvPr/>
        </p:nvSpPr>
        <p:spPr bwMode="auto">
          <a:xfrm>
            <a:off x="4648200" y="5638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12309" name="Line 33"/>
          <p:cNvSpPr>
            <a:spLocks noChangeShapeType="1"/>
          </p:cNvSpPr>
          <p:nvPr/>
        </p:nvSpPr>
        <p:spPr bwMode="auto">
          <a:xfrm>
            <a:off x="4343400" y="3733800"/>
            <a:ext cx="1066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34"/>
          <p:cNvSpPr>
            <a:spLocks noChangeShapeType="1"/>
          </p:cNvSpPr>
          <p:nvPr/>
        </p:nvSpPr>
        <p:spPr bwMode="auto">
          <a:xfrm flipH="1">
            <a:off x="4343400" y="3048000"/>
            <a:ext cx="685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35"/>
          <p:cNvSpPr>
            <a:spLocks noChangeShapeType="1"/>
          </p:cNvSpPr>
          <p:nvPr/>
        </p:nvSpPr>
        <p:spPr bwMode="auto">
          <a:xfrm>
            <a:off x="5029200" y="3048000"/>
            <a:ext cx="533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36"/>
          <p:cNvSpPr>
            <a:spLocks noChangeShapeType="1"/>
          </p:cNvSpPr>
          <p:nvPr/>
        </p:nvSpPr>
        <p:spPr bwMode="auto">
          <a:xfrm>
            <a:off x="4267200" y="3733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37"/>
          <p:cNvSpPr>
            <a:spLocks noChangeShapeType="1"/>
          </p:cNvSpPr>
          <p:nvPr/>
        </p:nvSpPr>
        <p:spPr bwMode="auto">
          <a:xfrm>
            <a:off x="4343400" y="45720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38"/>
          <p:cNvSpPr>
            <a:spLocks noChangeShapeType="1"/>
          </p:cNvSpPr>
          <p:nvPr/>
        </p:nvSpPr>
        <p:spPr bwMode="auto">
          <a:xfrm flipH="1">
            <a:off x="5105400" y="4572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9"/>
          <p:cNvSpPr>
            <a:spLocks noChangeShapeType="1"/>
          </p:cNvSpPr>
          <p:nvPr/>
        </p:nvSpPr>
        <p:spPr bwMode="auto">
          <a:xfrm>
            <a:off x="4191000" y="4572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40"/>
          <p:cNvSpPr>
            <a:spLocks noChangeShapeType="1"/>
          </p:cNvSpPr>
          <p:nvPr/>
        </p:nvSpPr>
        <p:spPr bwMode="auto">
          <a:xfrm flipH="1">
            <a:off x="3733800" y="4724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Line 41"/>
          <p:cNvSpPr>
            <a:spLocks noChangeShapeType="1"/>
          </p:cNvSpPr>
          <p:nvPr/>
        </p:nvSpPr>
        <p:spPr bwMode="auto">
          <a:xfrm flipV="1">
            <a:off x="3733800" y="31242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42"/>
          <p:cNvSpPr>
            <a:spLocks noChangeShapeType="1"/>
          </p:cNvSpPr>
          <p:nvPr/>
        </p:nvSpPr>
        <p:spPr bwMode="auto">
          <a:xfrm>
            <a:off x="3733800" y="3124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43"/>
          <p:cNvSpPr>
            <a:spLocks noChangeShapeType="1"/>
          </p:cNvSpPr>
          <p:nvPr/>
        </p:nvSpPr>
        <p:spPr bwMode="auto">
          <a:xfrm>
            <a:off x="4038600" y="3124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69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 Started ASAP!!  Homework 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913" y="1487488"/>
            <a:ext cx="7924800" cy="5216525"/>
          </a:xfrm>
        </p:spPr>
        <p:txBody>
          <a:bodyPr/>
          <a:lstStyle/>
          <a:p>
            <a:r>
              <a:rPr lang="en-US" altLang="en-US" dirty="0"/>
              <a:t>Go to </a:t>
            </a:r>
            <a:r>
              <a:rPr lang="en-US" altLang="en-US" dirty="0">
                <a:hlinkClick r:id="rId2"/>
              </a:rPr>
              <a:t>http://llvm.org</a:t>
            </a:r>
            <a:endParaRPr lang="en-US" altLang="en-US" dirty="0"/>
          </a:p>
          <a:p>
            <a:r>
              <a:rPr lang="en-US" altLang="en-US" dirty="0"/>
              <a:t>Setup LLVM </a:t>
            </a:r>
            <a:r>
              <a:rPr lang="en-US" altLang="en-US" dirty="0" smtClean="0"/>
              <a:t>17.0.6 </a:t>
            </a:r>
            <a:r>
              <a:rPr lang="en-US" altLang="en-US" dirty="0"/>
              <a:t>on the class server or your favorite Linux box</a:t>
            </a:r>
          </a:p>
          <a:p>
            <a:pPr lvl="1"/>
            <a:r>
              <a:rPr lang="en-US" altLang="en-US" dirty="0"/>
              <a:t>For server, use the central version that is already set up</a:t>
            </a:r>
          </a:p>
          <a:p>
            <a:pPr lvl="1"/>
            <a:r>
              <a:rPr lang="en-US" altLang="en-US" dirty="0"/>
              <a:t>For your own system, read the installation instructions</a:t>
            </a:r>
          </a:p>
          <a:p>
            <a:pPr lvl="1"/>
            <a:r>
              <a:rPr lang="en-US" altLang="en-US" dirty="0"/>
              <a:t>See Aditya’s post on piazza for detailed instructions</a:t>
            </a:r>
          </a:p>
          <a:p>
            <a:r>
              <a:rPr lang="en-US" altLang="en-US" dirty="0"/>
              <a:t>Try to run it on a simple C program</a:t>
            </a:r>
          </a:p>
          <a:p>
            <a:r>
              <a:rPr lang="en-US" altLang="en-US" dirty="0"/>
              <a:t>HW1 goes out next week and you need LLVM</a:t>
            </a:r>
          </a:p>
          <a:p>
            <a:r>
              <a:rPr lang="en-US" altLang="en-US" dirty="0"/>
              <a:t>We will have 2 dedicated servers for class use</a:t>
            </a:r>
          </a:p>
          <a:p>
            <a:pPr lvl="1"/>
            <a:r>
              <a:rPr lang="en-US" altLang="en-US" dirty="0"/>
              <a:t>eecs583a/eecs583b.eecs.umich.edu</a:t>
            </a:r>
          </a:p>
          <a:p>
            <a:pPr lvl="1"/>
            <a:r>
              <a:rPr lang="en-US" altLang="en-US" dirty="0"/>
              <a:t>Everyone should have </a:t>
            </a:r>
            <a:r>
              <a:rPr lang="en-US" altLang="en-US" dirty="0" err="1"/>
              <a:t>ssh</a:t>
            </a:r>
            <a:r>
              <a:rPr lang="en-US" altLang="en-US" dirty="0"/>
              <a:t> access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About 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Mahlke = mall key</a:t>
            </a:r>
          </a:p>
          <a:p>
            <a:pPr lvl="1"/>
            <a:r>
              <a:rPr lang="en-US" altLang="en-US"/>
              <a:t>But just call me Scott</a:t>
            </a:r>
          </a:p>
          <a:p>
            <a:r>
              <a:rPr lang="en-US" altLang="en-US"/>
              <a:t>Been at Michigan since 2001</a:t>
            </a:r>
          </a:p>
          <a:p>
            <a:pPr lvl="1"/>
            <a:r>
              <a:rPr lang="en-US" altLang="en-US"/>
              <a:t>Compiler guy who likes hardware</a:t>
            </a:r>
          </a:p>
          <a:p>
            <a:pPr lvl="1"/>
            <a:r>
              <a:rPr lang="en-US" altLang="en-US"/>
              <a:t>Program optimization to make programs go faster</a:t>
            </a:r>
          </a:p>
          <a:p>
            <a:pPr lvl="1"/>
            <a:r>
              <a:rPr lang="en-US" altLang="en-US"/>
              <a:t>Building custom hardware for high performance/low power</a:t>
            </a:r>
          </a:p>
          <a:p>
            <a:r>
              <a:rPr lang="en-US" altLang="en-US"/>
              <a:t>Before this – HP Labs in Silicon Valley</a:t>
            </a:r>
          </a:p>
          <a:p>
            <a:r>
              <a:rPr lang="en-US" altLang="en-US"/>
              <a:t>Before before – Grad student at UIUC</a:t>
            </a:r>
          </a:p>
          <a:p>
            <a:r>
              <a:rPr lang="en-US" altLang="en-US"/>
              <a:t>Before ^ 3 – Undergrad at UIUC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About 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831" y="1450975"/>
            <a:ext cx="7696200" cy="1482725"/>
          </a:xfrm>
        </p:spPr>
        <p:txBody>
          <a:bodyPr/>
          <a:lstStyle/>
          <a:p>
            <a:r>
              <a:rPr lang="en-US" altLang="en-US" dirty="0"/>
              <a:t>3 kids – 7, 7, and 5</a:t>
            </a:r>
          </a:p>
          <a:p>
            <a:pPr lvl="1"/>
            <a:r>
              <a:rPr lang="en-US" altLang="en-US" dirty="0"/>
              <a:t>So if I show up to lecture half asleep, you know why!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62201"/>
            <a:ext cx="4215062" cy="4449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Information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001000" cy="5216525"/>
          </a:xfrm>
        </p:spPr>
        <p:txBody>
          <a:bodyPr/>
          <a:lstStyle/>
          <a:p>
            <a:r>
              <a:rPr lang="en-US" altLang="en-US" dirty="0"/>
              <a:t>Email: </a:t>
            </a:r>
            <a:r>
              <a:rPr lang="en-US" altLang="en-US" dirty="0">
                <a:hlinkClick r:id="rId2"/>
              </a:rPr>
              <a:t>mahlke@umich.edu</a:t>
            </a:r>
            <a:endParaRPr lang="en-US" altLang="en-US" dirty="0"/>
          </a:p>
          <a:p>
            <a:r>
              <a:rPr lang="en-US" altLang="en-US" dirty="0"/>
              <a:t>Office hours</a:t>
            </a:r>
          </a:p>
          <a:p>
            <a:pPr lvl="1"/>
            <a:r>
              <a:rPr lang="en-US" altLang="en-US" dirty="0" smtClean="0"/>
              <a:t>Mon/Wed </a:t>
            </a:r>
            <a:r>
              <a:rPr lang="en-US" altLang="en-US" dirty="0"/>
              <a:t>12:00-12:30 </a:t>
            </a:r>
            <a:r>
              <a:rPr lang="en-US" altLang="en-US" dirty="0" smtClean="0"/>
              <a:t>right outside lecture room</a:t>
            </a:r>
            <a:endParaRPr lang="en-US" altLang="en-US" dirty="0"/>
          </a:p>
          <a:p>
            <a:pPr lvl="1"/>
            <a:r>
              <a:rPr lang="en-US" altLang="en-US" dirty="0"/>
              <a:t>Or send me an email for an appointment</a:t>
            </a:r>
          </a:p>
          <a:p>
            <a:r>
              <a:rPr lang="en-US" altLang="en-US" dirty="0"/>
              <a:t>Visiting office </a:t>
            </a:r>
            <a:r>
              <a:rPr lang="en-US" altLang="en-US" dirty="0" err="1"/>
              <a:t>hrs</a:t>
            </a:r>
            <a:endParaRPr lang="en-US" altLang="en-US" dirty="0"/>
          </a:p>
          <a:p>
            <a:pPr lvl="1"/>
            <a:r>
              <a:rPr lang="en-US" altLang="en-US" dirty="0"/>
              <a:t>Mainly help on classroom material, concepts, etc.</a:t>
            </a:r>
          </a:p>
          <a:p>
            <a:pPr lvl="1"/>
            <a:r>
              <a:rPr lang="en-US" altLang="en-US" dirty="0"/>
              <a:t>I am an LLVM novice, so likely I cannot answer any non-trivial question</a:t>
            </a:r>
          </a:p>
          <a:p>
            <a:pPr lvl="1"/>
            <a:r>
              <a:rPr lang="en-US" altLang="en-US" dirty="0"/>
              <a:t>See GSIs for LLVM details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583 GSIs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8229600" cy="320040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 err="1" smtClean="0"/>
              <a:t>Yunjie</a:t>
            </a:r>
            <a:r>
              <a:rPr lang="en-US" altLang="en-US" dirty="0" smtClean="0"/>
              <a:t> Pan (</a:t>
            </a:r>
            <a:r>
              <a:rPr lang="en-US" altLang="en-US" dirty="0" smtClean="0">
                <a:hlinkClick r:id="rId2"/>
              </a:rPr>
              <a:t>panyj@umich.edu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Office hours</a:t>
            </a:r>
            <a:r>
              <a:rPr lang="en-US" altLang="en-US" dirty="0" smtClean="0"/>
              <a:t>: Mon 1-3pm, Tue 1-3pm,</a:t>
            </a:r>
            <a:br>
              <a:rPr lang="en-US" altLang="en-US" dirty="0" smtClean="0"/>
            </a:br>
            <a:r>
              <a:rPr lang="en-US" altLang="en-US" dirty="0" smtClean="0"/>
              <a:t>Wed 1:30-3:30pm</a:t>
            </a:r>
            <a:endParaRPr lang="en-US" altLang="en-US" dirty="0" smtClean="0"/>
          </a:p>
          <a:p>
            <a:r>
              <a:rPr lang="en-US" altLang="en-US" dirty="0" smtClean="0"/>
              <a:t>Aditya </a:t>
            </a:r>
            <a:r>
              <a:rPr lang="en-US" altLang="en-US" dirty="0"/>
              <a:t>Vasudevan (</a:t>
            </a:r>
            <a:r>
              <a:rPr lang="en-US" b="0" i="0" dirty="0">
                <a:solidFill>
                  <a:srgbClr val="5E5E5E"/>
                </a:solidFill>
                <a:effectLst/>
                <a:latin typeface="Google Sans"/>
              </a:rPr>
              <a:t>adivasu</a:t>
            </a:r>
            <a:r>
              <a:rPr lang="en-US" altLang="en-US" dirty="0"/>
              <a:t>@umich.edu)</a:t>
            </a:r>
          </a:p>
          <a:p>
            <a:pPr lvl="1"/>
            <a:r>
              <a:rPr lang="en-US" altLang="en-US" dirty="0"/>
              <a:t>Office hours: </a:t>
            </a:r>
            <a:r>
              <a:rPr lang="en-US" altLang="en-US" dirty="0" smtClean="0"/>
              <a:t>Tue 3-5pm, Thu 3-5pm,</a:t>
            </a:r>
            <a:br>
              <a:rPr lang="en-US" altLang="en-US" dirty="0" smtClean="0"/>
            </a:br>
            <a:r>
              <a:rPr lang="en-US" altLang="en-US" dirty="0" smtClean="0"/>
              <a:t>Fri 10am-12pm</a:t>
            </a:r>
            <a:endParaRPr lang="en-US" altLang="en-US" dirty="0" smtClean="0"/>
          </a:p>
          <a:p>
            <a:r>
              <a:rPr lang="en-US" altLang="en-US" dirty="0" smtClean="0"/>
              <a:t>Location</a:t>
            </a:r>
            <a:r>
              <a:rPr lang="en-US" altLang="en-US" dirty="0"/>
              <a:t>: Zoom (link on course website,</a:t>
            </a:r>
            <a:br>
              <a:rPr lang="en-US" altLang="en-US" dirty="0"/>
            </a:br>
            <a:r>
              <a:rPr lang="en-US" altLang="en-US" dirty="0"/>
              <a:t>same link for the entire semester, same for</a:t>
            </a:r>
            <a:br>
              <a:rPr lang="en-US" altLang="en-US" dirty="0"/>
            </a:br>
            <a:r>
              <a:rPr lang="en-US" altLang="en-US" dirty="0"/>
              <a:t>both GSIs, passcode = eecs583)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F5110-F683-4DBA-9F61-7C1BDCB55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03" y="3768725"/>
            <a:ext cx="2267497" cy="2209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03" y="1524000"/>
            <a:ext cx="226749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Getting Help from the GSIs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5216525"/>
          </a:xfrm>
        </p:spPr>
        <p:txBody>
          <a:bodyPr/>
          <a:lstStyle/>
          <a:p>
            <a:r>
              <a:rPr lang="en-US" altLang="en-US" dirty="0"/>
              <a:t>LLVM help/questions</a:t>
            </a:r>
          </a:p>
          <a:p>
            <a:r>
              <a:rPr lang="en-US" altLang="en-US" dirty="0"/>
              <a:t>But, you will have to be independent in this class</a:t>
            </a:r>
          </a:p>
          <a:p>
            <a:pPr lvl="1"/>
            <a:r>
              <a:rPr lang="en-US" altLang="en-US" dirty="0"/>
              <a:t>Read the documentation and look at the code</a:t>
            </a:r>
          </a:p>
          <a:p>
            <a:pPr lvl="1"/>
            <a:r>
              <a:rPr lang="en-US" altLang="en-US" dirty="0"/>
              <a:t>Come to them when you are </a:t>
            </a:r>
            <a:r>
              <a:rPr lang="en-US" altLang="en-US" u="sng" dirty="0"/>
              <a:t>really</a:t>
            </a:r>
            <a:r>
              <a:rPr lang="en-US" altLang="en-US" dirty="0"/>
              <a:t> stuck or confused</a:t>
            </a:r>
          </a:p>
          <a:p>
            <a:pPr lvl="1"/>
            <a:r>
              <a:rPr lang="en-US" altLang="en-US" dirty="0"/>
              <a:t>They cannot and will not debug your code</a:t>
            </a:r>
          </a:p>
          <a:p>
            <a:pPr lvl="1"/>
            <a:r>
              <a:rPr lang="en-US" altLang="en-US" dirty="0"/>
              <a:t>Helping each other is encouraged</a:t>
            </a:r>
          </a:p>
          <a:p>
            <a:pPr lvl="1"/>
            <a:r>
              <a:rPr lang="en-US" altLang="en-US" dirty="0"/>
              <a:t>Use the class piazza group (GSIs will monitor)</a:t>
            </a:r>
          </a:p>
          <a:p>
            <a:r>
              <a:rPr lang="en-US" altLang="en-US" dirty="0"/>
              <a:t>Virtual office hours on Zoom</a:t>
            </a:r>
          </a:p>
          <a:p>
            <a:pPr lvl="1"/>
            <a:r>
              <a:rPr lang="en-US" altLang="en-US" dirty="0" smtClean="0"/>
              <a:t>Will offer a combination of appointments (EECS 583 calendar) and open slots.  Details posted on piazza.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Overview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This class is NOT about: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Programming languages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Parsing, syntax checking, semantic analysis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Handling advanced language features – virtual functions, …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Frontend transformations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Debugging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Simulation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Compiler backend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Mapping applications to processor hardware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Retargetability – work for multiple platforms (not hard coded)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Work at the assembly-code level (but processor independent)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Speed/Efficiency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How to make the application run fast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Use less memory (text, data), efficiently execute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Parallelize, prefetch, optimize using profile information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p new">
  <a:themeElements>
    <a:clrScheme name="">
      <a:dk1>
        <a:srgbClr val="000000"/>
      </a:dk1>
      <a:lt1>
        <a:srgbClr val="FFFFFF"/>
      </a:lt1>
      <a:dk2>
        <a:srgbClr val="3333FF"/>
      </a:dk2>
      <a:lt2>
        <a:srgbClr val="777777"/>
      </a:lt2>
      <a:accent1>
        <a:srgbClr val="3333FF"/>
      </a:accent1>
      <a:accent2>
        <a:srgbClr val="3333FF"/>
      </a:accent2>
      <a:accent3>
        <a:srgbClr val="FFFFFF"/>
      </a:accent3>
      <a:accent4>
        <a:srgbClr val="000000"/>
      </a:accent4>
      <a:accent5>
        <a:srgbClr val="ADADFF"/>
      </a:accent5>
      <a:accent6>
        <a:srgbClr val="2D2DE7"/>
      </a:accent6>
      <a:hlink>
        <a:srgbClr val="000000"/>
      </a:hlink>
      <a:folHlink>
        <a:srgbClr val="0099CC"/>
      </a:folHlink>
    </a:clrScheme>
    <a:fontScheme name="hp 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hp 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 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Designs\hp new.pot</Template>
  <TotalTime>11160</TotalTime>
  <Words>2548</Words>
  <Application>Microsoft Office PowerPoint</Application>
  <PresentationFormat>Custom</PresentationFormat>
  <Paragraphs>517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Courier New</vt:lpstr>
      <vt:lpstr>Google Sans</vt:lpstr>
      <vt:lpstr>Hewlett</vt:lpstr>
      <vt:lpstr>Monotype Sorts</vt:lpstr>
      <vt:lpstr>Times New Roman</vt:lpstr>
      <vt:lpstr>Wingdings</vt:lpstr>
      <vt:lpstr>hp new</vt:lpstr>
      <vt:lpstr>EECS 583 – Advanced Compilers Course Overview, Introduction to Control Flow Analysis</vt:lpstr>
      <vt:lpstr>Lecture + Discussion</vt:lpstr>
      <vt:lpstr>Attending Class Virtually</vt:lpstr>
      <vt:lpstr>About Me</vt:lpstr>
      <vt:lpstr>More About Me</vt:lpstr>
      <vt:lpstr>Contact Information</vt:lpstr>
      <vt:lpstr>583 GSIs</vt:lpstr>
      <vt:lpstr>Getting Help from the GSIs</vt:lpstr>
      <vt:lpstr>Class Overview</vt:lpstr>
      <vt:lpstr>Background You Should Have</vt:lpstr>
      <vt:lpstr>Textbook and Other Classroom Material</vt:lpstr>
      <vt:lpstr>What the Class Will be Like</vt:lpstr>
      <vt:lpstr>What the Class Will be Like (2)</vt:lpstr>
      <vt:lpstr>Course Grading</vt:lpstr>
      <vt:lpstr>Homeworks</vt:lpstr>
      <vt:lpstr>Projects – Most Important Part of the Class</vt:lpstr>
      <vt:lpstr>Types of Projects</vt:lpstr>
      <vt:lpstr>Topic Areas (You are Welcome to Propose Others)</vt:lpstr>
      <vt:lpstr>Class Participation</vt:lpstr>
      <vt:lpstr>Class Schedule (on course website)</vt:lpstr>
      <vt:lpstr>Target Processors:  1) VLIW/EPIC Architectures</vt:lpstr>
      <vt:lpstr>Target Processors:  2) Multicore</vt:lpstr>
      <vt:lpstr>Target Processors:  3) SIMD/GPU</vt:lpstr>
      <vt:lpstr>So, lets get started…  Compiler Backend IR – Our Input</vt:lpstr>
      <vt:lpstr>First Topic: Control Flow Analysis</vt:lpstr>
      <vt:lpstr>Basic Block (BB)</vt:lpstr>
      <vt:lpstr>Identifying BBs - Example</vt:lpstr>
      <vt:lpstr>Control Flow Graph (CFG)</vt:lpstr>
      <vt:lpstr>CFG Example</vt:lpstr>
      <vt:lpstr>Weighted CFG</vt:lpstr>
      <vt:lpstr>Property of CFGs: Dominator (DOM)</vt:lpstr>
      <vt:lpstr>Dominator Example 1</vt:lpstr>
      <vt:lpstr>Dominator Example 2</vt:lpstr>
      <vt:lpstr>Get Started ASAP!!  Homework 0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583 - Advanced Compilers</dc:title>
  <dc:creator>Scott Mahlke</dc:creator>
  <cp:lastModifiedBy>mahlke</cp:lastModifiedBy>
  <cp:revision>233</cp:revision>
  <cp:lastPrinted>2001-10-18T06:50:13Z</cp:lastPrinted>
  <dcterms:created xsi:type="dcterms:W3CDTF">1999-01-24T07:45:10Z</dcterms:created>
  <dcterms:modified xsi:type="dcterms:W3CDTF">2024-01-10T03:28:59Z</dcterms:modified>
</cp:coreProperties>
</file>