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Helvetica Neue" panose="020B0604020202020204" charset="0"/>
      <p:regular r:id="rId20"/>
      <p:bold r:id="rId21"/>
      <p:italic r:id="rId22"/>
      <p:boldItalic r:id="rId23"/>
    </p:embeddedFont>
    <p:embeddedFont>
      <p:font typeface="Calibri" panose="020F0502020204030204" pitchFamily="3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08" y="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f655191b5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1f655191b5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1f655191b5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1f655191b5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1f655191b5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1f655191b5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1f655191b5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1f655191b5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f655191b5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1f655191b5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1f655191b5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1f655191b5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1f655191b5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1f655191b5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1f655191b5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1f655191b5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f655191b5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f655191b5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65eb68b779_0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65eb68b779_0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65eb68b7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65eb68b77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65eb68b779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65eb68b779_0_2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65eb68b779_0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65eb68b779_0_2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65eb68b779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65eb68b779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1f655191b5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1f655191b5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f655191b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f655191b5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274C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367975" y="744575"/>
            <a:ext cx="8388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368100" y="2834125"/>
            <a:ext cx="8388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F01"/>
              </a:buClr>
              <a:buSzPts val="2800"/>
              <a:buNone/>
              <a:defRPr sz="2800">
                <a:solidFill>
                  <a:srgbClr val="FFCF0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" name="Google Shape;25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96950" y="445025"/>
            <a:ext cx="3546450" cy="35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72975" y="41539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6" name="Google Shape;6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51800" y="4857075"/>
            <a:ext cx="2023424" cy="19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CF01"/>
              </a:buClr>
              <a:buSzPts val="12000"/>
              <a:buNone/>
              <a:defRPr sz="12000">
                <a:solidFill>
                  <a:srgbClr val="FFCF0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1" name="Google Shape;71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51800" y="4857075"/>
            <a:ext cx="2023424" cy="19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51800" y="4857075"/>
            <a:ext cx="2023424" cy="19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>
            <a:off x="2010427" y="1748247"/>
            <a:ext cx="7041000" cy="11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 b="0" i="0" u="none" strike="noStrike" cap="none">
                <a:solidFill>
                  <a:srgbClr val="0020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>
            <a:off x="2177441" y="2946824"/>
            <a:ext cx="6695400" cy="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360"/>
              </a:spcBef>
              <a:spcAft>
                <a:spcPts val="0"/>
              </a:spcAft>
              <a:buClr>
                <a:srgbClr val="366092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6609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2"/>
          </p:nvPr>
        </p:nvSpPr>
        <p:spPr>
          <a:xfrm>
            <a:off x="140027" y="1748247"/>
            <a:ext cx="1590300" cy="15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rgbClr val="001B3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1B3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rgbClr val="001B36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001B3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rgbClr val="001B3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001B3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rgbClr val="001B36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1B3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413550" y="2150850"/>
            <a:ext cx="8316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Google Shape;2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96950" y="445025"/>
            <a:ext cx="3546450" cy="35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540675" y="1716625"/>
            <a:ext cx="814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4" name="Google Shape;3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51800" y="4857075"/>
            <a:ext cx="2023424" cy="19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464100" y="1640301"/>
            <a:ext cx="3999900" cy="30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2"/>
          </p:nvPr>
        </p:nvSpPr>
        <p:spPr>
          <a:xfrm>
            <a:off x="4771125" y="1640301"/>
            <a:ext cx="3999900" cy="30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40" name="Google Shape;40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51800" y="4857075"/>
            <a:ext cx="2023424" cy="19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44" name="Google Shape;44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51800" y="4857075"/>
            <a:ext cx="2023424" cy="19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540300" y="1604025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49" name="Google Shape;49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51800" y="4857075"/>
            <a:ext cx="2023424" cy="19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3" name="Google Shape;53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96950" y="445025"/>
            <a:ext cx="3546450" cy="35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439198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ubTitle" idx="1"/>
          </p:nvPr>
        </p:nvSpPr>
        <p:spPr>
          <a:xfrm>
            <a:off x="451504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62" name="Google Shape;62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51800" y="4857075"/>
            <a:ext cx="2023424" cy="19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0274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5">
            <a:alphaModFix amt="44000"/>
          </a:blip>
          <a:srcRect t="69579"/>
          <a:stretch/>
        </p:blipFill>
        <p:spPr>
          <a:xfrm rot="-5400000" flipH="1">
            <a:off x="-657763" y="1986087"/>
            <a:ext cx="2076450" cy="77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 rotWithShape="1">
          <a:blip r:embed="rId15">
            <a:alphaModFix amt="44000"/>
          </a:blip>
          <a:srcRect l="25233"/>
          <a:stretch/>
        </p:blipFill>
        <p:spPr>
          <a:xfrm rot="5400000">
            <a:off x="2066375" y="-507925"/>
            <a:ext cx="1552450" cy="255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15">
            <a:alphaModFix amt="44000"/>
          </a:blip>
          <a:srcRect b="16303"/>
          <a:stretch/>
        </p:blipFill>
        <p:spPr>
          <a:xfrm rot="10800000" flipH="1">
            <a:off x="3770575" y="-7800"/>
            <a:ext cx="2076450" cy="213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 rotWithShape="1">
          <a:blip r:embed="rId15">
            <a:alphaModFix amt="44000"/>
          </a:blip>
          <a:srcRect l="20420"/>
          <a:stretch/>
        </p:blipFill>
        <p:spPr>
          <a:xfrm rot="5400000">
            <a:off x="5940113" y="-450138"/>
            <a:ext cx="1652425" cy="255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"/>
          <p:cNvPicPr preferRelativeResize="0"/>
          <p:nvPr/>
        </p:nvPicPr>
        <p:blipFill rotWithShape="1">
          <a:blip r:embed="rId15">
            <a:alphaModFix amt="44000"/>
          </a:blip>
          <a:srcRect r="42850" b="8659"/>
          <a:stretch/>
        </p:blipFill>
        <p:spPr>
          <a:xfrm rot="10800000" flipH="1">
            <a:off x="7949550" y="-7800"/>
            <a:ext cx="1186650" cy="233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"/>
          <p:cNvPicPr preferRelativeResize="0"/>
          <p:nvPr/>
        </p:nvPicPr>
        <p:blipFill rotWithShape="1">
          <a:blip r:embed="rId15">
            <a:alphaModFix amt="44000"/>
          </a:blip>
          <a:srcRect l="5446" b="16611"/>
          <a:stretch/>
        </p:blipFill>
        <p:spPr>
          <a:xfrm rot="10800000" flipH="1">
            <a:off x="-7800" y="0"/>
            <a:ext cx="1963350" cy="21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15">
            <a:alphaModFix amt="44000"/>
          </a:blip>
          <a:srcRect l="28617"/>
          <a:stretch/>
        </p:blipFill>
        <p:spPr>
          <a:xfrm rot="5400000" flipH="1">
            <a:off x="1964687" y="3128462"/>
            <a:ext cx="1482275" cy="255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"/>
          <p:cNvPicPr preferRelativeResize="0"/>
          <p:nvPr/>
        </p:nvPicPr>
        <p:blipFill rotWithShape="1">
          <a:blip r:embed="rId15">
            <a:alphaModFix amt="44000"/>
          </a:blip>
          <a:srcRect b="18659"/>
          <a:stretch/>
        </p:blipFill>
        <p:spPr>
          <a:xfrm>
            <a:off x="3633800" y="3079625"/>
            <a:ext cx="2076450" cy="207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"/>
          <p:cNvPicPr preferRelativeResize="0"/>
          <p:nvPr/>
        </p:nvPicPr>
        <p:blipFill rotWithShape="1">
          <a:blip r:embed="rId15">
            <a:alphaModFix amt="44000"/>
          </a:blip>
          <a:srcRect l="23424"/>
          <a:stretch/>
        </p:blipFill>
        <p:spPr>
          <a:xfrm rot="5400000" flipH="1">
            <a:off x="5834525" y="3074575"/>
            <a:ext cx="1590050" cy="255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"/>
          <p:cNvPicPr preferRelativeResize="0"/>
          <p:nvPr/>
        </p:nvPicPr>
        <p:blipFill rotWithShape="1">
          <a:blip r:embed="rId15">
            <a:alphaModFix amt="44000"/>
          </a:blip>
          <a:srcRect r="35889" b="11402"/>
          <a:stretch/>
        </p:blipFill>
        <p:spPr>
          <a:xfrm>
            <a:off x="7812775" y="2884375"/>
            <a:ext cx="1331225" cy="226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"/>
          <p:cNvPicPr preferRelativeResize="0"/>
          <p:nvPr/>
        </p:nvPicPr>
        <p:blipFill rotWithShape="1">
          <a:blip r:embed="rId15">
            <a:alphaModFix amt="44000"/>
          </a:blip>
          <a:srcRect l="12033" b="18659"/>
          <a:stretch/>
        </p:blipFill>
        <p:spPr>
          <a:xfrm>
            <a:off x="-7800" y="3079625"/>
            <a:ext cx="1826575" cy="20764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"/>
          <p:cNvSpPr/>
          <p:nvPr/>
        </p:nvSpPr>
        <p:spPr>
          <a:xfrm>
            <a:off x="379350" y="348175"/>
            <a:ext cx="8385300" cy="4417500"/>
          </a:xfrm>
          <a:prstGeom prst="rect">
            <a:avLst/>
          </a:prstGeom>
          <a:solidFill>
            <a:srgbClr val="002E5E"/>
          </a:solidFill>
          <a:ln w="19050" cap="flat" cmpd="sng">
            <a:solidFill>
              <a:srgbClr val="FFCF0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lvm.org/docs/ProgrammersManual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ctrTitle"/>
          </p:nvPr>
        </p:nvSpPr>
        <p:spPr>
          <a:xfrm>
            <a:off x="367975" y="744575"/>
            <a:ext cx="8388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Statistics Computation</a:t>
            </a:r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ubTitle" idx="1"/>
          </p:nvPr>
        </p:nvSpPr>
        <p:spPr>
          <a:xfrm>
            <a:off x="368100" y="2834125"/>
            <a:ext cx="8388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Due On: Jan 29,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ctrTitle"/>
          </p:nvPr>
        </p:nvSpPr>
        <p:spPr>
          <a:xfrm>
            <a:off x="367975" y="744575"/>
            <a:ext cx="8388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subTitle" idx="1"/>
          </p:nvPr>
        </p:nvSpPr>
        <p:spPr>
          <a:xfrm>
            <a:off x="368100" y="2834125"/>
            <a:ext cx="8388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body" idx="1"/>
          </p:nvPr>
        </p:nvSpPr>
        <p:spPr>
          <a:xfrm>
            <a:off x="540300" y="1604025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>
            <a:spLocks noGrp="1"/>
          </p:cNvSpPr>
          <p:nvPr>
            <p:ph type="title"/>
          </p:nvPr>
        </p:nvSpPr>
        <p:spPr>
          <a:xfrm>
            <a:off x="439198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7"/>
          <p:cNvSpPr txBox="1">
            <a:spLocks noGrp="1"/>
          </p:cNvSpPr>
          <p:nvPr>
            <p:ph type="subTitle" idx="1"/>
          </p:nvPr>
        </p:nvSpPr>
        <p:spPr>
          <a:xfrm>
            <a:off x="451504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372975" y="41539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9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1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LLVM Pass</a:t>
            </a: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540675" y="1716625"/>
            <a:ext cx="814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unit used to perform analysis and transformations on the source code.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Analysis Pass</a:t>
            </a:r>
            <a:r>
              <a:rPr lang="en"/>
              <a:t>: Does not change the code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Transform Pass: Changes the code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Profiling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540675" y="1716625"/>
            <a:ext cx="814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Compute run-time information to supplement analysis of program.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Sample-based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Instrumentation-based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Statistics Computation</a:t>
            </a:r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540675" y="1716625"/>
            <a:ext cx="814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Operation Counts for various instruction categories.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								Static count: 5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									Dynamic count: 5*frequency</a:t>
            </a:r>
            <a:endParaRPr/>
          </a:p>
        </p:txBody>
      </p:sp>
      <p:sp>
        <p:nvSpPr>
          <p:cNvPr id="103" name="Google Shape;103;p18"/>
          <p:cNvSpPr/>
          <p:nvPr/>
        </p:nvSpPr>
        <p:spPr>
          <a:xfrm>
            <a:off x="1150650" y="2570125"/>
            <a:ext cx="1866600" cy="1709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r1 = load Addr1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r1, r2, r3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 r3, r2, r1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store r2, Addr2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bne r3, 10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4" name="Google Shape;104;p18"/>
          <p:cNvCxnSpPr>
            <a:stCxn id="103" idx="2"/>
            <a:endCxn id="103" idx="0"/>
          </p:cNvCxnSpPr>
          <p:nvPr/>
        </p:nvCxnSpPr>
        <p:spPr>
          <a:xfrm rot="-5400000">
            <a:off x="1229550" y="3424525"/>
            <a:ext cx="1709400" cy="600"/>
          </a:xfrm>
          <a:prstGeom prst="curvedConnector5">
            <a:avLst>
              <a:gd name="adj1" fmla="val -13930"/>
              <a:gd name="adj2" fmla="val 195237500"/>
              <a:gd name="adj3" fmla="val 113930"/>
            </a:avLst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Branch Bias</a:t>
            </a:r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540675" y="1716625"/>
            <a:ext cx="814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Remember: Branch is an </a:t>
            </a:r>
            <a:r>
              <a:rPr lang="en" b="1"/>
              <a:t>instruction</a:t>
            </a:r>
            <a:r>
              <a:rPr lang="en"/>
              <a:t> that lies at the end of the BB. Two (or more) arrows coming out of a BB still represents one branch.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often is a branch taken?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11" name="Google Shape;111;p19"/>
          <p:cNvSpPr/>
          <p:nvPr/>
        </p:nvSpPr>
        <p:spPr>
          <a:xfrm>
            <a:off x="2008845" y="2857800"/>
            <a:ext cx="1266300" cy="631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 = 100</a:t>
            </a:r>
            <a:endParaRPr/>
          </a:p>
        </p:txBody>
      </p:sp>
      <p:sp>
        <p:nvSpPr>
          <p:cNvPr id="112" name="Google Shape;112;p19"/>
          <p:cNvSpPr/>
          <p:nvPr/>
        </p:nvSpPr>
        <p:spPr>
          <a:xfrm>
            <a:off x="1180175" y="3715909"/>
            <a:ext cx="1266300" cy="631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 = 10</a:t>
            </a:r>
            <a:endParaRPr/>
          </a:p>
        </p:txBody>
      </p:sp>
      <p:sp>
        <p:nvSpPr>
          <p:cNvPr id="113" name="Google Shape;113;p19"/>
          <p:cNvSpPr/>
          <p:nvPr/>
        </p:nvSpPr>
        <p:spPr>
          <a:xfrm>
            <a:off x="2767561" y="3715909"/>
            <a:ext cx="1266300" cy="631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 = 90</a:t>
            </a:r>
            <a:endParaRPr/>
          </a:p>
        </p:txBody>
      </p:sp>
      <p:cxnSp>
        <p:nvCxnSpPr>
          <p:cNvPr id="114" name="Google Shape;114;p19"/>
          <p:cNvCxnSpPr>
            <a:endCxn id="112" idx="0"/>
          </p:cNvCxnSpPr>
          <p:nvPr/>
        </p:nvCxnSpPr>
        <p:spPr>
          <a:xfrm flipH="1">
            <a:off x="1813325" y="3489709"/>
            <a:ext cx="828600" cy="2262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5" name="Google Shape;115;p19"/>
          <p:cNvCxnSpPr>
            <a:endCxn id="113" idx="0"/>
          </p:cNvCxnSpPr>
          <p:nvPr/>
        </p:nvCxnSpPr>
        <p:spPr>
          <a:xfrm>
            <a:off x="2642011" y="3489709"/>
            <a:ext cx="758700" cy="2262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6" name="Google Shape;116;p19"/>
          <p:cNvSpPr/>
          <p:nvPr/>
        </p:nvSpPr>
        <p:spPr>
          <a:xfrm>
            <a:off x="6369176" y="2791951"/>
            <a:ext cx="1445400" cy="608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 = 100</a:t>
            </a:r>
            <a:endParaRPr/>
          </a:p>
        </p:txBody>
      </p:sp>
      <p:sp>
        <p:nvSpPr>
          <p:cNvPr id="117" name="Google Shape;117;p19"/>
          <p:cNvSpPr/>
          <p:nvPr/>
        </p:nvSpPr>
        <p:spPr>
          <a:xfrm>
            <a:off x="5423355" y="3618179"/>
            <a:ext cx="1445400" cy="608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 = 110</a:t>
            </a:r>
            <a:endParaRPr/>
          </a:p>
        </p:txBody>
      </p:sp>
      <p:sp>
        <p:nvSpPr>
          <p:cNvPr id="118" name="Google Shape;118;p19"/>
          <p:cNvSpPr/>
          <p:nvPr/>
        </p:nvSpPr>
        <p:spPr>
          <a:xfrm>
            <a:off x="7235152" y="3618179"/>
            <a:ext cx="1445400" cy="608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 = 90</a:t>
            </a:r>
            <a:endParaRPr/>
          </a:p>
        </p:txBody>
      </p:sp>
      <p:cxnSp>
        <p:nvCxnSpPr>
          <p:cNvPr id="119" name="Google Shape;119;p19"/>
          <p:cNvCxnSpPr>
            <a:endCxn id="117" idx="0"/>
          </p:cNvCxnSpPr>
          <p:nvPr/>
        </p:nvCxnSpPr>
        <p:spPr>
          <a:xfrm flipH="1">
            <a:off x="6146055" y="3400379"/>
            <a:ext cx="945900" cy="2178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0" name="Google Shape;120;p19"/>
          <p:cNvCxnSpPr>
            <a:endCxn id="118" idx="0"/>
          </p:cNvCxnSpPr>
          <p:nvPr/>
        </p:nvCxnSpPr>
        <p:spPr>
          <a:xfrm>
            <a:off x="7092052" y="3400379"/>
            <a:ext cx="865800" cy="2178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1" name="Google Shape;121;p19"/>
          <p:cNvSpPr/>
          <p:nvPr/>
        </p:nvSpPr>
        <p:spPr>
          <a:xfrm>
            <a:off x="4572000" y="2791951"/>
            <a:ext cx="1445400" cy="6084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 = 100</a:t>
            </a:r>
            <a:endParaRPr/>
          </a:p>
        </p:txBody>
      </p:sp>
      <p:cxnSp>
        <p:nvCxnSpPr>
          <p:cNvPr id="122" name="Google Shape;122;p19"/>
          <p:cNvCxnSpPr>
            <a:stCxn id="121" idx="2"/>
            <a:endCxn id="117" idx="0"/>
          </p:cNvCxnSpPr>
          <p:nvPr/>
        </p:nvCxnSpPr>
        <p:spPr>
          <a:xfrm>
            <a:off x="5294700" y="3400351"/>
            <a:ext cx="851400" cy="2178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Submission Guidelines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540675" y="1716625"/>
            <a:ext cx="814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a tar ball with your code and stats files and submit on server.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 extra validation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will run your code, so longer turn-around time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Submit just the hw1pass.cpp on Gradescope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Submission validation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 very informative yet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Useful References</a:t>
            </a:r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540675" y="1716625"/>
            <a:ext cx="814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hlinkClick r:id="rId3"/>
              </a:rPr>
              <a:t>https://llvm.org/docs/ProgrammersManual.html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llvm/IR/Instruction.def, llvm/IR/Instruction.h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https://llvm.org/doxygen/classllvm_1_1BranchProbabilityInfo.html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https://llvm.org/doxygen/classllvm_1_1BlockFrequencyInfo.html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413550" y="2150850"/>
            <a:ext cx="8316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body" idx="1"/>
          </p:nvPr>
        </p:nvSpPr>
        <p:spPr>
          <a:xfrm>
            <a:off x="464100" y="1640301"/>
            <a:ext cx="3999900" cy="30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45" name="Google Shape;145;p23"/>
          <p:cNvSpPr txBox="1">
            <a:spLocks noGrp="1"/>
          </p:cNvSpPr>
          <p:nvPr>
            <p:ph type="body" idx="2"/>
          </p:nvPr>
        </p:nvSpPr>
        <p:spPr>
          <a:xfrm>
            <a:off x="4771125" y="1640301"/>
            <a:ext cx="3999900" cy="30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>
            <a:off x="540675" y="1009175"/>
            <a:ext cx="814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86018"/>
      </a:accent1>
      <a:accent2>
        <a:srgbClr val="A5A508"/>
      </a:accent2>
      <a:accent3>
        <a:srgbClr val="00B2A9"/>
      </a:accent3>
      <a:accent4>
        <a:srgbClr val="2F65A7"/>
      </a:accent4>
      <a:accent5>
        <a:srgbClr val="702082"/>
      </a:accent5>
      <a:accent6>
        <a:srgbClr val="575294"/>
      </a:accent6>
      <a:hlink>
        <a:srgbClr val="1779B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On-screen Show (16:9)</PresentationFormat>
  <Paragraphs>45</Paragraphs>
  <Slides>17</Slides>
  <Notes>17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Helvetica Neue</vt:lpstr>
      <vt:lpstr>Calibri</vt:lpstr>
      <vt:lpstr>Simple Light</vt:lpstr>
      <vt:lpstr>Statistics Computation</vt:lpstr>
      <vt:lpstr>LLVM Pass</vt:lpstr>
      <vt:lpstr>Profiling</vt:lpstr>
      <vt:lpstr>Statistics Computation</vt:lpstr>
      <vt:lpstr>Branch Bias</vt:lpstr>
      <vt:lpstr>Submission Guidelines</vt:lpstr>
      <vt:lpstr>Useful References</vt:lpstr>
      <vt:lpstr>Thank you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Computation</dc:title>
  <dc:creator>mahlke</dc:creator>
  <cp:lastModifiedBy>mahlke</cp:lastModifiedBy>
  <cp:revision>1</cp:revision>
  <dcterms:modified xsi:type="dcterms:W3CDTF">2024-01-17T13:58:28Z</dcterms:modified>
</cp:coreProperties>
</file>