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embeddedFontLst>
    <p:embeddedFont>
      <p:font typeface="Oswald" panose="020B0604020202020204" charset="0"/>
      <p:regular r:id="rId20"/>
      <p:bold r:id="rId21"/>
    </p:embeddedFont>
    <p:embeddedFont>
      <p:font typeface="Average" panose="020B0604020202020204" charset="0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102" y="4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e9123f9853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e9123f9853_0_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1e9123f9853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1e9123f9853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e9123f9853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e9123f9853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e9123f9853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1e9123f9853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e9123f9853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e9123f9853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e9123f9853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1e9123f9853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e9123f9853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e9123f9853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1e9123f9853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1e9123f9853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1e9123f985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1e9123f985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e9123f9853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1e9123f9853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e9123f9853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1e9123f9853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e9123f9853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e9123f9853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e9123f9853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e9123f9853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e9123f9853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e9123f9853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1e9123f9853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1e9123f9853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1e9123f9853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1e9123f9853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2" name="Google Shape;42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lat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llvm.org/docs/ProgrammersManual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HW2- Frequent Path LICM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ubTitle" idx="1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Aditya Vasudevan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Jan 25, 2023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[BONUS] Move more instructions</a:t>
            </a:r>
            <a:endParaRPr/>
          </a:p>
        </p:txBody>
      </p:sp>
      <p:sp>
        <p:nvSpPr>
          <p:cNvPr id="130" name="Google Shape;130;p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005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Since we moved the load, the following instruction has also become invariant in the loop.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So we can move it up to the pre-header as well, adding to our gains.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And we need to add the fix up code too.</a:t>
            </a:r>
            <a:endParaRPr/>
          </a:p>
        </p:txBody>
      </p:sp>
      <p:pic>
        <p:nvPicPr>
          <p:cNvPr id="131" name="Google Shape;131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2075" y="963650"/>
            <a:ext cx="2429000" cy="404315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32" name="Google Shape;132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45084" y="51550"/>
            <a:ext cx="3087082" cy="51435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FPLICM</a:t>
            </a:r>
            <a:endParaRPr/>
          </a:p>
        </p:txBody>
      </p:sp>
      <p:sp>
        <p:nvSpPr>
          <p:cNvPr id="138" name="Google Shape;138;p2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Before</a:t>
            </a:r>
            <a:endParaRPr/>
          </a:p>
        </p:txBody>
      </p:sp>
      <p:pic>
        <p:nvPicPr>
          <p:cNvPr id="139" name="Google Shape;139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4205" y="0"/>
            <a:ext cx="6220391" cy="5143501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Google Shape;140;p23"/>
          <p:cNvSpPr txBox="1"/>
          <p:nvPr/>
        </p:nvSpPr>
        <p:spPr>
          <a:xfrm>
            <a:off x="8213900" y="1134025"/>
            <a:ext cx="9525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After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you have been given</a:t>
            </a:r>
            <a:endParaRPr/>
          </a:p>
        </p:txBody>
      </p:sp>
      <p:sp>
        <p:nvSpPr>
          <p:cNvPr id="146" name="Google Shape;146;p2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 run script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A viz script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Benchmarks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6 correctness (Mandatory)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Simple cases exploring different scenarios that your code should be able to handle.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"/>
              <a:t>4 performance (Optional)</a:t>
            </a:r>
            <a:endParaRPr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AutoNum type="romanLcPeriod"/>
            </a:pPr>
            <a:r>
              <a:rPr lang="en"/>
              <a:t>Cases with high trip counts and more opportunities for hoisting.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"/>
              <a:t>Basic template to write code in.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Some LLVM Resources</a:t>
            </a:r>
            <a:endParaRPr/>
          </a:p>
        </p:txBody>
      </p:sp>
      <p:sp>
        <p:nvSpPr>
          <p:cNvPr id="152" name="Google Shape;152;p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Disclaimer: These are only recommendations, you do not have to use these.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Always a useful resource: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https://llvm.org/docs/ProgrammersManual.html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Manipulating Basic Blocks</a:t>
            </a:r>
            <a:endParaRPr/>
          </a:p>
        </p:txBody>
      </p:sp>
      <p:sp>
        <p:nvSpPr>
          <p:cNvPr id="158" name="Google Shape;158;p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SplitBlock()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Splits the BB at the specified instruction.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SplitEdge()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Insert a BB on the edge connecting two specified BBs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Instructions and Variables</a:t>
            </a:r>
            <a:endParaRPr/>
          </a:p>
        </p:txBody>
      </p:sp>
      <p:sp>
        <p:nvSpPr>
          <p:cNvPr id="164" name="Google Shape;164;p2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Most Instructions have a constructor (look at the documentation)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It allows you to specify operands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It also allows you to specify where you want to insert this instruction.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Many instructions also have a clone() function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Functions that are useful across all Instructions are in llvm/IR/Instructions.h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These include functions that can be used to insert/move instructions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AllocaInst to allocate memory space on the stack.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important note on SSA</a:t>
            </a:r>
            <a:endParaRPr/>
          </a:p>
        </p:txBody>
      </p:sp>
      <p:sp>
        <p:nvSpPr>
          <p:cNvPr id="170" name="Google Shape;170;p2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LLVM is in SSA form. You will learn about this in next week’s lecture.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This means that when you clone an instruction, the LHS will be different.</a:t>
            </a: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You need to ensure that the correct values are used in the correct places.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One solution is to store the value onto the stack (in the pre-header) and retrieve it before any use.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Another solution is to use PHI nodes to merge the values of the copy and the moved instruction.</a:t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Final Notes</a:t>
            </a:r>
            <a:endParaRPr/>
          </a:p>
        </p:txBody>
      </p:sp>
      <p:sp>
        <p:nvSpPr>
          <p:cNvPr id="176" name="Google Shape;176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 the spec and the Piazza post carefully and thoroughly.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 early.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Make sure you do not break the program.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 with the given script and template.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you finish early, attempt the bonus part.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Check Piazza frequently, someone may have encountered the same issues as you.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For performance, your code needs to be correct, not just fast.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Invariant Code Motion (LICM)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5266775" y="1600350"/>
            <a:ext cx="3171300" cy="8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These values do not change within the body of the loop.</a:t>
            </a:r>
            <a:endParaRPr/>
          </a:p>
        </p:txBody>
      </p:sp>
      <p:pic>
        <p:nvPicPr>
          <p:cNvPr id="67" name="Google Shape;6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999" y="1281124"/>
            <a:ext cx="4454601" cy="16659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68" name="Google Shape;68;p14"/>
          <p:cNvSpPr/>
          <p:nvPr/>
        </p:nvSpPr>
        <p:spPr>
          <a:xfrm>
            <a:off x="840450" y="1734675"/>
            <a:ext cx="1467900" cy="381000"/>
          </a:xfrm>
          <a:prstGeom prst="rect">
            <a:avLst/>
          </a:prstGeom>
          <a:noFill/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14"/>
          <p:cNvSpPr/>
          <p:nvPr/>
        </p:nvSpPr>
        <p:spPr>
          <a:xfrm>
            <a:off x="2935950" y="2162725"/>
            <a:ext cx="560400" cy="291300"/>
          </a:xfrm>
          <a:prstGeom prst="rect">
            <a:avLst/>
          </a:prstGeom>
          <a:noFill/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70" name="Google Shape;70;p14"/>
          <p:cNvCxnSpPr>
            <a:stCxn id="66" idx="1"/>
            <a:endCxn id="68" idx="3"/>
          </p:cNvCxnSpPr>
          <p:nvPr/>
        </p:nvCxnSpPr>
        <p:spPr>
          <a:xfrm rot="10800000">
            <a:off x="2308475" y="1925250"/>
            <a:ext cx="2958300" cy="1131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71" name="Google Shape;71;p14"/>
          <p:cNvCxnSpPr>
            <a:stCxn id="66" idx="1"/>
            <a:endCxn id="69" idx="3"/>
          </p:cNvCxnSpPr>
          <p:nvPr/>
        </p:nvCxnSpPr>
        <p:spPr>
          <a:xfrm flipH="1">
            <a:off x="3496475" y="2038350"/>
            <a:ext cx="1770300" cy="270000"/>
          </a:xfrm>
          <a:prstGeom prst="straightConnector1">
            <a:avLst/>
          </a:prstGeom>
          <a:noFill/>
          <a:ln w="19050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Loop Invariant Code Motion (LICM)</a:t>
            </a:r>
            <a:endParaRPr/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1000" y="1204925"/>
            <a:ext cx="4239201" cy="158535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8" name="Google Shape;78;p15"/>
          <p:cNvSpPr/>
          <p:nvPr/>
        </p:nvSpPr>
        <p:spPr>
          <a:xfrm>
            <a:off x="744050" y="1613650"/>
            <a:ext cx="1467900" cy="381000"/>
          </a:xfrm>
          <a:prstGeom prst="rect">
            <a:avLst/>
          </a:prstGeom>
          <a:noFill/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5"/>
          <p:cNvSpPr/>
          <p:nvPr/>
        </p:nvSpPr>
        <p:spPr>
          <a:xfrm>
            <a:off x="2790275" y="2039475"/>
            <a:ext cx="560400" cy="291300"/>
          </a:xfrm>
          <a:prstGeom prst="rect">
            <a:avLst/>
          </a:prstGeom>
          <a:noFill/>
          <a:ln w="19050" cap="flat" cmpd="sng">
            <a:solidFill>
              <a:srgbClr val="FF99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4800" y="3175624"/>
            <a:ext cx="4005635" cy="1891676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81" name="Google Shape;81;p15"/>
          <p:cNvSpPr/>
          <p:nvPr/>
        </p:nvSpPr>
        <p:spPr>
          <a:xfrm>
            <a:off x="381000" y="3259700"/>
            <a:ext cx="1961100" cy="572700"/>
          </a:xfrm>
          <a:prstGeom prst="rect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5"/>
          <p:cNvSpPr/>
          <p:nvPr/>
        </p:nvSpPr>
        <p:spPr>
          <a:xfrm>
            <a:off x="2734225" y="4213475"/>
            <a:ext cx="313800" cy="291300"/>
          </a:xfrm>
          <a:prstGeom prst="rect">
            <a:avLst/>
          </a:prstGeom>
          <a:noFill/>
          <a:ln w="19050" cap="flat" cmpd="sng">
            <a:solidFill>
              <a:srgbClr val="00FF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5"/>
          <p:cNvSpPr txBox="1"/>
          <p:nvPr/>
        </p:nvSpPr>
        <p:spPr>
          <a:xfrm>
            <a:off x="4639225" y="1658475"/>
            <a:ext cx="4193100" cy="25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Font typeface="Average"/>
              <a:buChar char="●"/>
            </a:pPr>
            <a:r>
              <a:rPr lang="en" sz="17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Move operations whose source operands do not change within the loop to the loop preheader.</a:t>
            </a:r>
            <a:endParaRPr sz="17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Font typeface="Average"/>
              <a:buChar char="○"/>
            </a:pPr>
            <a:r>
              <a:rPr lang="en" sz="17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Execute them only 1x per invocation of the loop.</a:t>
            </a:r>
            <a:endParaRPr sz="17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7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457200" lvl="0" indent="-33655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Font typeface="Average"/>
              <a:buChar char="●"/>
            </a:pPr>
            <a:r>
              <a:rPr lang="en" sz="17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LICM is already implemented in LLVM</a:t>
            </a:r>
            <a:endParaRPr sz="17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  <a:p>
            <a:pPr marL="914400" lvl="1" indent="-336550" algn="l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Font typeface="Average"/>
              <a:buChar char="○"/>
            </a:pPr>
            <a:r>
              <a:rPr lang="en" sz="17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/lib/Transforms/Scalar/LICM.cpp</a:t>
            </a:r>
            <a:endParaRPr sz="17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Frequent Path LICM</a:t>
            </a:r>
            <a:endParaRPr/>
          </a:p>
        </p:txBody>
      </p:sp>
      <p:sp>
        <p:nvSpPr>
          <p:cNvPr id="89" name="Google Shape;89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4563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is a store-load dependency.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load cannot be hoisted up because it is not invariant in the loop.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But according to the profile data, it nearly never changes.</a:t>
            </a:r>
            <a:endParaRPr/>
          </a:p>
        </p:txBody>
      </p:sp>
      <p:pic>
        <p:nvPicPr>
          <p:cNvPr id="90" name="Google Shape;9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84300" y="130850"/>
            <a:ext cx="2951499" cy="4936451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Steps</a:t>
            </a:r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Identify the frequent path (≥ 80%). 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Identify loads that are invariant on the frequent path.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Perform LICM on those loads.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Add fix-up code to ensure that the execution is correct.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[Bonus] Perform LICM on other instructions.</a:t>
            </a:r>
            <a:endParaRPr sz="2000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AutoNum type="arabicPeriod"/>
            </a:pPr>
            <a:r>
              <a:rPr lang="en" sz="2000"/>
              <a:t>[Bonus] Add fix-up code to ensure that the execution is correct.</a:t>
            </a: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 the Frequent Path</a:t>
            </a:r>
            <a:endParaRPr/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4258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Start at the loop header, keep choosing the branch that is taken at least 80% of the time, or until the loop is closed.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 cumulative probabilities may drop lower.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Everything not on the frequent path is considered to be on the infrequent path.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Performance: You can use a different threshold.</a:t>
            </a:r>
            <a:endParaRPr/>
          </a:p>
        </p:txBody>
      </p:sp>
      <p:pic>
        <p:nvPicPr>
          <p:cNvPr id="103" name="Google Shape;10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49331" y="0"/>
            <a:ext cx="3084138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Identify the invariant loads</a:t>
            </a:r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672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Now that we consider only the frequent path, the load has become invariant.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For correctness, you only need to consider the loads.</a:t>
            </a:r>
            <a:endParaRPr/>
          </a:p>
        </p:txBody>
      </p:sp>
      <p:pic>
        <p:nvPicPr>
          <p:cNvPr id="110" name="Google Shape;11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65673" y="0"/>
            <a:ext cx="3108654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Move the Load</a:t>
            </a:r>
            <a:endParaRPr/>
          </a:p>
        </p:txBody>
      </p:sp>
      <p:sp>
        <p:nvSpPr>
          <p:cNvPr id="116" name="Google Shape;116;p2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697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We can now move the load up to the pre-header.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This is the key optimization step as the load is now executed only once.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However it is important to note that the program in its current state will not be correct.</a:t>
            </a:r>
            <a:endParaRPr/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9559" y="0"/>
            <a:ext cx="3068482" cy="5143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Fixing Up</a:t>
            </a:r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56964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Now that we have moved the load, we need to add code so that the program execution is correct.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Just copying the load instruction to the infrequent path will ensure that it works correctly. </a:t>
            </a:r>
            <a:endParaRPr/>
          </a:p>
        </p:txBody>
      </p:sp>
      <p:pic>
        <p:nvPicPr>
          <p:cNvPr id="124" name="Google Shape;12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08098" y="0"/>
            <a:ext cx="3071405" cy="5143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738</Words>
  <Application>Microsoft Office PowerPoint</Application>
  <PresentationFormat>On-screen Show (16:9)</PresentationFormat>
  <Paragraphs>88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Oswald</vt:lpstr>
      <vt:lpstr>Average</vt:lpstr>
      <vt:lpstr>Arial</vt:lpstr>
      <vt:lpstr>Slate</vt:lpstr>
      <vt:lpstr>HW2- Frequent Path LICM</vt:lpstr>
      <vt:lpstr>Loop Invariant Code Motion (LICM)</vt:lpstr>
      <vt:lpstr>Loop Invariant Code Motion (LICM)</vt:lpstr>
      <vt:lpstr>Frequent Path LICM</vt:lpstr>
      <vt:lpstr>Steps</vt:lpstr>
      <vt:lpstr>Identify the Frequent Path</vt:lpstr>
      <vt:lpstr>Identify the invariant loads</vt:lpstr>
      <vt:lpstr>Move the Load</vt:lpstr>
      <vt:lpstr>Fixing Up</vt:lpstr>
      <vt:lpstr>[BONUS] Move more instructions</vt:lpstr>
      <vt:lpstr>FPLICM</vt:lpstr>
      <vt:lpstr>What you have been given</vt:lpstr>
      <vt:lpstr>Some LLVM Resources</vt:lpstr>
      <vt:lpstr>Manipulating Basic Blocks</vt:lpstr>
      <vt:lpstr>Instructions and Variables</vt:lpstr>
      <vt:lpstr>An important note on SSA</vt:lpstr>
      <vt:lpstr>Final Notes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HW2- Frequent Path LICM</dc:title>
  <dc:creator>mahlke</dc:creator>
  <cp:lastModifiedBy>mahlke</cp:lastModifiedBy>
  <cp:revision>1</cp:revision>
  <dcterms:modified xsi:type="dcterms:W3CDTF">2023-01-25T03:51:44Z</dcterms:modified>
</cp:coreProperties>
</file>