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Economica"/>
      <p:regular r:id="rId34"/>
      <p:bold r:id="rId35"/>
      <p:italic r:id="rId36"/>
      <p:boldItalic r:id="rId37"/>
    </p:embeddedFont>
    <p:embeddedFont>
      <p:font typeface="Maven Pro"/>
      <p:regular r:id="rId38"/>
      <p:bold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Economica-bold.fntdata"/><Relationship Id="rId12" Type="http://schemas.openxmlformats.org/officeDocument/2006/relationships/slide" Target="slides/slide7.xml"/><Relationship Id="rId34" Type="http://schemas.openxmlformats.org/officeDocument/2006/relationships/font" Target="fonts/Economica-regular.fntdata"/><Relationship Id="rId15" Type="http://schemas.openxmlformats.org/officeDocument/2006/relationships/slide" Target="slides/slide10.xml"/><Relationship Id="rId37" Type="http://schemas.openxmlformats.org/officeDocument/2006/relationships/font" Target="fonts/Economica-boldItalic.fntdata"/><Relationship Id="rId14" Type="http://schemas.openxmlformats.org/officeDocument/2006/relationships/slide" Target="slides/slide9.xml"/><Relationship Id="rId36" Type="http://schemas.openxmlformats.org/officeDocument/2006/relationships/font" Target="fonts/Economica-italic.fntdata"/><Relationship Id="rId17" Type="http://schemas.openxmlformats.org/officeDocument/2006/relationships/slide" Target="slides/slide12.xml"/><Relationship Id="rId39" Type="http://schemas.openxmlformats.org/officeDocument/2006/relationships/font" Target="fonts/MavenPro-bold.fntdata"/><Relationship Id="rId16" Type="http://schemas.openxmlformats.org/officeDocument/2006/relationships/slide" Target="slides/slide11.xml"/><Relationship Id="rId38" Type="http://schemas.openxmlformats.org/officeDocument/2006/relationships/font" Target="fonts/MavenPr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2293afa1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2293afa1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talk about the motivation behind intpatch. The main motivation behind developing IntPatch is fixing IO2BO can be very tedious and error-prone. Some programmers might not even be aware of the integer overflow problem. Even for programmers who are aware of this problem, they need to be very careful to not make a mistake while fixing the issue.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2374c6e24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2374c6e24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here are some examples. This code snippet in Dillo version 2.1 checks whether the value of picture width times the picture height becomes too large. However, the existence of integer overflows completely changes the program logic. If the result becomes too large, its value gets wrapped and usually becomes a very small value, then this check is not violated so it can’t handle overflow problems.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2374c6e24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2374c6e24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developers who are aware of integer overflows, fixing it is still error-prone. In this code snippet, the original vulnerability is that the expression in the blue box may overflow. And this if statement meant to fix the vulnerability. But, if img-&gt;ysize * 3 already overflows, then both bufsize and img-&gt;ysize times 3 use an overflowed value, and the result of bufsize divided by img-&gt;ysize*3 would still be equal to img-&gt;xsize. So this if check becomes useless.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2374c6e24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2374c6e24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as we mentioned in previous slides, fixing integer overflow is not an easy task for programmers. On the other hand, we can utilize compilers to fix IO2BO at compile time and programmers don’t need to worry about IO2BO anymore.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0f0497f86a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0f0497f86a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f0497f86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f0497f86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0f0497f86a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0f0497f86a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f0497f86a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0f0497f86a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lang="en"/>
              <a:t>comparison</a:t>
            </a:r>
            <a:r>
              <a:rPr lang="en"/>
              <a:t> operation produces a boolean. So, it cannot overflow. But it can be tainted because of the operands. The left hand side of the AND is easy to take the upper bound of the two types. The AND operation is to do two things. First, we want to </a:t>
            </a:r>
            <a:r>
              <a:rPr lang="en"/>
              <a:t>preserve</a:t>
            </a:r>
            <a:r>
              <a:rPr lang="en"/>
              <a:t> “taintedness” if the upper bound is tainted. Second, since the value of the if statement is boolean, it may not overflow.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0f0497f86a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0f0497f86a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listed partial because not all operations can cause overflow issues. For example: adding a negative value to a positive value does not cause overflow issue. The key here is to consider the sign of the operations.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0f0497f86a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0f0497f86a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Tp_v is the upper bound of the pointer v. It records all past types of the pointer’s content. The first equation states that the v1 with type tau is stored at location pointed by v*. After storing, we say that v* has type tau and OR tp_v, which is the possible type of the memory </a:t>
            </a:r>
            <a:r>
              <a:rPr lang="en"/>
              <a:t>chunks</a:t>
            </a:r>
            <a:r>
              <a:rPr lang="en"/>
              <a:t> pointed by v, with </a:t>
            </a:r>
            <a:r>
              <a:rPr lang="en"/>
              <a:t>tau.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second equation has two meanings. The first meaning is that if v2 loads the content pointed by v1, then v2 has the same type as v1 does. The second meaning is that if v1 is in a pointer set, ie one of the pointer points to the location, then v2 takes the upper bound of the types in the set.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interesting thing about this is that v* was never used again in the type system. We are not entirely sure the reason of leaving it out.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0f05c4d7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0f05c4d7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0f0497f86a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0f0497f86a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200">
                <a:solidFill>
                  <a:schemeClr val="dk1"/>
                </a:solidFill>
              </a:rPr>
              <a:t>For instructions that access struct fields or array elements, the offset also have types. For example, when accessing an element of an array, the offset may be an expression related to program input, and thus it have the attribute taint. </a:t>
            </a:r>
            <a:endParaRPr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0f0497f86a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0f0497f86a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Phi-node is a control node. Since we don’t know which will be taken, we take the upper bound of all possible choices.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374c6e2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2374c6e2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method can be divided into three steps, dataflow analysis, backward slicing analysis and runtime check statements insertion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2293afa1d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2293afa1d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dataflow analysis. This is the most interesting part of the story. So the tainted data comes from the user input, typically a file</a:t>
            </a:r>
            <a:r>
              <a:rPr lang="en"/>
              <a:t>. The arithmetic operation propagates the tainted data, because the results of arithmetic operations may be overflow. </a:t>
            </a:r>
            <a:r>
              <a:rPr lang="en"/>
              <a:t>Memory allocation consumes the tainted data and leads to the overflow vulnerabilities, so that's where the integer overflow causes buffer overflow problem.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2293afa1d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2293afa1d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algorithm of this dataflow analysis is quite similar to the reaching def analysis. We will assign each operation, or value, since its in SSA form, with a type. Then we apply the fixed point algorithm, where we iterates the inference process until we hit the stable state. The SSA makes the process easy since all values can only be defined once so its type is static throughout the whole analysis.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2293afa1d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2293afa1d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only memory allocation can create buffer overflow vulnerability, we can ignore the arithmetic operations that never reach any memory allocation. </a:t>
            </a:r>
            <a:r>
              <a:rPr lang="en"/>
              <a:t>This way we can reduce the patch size.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2293afa1d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2293afa1d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for all tainted arithmetic operations, we insert check statements that redirect to error handler if runtime overflow happens.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284c58de63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284c58de63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284c58de6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284c58de6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0f05c4d7b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0f05c4d7b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f05c4d7b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0f05c4d7b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0f05c4d7b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0f05c4d7b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000">
                <a:solidFill>
                  <a:schemeClr val="dk1"/>
                </a:solidFill>
              </a:rPr>
              <a:t>CUPS first released a patch, but the initial patch failed to fix the vulnerability properly. The developers had to release another patch to completely fix this vulnerability. Moreover, the C99 standard specifies that signed overflow is considered as an undefined behavior, thus some patches that work properly in some compiler environments may fail in others.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0f05c4d7b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0f05c4d7b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RICH: runtime fix</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0f05c4d7b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0f05c4d7b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2374c6e24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2374c6e24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Before talking about the motivation behind IntPatch, we need to understand that fixing integer overflows is essentially an input validation problem. To check whether signed integer multiplication A * B overflows, one common check looks like this, and this is called postcondition test..This method is efficient, and it depends on the computation of a*b, but some aggressive compiler optimizations may discard checks like (a*b)/b != a. If that happens, this check will become useless.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2374c6e24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2374c6e24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popular way to check overflow is the precondition test. It checks whether a times b may overflow before the actual multiplication, therefore, it can circumvent compiler optimization. However, in order to make a comprehensive check, at least four extra statements are inserted for each signed integer operation. And this introduces a non-trivial performance overhead.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0"/>
            <a:ext cx="3216900" cy="1537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ct val="1000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ctr">
              <a:spcBef>
                <a:spcPts val="0"/>
              </a:spcBef>
              <a:spcAft>
                <a:spcPts val="0"/>
              </a:spcAft>
              <a:buNone/>
            </a:pPr>
            <a:r>
              <a:rPr lang="en" sz="1100">
                <a:latin typeface="Arial"/>
                <a:ea typeface="Arial"/>
                <a:cs typeface="Arial"/>
                <a:sym typeface="Arial"/>
              </a:rPr>
              <a:t>					</a:t>
            </a:r>
            <a:r>
              <a:rPr lang="en"/>
              <a:t>IntPatch: </a:t>
            </a:r>
            <a:endParaRPr/>
          </a:p>
          <a:p>
            <a:pPr indent="0" lvl="0" marL="0" rtl="0" algn="ctr">
              <a:spcBef>
                <a:spcPts val="0"/>
              </a:spcBef>
              <a:spcAft>
                <a:spcPts val="0"/>
              </a:spcAft>
              <a:buNone/>
            </a:pPr>
            <a:r>
              <a:rPr lang="en" sz="2200"/>
              <a:t>Automatically Fix Integer-Overflow-to-Buffer-Overflow Vulnerability at Compile-Time</a:t>
            </a:r>
            <a:r>
              <a:rPr lang="en" sz="100">
                <a:latin typeface="Arial"/>
                <a:ea typeface="Arial"/>
                <a:cs typeface="Arial"/>
                <a:sym typeface="Arial"/>
              </a:rPr>
              <a:t> </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Group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Motivation</a:t>
            </a:r>
            <a:endParaRPr/>
          </a:p>
        </p:txBody>
      </p:sp>
      <p:sp>
        <p:nvSpPr>
          <p:cNvPr id="123" name="Google Shape;123;p22"/>
          <p:cNvSpPr txBox="1"/>
          <p:nvPr>
            <p:ph idx="1" type="body"/>
          </p:nvPr>
        </p:nvSpPr>
        <p:spPr>
          <a:xfrm>
            <a:off x="390275" y="12963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Fixing IO2BO is tedious and error-prone.</a:t>
            </a:r>
            <a:endParaRPr b="1"/>
          </a:p>
          <a:p>
            <a:pPr indent="-342900" lvl="0" marL="457200" rtl="0" algn="l">
              <a:spcBef>
                <a:spcPts val="1200"/>
              </a:spcBef>
              <a:spcAft>
                <a:spcPts val="0"/>
              </a:spcAft>
              <a:buSzPts val="1800"/>
              <a:buChar char="●"/>
            </a:pPr>
            <a:r>
              <a:rPr lang="en"/>
              <a:t>Some programmers might not be aware of integer overflow.</a:t>
            </a:r>
            <a:endParaRPr/>
          </a:p>
          <a:p>
            <a:pPr indent="-342900" lvl="0" marL="457200" rtl="0" algn="l">
              <a:spcBef>
                <a:spcPts val="0"/>
              </a:spcBef>
              <a:spcAft>
                <a:spcPts val="0"/>
              </a:spcAft>
              <a:buSzPts val="1800"/>
              <a:buChar char="●"/>
            </a:pPr>
            <a:r>
              <a:rPr lang="en"/>
              <a:t>Even for programmers who are aware of </a:t>
            </a:r>
            <a:r>
              <a:rPr lang="en"/>
              <a:t>integer</a:t>
            </a:r>
            <a:r>
              <a:rPr lang="en"/>
              <a:t> overflow, fixing it manually can be </a:t>
            </a:r>
            <a:r>
              <a:rPr lang="en"/>
              <a:t>error</a:t>
            </a:r>
            <a:r>
              <a:rPr lang="en"/>
              <a:t>-prone and complicated.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Awareness of IO2BO</a:t>
            </a:r>
            <a:endParaRPr/>
          </a:p>
        </p:txBody>
      </p:sp>
      <p:sp>
        <p:nvSpPr>
          <p:cNvPr id="129" name="Google Shape;129;p23"/>
          <p:cNvSpPr txBox="1"/>
          <p:nvPr>
            <p:ph idx="1" type="body"/>
          </p:nvPr>
        </p:nvSpPr>
        <p:spPr>
          <a:xfrm>
            <a:off x="311700" y="1371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Many programmers are not aware of </a:t>
            </a:r>
            <a:r>
              <a:rPr lang="en"/>
              <a:t>integer</a:t>
            </a:r>
            <a:r>
              <a:rPr lang="en"/>
              <a:t> overflows and IO2BO. </a:t>
            </a:r>
            <a:endParaRPr/>
          </a:p>
        </p:txBody>
      </p:sp>
      <p:pic>
        <p:nvPicPr>
          <p:cNvPr id="130" name="Google Shape;130;p23"/>
          <p:cNvPicPr preferRelativeResize="0"/>
          <p:nvPr/>
        </p:nvPicPr>
        <p:blipFill>
          <a:blip r:embed="rId3">
            <a:alphaModFix/>
          </a:blip>
          <a:stretch>
            <a:fillRect/>
          </a:stretch>
        </p:blipFill>
        <p:spPr>
          <a:xfrm>
            <a:off x="409825" y="2114800"/>
            <a:ext cx="8098375" cy="985375"/>
          </a:xfrm>
          <a:prstGeom prst="rect">
            <a:avLst/>
          </a:prstGeom>
          <a:noFill/>
          <a:ln>
            <a:noFill/>
          </a:ln>
          <a:effectLst>
            <a:outerShdw blurRad="57150" rotWithShape="0" algn="bl" dir="5400000" dist="19050">
              <a:srgbClr val="000000">
                <a:alpha val="50000"/>
              </a:srgbClr>
            </a:outerShdw>
          </a:effectLst>
        </p:spPr>
      </p:pic>
      <p:sp>
        <p:nvSpPr>
          <p:cNvPr id="131" name="Google Shape;131;p23"/>
          <p:cNvSpPr/>
          <p:nvPr/>
        </p:nvSpPr>
        <p:spPr>
          <a:xfrm>
            <a:off x="2059525" y="2222400"/>
            <a:ext cx="2983200" cy="2637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3"/>
          <p:cNvSpPr txBox="1"/>
          <p:nvPr/>
        </p:nvSpPr>
        <p:spPr>
          <a:xfrm>
            <a:off x="6219825" y="3362900"/>
            <a:ext cx="245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latin typeface="Open Sans"/>
                <a:ea typeface="Open Sans"/>
                <a:cs typeface="Open Sans"/>
                <a:sym typeface="Open Sans"/>
              </a:rPr>
              <a:t>Code from Dillo version 2.1</a:t>
            </a:r>
            <a:endParaRPr i="1">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a:t>
            </a:r>
            <a:r>
              <a:rPr lang="en"/>
              <a:t>ixing IO2BO can be error-prone</a:t>
            </a:r>
            <a:endParaRPr/>
          </a:p>
        </p:txBody>
      </p:sp>
      <p:sp>
        <p:nvSpPr>
          <p:cNvPr id="138" name="Google Shape;138;p2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For programmers who are aware of integer overflows, fixing it is still error-prone. </a:t>
            </a:r>
            <a:endParaRPr/>
          </a:p>
        </p:txBody>
      </p:sp>
      <p:pic>
        <p:nvPicPr>
          <p:cNvPr id="139" name="Google Shape;139;p24"/>
          <p:cNvPicPr preferRelativeResize="0"/>
          <p:nvPr/>
        </p:nvPicPr>
        <p:blipFill>
          <a:blip r:embed="rId3">
            <a:alphaModFix/>
          </a:blip>
          <a:stretch>
            <a:fillRect/>
          </a:stretch>
        </p:blipFill>
        <p:spPr>
          <a:xfrm>
            <a:off x="724376" y="2164900"/>
            <a:ext cx="7550925" cy="1286375"/>
          </a:xfrm>
          <a:prstGeom prst="rect">
            <a:avLst/>
          </a:prstGeom>
          <a:noFill/>
          <a:ln>
            <a:noFill/>
          </a:ln>
          <a:effectLst>
            <a:outerShdw blurRad="57150" rotWithShape="0" algn="bl" dir="5400000" dist="19050">
              <a:srgbClr val="000000">
                <a:alpha val="50000"/>
              </a:srgbClr>
            </a:outerShdw>
          </a:effectLst>
        </p:spPr>
      </p:pic>
      <p:sp>
        <p:nvSpPr>
          <p:cNvPr id="140" name="Google Shape;140;p24"/>
          <p:cNvSpPr/>
          <p:nvPr/>
        </p:nvSpPr>
        <p:spPr>
          <a:xfrm>
            <a:off x="2503488" y="2235275"/>
            <a:ext cx="3992700" cy="244200"/>
          </a:xfrm>
          <a:prstGeom prst="roundRect">
            <a:avLst>
              <a:gd fmla="val 16667" name="adj"/>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p:nvPr/>
        </p:nvSpPr>
        <p:spPr>
          <a:xfrm>
            <a:off x="3120400" y="2524600"/>
            <a:ext cx="2173200" cy="2442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txBox="1"/>
          <p:nvPr/>
        </p:nvSpPr>
        <p:spPr>
          <a:xfrm>
            <a:off x="5684200" y="3813550"/>
            <a:ext cx="25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latin typeface="Open Sans"/>
                <a:ea typeface="Open Sans"/>
                <a:cs typeface="Open Sans"/>
                <a:sym typeface="Open Sans"/>
              </a:rPr>
              <a:t>Code from CUPS version 1.3.9</a:t>
            </a:r>
            <a:endParaRPr i="1">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Use compilers to help</a:t>
            </a:r>
            <a:endParaRPr/>
          </a:p>
        </p:txBody>
      </p:sp>
      <p:sp>
        <p:nvSpPr>
          <p:cNvPr id="148" name="Google Shape;148;p2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Fixing IO2BO appears to be too bothersome for programmers. </a:t>
            </a:r>
            <a:endParaRPr/>
          </a:p>
          <a:p>
            <a:pPr indent="-342900" lvl="0" marL="457200" rtl="0" algn="l">
              <a:spcBef>
                <a:spcPts val="0"/>
              </a:spcBef>
              <a:spcAft>
                <a:spcPts val="0"/>
              </a:spcAft>
              <a:buSzPts val="1800"/>
              <a:buChar char="●"/>
            </a:pPr>
            <a:r>
              <a:rPr b="1" lang="en"/>
              <a:t>Good idea</a:t>
            </a:r>
            <a:r>
              <a:rPr lang="en"/>
              <a:t>: eliminate IO2BO </a:t>
            </a:r>
            <a:r>
              <a:rPr lang="en"/>
              <a:t>vulnerabilities</a:t>
            </a:r>
            <a:r>
              <a:rPr lang="en"/>
              <a:t> at compile time. </a:t>
            </a:r>
            <a:endParaRPr/>
          </a:p>
          <a:p>
            <a:pPr indent="-342900" lvl="0" marL="457200" rtl="0" algn="l">
              <a:spcBef>
                <a:spcPts val="0"/>
              </a:spcBef>
              <a:spcAft>
                <a:spcPts val="0"/>
              </a:spcAft>
              <a:buSzPts val="1800"/>
              <a:buChar char="●"/>
            </a:pPr>
            <a:r>
              <a:rPr lang="en"/>
              <a:t>Programmers don’t need to know what IO2BO is and how to fix them anymore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Type System and Analysis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Definition of Types</a:t>
            </a:r>
            <a:endParaRPr/>
          </a:p>
        </p:txBody>
      </p:sp>
      <p:sp>
        <p:nvSpPr>
          <p:cNvPr id="159" name="Google Shape;159;p2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Defs:</a:t>
            </a:r>
            <a:endParaRPr/>
          </a:p>
          <a:p>
            <a:pPr indent="-317500" lvl="1" marL="914400" rtl="0" algn="l">
              <a:spcBef>
                <a:spcPts val="0"/>
              </a:spcBef>
              <a:spcAft>
                <a:spcPts val="0"/>
              </a:spcAft>
              <a:buSzPts val="1400"/>
              <a:buChar char="○"/>
            </a:pPr>
            <a:r>
              <a:rPr lang="en"/>
              <a:t>Tainted: </a:t>
            </a:r>
            <a:endParaRPr/>
          </a:p>
          <a:p>
            <a:pPr indent="-317500" lvl="2" marL="1371600" rtl="0" algn="l">
              <a:spcBef>
                <a:spcPts val="0"/>
              </a:spcBef>
              <a:spcAft>
                <a:spcPts val="0"/>
              </a:spcAft>
              <a:buSzPts val="1400"/>
              <a:buChar char="■"/>
            </a:pPr>
            <a:r>
              <a:rPr lang="en"/>
              <a:t>A value is tainted if it originates from some program inputs	</a:t>
            </a:r>
            <a:endParaRPr/>
          </a:p>
          <a:p>
            <a:pPr indent="-317500" lvl="1" marL="914400" rtl="0" algn="l">
              <a:spcBef>
                <a:spcPts val="0"/>
              </a:spcBef>
              <a:spcAft>
                <a:spcPts val="0"/>
              </a:spcAft>
              <a:buSzPts val="1400"/>
              <a:buChar char="○"/>
            </a:pPr>
            <a:r>
              <a:rPr lang="en"/>
              <a:t>May-overflow: </a:t>
            </a:r>
            <a:endParaRPr/>
          </a:p>
          <a:p>
            <a:pPr indent="-317500" lvl="2" marL="1371600" rtl="0" algn="l">
              <a:spcBef>
                <a:spcPts val="0"/>
              </a:spcBef>
              <a:spcAft>
                <a:spcPts val="0"/>
              </a:spcAft>
              <a:buSzPts val="1400"/>
              <a:buChar char="■"/>
            </a:pPr>
            <a:r>
              <a:rPr lang="en"/>
              <a:t>A value is may-overflowed if it comes from an arithmetic operation </a:t>
            </a:r>
            <a:r>
              <a:rPr lang="en"/>
              <a:t>that</a:t>
            </a:r>
            <a:r>
              <a:rPr lang="en"/>
              <a:t> may overflow at runtime.</a:t>
            </a:r>
            <a:endParaRPr/>
          </a:p>
          <a:p>
            <a:pPr indent="-342900" lvl="0" marL="457200" rtl="0" algn="l">
              <a:spcBef>
                <a:spcPts val="0"/>
              </a:spcBef>
              <a:spcAft>
                <a:spcPts val="0"/>
              </a:spcAft>
              <a:buSzPts val="1800"/>
              <a:buChar char="●"/>
            </a:pPr>
            <a:r>
              <a:rPr lang="en"/>
              <a:t>Four types of variables:</a:t>
            </a:r>
            <a:endParaRPr/>
          </a:p>
          <a:p>
            <a:pPr indent="-317500" lvl="1" marL="914400" rtl="0" algn="l">
              <a:spcBef>
                <a:spcPts val="0"/>
              </a:spcBef>
              <a:spcAft>
                <a:spcPts val="0"/>
              </a:spcAft>
              <a:buSzPts val="1400"/>
              <a:buChar char="○"/>
            </a:pPr>
            <a:r>
              <a:rPr lang="en"/>
              <a:t>Untainted and non-overflow b(00)</a:t>
            </a:r>
            <a:endParaRPr/>
          </a:p>
          <a:p>
            <a:pPr indent="-317500" lvl="1" marL="914400" rtl="0" algn="l">
              <a:spcBef>
                <a:spcPts val="0"/>
              </a:spcBef>
              <a:spcAft>
                <a:spcPts val="0"/>
              </a:spcAft>
              <a:buSzPts val="1400"/>
              <a:buChar char="○"/>
            </a:pPr>
            <a:r>
              <a:rPr lang="en"/>
              <a:t>Tainted and non-overflow b(10)</a:t>
            </a:r>
            <a:endParaRPr/>
          </a:p>
          <a:p>
            <a:pPr indent="-317500" lvl="1" marL="914400" rtl="0" algn="l">
              <a:spcBef>
                <a:spcPts val="0"/>
              </a:spcBef>
              <a:spcAft>
                <a:spcPts val="0"/>
              </a:spcAft>
              <a:buSzPts val="1400"/>
              <a:buChar char="○"/>
            </a:pPr>
            <a:r>
              <a:rPr lang="en"/>
              <a:t>Untainted and may-overflow b(01)</a:t>
            </a:r>
            <a:endParaRPr/>
          </a:p>
          <a:p>
            <a:pPr indent="-317500" lvl="1" marL="914400" rtl="0" algn="l">
              <a:spcBef>
                <a:spcPts val="0"/>
              </a:spcBef>
              <a:spcAft>
                <a:spcPts val="0"/>
              </a:spcAft>
              <a:buSzPts val="1400"/>
              <a:buChar char="○"/>
            </a:pPr>
            <a:r>
              <a:rPr lang="en"/>
              <a:t>Tainted and may-overflow b(11)</a:t>
            </a:r>
            <a:endParaRPr/>
          </a:p>
        </p:txBody>
      </p:sp>
      <p:sp>
        <p:nvSpPr>
          <p:cNvPr id="160" name="Google Shape;160;p27"/>
          <p:cNvSpPr/>
          <p:nvPr/>
        </p:nvSpPr>
        <p:spPr>
          <a:xfrm>
            <a:off x="5354375" y="3320600"/>
            <a:ext cx="614100" cy="572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T10</a:t>
            </a:r>
            <a:endParaRPr sz="1100"/>
          </a:p>
        </p:txBody>
      </p:sp>
      <p:sp>
        <p:nvSpPr>
          <p:cNvPr id="161" name="Google Shape;161;p27"/>
          <p:cNvSpPr/>
          <p:nvPr/>
        </p:nvSpPr>
        <p:spPr>
          <a:xfrm>
            <a:off x="6780050" y="2615875"/>
            <a:ext cx="614100" cy="572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T11</a:t>
            </a:r>
            <a:endParaRPr sz="1200"/>
          </a:p>
        </p:txBody>
      </p:sp>
      <p:sp>
        <p:nvSpPr>
          <p:cNvPr id="162" name="Google Shape;162;p27"/>
          <p:cNvSpPr/>
          <p:nvPr/>
        </p:nvSpPr>
        <p:spPr>
          <a:xfrm>
            <a:off x="8108350" y="3320600"/>
            <a:ext cx="614100" cy="572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T01</a:t>
            </a:r>
            <a:endParaRPr sz="1100"/>
          </a:p>
        </p:txBody>
      </p:sp>
      <p:sp>
        <p:nvSpPr>
          <p:cNvPr id="163" name="Google Shape;163;p27"/>
          <p:cNvSpPr/>
          <p:nvPr/>
        </p:nvSpPr>
        <p:spPr>
          <a:xfrm>
            <a:off x="6780050" y="4164275"/>
            <a:ext cx="614100" cy="572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T00</a:t>
            </a:r>
            <a:endParaRPr sz="800"/>
          </a:p>
        </p:txBody>
      </p:sp>
      <p:cxnSp>
        <p:nvCxnSpPr>
          <p:cNvPr id="164" name="Google Shape;164;p27"/>
          <p:cNvCxnSpPr>
            <a:stCxn id="163" idx="1"/>
            <a:endCxn id="160" idx="5"/>
          </p:cNvCxnSpPr>
          <p:nvPr/>
        </p:nvCxnSpPr>
        <p:spPr>
          <a:xfrm rot="10800000">
            <a:off x="5878483" y="3809545"/>
            <a:ext cx="991500" cy="438600"/>
          </a:xfrm>
          <a:prstGeom prst="straightConnector1">
            <a:avLst/>
          </a:prstGeom>
          <a:noFill/>
          <a:ln cap="flat" cmpd="sng" w="9525">
            <a:solidFill>
              <a:schemeClr val="dk2"/>
            </a:solidFill>
            <a:prstDash val="solid"/>
            <a:round/>
            <a:headEnd len="med" w="med" type="none"/>
            <a:tailEnd len="med" w="med" type="triangle"/>
          </a:ln>
        </p:spPr>
      </p:cxnSp>
      <p:cxnSp>
        <p:nvCxnSpPr>
          <p:cNvPr id="165" name="Google Shape;165;p27"/>
          <p:cNvCxnSpPr>
            <a:stCxn id="163" idx="7"/>
            <a:endCxn id="162" idx="3"/>
          </p:cNvCxnSpPr>
          <p:nvPr/>
        </p:nvCxnSpPr>
        <p:spPr>
          <a:xfrm flipH="1" rot="10800000">
            <a:off x="7304217" y="3809545"/>
            <a:ext cx="894000" cy="438600"/>
          </a:xfrm>
          <a:prstGeom prst="straightConnector1">
            <a:avLst/>
          </a:prstGeom>
          <a:noFill/>
          <a:ln cap="flat" cmpd="sng" w="9525">
            <a:solidFill>
              <a:schemeClr val="dk2"/>
            </a:solidFill>
            <a:prstDash val="solid"/>
            <a:round/>
            <a:headEnd len="med" w="med" type="none"/>
            <a:tailEnd len="med" w="med" type="triangle"/>
          </a:ln>
        </p:spPr>
      </p:cxnSp>
      <p:cxnSp>
        <p:nvCxnSpPr>
          <p:cNvPr id="166" name="Google Shape;166;p27"/>
          <p:cNvCxnSpPr>
            <a:stCxn id="160" idx="7"/>
            <a:endCxn id="161" idx="3"/>
          </p:cNvCxnSpPr>
          <p:nvPr/>
        </p:nvCxnSpPr>
        <p:spPr>
          <a:xfrm flipH="1" rot="10800000">
            <a:off x="5878542" y="3104770"/>
            <a:ext cx="991500" cy="299700"/>
          </a:xfrm>
          <a:prstGeom prst="straightConnector1">
            <a:avLst/>
          </a:prstGeom>
          <a:noFill/>
          <a:ln cap="flat" cmpd="sng" w="9525">
            <a:solidFill>
              <a:schemeClr val="dk2"/>
            </a:solidFill>
            <a:prstDash val="solid"/>
            <a:round/>
            <a:headEnd len="med" w="med" type="none"/>
            <a:tailEnd len="med" w="med" type="triangle"/>
          </a:ln>
        </p:spPr>
      </p:cxnSp>
      <p:cxnSp>
        <p:nvCxnSpPr>
          <p:cNvPr id="167" name="Google Shape;167;p27"/>
          <p:cNvCxnSpPr>
            <a:stCxn id="162" idx="1"/>
            <a:endCxn id="161" idx="5"/>
          </p:cNvCxnSpPr>
          <p:nvPr/>
        </p:nvCxnSpPr>
        <p:spPr>
          <a:xfrm rot="10800000">
            <a:off x="7304283" y="3104770"/>
            <a:ext cx="894000" cy="299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Assignment and Branch</a:t>
            </a:r>
            <a:endParaRPr/>
          </a:p>
        </p:txBody>
      </p:sp>
      <p:sp>
        <p:nvSpPr>
          <p:cNvPr id="173" name="Google Shape;173;p2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4" name="Google Shape;174;p28"/>
          <p:cNvPicPr preferRelativeResize="0"/>
          <p:nvPr/>
        </p:nvPicPr>
        <p:blipFill>
          <a:blip r:embed="rId3">
            <a:alphaModFix/>
          </a:blip>
          <a:stretch>
            <a:fillRect/>
          </a:stretch>
        </p:blipFill>
        <p:spPr>
          <a:xfrm>
            <a:off x="523875" y="1466850"/>
            <a:ext cx="5265074" cy="1437050"/>
          </a:xfrm>
          <a:prstGeom prst="rect">
            <a:avLst/>
          </a:prstGeom>
          <a:noFill/>
          <a:ln>
            <a:noFill/>
          </a:ln>
        </p:spPr>
      </p:pic>
      <p:pic>
        <p:nvPicPr>
          <p:cNvPr id="175" name="Google Shape;175;p28"/>
          <p:cNvPicPr preferRelativeResize="0"/>
          <p:nvPr/>
        </p:nvPicPr>
        <p:blipFill>
          <a:blip r:embed="rId4">
            <a:alphaModFix/>
          </a:blip>
          <a:stretch>
            <a:fillRect/>
          </a:stretch>
        </p:blipFill>
        <p:spPr>
          <a:xfrm>
            <a:off x="389425" y="3014950"/>
            <a:ext cx="7386725" cy="1516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Compare ops</a:t>
            </a:r>
            <a:endParaRPr/>
          </a:p>
        </p:txBody>
      </p:sp>
      <p:sp>
        <p:nvSpPr>
          <p:cNvPr id="181" name="Google Shape;181;p29"/>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T10: tainted and non-overflowed</a:t>
            </a:r>
            <a:endParaRPr/>
          </a:p>
        </p:txBody>
      </p:sp>
      <p:pic>
        <p:nvPicPr>
          <p:cNvPr id="182" name="Google Shape;182;p29"/>
          <p:cNvPicPr preferRelativeResize="0"/>
          <p:nvPr/>
        </p:nvPicPr>
        <p:blipFill>
          <a:blip r:embed="rId3">
            <a:alphaModFix/>
          </a:blip>
          <a:stretch>
            <a:fillRect/>
          </a:stretch>
        </p:blipFill>
        <p:spPr>
          <a:xfrm>
            <a:off x="655288" y="2259399"/>
            <a:ext cx="7833425" cy="1285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Partial arithmetic ops</a:t>
            </a:r>
            <a:endParaRPr/>
          </a:p>
        </p:txBody>
      </p:sp>
      <p:sp>
        <p:nvSpPr>
          <p:cNvPr id="188" name="Google Shape;188;p3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9" name="Google Shape;189;p30"/>
          <p:cNvPicPr preferRelativeResize="0"/>
          <p:nvPr/>
        </p:nvPicPr>
        <p:blipFill>
          <a:blip r:embed="rId3">
            <a:alphaModFix/>
          </a:blip>
          <a:stretch>
            <a:fillRect/>
          </a:stretch>
        </p:blipFill>
        <p:spPr>
          <a:xfrm>
            <a:off x="913650" y="2370775"/>
            <a:ext cx="7316700" cy="1062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Load and store </a:t>
            </a:r>
            <a:endParaRPr/>
          </a:p>
        </p:txBody>
      </p:sp>
      <p:sp>
        <p:nvSpPr>
          <p:cNvPr id="195" name="Google Shape;195;p3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6" name="Google Shape;196;p31"/>
          <p:cNvPicPr preferRelativeResize="0"/>
          <p:nvPr/>
        </p:nvPicPr>
        <p:blipFill>
          <a:blip r:embed="rId3">
            <a:alphaModFix/>
          </a:blip>
          <a:stretch>
            <a:fillRect/>
          </a:stretch>
        </p:blipFill>
        <p:spPr>
          <a:xfrm>
            <a:off x="1598388" y="1474338"/>
            <a:ext cx="5947225" cy="2855775"/>
          </a:xfrm>
          <a:prstGeom prst="rect">
            <a:avLst/>
          </a:prstGeom>
          <a:noFill/>
          <a:ln>
            <a:noFill/>
          </a:ln>
        </p:spPr>
      </p:pic>
      <p:sp>
        <p:nvSpPr>
          <p:cNvPr id="197" name="Google Shape;197;p31"/>
          <p:cNvSpPr/>
          <p:nvPr/>
        </p:nvSpPr>
        <p:spPr>
          <a:xfrm>
            <a:off x="4508350" y="456850"/>
            <a:ext cx="3482400" cy="404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1"/>
          <p:cNvSpPr/>
          <p:nvPr/>
        </p:nvSpPr>
        <p:spPr>
          <a:xfrm>
            <a:off x="4538300" y="464325"/>
            <a:ext cx="539100" cy="4002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M1</a:t>
            </a:r>
            <a:endParaRPr/>
          </a:p>
        </p:txBody>
      </p:sp>
      <p:cxnSp>
        <p:nvCxnSpPr>
          <p:cNvPr id="199" name="Google Shape;199;p31"/>
          <p:cNvCxnSpPr>
            <a:stCxn id="200" idx="3"/>
            <a:endCxn id="198" idx="0"/>
          </p:cNvCxnSpPr>
          <p:nvPr/>
        </p:nvCxnSpPr>
        <p:spPr>
          <a:xfrm>
            <a:off x="4006550" y="342525"/>
            <a:ext cx="801300" cy="121800"/>
          </a:xfrm>
          <a:prstGeom prst="straightConnector1">
            <a:avLst/>
          </a:prstGeom>
          <a:noFill/>
          <a:ln cap="flat" cmpd="sng" w="9525">
            <a:solidFill>
              <a:schemeClr val="dk2"/>
            </a:solidFill>
            <a:prstDash val="solid"/>
            <a:round/>
            <a:headEnd len="med" w="med" type="none"/>
            <a:tailEnd len="med" w="med" type="none"/>
          </a:ln>
        </p:spPr>
      </p:cxnSp>
      <p:cxnSp>
        <p:nvCxnSpPr>
          <p:cNvPr id="201" name="Google Shape;201;p31"/>
          <p:cNvCxnSpPr>
            <a:stCxn id="202" idx="3"/>
            <a:endCxn id="198" idx="2"/>
          </p:cNvCxnSpPr>
          <p:nvPr/>
        </p:nvCxnSpPr>
        <p:spPr>
          <a:xfrm flipH="1" rot="10800000">
            <a:off x="4068950" y="864525"/>
            <a:ext cx="738900" cy="144000"/>
          </a:xfrm>
          <a:prstGeom prst="straightConnector1">
            <a:avLst/>
          </a:prstGeom>
          <a:noFill/>
          <a:ln cap="flat" cmpd="sng" w="9525">
            <a:solidFill>
              <a:schemeClr val="dk2"/>
            </a:solidFill>
            <a:prstDash val="solid"/>
            <a:round/>
            <a:headEnd len="med" w="med" type="none"/>
            <a:tailEnd len="med" w="med" type="none"/>
          </a:ln>
        </p:spPr>
      </p:cxnSp>
      <p:sp>
        <p:nvSpPr>
          <p:cNvPr id="203" name="Google Shape;203;p31"/>
          <p:cNvSpPr/>
          <p:nvPr/>
        </p:nvSpPr>
        <p:spPr>
          <a:xfrm>
            <a:off x="3576775" y="161650"/>
            <a:ext cx="429600" cy="4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t>1</a:t>
            </a:r>
            <a:endParaRPr sz="1900"/>
          </a:p>
        </p:txBody>
      </p:sp>
      <p:sp>
        <p:nvSpPr>
          <p:cNvPr id="204" name="Google Shape;204;p31"/>
          <p:cNvSpPr/>
          <p:nvPr/>
        </p:nvSpPr>
        <p:spPr>
          <a:xfrm>
            <a:off x="3639425" y="864525"/>
            <a:ext cx="429600" cy="40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Intro</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SzPts val="1800"/>
              <a:buFont typeface="Maven Pro"/>
              <a:buChar char="●"/>
            </a:pPr>
            <a:r>
              <a:rPr lang="en">
                <a:latin typeface="Maven Pro"/>
                <a:ea typeface="Maven Pro"/>
                <a:cs typeface="Maven Pro"/>
                <a:sym typeface="Maven Pro"/>
              </a:rPr>
              <a:t>What is it about</a:t>
            </a:r>
            <a:endParaRPr>
              <a:latin typeface="Maven Pro"/>
              <a:ea typeface="Maven Pro"/>
              <a:cs typeface="Maven Pro"/>
              <a:sym typeface="Maven Pro"/>
            </a:endParaRPr>
          </a:p>
          <a:p>
            <a:pPr indent="-342900" lvl="0" marL="457200" rtl="0" algn="l">
              <a:spcBef>
                <a:spcPts val="0"/>
              </a:spcBef>
              <a:spcAft>
                <a:spcPts val="0"/>
              </a:spcAft>
              <a:buSzPts val="1800"/>
              <a:buFont typeface="Maven Pro"/>
              <a:buChar char="●"/>
            </a:pPr>
            <a:r>
              <a:rPr lang="en">
                <a:latin typeface="Maven Pro"/>
                <a:ea typeface="Maven Pro"/>
                <a:cs typeface="Maven Pro"/>
                <a:sym typeface="Maven Pro"/>
              </a:rPr>
              <a:t>Why important</a:t>
            </a:r>
            <a:endParaRPr>
              <a:latin typeface="Maven Pro"/>
              <a:ea typeface="Maven Pro"/>
              <a:cs typeface="Maven Pro"/>
              <a:sym typeface="Maven Pro"/>
            </a:endParaRPr>
          </a:p>
          <a:p>
            <a:pPr indent="-342900" lvl="0" marL="457200" rtl="0" algn="l">
              <a:spcBef>
                <a:spcPts val="0"/>
              </a:spcBef>
              <a:spcAft>
                <a:spcPts val="0"/>
              </a:spcAft>
              <a:buSzPts val="1800"/>
              <a:buFont typeface="Maven Pro"/>
              <a:buChar char="●"/>
            </a:pPr>
            <a:r>
              <a:rPr lang="en">
                <a:latin typeface="Maven Pro"/>
                <a:ea typeface="Maven Pro"/>
                <a:cs typeface="Maven Pro"/>
                <a:sym typeface="Maven Pro"/>
              </a:rPr>
              <a:t>Previously Work and Disadvantages</a:t>
            </a:r>
            <a:endParaRPr>
              <a:latin typeface="Maven Pro"/>
              <a:ea typeface="Maven Pro"/>
              <a:cs typeface="Maven Pro"/>
              <a:sym typeface="Maven Pro"/>
            </a:endParaRPr>
          </a:p>
          <a:p>
            <a:pPr indent="-342900" lvl="0" marL="457200" rtl="0" algn="l">
              <a:spcBef>
                <a:spcPts val="0"/>
              </a:spcBef>
              <a:spcAft>
                <a:spcPts val="0"/>
              </a:spcAft>
              <a:buSzPts val="1800"/>
              <a:buFont typeface="Maven Pro"/>
              <a:buChar char="●"/>
            </a:pPr>
            <a:r>
              <a:rPr lang="en">
                <a:latin typeface="Maven Pro"/>
                <a:ea typeface="Maven Pro"/>
                <a:cs typeface="Maven Pro"/>
                <a:sym typeface="Maven Pro"/>
              </a:rPr>
              <a:t>IntPatch</a:t>
            </a:r>
            <a:endParaRPr>
              <a:latin typeface="Maven Pro"/>
              <a:ea typeface="Maven Pro"/>
              <a:cs typeface="Maven Pro"/>
              <a:sym typeface="Maven Pro"/>
            </a:endParaRPr>
          </a:p>
          <a:p>
            <a:pPr indent="0" lvl="0" marL="0" rtl="0" algn="l">
              <a:spcBef>
                <a:spcPts val="120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Struct field access</a:t>
            </a:r>
            <a:endParaRPr/>
          </a:p>
        </p:txBody>
      </p:sp>
      <p:sp>
        <p:nvSpPr>
          <p:cNvPr id="210" name="Google Shape;210;p3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1" name="Google Shape;211;p32"/>
          <p:cNvPicPr preferRelativeResize="0"/>
          <p:nvPr/>
        </p:nvPicPr>
        <p:blipFill>
          <a:blip r:embed="rId3">
            <a:alphaModFix/>
          </a:blip>
          <a:stretch>
            <a:fillRect/>
          </a:stretch>
        </p:blipFill>
        <p:spPr>
          <a:xfrm>
            <a:off x="0" y="2254341"/>
            <a:ext cx="9144001" cy="12957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Phi-node</a:t>
            </a:r>
            <a:endParaRPr/>
          </a:p>
        </p:txBody>
      </p:sp>
      <p:sp>
        <p:nvSpPr>
          <p:cNvPr id="217" name="Google Shape;217;p3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8" name="Google Shape;218;p33"/>
          <p:cNvPicPr preferRelativeResize="0"/>
          <p:nvPr/>
        </p:nvPicPr>
        <p:blipFill>
          <a:blip r:embed="rId3">
            <a:alphaModFix/>
          </a:blip>
          <a:stretch>
            <a:fillRect/>
          </a:stretch>
        </p:blipFill>
        <p:spPr>
          <a:xfrm>
            <a:off x="0" y="2254341"/>
            <a:ext cx="9144001" cy="12957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Methodology</a:t>
            </a:r>
            <a:endParaRPr/>
          </a:p>
        </p:txBody>
      </p:sp>
      <p:sp>
        <p:nvSpPr>
          <p:cNvPr id="224" name="Google Shape;224;p3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Dataflow Analysis</a:t>
            </a:r>
            <a:endParaRPr/>
          </a:p>
          <a:p>
            <a:pPr indent="-342900" lvl="0" marL="457200" rtl="0" algn="l">
              <a:spcBef>
                <a:spcPts val="0"/>
              </a:spcBef>
              <a:spcAft>
                <a:spcPts val="0"/>
              </a:spcAft>
              <a:buSzPts val="1800"/>
              <a:buChar char="●"/>
            </a:pPr>
            <a:r>
              <a:rPr lang="en"/>
              <a:t>Backward Slicing Analysis</a:t>
            </a:r>
            <a:endParaRPr/>
          </a:p>
          <a:p>
            <a:pPr indent="-342900" lvl="0" marL="457200" rtl="0" algn="l">
              <a:spcBef>
                <a:spcPts val="0"/>
              </a:spcBef>
              <a:spcAft>
                <a:spcPts val="0"/>
              </a:spcAft>
              <a:buSzPts val="1800"/>
              <a:buChar char="●"/>
            </a:pPr>
            <a:r>
              <a:rPr lang="en"/>
              <a:t>Runtime check statements insertion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Dataflow Analysis</a:t>
            </a:r>
            <a:endParaRPr/>
          </a:p>
        </p:txBody>
      </p:sp>
      <p:sp>
        <p:nvSpPr>
          <p:cNvPr id="230" name="Google Shape;230;p35"/>
          <p:cNvSpPr txBox="1"/>
          <p:nvPr>
            <p:ph idx="1" type="body"/>
          </p:nvPr>
        </p:nvSpPr>
        <p:spPr>
          <a:xfrm>
            <a:off x="311700" y="1152475"/>
            <a:ext cx="5274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Tainted data comes from the input (source)</a:t>
            </a:r>
            <a:endParaRPr/>
          </a:p>
          <a:p>
            <a:pPr indent="-342900" lvl="0" marL="457200" rtl="0" algn="l">
              <a:spcBef>
                <a:spcPts val="0"/>
              </a:spcBef>
              <a:spcAft>
                <a:spcPts val="0"/>
              </a:spcAft>
              <a:buSzPts val="1800"/>
              <a:buChar char="●"/>
            </a:pPr>
            <a:r>
              <a:rPr lang="en"/>
              <a:t>Arithmetic operation propagates the tainted data</a:t>
            </a:r>
            <a:endParaRPr/>
          </a:p>
          <a:p>
            <a:pPr indent="-342900" lvl="0" marL="457200" rtl="0" algn="l">
              <a:spcBef>
                <a:spcPts val="0"/>
              </a:spcBef>
              <a:spcAft>
                <a:spcPts val="0"/>
              </a:spcAft>
              <a:buSzPts val="1800"/>
              <a:buChar char="●"/>
            </a:pPr>
            <a:r>
              <a:rPr lang="en"/>
              <a:t>Memory allocation (sink) consumes the tainted data and leads to the overflow vulnerabilities</a:t>
            </a:r>
            <a:endParaRPr/>
          </a:p>
        </p:txBody>
      </p:sp>
      <p:pic>
        <p:nvPicPr>
          <p:cNvPr id="231" name="Google Shape;231;p35"/>
          <p:cNvPicPr preferRelativeResize="0"/>
          <p:nvPr/>
        </p:nvPicPr>
        <p:blipFill>
          <a:blip r:embed="rId3">
            <a:alphaModFix/>
          </a:blip>
          <a:stretch>
            <a:fillRect/>
          </a:stretch>
        </p:blipFill>
        <p:spPr>
          <a:xfrm>
            <a:off x="5796723" y="950188"/>
            <a:ext cx="2897840" cy="3820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Dataflow Analysis</a:t>
            </a:r>
            <a:endParaRPr/>
          </a:p>
        </p:txBody>
      </p:sp>
      <p:sp>
        <p:nvSpPr>
          <p:cNvPr id="237" name="Google Shape;237;p36"/>
          <p:cNvSpPr txBox="1"/>
          <p:nvPr>
            <p:ph idx="1" type="body"/>
          </p:nvPr>
        </p:nvSpPr>
        <p:spPr>
          <a:xfrm>
            <a:off x="311700" y="1225225"/>
            <a:ext cx="54120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Similar to the reaching def analysis</a:t>
            </a:r>
            <a:endParaRPr/>
          </a:p>
          <a:p>
            <a:pPr indent="-342900" lvl="0" marL="457200" rtl="0" algn="l">
              <a:spcBef>
                <a:spcPts val="0"/>
              </a:spcBef>
              <a:spcAft>
                <a:spcPts val="0"/>
              </a:spcAft>
              <a:buSzPts val="1800"/>
              <a:buChar char="●"/>
            </a:pPr>
            <a:r>
              <a:rPr lang="en"/>
              <a:t>Initialize the type of the input value to be "tainted"</a:t>
            </a:r>
            <a:endParaRPr/>
          </a:p>
          <a:p>
            <a:pPr indent="-342900" lvl="0" marL="457200" rtl="0" algn="l">
              <a:spcBef>
                <a:spcPts val="0"/>
              </a:spcBef>
              <a:spcAft>
                <a:spcPts val="0"/>
              </a:spcAft>
              <a:buSzPts val="1800"/>
              <a:buChar char="●"/>
            </a:pPr>
            <a:r>
              <a:rPr lang="en"/>
              <a:t>Fixed point algorithm: </a:t>
            </a:r>
            <a:endParaRPr/>
          </a:p>
          <a:p>
            <a:pPr indent="-317500" lvl="1" marL="914400" rtl="0" algn="l">
              <a:spcBef>
                <a:spcPts val="0"/>
              </a:spcBef>
              <a:spcAft>
                <a:spcPts val="0"/>
              </a:spcAft>
              <a:buSzPts val="1400"/>
              <a:buChar char="○"/>
            </a:pPr>
            <a:r>
              <a:rPr lang="en"/>
              <a:t>initialize to default</a:t>
            </a:r>
            <a:endParaRPr/>
          </a:p>
          <a:p>
            <a:pPr indent="-317500" lvl="1" marL="914400" rtl="0" algn="l">
              <a:spcBef>
                <a:spcPts val="0"/>
              </a:spcBef>
              <a:spcAft>
                <a:spcPts val="0"/>
              </a:spcAft>
              <a:buSzPts val="1400"/>
              <a:buChar char="○"/>
            </a:pPr>
            <a:r>
              <a:rPr lang="en"/>
              <a:t>while there are still changes, iterate</a:t>
            </a:r>
            <a:endParaRPr/>
          </a:p>
          <a:p>
            <a:pPr indent="-317500" lvl="1" marL="914400" rtl="0" algn="l">
              <a:spcBef>
                <a:spcPts val="0"/>
              </a:spcBef>
              <a:spcAft>
                <a:spcPts val="0"/>
              </a:spcAft>
              <a:buSzPts val="1400"/>
              <a:buChar char="○"/>
            </a:pPr>
            <a:r>
              <a:rPr lang="en"/>
              <a:t>infer the type for all operations</a:t>
            </a:r>
            <a:endParaRPr/>
          </a:p>
          <a:p>
            <a:pPr indent="-342900" lvl="0" marL="457200" rtl="0" algn="l">
              <a:spcBef>
                <a:spcPts val="0"/>
              </a:spcBef>
              <a:spcAft>
                <a:spcPts val="0"/>
              </a:spcAft>
              <a:buSzPts val="1800"/>
              <a:buChar char="●"/>
            </a:pPr>
            <a:r>
              <a:rPr lang="en"/>
              <a:t>SSA makes it easy</a:t>
            </a:r>
            <a:endParaRPr/>
          </a:p>
        </p:txBody>
      </p:sp>
      <p:pic>
        <p:nvPicPr>
          <p:cNvPr id="238" name="Google Shape;238;p36"/>
          <p:cNvPicPr preferRelativeResize="0"/>
          <p:nvPr/>
        </p:nvPicPr>
        <p:blipFill>
          <a:blip r:embed="rId3">
            <a:alphaModFix/>
          </a:blip>
          <a:stretch>
            <a:fillRect/>
          </a:stretch>
        </p:blipFill>
        <p:spPr>
          <a:xfrm>
            <a:off x="5723700" y="793450"/>
            <a:ext cx="3002875" cy="39594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Backward Slicing</a:t>
            </a:r>
            <a:endParaRPr/>
          </a:p>
        </p:txBody>
      </p:sp>
      <p:sp>
        <p:nvSpPr>
          <p:cNvPr id="244" name="Google Shape;244;p37"/>
          <p:cNvSpPr txBox="1"/>
          <p:nvPr>
            <p:ph idx="1" type="body"/>
          </p:nvPr>
        </p:nvSpPr>
        <p:spPr>
          <a:xfrm>
            <a:off x="311700" y="1152475"/>
            <a:ext cx="5025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Only memory allocation can create vulnerability</a:t>
            </a:r>
            <a:endParaRPr/>
          </a:p>
          <a:p>
            <a:pPr indent="-342900" lvl="0" marL="457200" rtl="0" algn="l">
              <a:spcBef>
                <a:spcPts val="0"/>
              </a:spcBef>
              <a:spcAft>
                <a:spcPts val="0"/>
              </a:spcAft>
              <a:buSzPts val="1800"/>
              <a:buChar char="●"/>
            </a:pPr>
            <a:r>
              <a:rPr lang="en"/>
              <a:t>Reduce false positive by excluding the arithmetic operations that never reach any memory allocation</a:t>
            </a:r>
            <a:endParaRPr/>
          </a:p>
        </p:txBody>
      </p:sp>
      <p:pic>
        <p:nvPicPr>
          <p:cNvPr id="245" name="Google Shape;245;p37"/>
          <p:cNvPicPr preferRelativeResize="0"/>
          <p:nvPr/>
        </p:nvPicPr>
        <p:blipFill>
          <a:blip r:embed="rId3">
            <a:alphaModFix/>
          </a:blip>
          <a:stretch>
            <a:fillRect/>
          </a:stretch>
        </p:blipFill>
        <p:spPr>
          <a:xfrm>
            <a:off x="5500688" y="689550"/>
            <a:ext cx="3286125" cy="405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Runtime check statements Insertion</a:t>
            </a:r>
            <a:endParaRPr/>
          </a:p>
        </p:txBody>
      </p:sp>
      <p:sp>
        <p:nvSpPr>
          <p:cNvPr id="251" name="Google Shape;251;p38"/>
          <p:cNvSpPr txBox="1"/>
          <p:nvPr>
            <p:ph idx="1" type="body"/>
          </p:nvPr>
        </p:nvSpPr>
        <p:spPr>
          <a:xfrm>
            <a:off x="311700" y="1152475"/>
            <a:ext cx="5059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If runtime overflow occurs at checkpoints, redirect to error handler</a:t>
            </a:r>
            <a:endParaRPr/>
          </a:p>
          <a:p>
            <a:pPr indent="0" lvl="0" marL="457200" rtl="0" algn="l">
              <a:spcBef>
                <a:spcPts val="1200"/>
              </a:spcBef>
              <a:spcAft>
                <a:spcPts val="1200"/>
              </a:spcAft>
              <a:buNone/>
            </a:pPr>
            <a:r>
              <a:t/>
            </a:r>
            <a:endParaRPr/>
          </a:p>
        </p:txBody>
      </p:sp>
      <p:pic>
        <p:nvPicPr>
          <p:cNvPr id="252" name="Google Shape;252;p38"/>
          <p:cNvPicPr preferRelativeResize="0"/>
          <p:nvPr/>
        </p:nvPicPr>
        <p:blipFill>
          <a:blip r:embed="rId3">
            <a:alphaModFix/>
          </a:blip>
          <a:stretch>
            <a:fillRect/>
          </a:stretch>
        </p:blipFill>
        <p:spPr>
          <a:xfrm>
            <a:off x="5660000" y="933174"/>
            <a:ext cx="3172300" cy="39522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Evaluation</a:t>
            </a:r>
            <a:endParaRPr/>
          </a:p>
        </p:txBody>
      </p:sp>
      <p:sp>
        <p:nvSpPr>
          <p:cNvPr id="258" name="Google Shape;258;p39"/>
          <p:cNvSpPr txBox="1"/>
          <p:nvPr>
            <p:ph idx="1" type="body"/>
          </p:nvPr>
        </p:nvSpPr>
        <p:spPr>
          <a:xfrm>
            <a:off x="311700" y="110347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aven Pro"/>
                <a:ea typeface="Maven Pro"/>
                <a:cs typeface="Maven Pro"/>
                <a:sym typeface="Maven Pro"/>
              </a:rPr>
              <a:t>Overhead:</a:t>
            </a:r>
            <a:endParaRPr>
              <a:latin typeface="Maven Pro"/>
              <a:ea typeface="Maven Pro"/>
              <a:cs typeface="Maven Pro"/>
              <a:sym typeface="Maven Pro"/>
            </a:endParaRPr>
          </a:p>
          <a:p>
            <a:pPr indent="0" lvl="0" marL="0" rtl="0" algn="l">
              <a:spcBef>
                <a:spcPts val="1200"/>
              </a:spcBef>
              <a:spcAft>
                <a:spcPts val="0"/>
              </a:spcAft>
              <a:buNone/>
            </a:pPr>
            <a:r>
              <a:t/>
            </a:r>
            <a:endParaRPr>
              <a:latin typeface="Maven Pro"/>
              <a:ea typeface="Maven Pro"/>
              <a:cs typeface="Maven Pro"/>
              <a:sym typeface="Maven Pro"/>
            </a:endParaRPr>
          </a:p>
          <a:p>
            <a:pPr indent="0" lvl="0" marL="0" rtl="0" algn="l">
              <a:spcBef>
                <a:spcPts val="1200"/>
              </a:spcBef>
              <a:spcAft>
                <a:spcPts val="0"/>
              </a:spcAft>
              <a:buNone/>
            </a:pPr>
            <a:r>
              <a:t/>
            </a:r>
            <a:endParaRPr>
              <a:latin typeface="Maven Pro"/>
              <a:ea typeface="Maven Pro"/>
              <a:cs typeface="Maven Pro"/>
              <a:sym typeface="Maven Pro"/>
            </a:endParaRPr>
          </a:p>
          <a:p>
            <a:pPr indent="0" lvl="0" marL="0" rtl="0" algn="l">
              <a:spcBef>
                <a:spcPts val="1200"/>
              </a:spcBef>
              <a:spcAft>
                <a:spcPts val="1200"/>
              </a:spcAft>
              <a:buNone/>
            </a:pPr>
            <a:r>
              <a:rPr lang="en">
                <a:latin typeface="Maven Pro"/>
                <a:ea typeface="Maven Pro"/>
                <a:cs typeface="Maven Pro"/>
                <a:sym typeface="Maven Pro"/>
              </a:rPr>
              <a:t>Bugs detected:</a:t>
            </a:r>
            <a:endParaRPr>
              <a:latin typeface="Maven Pro"/>
              <a:ea typeface="Maven Pro"/>
              <a:cs typeface="Maven Pro"/>
              <a:sym typeface="Maven Pro"/>
            </a:endParaRPr>
          </a:p>
        </p:txBody>
      </p:sp>
      <p:pic>
        <p:nvPicPr>
          <p:cNvPr id="259" name="Google Shape;259;p39"/>
          <p:cNvPicPr preferRelativeResize="0"/>
          <p:nvPr/>
        </p:nvPicPr>
        <p:blipFill>
          <a:blip r:embed="rId3">
            <a:alphaModFix/>
          </a:blip>
          <a:stretch>
            <a:fillRect/>
          </a:stretch>
        </p:blipFill>
        <p:spPr>
          <a:xfrm>
            <a:off x="2259725" y="944325"/>
            <a:ext cx="6481275" cy="1803125"/>
          </a:xfrm>
          <a:prstGeom prst="rect">
            <a:avLst/>
          </a:prstGeom>
          <a:noFill/>
          <a:ln>
            <a:noFill/>
          </a:ln>
        </p:spPr>
      </p:pic>
      <p:pic>
        <p:nvPicPr>
          <p:cNvPr id="260" name="Google Shape;260;p39"/>
          <p:cNvPicPr preferRelativeResize="0"/>
          <p:nvPr/>
        </p:nvPicPr>
        <p:blipFill>
          <a:blip r:embed="rId4">
            <a:alphaModFix/>
          </a:blip>
          <a:stretch>
            <a:fillRect/>
          </a:stretch>
        </p:blipFill>
        <p:spPr>
          <a:xfrm>
            <a:off x="2645925" y="2694776"/>
            <a:ext cx="5886675" cy="1904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266" name="Google Shape;266;p4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4200">
                <a:latin typeface="Economica"/>
                <a:ea typeface="Economica"/>
                <a:cs typeface="Economica"/>
                <a:sym typeface="Economica"/>
              </a:rPr>
              <a:t>Thanks for listening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it about?</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IO2BO</a:t>
            </a:r>
            <a:r>
              <a:rPr lang="en"/>
              <a:t> (Integer Overflow to Buffer Overflow) vulnerability:</a:t>
            </a:r>
            <a:endParaRPr/>
          </a:p>
          <a:p>
            <a:pPr indent="457200" lvl="0" marL="0" rtl="0" algn="l">
              <a:spcBef>
                <a:spcPts val="1200"/>
              </a:spcBef>
              <a:spcAft>
                <a:spcPts val="0"/>
              </a:spcAft>
              <a:buNone/>
            </a:pPr>
            <a:r>
              <a:rPr lang="en">
                <a:latin typeface="Maven Pro"/>
                <a:ea typeface="Maven Pro"/>
                <a:cs typeface="Maven Pro"/>
                <a:sym typeface="Maven Pro"/>
              </a:rPr>
              <a:t>“An integer overflow occurs when a program performs a calculation to determine how much memory to allocate, which causes less memory to be allocated than expected, leading to a buffer overflow.”</a:t>
            </a:r>
            <a:endParaRPr>
              <a:latin typeface="Maven Pro"/>
              <a:ea typeface="Maven Pro"/>
              <a:cs typeface="Maven Pro"/>
              <a:sym typeface="Maven Pro"/>
            </a:endParaRPr>
          </a:p>
          <a:p>
            <a:pPr indent="0" lvl="0" marL="0" rtl="0" algn="l">
              <a:spcBef>
                <a:spcPts val="1200"/>
              </a:spcBef>
              <a:spcAft>
                <a:spcPts val="0"/>
              </a:spcAft>
              <a:buNone/>
            </a:pPr>
            <a:r>
              <a:t/>
            </a:r>
            <a:endParaRPr>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IO2BO example</a:t>
            </a:r>
            <a:endParaRPr/>
          </a:p>
        </p:txBody>
      </p:sp>
      <p:sp>
        <p:nvSpPr>
          <p:cNvPr id="81" name="Google Shape;81;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600">
                <a:latin typeface="Maven Pro"/>
                <a:ea typeface="Maven Pro"/>
                <a:cs typeface="Maven Pro"/>
                <a:sym typeface="Maven Pro"/>
              </a:rPr>
              <a:t>Int32 max: </a:t>
            </a:r>
            <a:r>
              <a:rPr b="1" lang="en" sz="1600">
                <a:latin typeface="Maven Pro"/>
                <a:ea typeface="Maven Pro"/>
                <a:cs typeface="Maven Pro"/>
                <a:sym typeface="Maven Pro"/>
              </a:rPr>
              <a:t>0x7FFFFFFF</a:t>
            </a:r>
            <a:r>
              <a:rPr lang="en" sz="1600">
                <a:latin typeface="Maven Pro"/>
                <a:ea typeface="Maven Pro"/>
                <a:cs typeface="Maven Pro"/>
                <a:sym typeface="Maven Pro"/>
              </a:rPr>
              <a:t>.</a:t>
            </a:r>
            <a:endParaRPr sz="2000">
              <a:latin typeface="Maven Pro"/>
              <a:ea typeface="Maven Pro"/>
              <a:cs typeface="Maven Pro"/>
              <a:sym typeface="Maven Pro"/>
            </a:endParaRPr>
          </a:p>
          <a:p>
            <a:pPr indent="0" lvl="0" marL="0" rtl="0" algn="l">
              <a:spcBef>
                <a:spcPts val="1200"/>
              </a:spcBef>
              <a:spcAft>
                <a:spcPts val="0"/>
              </a:spcAft>
              <a:buNone/>
            </a:pPr>
            <a:r>
              <a:rPr lang="en" sz="1600">
                <a:latin typeface="Maven Pro"/>
                <a:ea typeface="Maven Pro"/>
                <a:cs typeface="Maven Pro"/>
                <a:sym typeface="Maven Pro"/>
              </a:rPr>
              <a:t>in line 467(IO): </a:t>
            </a:r>
            <a:r>
              <a:rPr b="1" lang="en" sz="1600">
                <a:solidFill>
                  <a:srgbClr val="6FA8DC"/>
                </a:solidFill>
                <a:latin typeface="Maven Pro"/>
                <a:ea typeface="Maven Pro"/>
                <a:cs typeface="Maven Pro"/>
                <a:sym typeface="Maven Pro"/>
              </a:rPr>
              <a:t>0x80000001 </a:t>
            </a:r>
            <a:endParaRPr sz="1400">
              <a:latin typeface="Maven Pro"/>
              <a:ea typeface="Maven Pro"/>
              <a:cs typeface="Maven Pro"/>
              <a:sym typeface="Maven Pro"/>
            </a:endParaRPr>
          </a:p>
          <a:p>
            <a:pPr indent="0" lvl="0" marL="0" rtl="0" algn="l">
              <a:spcBef>
                <a:spcPts val="1200"/>
              </a:spcBef>
              <a:spcAft>
                <a:spcPts val="0"/>
              </a:spcAft>
              <a:buNone/>
            </a:pPr>
            <a:r>
              <a:rPr lang="en" sz="1600">
                <a:latin typeface="Maven Pro"/>
                <a:ea typeface="Maven Pro"/>
                <a:cs typeface="Maven Pro"/>
                <a:sym typeface="Maven Pro"/>
              </a:rPr>
              <a:t>In line 469: </a:t>
            </a:r>
            <a:r>
              <a:rPr b="1" lang="en" sz="1600">
                <a:solidFill>
                  <a:srgbClr val="6FA8DC"/>
                </a:solidFill>
                <a:latin typeface="Maven Pro"/>
                <a:ea typeface="Maven Pro"/>
                <a:cs typeface="Maven Pro"/>
                <a:sym typeface="Maven Pro"/>
              </a:rPr>
              <a:t>0</a:t>
            </a:r>
            <a:r>
              <a:rPr b="1" lang="en" sz="1600">
                <a:solidFill>
                  <a:srgbClr val="6FA8DC"/>
                </a:solidFill>
                <a:latin typeface="Maven Pro"/>
                <a:ea typeface="Maven Pro"/>
                <a:cs typeface="Maven Pro"/>
                <a:sym typeface="Maven Pro"/>
              </a:rPr>
              <a:t>x80000001</a:t>
            </a:r>
            <a:r>
              <a:rPr lang="en" sz="1600">
                <a:latin typeface="Maven Pro"/>
                <a:ea typeface="Maven Pro"/>
                <a:cs typeface="Maven Pro"/>
                <a:sym typeface="Maven Pro"/>
              </a:rPr>
              <a:t>*4=</a:t>
            </a:r>
            <a:r>
              <a:rPr b="1" lang="en" sz="1600">
                <a:solidFill>
                  <a:srgbClr val="FF0000"/>
                </a:solidFill>
                <a:latin typeface="Maven Pro"/>
                <a:ea typeface="Maven Pro"/>
                <a:cs typeface="Maven Pro"/>
                <a:sym typeface="Maven Pro"/>
              </a:rPr>
              <a:t>4</a:t>
            </a:r>
            <a:endParaRPr b="1" sz="1600">
              <a:solidFill>
                <a:srgbClr val="FF0000"/>
              </a:solidFill>
              <a:latin typeface="Maven Pro"/>
              <a:ea typeface="Maven Pro"/>
              <a:cs typeface="Maven Pro"/>
              <a:sym typeface="Maven Pro"/>
            </a:endParaRPr>
          </a:p>
          <a:p>
            <a:pPr indent="0" lvl="0" marL="0" rtl="0" algn="l">
              <a:spcBef>
                <a:spcPts val="1200"/>
              </a:spcBef>
              <a:spcAft>
                <a:spcPts val="0"/>
              </a:spcAft>
              <a:buNone/>
            </a:pPr>
            <a:r>
              <a:t/>
            </a:r>
            <a:endParaRPr b="1" sz="1600">
              <a:solidFill>
                <a:srgbClr val="FF0000"/>
              </a:solidFill>
              <a:latin typeface="Maven Pro"/>
              <a:ea typeface="Maven Pro"/>
              <a:cs typeface="Maven Pro"/>
              <a:sym typeface="Maven Pro"/>
            </a:endParaRPr>
          </a:p>
          <a:p>
            <a:pPr indent="0" lvl="0" marL="0" rtl="0" algn="l">
              <a:spcBef>
                <a:spcPts val="1200"/>
              </a:spcBef>
              <a:spcAft>
                <a:spcPts val="0"/>
              </a:spcAft>
              <a:buNone/>
            </a:pPr>
            <a:r>
              <a:t/>
            </a:r>
            <a:endParaRPr b="1" sz="1600">
              <a:solidFill>
                <a:srgbClr val="FF0000"/>
              </a:solidFill>
              <a:latin typeface="Maven Pro"/>
              <a:ea typeface="Maven Pro"/>
              <a:cs typeface="Maven Pro"/>
              <a:sym typeface="Maven Pro"/>
            </a:endParaRPr>
          </a:p>
          <a:p>
            <a:pPr indent="0" lvl="0" marL="0" rtl="0" algn="l">
              <a:spcBef>
                <a:spcPts val="1200"/>
              </a:spcBef>
              <a:spcAft>
                <a:spcPts val="0"/>
              </a:spcAft>
              <a:buNone/>
            </a:pPr>
            <a:r>
              <a:rPr lang="en" sz="1500">
                <a:latin typeface="Maven Pro"/>
                <a:ea typeface="Maven Pro"/>
                <a:cs typeface="Maven Pro"/>
                <a:sym typeface="Maven Pro"/>
              </a:rPr>
              <a:t>A smaller memory will be allocated</a:t>
            </a:r>
            <a:endParaRPr sz="1500">
              <a:latin typeface="Maven Pro"/>
              <a:ea typeface="Maven Pro"/>
              <a:cs typeface="Maven Pro"/>
              <a:sym typeface="Maven Pro"/>
            </a:endParaRPr>
          </a:p>
          <a:p>
            <a:pPr indent="0" lvl="0" marL="0" rtl="0" algn="l">
              <a:spcBef>
                <a:spcPts val="1200"/>
              </a:spcBef>
              <a:spcAft>
                <a:spcPts val="1200"/>
              </a:spcAft>
              <a:buNone/>
            </a:pPr>
            <a:r>
              <a:t/>
            </a:r>
            <a:endParaRPr/>
          </a:p>
        </p:txBody>
      </p:sp>
      <p:pic>
        <p:nvPicPr>
          <p:cNvPr id="82" name="Google Shape;82;p16"/>
          <p:cNvPicPr preferRelativeResize="0"/>
          <p:nvPr/>
        </p:nvPicPr>
        <p:blipFill>
          <a:blip r:embed="rId3">
            <a:alphaModFix/>
          </a:blip>
          <a:stretch>
            <a:fillRect/>
          </a:stretch>
        </p:blipFill>
        <p:spPr>
          <a:xfrm>
            <a:off x="3911591" y="1225225"/>
            <a:ext cx="5164187" cy="3353999"/>
          </a:xfrm>
          <a:prstGeom prst="rect">
            <a:avLst/>
          </a:prstGeom>
          <a:noFill/>
          <a:ln>
            <a:noFill/>
          </a:ln>
        </p:spPr>
      </p:pic>
      <p:cxnSp>
        <p:nvCxnSpPr>
          <p:cNvPr id="83" name="Google Shape;83;p16"/>
          <p:cNvCxnSpPr/>
          <p:nvPr/>
        </p:nvCxnSpPr>
        <p:spPr>
          <a:xfrm>
            <a:off x="3146975" y="1921450"/>
            <a:ext cx="771000" cy="0"/>
          </a:xfrm>
          <a:prstGeom prst="straightConnector1">
            <a:avLst/>
          </a:prstGeom>
          <a:noFill/>
          <a:ln cap="flat" cmpd="sng" w="9525">
            <a:solidFill>
              <a:schemeClr val="dk2"/>
            </a:solidFill>
            <a:prstDash val="solid"/>
            <a:round/>
            <a:headEnd len="med" w="med" type="none"/>
            <a:tailEnd len="med" w="med" type="none"/>
          </a:ln>
        </p:spPr>
      </p:cxnSp>
      <p:cxnSp>
        <p:nvCxnSpPr>
          <p:cNvPr id="84" name="Google Shape;84;p16"/>
          <p:cNvCxnSpPr/>
          <p:nvPr/>
        </p:nvCxnSpPr>
        <p:spPr>
          <a:xfrm>
            <a:off x="3329575" y="2347550"/>
            <a:ext cx="598500" cy="162300"/>
          </a:xfrm>
          <a:prstGeom prst="straightConnector1">
            <a:avLst/>
          </a:prstGeom>
          <a:noFill/>
          <a:ln cap="flat" cmpd="sng" w="9525">
            <a:solidFill>
              <a:schemeClr val="dk2"/>
            </a:solidFill>
            <a:prstDash val="solid"/>
            <a:round/>
            <a:headEnd len="med" w="med" type="none"/>
            <a:tailEnd len="med" w="med" type="none"/>
          </a:ln>
        </p:spPr>
      </p:cxnSp>
      <p:cxnSp>
        <p:nvCxnSpPr>
          <p:cNvPr id="85" name="Google Shape;85;p16"/>
          <p:cNvCxnSpPr/>
          <p:nvPr/>
        </p:nvCxnSpPr>
        <p:spPr>
          <a:xfrm>
            <a:off x="3481750" y="3605525"/>
            <a:ext cx="466800" cy="111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Why Important?</a:t>
            </a:r>
            <a:endParaRPr/>
          </a:p>
        </p:txBody>
      </p:sp>
      <p:sp>
        <p:nvSpPr>
          <p:cNvPr id="91" name="Google Shape;91;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Maven Pro"/>
              <a:buChar char="●"/>
            </a:pPr>
            <a:r>
              <a:rPr b="1" lang="en">
                <a:latin typeface="Maven Pro"/>
                <a:ea typeface="Maven Pro"/>
                <a:cs typeface="Maven Pro"/>
                <a:sym typeface="Maven Pro"/>
              </a:rPr>
              <a:t>IO2BO is an underestimated threat</a:t>
            </a:r>
            <a:r>
              <a:rPr b="1" lang="en">
                <a:latin typeface="Maven Pro"/>
                <a:ea typeface="Maven Pro"/>
                <a:cs typeface="Maven Pro"/>
                <a:sym typeface="Maven Pro"/>
              </a:rPr>
              <a:t>:</a:t>
            </a:r>
            <a:endParaRPr b="1">
              <a:latin typeface="Maven Pro"/>
              <a:ea typeface="Maven Pro"/>
              <a:cs typeface="Maven Pro"/>
              <a:sym typeface="Maven Pro"/>
            </a:endParaRPr>
          </a:p>
          <a:p>
            <a:pPr indent="-317500" lvl="1" marL="914400" rtl="0" algn="l">
              <a:spcBef>
                <a:spcPts val="0"/>
              </a:spcBef>
              <a:spcAft>
                <a:spcPts val="0"/>
              </a:spcAft>
              <a:buSzPts val="1400"/>
              <a:buFont typeface="Maven Pro"/>
              <a:buChar char="○"/>
            </a:pPr>
            <a:r>
              <a:rPr lang="en">
                <a:latin typeface="Maven Pro"/>
                <a:ea typeface="Maven Pro"/>
                <a:cs typeface="Maven Pro"/>
                <a:sym typeface="Maven Pro"/>
              </a:rPr>
              <a:t>IO2BO is widely used by attackers: bypassing SSH, heap corruption attack</a:t>
            </a:r>
            <a:endParaRPr>
              <a:latin typeface="Maven Pro"/>
              <a:ea typeface="Maven Pro"/>
              <a:cs typeface="Maven Pro"/>
              <a:sym typeface="Maven Pro"/>
            </a:endParaRPr>
          </a:p>
          <a:p>
            <a:pPr indent="-317500" lvl="1" marL="914400" rtl="0" algn="l">
              <a:spcBef>
                <a:spcPts val="0"/>
              </a:spcBef>
              <a:spcAft>
                <a:spcPts val="0"/>
              </a:spcAft>
              <a:buSzPts val="1400"/>
              <a:buFont typeface="Maven Pro"/>
              <a:buChar char="○"/>
            </a:pPr>
            <a:r>
              <a:rPr lang="en">
                <a:latin typeface="Maven Pro"/>
                <a:ea typeface="Maven Pro"/>
                <a:cs typeface="Maven Pro"/>
                <a:sym typeface="Maven Pro"/>
              </a:rPr>
              <a:t>IO2BO: nearly ½ of integer overflow vulnerabilities, ⅓ of heap overflow vulnerabilities</a:t>
            </a:r>
            <a:endParaRPr>
              <a:latin typeface="Maven Pro"/>
              <a:ea typeface="Maven Pro"/>
              <a:cs typeface="Maven Pro"/>
              <a:sym typeface="Maven Pro"/>
            </a:endParaRPr>
          </a:p>
          <a:p>
            <a:pPr indent="-342900" lvl="0" marL="457200" rtl="0" algn="l">
              <a:spcBef>
                <a:spcPts val="0"/>
              </a:spcBef>
              <a:spcAft>
                <a:spcPts val="0"/>
              </a:spcAft>
              <a:buSzPts val="1800"/>
              <a:buFont typeface="Maven Pro"/>
              <a:buChar char="●"/>
            </a:pPr>
            <a:r>
              <a:rPr b="1" lang="en">
                <a:latin typeface="Maven Pro"/>
                <a:ea typeface="Maven Pro"/>
                <a:cs typeface="Maven Pro"/>
                <a:sym typeface="Maven Pro"/>
              </a:rPr>
              <a:t>Many programmers are not yet aware of the danger of IO2BO</a:t>
            </a:r>
            <a:endParaRPr b="1">
              <a:latin typeface="Maven Pro"/>
              <a:ea typeface="Maven Pro"/>
              <a:cs typeface="Maven Pro"/>
              <a:sym typeface="Maven Pro"/>
            </a:endParaRPr>
          </a:p>
          <a:p>
            <a:pPr indent="-342900" lvl="0" marL="457200" rtl="0" algn="l">
              <a:spcBef>
                <a:spcPts val="0"/>
              </a:spcBef>
              <a:spcAft>
                <a:spcPts val="0"/>
              </a:spcAft>
              <a:buSzPts val="1800"/>
              <a:buFont typeface="Maven Pro"/>
              <a:buChar char="●"/>
            </a:pPr>
            <a:r>
              <a:rPr b="1" lang="en">
                <a:latin typeface="Maven Pro"/>
                <a:ea typeface="Maven Pro"/>
                <a:cs typeface="Maven Pro"/>
                <a:sym typeface="Maven Pro"/>
              </a:rPr>
              <a:t>Tedious and error-prone to fix</a:t>
            </a:r>
            <a:endParaRPr b="1">
              <a:latin typeface="Maven Pro"/>
              <a:ea typeface="Maven Pro"/>
              <a:cs typeface="Maven Pro"/>
              <a:sym typeface="Maven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Previous Work and Disadvantages</a:t>
            </a:r>
            <a:endParaRPr/>
          </a:p>
        </p:txBody>
      </p:sp>
      <p:sp>
        <p:nvSpPr>
          <p:cNvPr id="97" name="Google Shape;97;p18"/>
          <p:cNvSpPr txBox="1"/>
          <p:nvPr>
            <p:ph idx="1" type="body"/>
          </p:nvPr>
        </p:nvSpPr>
        <p:spPr>
          <a:xfrm>
            <a:off x="311700" y="13014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Some compilers/compilers extensions:</a:t>
            </a:r>
            <a:r>
              <a:rPr lang="en"/>
              <a:t> insert extra code to capture integer overflows at runtime: false positives (benign integer overflow); non-trivial performance overhead</a:t>
            </a:r>
            <a:endParaRPr/>
          </a:p>
          <a:p>
            <a:pPr indent="0" lvl="0" marL="0" rtl="0" algn="l">
              <a:spcBef>
                <a:spcPts val="1200"/>
              </a:spcBef>
              <a:spcAft>
                <a:spcPts val="0"/>
              </a:spcAft>
              <a:buNone/>
            </a:pPr>
            <a:r>
              <a:rPr b="1" lang="en"/>
              <a:t>Static-analysis-based tools: </a:t>
            </a:r>
            <a:r>
              <a:rPr lang="en"/>
              <a:t>Non-negligible false positives</a:t>
            </a:r>
            <a:endParaRPr/>
          </a:p>
          <a:p>
            <a:pPr indent="0" lvl="0" marL="0" rtl="0" algn="l">
              <a:spcBef>
                <a:spcPts val="1200"/>
              </a:spcBef>
              <a:spcAft>
                <a:spcPts val="0"/>
              </a:spcAft>
              <a:buNone/>
            </a:pPr>
            <a:r>
              <a:rPr b="1" lang="en"/>
              <a:t>Manually analyzing and patching: </a:t>
            </a:r>
            <a:r>
              <a:rPr lang="en"/>
              <a:t>error-prone</a:t>
            </a:r>
            <a:endParaRPr/>
          </a:p>
          <a:p>
            <a:pPr indent="0" lvl="0" marL="0" rtl="0" algn="l">
              <a:spcBef>
                <a:spcPts val="1200"/>
              </a:spcBef>
              <a:spcAft>
                <a:spcPts val="1200"/>
              </a:spcAft>
              <a:buNone/>
            </a:pPr>
            <a:r>
              <a:rPr b="1" lang="en"/>
              <a:t>Dynamic-analysis-based tools: </a:t>
            </a:r>
            <a:r>
              <a:rPr lang="en"/>
              <a:t>False negatives or analysis results not sound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IntPatch</a:t>
            </a:r>
            <a:endParaRPr/>
          </a:p>
        </p:txBody>
      </p:sp>
      <p:sp>
        <p:nvSpPr>
          <p:cNvPr id="103" name="Google Shape;103;p19"/>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Identify potential IO2BO vuln</a:t>
            </a:r>
            <a:r>
              <a:rPr lang="en"/>
              <a:t>erabilities and fix </a:t>
            </a:r>
            <a:r>
              <a:rPr b="1" lang="en"/>
              <a:t>automatically</a:t>
            </a:r>
            <a:r>
              <a:rPr lang="en"/>
              <a:t>.</a:t>
            </a:r>
            <a:endParaRPr/>
          </a:p>
          <a:p>
            <a:pPr indent="-342900" lvl="0" marL="457200" rtl="0" algn="l">
              <a:spcBef>
                <a:spcPts val="0"/>
              </a:spcBef>
              <a:spcAft>
                <a:spcPts val="0"/>
              </a:spcAft>
              <a:buSzPts val="1800"/>
              <a:buChar char="●"/>
            </a:pPr>
            <a:r>
              <a:rPr b="1" lang="en"/>
              <a:t>Type analysis</a:t>
            </a:r>
            <a:r>
              <a:rPr lang="en"/>
              <a:t> to detect IO2BO: each variable’s taintedness and whether overflows</a:t>
            </a:r>
            <a:endParaRPr/>
          </a:p>
          <a:p>
            <a:pPr indent="-342900" lvl="0" marL="457200" rtl="0" algn="l">
              <a:spcBef>
                <a:spcPts val="0"/>
              </a:spcBef>
              <a:spcAft>
                <a:spcPts val="0"/>
              </a:spcAft>
              <a:buSzPts val="1800"/>
              <a:buChar char="●"/>
            </a:pPr>
            <a:r>
              <a:rPr lang="en"/>
              <a:t>Another analysis to locate points to fix at (locating and patching):</a:t>
            </a:r>
            <a:endParaRPr/>
          </a:p>
          <a:p>
            <a:pPr indent="-342900" lvl="0" marL="457200" rtl="0" algn="l">
              <a:spcBef>
                <a:spcPts val="0"/>
              </a:spcBef>
              <a:spcAft>
                <a:spcPts val="0"/>
              </a:spcAft>
              <a:buSzPts val="1800"/>
              <a:buChar char="●"/>
            </a:pPr>
            <a:r>
              <a:rPr lang="en"/>
              <a:t>Backward slicing to identify related arithmetic operations; insert check after to catch vulnerability at runtime.</a:t>
            </a:r>
            <a:endParaRPr/>
          </a:p>
          <a:p>
            <a:pPr indent="-342900" lvl="0" marL="457200" rtl="0" algn="l">
              <a:spcBef>
                <a:spcPts val="0"/>
              </a:spcBef>
              <a:spcAft>
                <a:spcPts val="0"/>
              </a:spcAft>
              <a:buSzPts val="1800"/>
              <a:buChar char="●"/>
            </a:pPr>
            <a:r>
              <a:rPr lang="en"/>
              <a:t>On LLVM. Negligible runtime loss 1%. Caught all 46 known IO2BO and 21 zero-day bugs.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Input Validation</a:t>
            </a:r>
            <a:endParaRPr/>
          </a:p>
        </p:txBody>
      </p:sp>
      <p:pic>
        <p:nvPicPr>
          <p:cNvPr id="109" name="Google Shape;109;p20"/>
          <p:cNvPicPr preferRelativeResize="0"/>
          <p:nvPr/>
        </p:nvPicPr>
        <p:blipFill rotWithShape="1">
          <a:blip r:embed="rId3">
            <a:alphaModFix/>
          </a:blip>
          <a:srcRect b="0" l="0" r="13599" t="0"/>
          <a:stretch/>
        </p:blipFill>
        <p:spPr>
          <a:xfrm>
            <a:off x="3410213" y="1424925"/>
            <a:ext cx="5629251" cy="708675"/>
          </a:xfrm>
          <a:prstGeom prst="rect">
            <a:avLst/>
          </a:prstGeom>
          <a:noFill/>
          <a:ln>
            <a:noFill/>
          </a:ln>
          <a:effectLst>
            <a:outerShdw blurRad="57150" rotWithShape="0" algn="bl" dir="5400000" dist="19050">
              <a:srgbClr val="000000">
                <a:alpha val="50000"/>
              </a:srgbClr>
            </a:outerShdw>
          </a:effectLst>
        </p:spPr>
      </p:pic>
      <p:sp>
        <p:nvSpPr>
          <p:cNvPr id="110" name="Google Shape;110;p20"/>
          <p:cNvSpPr txBox="1"/>
          <p:nvPr/>
        </p:nvSpPr>
        <p:spPr>
          <a:xfrm>
            <a:off x="430425" y="1458650"/>
            <a:ext cx="59346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dk1"/>
                </a:solidFill>
                <a:latin typeface="Open Sans"/>
                <a:ea typeface="Open Sans"/>
                <a:cs typeface="Open Sans"/>
                <a:sym typeface="Open Sans"/>
              </a:rPr>
              <a:t>Postcondition testing</a:t>
            </a:r>
            <a:endParaRPr b="1"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dk1"/>
              </a:solidFill>
              <a:latin typeface="Open Sans"/>
              <a:ea typeface="Open Sans"/>
              <a:cs typeface="Open Sans"/>
              <a:sym typeface="Open Sans"/>
            </a:endParaRPr>
          </a:p>
          <a:p>
            <a:pPr indent="-349250" lvl="0" marL="457200" rtl="0" algn="l">
              <a:spcBef>
                <a:spcPts val="0"/>
              </a:spcBef>
              <a:spcAft>
                <a:spcPts val="0"/>
              </a:spcAft>
              <a:buClr>
                <a:schemeClr val="dk1"/>
              </a:buClr>
              <a:buSzPts val="1900"/>
              <a:buFont typeface="Open Sans"/>
              <a:buChar char="●"/>
            </a:pPr>
            <a:r>
              <a:rPr lang="en" sz="1900">
                <a:solidFill>
                  <a:schemeClr val="dk1"/>
                </a:solidFill>
                <a:latin typeface="Open Sans"/>
                <a:ea typeface="Open Sans"/>
                <a:cs typeface="Open Sans"/>
                <a:sym typeface="Open Sans"/>
              </a:rPr>
              <a:t>Efficient </a:t>
            </a:r>
            <a:endParaRPr sz="1900">
              <a:solidFill>
                <a:schemeClr val="dk1"/>
              </a:solidFill>
              <a:latin typeface="Open Sans"/>
              <a:ea typeface="Open Sans"/>
              <a:cs typeface="Open Sans"/>
              <a:sym typeface="Open Sans"/>
            </a:endParaRPr>
          </a:p>
          <a:p>
            <a:pPr indent="-349250" lvl="0" marL="457200" rtl="0" algn="l">
              <a:spcBef>
                <a:spcPts val="0"/>
              </a:spcBef>
              <a:spcAft>
                <a:spcPts val="0"/>
              </a:spcAft>
              <a:buClr>
                <a:schemeClr val="dk1"/>
              </a:buClr>
              <a:buSzPts val="1900"/>
              <a:buFont typeface="Open Sans"/>
              <a:buChar char="●"/>
            </a:pPr>
            <a:r>
              <a:rPr lang="en" sz="1900">
                <a:solidFill>
                  <a:schemeClr val="dk1"/>
                </a:solidFill>
                <a:latin typeface="Open Sans"/>
                <a:ea typeface="Open Sans"/>
                <a:cs typeface="Open Sans"/>
                <a:sym typeface="Open Sans"/>
              </a:rPr>
              <a:t>Depends on a*b computation</a:t>
            </a:r>
            <a:endParaRPr sz="1900">
              <a:solidFill>
                <a:schemeClr val="dk1"/>
              </a:solidFill>
              <a:latin typeface="Open Sans"/>
              <a:ea typeface="Open Sans"/>
              <a:cs typeface="Open Sans"/>
              <a:sym typeface="Open Sans"/>
            </a:endParaRPr>
          </a:p>
          <a:p>
            <a:pPr indent="-349250" lvl="0" marL="457200" rtl="0" algn="l">
              <a:spcBef>
                <a:spcPts val="0"/>
              </a:spcBef>
              <a:spcAft>
                <a:spcPts val="0"/>
              </a:spcAft>
              <a:buClr>
                <a:schemeClr val="dk1"/>
              </a:buClr>
              <a:buSzPts val="1900"/>
              <a:buFont typeface="Open Sans"/>
              <a:buChar char="●"/>
            </a:pPr>
            <a:r>
              <a:rPr lang="en" sz="1900">
                <a:solidFill>
                  <a:schemeClr val="dk1"/>
                </a:solidFill>
                <a:latin typeface="Open Sans"/>
                <a:ea typeface="Open Sans"/>
                <a:cs typeface="Open Sans"/>
                <a:sym typeface="Open Sans"/>
              </a:rPr>
              <a:t>Useless when </a:t>
            </a:r>
            <a:r>
              <a:rPr lang="en" sz="1900">
                <a:solidFill>
                  <a:schemeClr val="dk1"/>
                </a:solidFill>
                <a:latin typeface="Open Sans"/>
                <a:ea typeface="Open Sans"/>
                <a:cs typeface="Open Sans"/>
                <a:sym typeface="Open Sans"/>
              </a:rPr>
              <a:t>aggressive</a:t>
            </a:r>
            <a:r>
              <a:rPr lang="en" sz="1900">
                <a:solidFill>
                  <a:schemeClr val="dk1"/>
                </a:solidFill>
                <a:latin typeface="Open Sans"/>
                <a:ea typeface="Open Sans"/>
                <a:cs typeface="Open Sans"/>
                <a:sym typeface="Open Sans"/>
              </a:rPr>
              <a:t> optimization discard checks like (a * b) / b != a</a:t>
            </a:r>
            <a:endParaRPr sz="19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Input Validation</a:t>
            </a:r>
            <a:endParaRPr/>
          </a:p>
        </p:txBody>
      </p:sp>
      <p:sp>
        <p:nvSpPr>
          <p:cNvPr id="116" name="Google Shape;116;p21"/>
          <p:cNvSpPr txBox="1"/>
          <p:nvPr/>
        </p:nvSpPr>
        <p:spPr>
          <a:xfrm>
            <a:off x="221450" y="1161600"/>
            <a:ext cx="33531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dk1"/>
                </a:solidFill>
                <a:latin typeface="Open Sans"/>
                <a:ea typeface="Open Sans"/>
                <a:cs typeface="Open Sans"/>
                <a:sym typeface="Open Sans"/>
              </a:rPr>
              <a:t>Precondition testing</a:t>
            </a:r>
            <a:endParaRPr b="1"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Check prior to actual computation </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Can circumvent compiler optimization</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But overhead is non-trivial</a:t>
            </a:r>
            <a:endParaRPr sz="1800">
              <a:solidFill>
                <a:schemeClr val="dk1"/>
              </a:solidFill>
              <a:latin typeface="Open Sans"/>
              <a:ea typeface="Open Sans"/>
              <a:cs typeface="Open Sans"/>
              <a:sym typeface="Open Sans"/>
            </a:endParaRPr>
          </a:p>
        </p:txBody>
      </p:sp>
      <p:pic>
        <p:nvPicPr>
          <p:cNvPr id="117" name="Google Shape;117;p21"/>
          <p:cNvPicPr preferRelativeResize="0"/>
          <p:nvPr/>
        </p:nvPicPr>
        <p:blipFill>
          <a:blip r:embed="rId3">
            <a:alphaModFix/>
          </a:blip>
          <a:stretch>
            <a:fillRect/>
          </a:stretch>
        </p:blipFill>
        <p:spPr>
          <a:xfrm>
            <a:off x="3821925" y="1017725"/>
            <a:ext cx="4872026" cy="271384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