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Lato" panose="020F0502020204030203" pitchFamily="34" charset="0"/>
      <p:regular r:id="rId24"/>
      <p:bold r:id="rId25"/>
      <p:italic r:id="rId26"/>
      <p:boldItalic r:id="rId27"/>
    </p:embeddedFont>
    <p:embeddedFont>
      <p:font typeface="Raleway"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F97483-707B-4403-B178-D138C3CF55FE}">
  <a:tblStyle styleId="{95F97483-707B-4403-B178-D138C3CF55F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778" y="10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29bf546f69_2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29bf546f69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9bf546f69_2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29bf546f69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PRE will never place an expression on a path where it is partially dead, without forward propagation into loops, the compiler would have to cycle between reassociation and PRE to ensure best results with deeply-nested loops </a:t>
            </a:r>
            <a:endParaRPr>
              <a:solidFill>
                <a:schemeClr val="dk1"/>
              </a:solidFill>
            </a:endParaRPr>
          </a:p>
          <a:p>
            <a:pPr marL="0" lvl="0" indent="0" algn="l" rtl="0">
              <a:spcBef>
                <a:spcPts val="0"/>
              </a:spcBef>
              <a:spcAft>
                <a:spcPts val="0"/>
              </a:spcAft>
              <a:buNone/>
            </a:pPr>
            <a:r>
              <a:rPr lang="en">
                <a:solidFill>
                  <a:schemeClr val="dk1"/>
                </a:solidFill>
              </a:rPr>
              <a:t>trivially ensures that every expression is used on every path to an exit</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9bf546f69_2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29bf546f69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9bf546f69_5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29bf546f69_5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Check uses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29bf546f69_5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29bf546f69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29bf546f6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29bf546f6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29bf546f69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29bf546f69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29bf546f69_1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29bf546f69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29bf546f69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29bf546f69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29bf546f69_1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29bf546f69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283c7b6bbc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283c7b6bb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2902b5f474_3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2902b5f474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a:solidFill>
                  <a:schemeClr val="dk1"/>
                </a:solidFill>
              </a:rPr>
              <a:t>To test the effectiveness of these optimization techniques mentioned above, the authors implemented versions of global reassociation, global value numbering, and PRE in the context of an experimental FORTRAN compiler. The compiler is structured as a front end, an optimizer and a back end. The front end consumes the programming language FORTRAN and produces the intermediate language lLOC, the optimizer consumes and produces lLOC, and the back end consumes ILOC and produces C while C code is instrumented to accumulate dynamic counts of the ILOC operations. </a:t>
            </a:r>
            <a:r>
              <a:rPr lang="en">
                <a:solidFill>
                  <a:schemeClr val="dk1"/>
                </a:solidFill>
                <a:latin typeface="Lato"/>
                <a:ea typeface="Lato"/>
                <a:cs typeface="Lato"/>
                <a:sym typeface="Lato"/>
              </a:rPr>
              <a:t>The authors ran several versions of the optimizer on 50 test routines. Each version adds new passes to the previous one. The first version is baseline which provides the dynamic operation count, including branches, for each routine optimized using</a:t>
            </a:r>
            <a:r>
              <a:rPr lang="en" b="1">
                <a:solidFill>
                  <a:schemeClr val="dk1"/>
                </a:solidFill>
                <a:latin typeface="Lato"/>
                <a:ea typeface="Lato"/>
                <a:cs typeface="Lato"/>
                <a:sym typeface="Lato"/>
              </a:rPr>
              <a:t> a sequence of global constant propagation, global peephole optimization, global dead code elimination, coalescing, </a:t>
            </a:r>
            <a:r>
              <a:rPr lang="en">
                <a:solidFill>
                  <a:schemeClr val="dk1"/>
                </a:solidFill>
                <a:latin typeface="Lato"/>
                <a:ea typeface="Lato"/>
                <a:cs typeface="Lato"/>
                <a:sym typeface="Lato"/>
              </a:rPr>
              <a:t>and a final pass to eliminate empty basic blocks. The second one is partial that provides the operation counts for routines optimized with PRE, followed by the sequence of optimizations used to establish the baseline. The third and last version reassociation and distribution both gives the operation counts for routines optimized using global reassociation and global value numbering before PRE and the other optimizations. But  reassociation does not include distribution of multiplication over addition, while distribution does. And the percentage at the right in each version is the percentage improvements over the previous version. The total column gives the percentage improvements achieved over the baseline by the entire set of optimization, while the new column gives the improvement over partial contributed by the combination of reassociation and distribution with global value numbering. So the table here extract seven routines and their results, which we can see the optimization techniques successfully reduce the operation counts for most of the routines.</a:t>
            </a:r>
            <a:endParaRPr>
              <a:solidFill>
                <a:schemeClr val="dk1"/>
              </a:solidFill>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2902b5f474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2902b5f474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Lato"/>
                <a:ea typeface="Lato"/>
                <a:cs typeface="Lato"/>
                <a:sym typeface="Lato"/>
              </a:rPr>
              <a:t>However, the results in this table also extracted from the 50 routines, reveal several cases where the “improvements” actually slowed down the code. Since we are using heuristic approaches to difficult problems, we should not be surprised by occasional losses, annoying as they are. After examination, these degraded code revealed three sources of difficulty. They are Reassociation, Distribution and Forward Propagation.</a:t>
            </a:r>
            <a:endParaRPr sz="1200">
              <a:solidFill>
                <a:schemeClr val="dk1"/>
              </a:solidFill>
              <a:latin typeface="Lato"/>
              <a:ea typeface="Lato"/>
              <a:cs typeface="Lato"/>
              <a:sym typeface="Lato"/>
            </a:endParaRPr>
          </a:p>
          <a:p>
            <a:pPr marL="0" lvl="0" indent="0" algn="l" rtl="0">
              <a:lnSpc>
                <a:spcPct val="115000"/>
              </a:lnSpc>
              <a:spcBef>
                <a:spcPts val="1200"/>
              </a:spcBef>
              <a:spcAft>
                <a:spcPts val="1200"/>
              </a:spcAft>
              <a:buClr>
                <a:schemeClr val="dk1"/>
              </a:buClr>
              <a:buSzPts val="1100"/>
              <a:buFont typeface="Arial"/>
              <a:buNone/>
            </a:pPr>
            <a:r>
              <a:rPr lang="en" sz="1200">
                <a:solidFill>
                  <a:schemeClr val="dk1"/>
                </a:solidFill>
                <a:latin typeface="Lato"/>
                <a:ea typeface="Lato"/>
                <a:cs typeface="Lato"/>
                <a:sym typeface="Lato"/>
              </a:rPr>
              <a:t>The optimizer is not complete. In particular, it is missing passes for strength reduction and hash-based value numbering, Nevertheless, the authors still believe their results are valid indications of the importance of reassociation. And it is not hard to see from the fact that this paper is top referenced in the study of PRE over the decades.</a:t>
            </a:r>
            <a:endParaRPr sz="1200">
              <a:solidFill>
                <a:schemeClr val="dk1"/>
              </a:solidFill>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283c7b6bbc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283c7b6bbc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29bf546f6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29bf546f6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9de5ebb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29de5ebb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283c7b6bbc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283c7b6bb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9bf546f69_2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9bf546f69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29bf546f69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29bf546f69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29bf546f69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29bf546f69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p:nvPr/>
        </p:nvSpPr>
        <p:spPr>
          <a:xfrm>
            <a:off x="1109850" y="1817800"/>
            <a:ext cx="7632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t>Optimal Partial Redundancy Elimination</a:t>
            </a:r>
            <a:endParaRPr sz="2800" b="1"/>
          </a:p>
        </p:txBody>
      </p:sp>
      <p:sp>
        <p:nvSpPr>
          <p:cNvPr id="87" name="Google Shape;87;p13"/>
          <p:cNvSpPr txBox="1"/>
          <p:nvPr/>
        </p:nvSpPr>
        <p:spPr>
          <a:xfrm>
            <a:off x="687750" y="651675"/>
            <a:ext cx="1587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latin typeface="Lato"/>
                <a:ea typeface="Lato"/>
                <a:cs typeface="Lato"/>
                <a:sym typeface="Lato"/>
              </a:rPr>
              <a:t>Group 8</a:t>
            </a:r>
            <a:endParaRPr sz="2200" b="1">
              <a:latin typeface="Lato"/>
              <a:ea typeface="Lato"/>
              <a:cs typeface="Lato"/>
              <a:sym typeface="Lato"/>
            </a:endParaRPr>
          </a:p>
        </p:txBody>
      </p:sp>
      <p:sp>
        <p:nvSpPr>
          <p:cNvPr id="88" name="Google Shape;88;p13"/>
          <p:cNvSpPr txBox="1"/>
          <p:nvPr/>
        </p:nvSpPr>
        <p:spPr>
          <a:xfrm>
            <a:off x="1812750" y="3213325"/>
            <a:ext cx="5518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t>Yinhua Yang,  Yujie Liu, Shengrong Xu, Zhifan Xue </a:t>
            </a:r>
            <a:endParaRPr sz="1700"/>
          </a:p>
        </p:txBody>
      </p:sp>
      <p:sp>
        <p:nvSpPr>
          <p:cNvPr id="89" name="Google Shape;89;p13"/>
          <p:cNvSpPr txBox="1"/>
          <p:nvPr/>
        </p:nvSpPr>
        <p:spPr>
          <a:xfrm>
            <a:off x="937475" y="4550725"/>
            <a:ext cx="81276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100"/>
              <a:t>Briggs, Preston, and Keith D. Cooper. "Effective partial redundancy elimination." </a:t>
            </a:r>
            <a:r>
              <a:rPr lang="en" sz="1100" i="1"/>
              <a:t>ACM SIGPLAN Notices</a:t>
            </a:r>
            <a:r>
              <a:rPr lang="en" sz="1100"/>
              <a:t> 29.6 (1994): 159-170.</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body" idx="1"/>
          </p:nvPr>
        </p:nvSpPr>
        <p:spPr>
          <a:xfrm>
            <a:off x="727650" y="1265875"/>
            <a:ext cx="7688700" cy="11157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2"/>
              </a:buClr>
              <a:buSzPts val="1300"/>
              <a:buFont typeface="Arial"/>
              <a:buChar char="●"/>
            </a:pPr>
            <a:r>
              <a:rPr lang="en">
                <a:solidFill>
                  <a:schemeClr val="dk2"/>
                </a:solidFill>
                <a:latin typeface="Arial"/>
                <a:ea typeface="Arial"/>
                <a:cs typeface="Arial"/>
                <a:sym typeface="Arial"/>
              </a:rPr>
              <a:t>Steps:</a:t>
            </a:r>
            <a:endParaRPr>
              <a:solidFill>
                <a:schemeClr val="dk2"/>
              </a:solidFill>
              <a:latin typeface="Arial"/>
              <a:ea typeface="Arial"/>
              <a:cs typeface="Arial"/>
              <a:sym typeface="Arial"/>
            </a:endParaRPr>
          </a:p>
          <a:p>
            <a:pPr marL="914400" lvl="1" indent="-298450" algn="l" rtl="0">
              <a:spcBef>
                <a:spcPts val="0"/>
              </a:spcBef>
              <a:spcAft>
                <a:spcPts val="0"/>
              </a:spcAft>
              <a:buClr>
                <a:schemeClr val="dk2"/>
              </a:buClr>
              <a:buSzPts val="1100"/>
              <a:buFont typeface="Arial"/>
              <a:buChar char="○"/>
            </a:pPr>
            <a:r>
              <a:rPr lang="en" sz="1300">
                <a:solidFill>
                  <a:schemeClr val="dk2"/>
                </a:solidFill>
                <a:latin typeface="Arial"/>
                <a:ea typeface="Arial"/>
                <a:cs typeface="Arial"/>
                <a:sym typeface="Arial"/>
              </a:rPr>
              <a:t>Compute a rank for each expression</a:t>
            </a:r>
            <a:endParaRPr sz="1300">
              <a:solidFill>
                <a:schemeClr val="dk2"/>
              </a:solidFill>
              <a:latin typeface="Arial"/>
              <a:ea typeface="Arial"/>
              <a:cs typeface="Arial"/>
              <a:sym typeface="Arial"/>
            </a:endParaRPr>
          </a:p>
          <a:p>
            <a:pPr marL="914400" lvl="1" indent="-298450" algn="l" rtl="0">
              <a:spcBef>
                <a:spcPts val="0"/>
              </a:spcBef>
              <a:spcAft>
                <a:spcPts val="0"/>
              </a:spcAft>
              <a:buClr>
                <a:schemeClr val="dk2"/>
              </a:buClr>
              <a:buSzPts val="1100"/>
              <a:buFont typeface="Arial"/>
              <a:buChar char="○"/>
            </a:pPr>
            <a:r>
              <a:rPr lang="en" sz="1300" b="1">
                <a:solidFill>
                  <a:schemeClr val="dk2"/>
                </a:solidFill>
                <a:latin typeface="Arial"/>
                <a:ea typeface="Arial"/>
                <a:cs typeface="Arial"/>
                <a:sym typeface="Arial"/>
              </a:rPr>
              <a:t>Propagate expressions forward to their uses</a:t>
            </a:r>
            <a:endParaRPr sz="1300" b="1">
              <a:solidFill>
                <a:schemeClr val="dk2"/>
              </a:solidFill>
              <a:latin typeface="Arial"/>
              <a:ea typeface="Arial"/>
              <a:cs typeface="Arial"/>
              <a:sym typeface="Arial"/>
            </a:endParaRPr>
          </a:p>
          <a:p>
            <a:pPr marL="914400" lvl="1" indent="-298450" algn="l" rtl="0">
              <a:spcBef>
                <a:spcPts val="0"/>
              </a:spcBef>
              <a:spcAft>
                <a:spcPts val="0"/>
              </a:spcAft>
              <a:buClr>
                <a:schemeClr val="dk2"/>
              </a:buClr>
              <a:buSzPts val="1100"/>
              <a:buFont typeface="Arial"/>
              <a:buChar char="○"/>
            </a:pPr>
            <a:r>
              <a:rPr lang="en" sz="1300">
                <a:solidFill>
                  <a:schemeClr val="dk2"/>
                </a:solidFill>
                <a:latin typeface="Arial"/>
                <a:ea typeface="Arial"/>
                <a:cs typeface="Arial"/>
                <a:sym typeface="Arial"/>
              </a:rPr>
              <a:t>Reassociate expressions, sorting their operands by ranks</a:t>
            </a:r>
            <a:endParaRPr sz="1300">
              <a:solidFill>
                <a:schemeClr val="dk2"/>
              </a:solidFill>
              <a:latin typeface="Arial"/>
              <a:ea typeface="Arial"/>
              <a:cs typeface="Arial"/>
              <a:sym typeface="Arial"/>
            </a:endParaRPr>
          </a:p>
        </p:txBody>
      </p:sp>
      <p:sp>
        <p:nvSpPr>
          <p:cNvPr id="165" name="Google Shape;165;p22"/>
          <p:cNvSpPr txBox="1">
            <a:spLocks noGrp="1"/>
          </p:cNvSpPr>
          <p:nvPr>
            <p:ph type="title"/>
          </p:nvPr>
        </p:nvSpPr>
        <p:spPr>
          <a:xfrm>
            <a:off x="727650" y="6479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Global Reassociation</a:t>
            </a:r>
            <a:endParaRPr>
              <a:latin typeface="Arial"/>
              <a:ea typeface="Arial"/>
              <a:cs typeface="Arial"/>
              <a:sym typeface="Arial"/>
            </a:endParaRPr>
          </a:p>
        </p:txBody>
      </p:sp>
      <p:sp>
        <p:nvSpPr>
          <p:cNvPr id="166" name="Google Shape;166;p22"/>
          <p:cNvSpPr/>
          <p:nvPr/>
        </p:nvSpPr>
        <p:spPr>
          <a:xfrm>
            <a:off x="4274700" y="3476350"/>
            <a:ext cx="594600" cy="281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22"/>
          <p:cNvPicPr preferRelativeResize="0"/>
          <p:nvPr/>
        </p:nvPicPr>
        <p:blipFill>
          <a:blip r:embed="rId3">
            <a:alphaModFix/>
          </a:blip>
          <a:stretch>
            <a:fillRect/>
          </a:stretch>
        </p:blipFill>
        <p:spPr>
          <a:xfrm>
            <a:off x="5256575" y="2228100"/>
            <a:ext cx="2605990" cy="2866551"/>
          </a:xfrm>
          <a:prstGeom prst="rect">
            <a:avLst/>
          </a:prstGeom>
          <a:noFill/>
          <a:ln>
            <a:noFill/>
          </a:ln>
        </p:spPr>
      </p:pic>
      <p:pic>
        <p:nvPicPr>
          <p:cNvPr id="168" name="Google Shape;168;p22"/>
          <p:cNvPicPr preferRelativeResize="0"/>
          <p:nvPr/>
        </p:nvPicPr>
        <p:blipFill>
          <a:blip r:embed="rId4">
            <a:alphaModFix/>
          </a:blip>
          <a:stretch>
            <a:fillRect/>
          </a:stretch>
        </p:blipFill>
        <p:spPr>
          <a:xfrm>
            <a:off x="1157150" y="2311900"/>
            <a:ext cx="2705989" cy="276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p:nvPr/>
        </p:nvSpPr>
        <p:spPr>
          <a:xfrm>
            <a:off x="727650" y="1286000"/>
            <a:ext cx="8172000" cy="27960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2"/>
              </a:buClr>
              <a:buSzPts val="1300"/>
              <a:buFont typeface="Arial"/>
              <a:buChar char="●"/>
            </a:pPr>
            <a:r>
              <a:rPr lang="en" sz="1300" b="1">
                <a:solidFill>
                  <a:schemeClr val="dk2"/>
                </a:solidFill>
              </a:rPr>
              <a:t>Propagate expressions forward to their uses</a:t>
            </a:r>
            <a:endParaRPr sz="1300" b="1">
              <a:solidFill>
                <a:schemeClr val="dk2"/>
              </a:solidFill>
            </a:endParaRPr>
          </a:p>
          <a:p>
            <a:pPr marL="914400" lvl="1" indent="-311150" algn="l" rtl="0">
              <a:lnSpc>
                <a:spcPct val="115000"/>
              </a:lnSpc>
              <a:spcBef>
                <a:spcPts val="0"/>
              </a:spcBef>
              <a:spcAft>
                <a:spcPts val="0"/>
              </a:spcAft>
              <a:buClr>
                <a:schemeClr val="dk2"/>
              </a:buClr>
              <a:buSzPts val="1300"/>
              <a:buFont typeface="Arial"/>
              <a:buChar char="○"/>
            </a:pPr>
            <a:r>
              <a:rPr lang="en" sz="1300">
                <a:solidFill>
                  <a:schemeClr val="dk2"/>
                </a:solidFill>
              </a:rPr>
              <a:t>Remove Phi nodes by inserting copies at the end of appropriate predecessor blocks and propagate each expression and subexpression as far forward as possible</a:t>
            </a:r>
            <a:endParaRPr sz="1300">
              <a:solidFill>
                <a:schemeClr val="dk2"/>
              </a:solidFill>
            </a:endParaRPr>
          </a:p>
          <a:p>
            <a:pPr marL="914400" lvl="1" indent="-311150" algn="l" rtl="0">
              <a:lnSpc>
                <a:spcPct val="115000"/>
              </a:lnSpc>
              <a:spcBef>
                <a:spcPts val="0"/>
              </a:spcBef>
              <a:spcAft>
                <a:spcPts val="0"/>
              </a:spcAft>
              <a:buClr>
                <a:schemeClr val="dk2"/>
              </a:buClr>
              <a:buSzPts val="1300"/>
              <a:buFont typeface="Arial"/>
              <a:buChar char="○"/>
            </a:pPr>
            <a:r>
              <a:rPr lang="en" sz="1300">
                <a:solidFill>
                  <a:schemeClr val="dk2"/>
                </a:solidFill>
              </a:rPr>
              <a:t>Steps	</a:t>
            </a:r>
            <a:endParaRPr sz="1300">
              <a:solidFill>
                <a:schemeClr val="dk2"/>
              </a:solidFill>
            </a:endParaRPr>
          </a:p>
          <a:p>
            <a:pPr marL="1371600" marR="0" lvl="2" indent="-311150" algn="l" rtl="0">
              <a:lnSpc>
                <a:spcPct val="90000"/>
              </a:lnSpc>
              <a:spcBef>
                <a:spcPts val="0"/>
              </a:spcBef>
              <a:spcAft>
                <a:spcPts val="0"/>
              </a:spcAft>
              <a:buClr>
                <a:srgbClr val="FF0000"/>
              </a:buClr>
              <a:buSzPts val="1300"/>
              <a:buFont typeface="Arial"/>
              <a:buChar char="■"/>
            </a:pPr>
            <a:r>
              <a:rPr lang="en" sz="1300">
                <a:solidFill>
                  <a:srgbClr val="FF0000"/>
                </a:solidFill>
              </a:rPr>
              <a:t>Remove each Phi node x = Phi(y, z) by inserting the copies x = y and x = z</a:t>
            </a:r>
            <a:endParaRPr sz="1300">
              <a:solidFill>
                <a:srgbClr val="FF0000"/>
              </a:solidFill>
            </a:endParaRPr>
          </a:p>
          <a:p>
            <a:pPr marL="1371600" marR="0" lvl="2" indent="-311150" algn="l" rtl="0">
              <a:lnSpc>
                <a:spcPct val="90000"/>
              </a:lnSpc>
              <a:spcBef>
                <a:spcPts val="0"/>
              </a:spcBef>
              <a:spcAft>
                <a:spcPts val="0"/>
              </a:spcAft>
              <a:buClr>
                <a:srgbClr val="FF0000"/>
              </a:buClr>
              <a:buSzPts val="1300"/>
              <a:buFont typeface="Arial"/>
              <a:buChar char="■"/>
            </a:pPr>
            <a:r>
              <a:rPr lang="en" sz="1300">
                <a:solidFill>
                  <a:srgbClr val="FF0000"/>
                </a:solidFill>
              </a:rPr>
              <a:t>Trace from each copy back along the SSA graph (new blocks required) to construct expression trees</a:t>
            </a:r>
            <a:endParaRPr sz="1300">
              <a:solidFill>
                <a:srgbClr val="FF0000"/>
              </a:solidFill>
            </a:endParaRPr>
          </a:p>
          <a:p>
            <a:pPr marL="1371600" marR="0" lvl="2" indent="-311150" algn="l" rtl="0">
              <a:lnSpc>
                <a:spcPct val="90000"/>
              </a:lnSpc>
              <a:spcBef>
                <a:spcPts val="0"/>
              </a:spcBef>
              <a:spcAft>
                <a:spcPts val="0"/>
              </a:spcAft>
              <a:buClr>
                <a:srgbClr val="FF0000"/>
              </a:buClr>
              <a:buSzPts val="1300"/>
              <a:buFont typeface="Lato"/>
              <a:buChar char="■"/>
            </a:pPr>
            <a:r>
              <a:rPr lang="en" sz="1300">
                <a:solidFill>
                  <a:srgbClr val="FF0000"/>
                </a:solidFill>
              </a:rPr>
              <a:t>Check the uses and push expressions</a:t>
            </a:r>
            <a:endParaRPr sz="1300">
              <a:solidFill>
                <a:srgbClr val="FF0000"/>
              </a:solidFill>
            </a:endParaRPr>
          </a:p>
          <a:p>
            <a:pPr marL="914400" lvl="1" indent="-311150" algn="l" rtl="0">
              <a:lnSpc>
                <a:spcPct val="115000"/>
              </a:lnSpc>
              <a:spcBef>
                <a:spcPts val="0"/>
              </a:spcBef>
              <a:spcAft>
                <a:spcPts val="0"/>
              </a:spcAft>
              <a:buClr>
                <a:schemeClr val="dk2"/>
              </a:buClr>
              <a:buSzPts val="1300"/>
              <a:buFont typeface="Arial"/>
              <a:buChar char="○"/>
            </a:pPr>
            <a:r>
              <a:rPr lang="en" sz="1300">
                <a:solidFill>
                  <a:schemeClr val="dk2"/>
                </a:solidFill>
              </a:rPr>
              <a:t>Importance</a:t>
            </a:r>
            <a:endParaRPr sz="1300">
              <a:solidFill>
                <a:schemeClr val="dk2"/>
              </a:solidFill>
            </a:endParaRPr>
          </a:p>
          <a:p>
            <a:pPr marL="1371600" lvl="2" indent="-311150" algn="l" rtl="0">
              <a:lnSpc>
                <a:spcPct val="115000"/>
              </a:lnSpc>
              <a:spcBef>
                <a:spcPts val="0"/>
              </a:spcBef>
              <a:spcAft>
                <a:spcPts val="0"/>
              </a:spcAft>
              <a:buClr>
                <a:schemeClr val="dk2"/>
              </a:buClr>
              <a:buSzPts val="1300"/>
              <a:buFont typeface="Arial"/>
              <a:buChar char="■"/>
            </a:pPr>
            <a:r>
              <a:rPr lang="en" sz="1300">
                <a:solidFill>
                  <a:schemeClr val="dk2"/>
                </a:solidFill>
              </a:rPr>
              <a:t>Build large expressions from small expressions → </a:t>
            </a:r>
            <a:r>
              <a:rPr lang="en" sz="1300" b="1">
                <a:solidFill>
                  <a:schemeClr val="dk2"/>
                </a:solidFill>
              </a:rPr>
              <a:t>more scope for reassociation</a:t>
            </a:r>
            <a:endParaRPr sz="1300" b="1">
              <a:solidFill>
                <a:schemeClr val="dk2"/>
              </a:solidFill>
            </a:endParaRPr>
          </a:p>
          <a:p>
            <a:pPr marL="1371600" lvl="2" indent="-311150" algn="l" rtl="0">
              <a:lnSpc>
                <a:spcPct val="115000"/>
              </a:lnSpc>
              <a:spcBef>
                <a:spcPts val="0"/>
              </a:spcBef>
              <a:spcAft>
                <a:spcPts val="0"/>
              </a:spcAft>
              <a:buClr>
                <a:schemeClr val="dk2"/>
              </a:buClr>
              <a:buSzPts val="1300"/>
              <a:buFont typeface="Arial"/>
              <a:buChar char="■"/>
            </a:pPr>
            <a:r>
              <a:rPr lang="en" sz="1300">
                <a:solidFill>
                  <a:schemeClr val="dk2"/>
                </a:solidFill>
              </a:rPr>
              <a:t>Compilers have to </a:t>
            </a:r>
            <a:r>
              <a:rPr lang="en" sz="1300" b="1">
                <a:solidFill>
                  <a:schemeClr val="dk2"/>
                </a:solidFill>
              </a:rPr>
              <a:t>cycle</a:t>
            </a:r>
            <a:r>
              <a:rPr lang="en" sz="1300">
                <a:solidFill>
                  <a:schemeClr val="dk2"/>
                </a:solidFill>
              </a:rPr>
              <a:t> to ensure best results without forward propagation into loops</a:t>
            </a:r>
            <a:endParaRPr sz="1300">
              <a:solidFill>
                <a:schemeClr val="dk2"/>
              </a:solidFill>
            </a:endParaRPr>
          </a:p>
          <a:p>
            <a:pPr marL="1371600" lvl="2" indent="-311150" algn="l" rtl="0">
              <a:lnSpc>
                <a:spcPct val="115000"/>
              </a:lnSpc>
              <a:spcBef>
                <a:spcPts val="0"/>
              </a:spcBef>
              <a:spcAft>
                <a:spcPts val="0"/>
              </a:spcAft>
              <a:buClr>
                <a:schemeClr val="dk2"/>
              </a:buClr>
              <a:buSzPts val="1300"/>
              <a:buFont typeface="Arial"/>
              <a:buChar char="■"/>
            </a:pPr>
            <a:r>
              <a:rPr lang="en" sz="1300">
                <a:solidFill>
                  <a:schemeClr val="dk2"/>
                </a:solidFill>
              </a:rPr>
              <a:t>Avoid the distinction between variable names and expression names → </a:t>
            </a:r>
            <a:r>
              <a:rPr lang="en" sz="1300" b="1">
                <a:solidFill>
                  <a:schemeClr val="dk2"/>
                </a:solidFill>
              </a:rPr>
              <a:t>correctness</a:t>
            </a:r>
            <a:endParaRPr sz="1300">
              <a:solidFill>
                <a:schemeClr val="dk2"/>
              </a:solidFill>
            </a:endParaRPr>
          </a:p>
        </p:txBody>
      </p:sp>
      <p:sp>
        <p:nvSpPr>
          <p:cNvPr id="174" name="Google Shape;174;p23"/>
          <p:cNvSpPr txBox="1">
            <a:spLocks noGrp="1"/>
          </p:cNvSpPr>
          <p:nvPr>
            <p:ph type="title"/>
          </p:nvPr>
        </p:nvSpPr>
        <p:spPr>
          <a:xfrm>
            <a:off x="727650" y="6479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Global Reassociation</a:t>
            </a:r>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xfrm>
            <a:off x="727650" y="6479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Global Reassociation</a:t>
            </a:r>
            <a:endParaRPr>
              <a:latin typeface="Arial"/>
              <a:ea typeface="Arial"/>
              <a:cs typeface="Arial"/>
              <a:sym typeface="Arial"/>
            </a:endParaRPr>
          </a:p>
        </p:txBody>
      </p:sp>
      <p:sp>
        <p:nvSpPr>
          <p:cNvPr id="180" name="Google Shape;180;p24"/>
          <p:cNvSpPr txBox="1"/>
          <p:nvPr/>
        </p:nvSpPr>
        <p:spPr>
          <a:xfrm>
            <a:off x="727650" y="1286000"/>
            <a:ext cx="6408600" cy="3849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2"/>
              </a:buClr>
              <a:buSzPts val="1300"/>
              <a:buFont typeface="Arial"/>
              <a:buChar char="●"/>
            </a:pPr>
            <a:r>
              <a:rPr lang="en" sz="1300" b="1">
                <a:solidFill>
                  <a:schemeClr val="dk2"/>
                </a:solidFill>
              </a:rPr>
              <a:t>Propagate expressions forward to their uses —  inserting</a:t>
            </a:r>
            <a:endParaRPr sz="1300"/>
          </a:p>
        </p:txBody>
      </p:sp>
      <p:pic>
        <p:nvPicPr>
          <p:cNvPr id="181" name="Google Shape;181;p24"/>
          <p:cNvPicPr preferRelativeResize="0"/>
          <p:nvPr/>
        </p:nvPicPr>
        <p:blipFill>
          <a:blip r:embed="rId3">
            <a:alphaModFix/>
          </a:blip>
          <a:stretch>
            <a:fillRect/>
          </a:stretch>
        </p:blipFill>
        <p:spPr>
          <a:xfrm>
            <a:off x="954278" y="1773725"/>
            <a:ext cx="3189796" cy="3257001"/>
          </a:xfrm>
          <a:prstGeom prst="rect">
            <a:avLst/>
          </a:prstGeom>
          <a:noFill/>
          <a:ln>
            <a:noFill/>
          </a:ln>
        </p:spPr>
      </p:pic>
      <p:sp>
        <p:nvSpPr>
          <p:cNvPr id="182" name="Google Shape;182;p24"/>
          <p:cNvSpPr/>
          <p:nvPr/>
        </p:nvSpPr>
        <p:spPr>
          <a:xfrm>
            <a:off x="4513675" y="3062350"/>
            <a:ext cx="594600" cy="281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183;p24"/>
          <p:cNvPicPr preferRelativeResize="0"/>
          <p:nvPr/>
        </p:nvPicPr>
        <p:blipFill>
          <a:blip r:embed="rId4">
            <a:alphaModFix/>
          </a:blip>
          <a:stretch>
            <a:fillRect/>
          </a:stretch>
        </p:blipFill>
        <p:spPr>
          <a:xfrm>
            <a:off x="5365650" y="1773725"/>
            <a:ext cx="2670367" cy="3377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a:xfrm>
            <a:off x="727650" y="6479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Global Reassociation</a:t>
            </a:r>
            <a:endParaRPr>
              <a:latin typeface="Arial"/>
              <a:ea typeface="Arial"/>
              <a:cs typeface="Arial"/>
              <a:sym typeface="Arial"/>
            </a:endParaRPr>
          </a:p>
        </p:txBody>
      </p:sp>
      <p:sp>
        <p:nvSpPr>
          <p:cNvPr id="189" name="Google Shape;189;p25"/>
          <p:cNvSpPr txBox="1"/>
          <p:nvPr/>
        </p:nvSpPr>
        <p:spPr>
          <a:xfrm>
            <a:off x="727650" y="1286000"/>
            <a:ext cx="6408600" cy="3849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2"/>
              </a:buClr>
              <a:buSzPts val="1300"/>
              <a:buFont typeface="Arial"/>
              <a:buChar char="●"/>
            </a:pPr>
            <a:r>
              <a:rPr lang="en" sz="1300" b="1">
                <a:solidFill>
                  <a:schemeClr val="dk2"/>
                </a:solidFill>
              </a:rPr>
              <a:t>Propagate expressions forward to their uses —  forward propagating</a:t>
            </a:r>
            <a:endParaRPr sz="1300"/>
          </a:p>
        </p:txBody>
      </p:sp>
      <p:pic>
        <p:nvPicPr>
          <p:cNvPr id="190" name="Google Shape;190;p25"/>
          <p:cNvPicPr preferRelativeResize="0"/>
          <p:nvPr/>
        </p:nvPicPr>
        <p:blipFill>
          <a:blip r:embed="rId3">
            <a:alphaModFix/>
          </a:blip>
          <a:stretch>
            <a:fillRect/>
          </a:stretch>
        </p:blipFill>
        <p:spPr>
          <a:xfrm>
            <a:off x="1185175" y="1663650"/>
            <a:ext cx="2751686" cy="3479850"/>
          </a:xfrm>
          <a:prstGeom prst="rect">
            <a:avLst/>
          </a:prstGeom>
          <a:noFill/>
          <a:ln>
            <a:noFill/>
          </a:ln>
        </p:spPr>
      </p:pic>
      <p:sp>
        <p:nvSpPr>
          <p:cNvPr id="191" name="Google Shape;191;p25"/>
          <p:cNvSpPr/>
          <p:nvPr/>
        </p:nvSpPr>
        <p:spPr>
          <a:xfrm>
            <a:off x="4513675" y="3062350"/>
            <a:ext cx="594600" cy="281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25"/>
          <p:cNvPicPr preferRelativeResize="0"/>
          <p:nvPr/>
        </p:nvPicPr>
        <p:blipFill>
          <a:blip r:embed="rId4">
            <a:alphaModFix/>
          </a:blip>
          <a:stretch>
            <a:fillRect/>
          </a:stretch>
        </p:blipFill>
        <p:spPr>
          <a:xfrm>
            <a:off x="5489275" y="1663650"/>
            <a:ext cx="3163497" cy="34798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body" idx="1"/>
          </p:nvPr>
        </p:nvSpPr>
        <p:spPr>
          <a:xfrm>
            <a:off x="727650" y="1265875"/>
            <a:ext cx="7688700" cy="11157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2"/>
              </a:buClr>
              <a:buSzPts val="1300"/>
              <a:buFont typeface="Arial"/>
              <a:buChar char="●"/>
            </a:pPr>
            <a:r>
              <a:rPr lang="en">
                <a:solidFill>
                  <a:schemeClr val="dk2"/>
                </a:solidFill>
                <a:latin typeface="Arial"/>
                <a:ea typeface="Arial"/>
                <a:cs typeface="Arial"/>
                <a:sym typeface="Arial"/>
              </a:rPr>
              <a:t>Steps:</a:t>
            </a:r>
            <a:endParaRPr>
              <a:solidFill>
                <a:schemeClr val="dk2"/>
              </a:solidFill>
              <a:latin typeface="Arial"/>
              <a:ea typeface="Arial"/>
              <a:cs typeface="Arial"/>
              <a:sym typeface="Arial"/>
            </a:endParaRPr>
          </a:p>
          <a:p>
            <a:pPr marL="914400" lvl="1" indent="-298450" algn="l" rtl="0">
              <a:spcBef>
                <a:spcPts val="0"/>
              </a:spcBef>
              <a:spcAft>
                <a:spcPts val="0"/>
              </a:spcAft>
              <a:buClr>
                <a:schemeClr val="dk2"/>
              </a:buClr>
              <a:buSzPts val="1100"/>
              <a:buFont typeface="Arial"/>
              <a:buChar char="○"/>
            </a:pPr>
            <a:r>
              <a:rPr lang="en" sz="1300">
                <a:solidFill>
                  <a:schemeClr val="dk2"/>
                </a:solidFill>
                <a:latin typeface="Arial"/>
                <a:ea typeface="Arial"/>
                <a:cs typeface="Arial"/>
                <a:sym typeface="Arial"/>
              </a:rPr>
              <a:t>Compute a rank for each expression</a:t>
            </a:r>
            <a:endParaRPr sz="1300">
              <a:solidFill>
                <a:schemeClr val="dk2"/>
              </a:solidFill>
              <a:latin typeface="Arial"/>
              <a:ea typeface="Arial"/>
              <a:cs typeface="Arial"/>
              <a:sym typeface="Arial"/>
            </a:endParaRPr>
          </a:p>
          <a:p>
            <a:pPr marL="914400" lvl="1" indent="-298450" algn="l" rtl="0">
              <a:spcBef>
                <a:spcPts val="0"/>
              </a:spcBef>
              <a:spcAft>
                <a:spcPts val="0"/>
              </a:spcAft>
              <a:buClr>
                <a:schemeClr val="dk2"/>
              </a:buClr>
              <a:buSzPts val="1100"/>
              <a:buFont typeface="Arial"/>
              <a:buChar char="○"/>
            </a:pPr>
            <a:r>
              <a:rPr lang="en" sz="1300">
                <a:solidFill>
                  <a:schemeClr val="dk2"/>
                </a:solidFill>
                <a:latin typeface="Arial"/>
                <a:ea typeface="Arial"/>
                <a:cs typeface="Arial"/>
                <a:sym typeface="Arial"/>
              </a:rPr>
              <a:t>Propagate expressions forward to their uses</a:t>
            </a:r>
            <a:endParaRPr sz="1300">
              <a:solidFill>
                <a:schemeClr val="dk2"/>
              </a:solidFill>
              <a:latin typeface="Arial"/>
              <a:ea typeface="Arial"/>
              <a:cs typeface="Arial"/>
              <a:sym typeface="Arial"/>
            </a:endParaRPr>
          </a:p>
          <a:p>
            <a:pPr marL="914400" lvl="1" indent="-298450" algn="l" rtl="0">
              <a:spcBef>
                <a:spcPts val="0"/>
              </a:spcBef>
              <a:spcAft>
                <a:spcPts val="0"/>
              </a:spcAft>
              <a:buClr>
                <a:schemeClr val="dk2"/>
              </a:buClr>
              <a:buSzPts val="1100"/>
              <a:buFont typeface="Arial"/>
              <a:buChar char="○"/>
            </a:pPr>
            <a:r>
              <a:rPr lang="en" sz="1300" b="1">
                <a:solidFill>
                  <a:schemeClr val="dk2"/>
                </a:solidFill>
                <a:latin typeface="Arial"/>
                <a:ea typeface="Arial"/>
                <a:cs typeface="Arial"/>
                <a:sym typeface="Arial"/>
              </a:rPr>
              <a:t>Reassociate expressions, sorting their operands by ranks</a:t>
            </a:r>
            <a:endParaRPr sz="1300" b="1">
              <a:solidFill>
                <a:schemeClr val="dk2"/>
              </a:solidFill>
              <a:latin typeface="Arial"/>
              <a:ea typeface="Arial"/>
              <a:cs typeface="Arial"/>
              <a:sym typeface="Arial"/>
            </a:endParaRPr>
          </a:p>
        </p:txBody>
      </p:sp>
      <p:sp>
        <p:nvSpPr>
          <p:cNvPr id="198" name="Google Shape;198;p26"/>
          <p:cNvSpPr txBox="1">
            <a:spLocks noGrp="1"/>
          </p:cNvSpPr>
          <p:nvPr>
            <p:ph type="title"/>
          </p:nvPr>
        </p:nvSpPr>
        <p:spPr>
          <a:xfrm>
            <a:off x="727650" y="6479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Global Reassociation</a:t>
            </a:r>
            <a:endParaRPr>
              <a:latin typeface="Arial"/>
              <a:ea typeface="Arial"/>
              <a:cs typeface="Arial"/>
              <a:sym typeface="Arial"/>
            </a:endParaRPr>
          </a:p>
        </p:txBody>
      </p:sp>
      <p:pic>
        <p:nvPicPr>
          <p:cNvPr id="199" name="Google Shape;199;p26"/>
          <p:cNvPicPr preferRelativeResize="0"/>
          <p:nvPr/>
        </p:nvPicPr>
        <p:blipFill>
          <a:blip r:embed="rId3">
            <a:alphaModFix/>
          </a:blip>
          <a:stretch>
            <a:fillRect/>
          </a:stretch>
        </p:blipFill>
        <p:spPr>
          <a:xfrm>
            <a:off x="1239850" y="2297425"/>
            <a:ext cx="2477250" cy="2724975"/>
          </a:xfrm>
          <a:prstGeom prst="rect">
            <a:avLst/>
          </a:prstGeom>
          <a:noFill/>
          <a:ln>
            <a:noFill/>
          </a:ln>
        </p:spPr>
      </p:pic>
      <p:sp>
        <p:nvSpPr>
          <p:cNvPr id="200" name="Google Shape;200;p26"/>
          <p:cNvSpPr/>
          <p:nvPr/>
        </p:nvSpPr>
        <p:spPr>
          <a:xfrm>
            <a:off x="4274700" y="3476350"/>
            <a:ext cx="594600" cy="281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 name="Google Shape;201;p26"/>
          <p:cNvPicPr preferRelativeResize="0"/>
          <p:nvPr/>
        </p:nvPicPr>
        <p:blipFill>
          <a:blip r:embed="rId4">
            <a:alphaModFix/>
          </a:blip>
          <a:stretch>
            <a:fillRect/>
          </a:stretch>
        </p:blipFill>
        <p:spPr>
          <a:xfrm>
            <a:off x="5335400" y="2265888"/>
            <a:ext cx="2648655" cy="2788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727650" y="6479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Global Reassociation</a:t>
            </a:r>
            <a:endParaRPr>
              <a:latin typeface="Arial"/>
              <a:ea typeface="Arial"/>
              <a:cs typeface="Arial"/>
              <a:sym typeface="Arial"/>
            </a:endParaRPr>
          </a:p>
        </p:txBody>
      </p:sp>
      <p:sp>
        <p:nvSpPr>
          <p:cNvPr id="207" name="Google Shape;207;p27"/>
          <p:cNvSpPr txBox="1"/>
          <p:nvPr/>
        </p:nvSpPr>
        <p:spPr>
          <a:xfrm>
            <a:off x="755500" y="1305875"/>
            <a:ext cx="6359100" cy="22257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2"/>
              </a:buClr>
              <a:buSzPts val="1300"/>
              <a:buChar char="●"/>
            </a:pPr>
            <a:r>
              <a:rPr lang="en" sz="1300" b="1">
                <a:solidFill>
                  <a:schemeClr val="dk2"/>
                </a:solidFill>
              </a:rPr>
              <a:t>Sorting and reassociate expressions</a:t>
            </a:r>
            <a:endParaRPr sz="1300" b="1">
              <a:solidFill>
                <a:schemeClr val="dk2"/>
              </a:solidFill>
            </a:endParaRPr>
          </a:p>
          <a:p>
            <a:pPr marL="914400" lvl="1" indent="-311150" algn="l" rtl="0">
              <a:lnSpc>
                <a:spcPct val="115000"/>
              </a:lnSpc>
              <a:spcBef>
                <a:spcPts val="0"/>
              </a:spcBef>
              <a:spcAft>
                <a:spcPts val="0"/>
              </a:spcAft>
              <a:buClr>
                <a:schemeClr val="dk2"/>
              </a:buClr>
              <a:buSzPts val="1300"/>
              <a:buChar char="○"/>
            </a:pPr>
            <a:r>
              <a:rPr lang="en" sz="1300">
                <a:solidFill>
                  <a:schemeClr val="dk2"/>
                </a:solidFill>
              </a:rPr>
              <a:t>Rewrite certain operations based on associativity</a:t>
            </a:r>
            <a:endParaRPr sz="1300">
              <a:solidFill>
                <a:schemeClr val="dk2"/>
              </a:solidFill>
            </a:endParaRPr>
          </a:p>
          <a:p>
            <a:pPr marL="1371600" lvl="2" indent="-311150" algn="l" rtl="0">
              <a:lnSpc>
                <a:spcPct val="115000"/>
              </a:lnSpc>
              <a:spcBef>
                <a:spcPts val="0"/>
              </a:spcBef>
              <a:spcAft>
                <a:spcPts val="0"/>
              </a:spcAft>
              <a:buClr>
                <a:schemeClr val="dk2"/>
              </a:buClr>
              <a:buSzPts val="1300"/>
              <a:buChar char="■"/>
            </a:pPr>
            <a:r>
              <a:rPr lang="en" sz="1300" b="1">
                <a:solidFill>
                  <a:schemeClr val="dk2"/>
                </a:solidFill>
              </a:rPr>
              <a:t>x - y + z          x + (-y) + z  </a:t>
            </a:r>
            <a:endParaRPr sz="1300" b="1">
              <a:solidFill>
                <a:schemeClr val="dk2"/>
              </a:solidFill>
            </a:endParaRPr>
          </a:p>
          <a:p>
            <a:pPr marL="1371600" lvl="2" indent="-311150" algn="l" rtl="0">
              <a:lnSpc>
                <a:spcPct val="115000"/>
              </a:lnSpc>
              <a:spcBef>
                <a:spcPts val="0"/>
              </a:spcBef>
              <a:spcAft>
                <a:spcPts val="0"/>
              </a:spcAft>
              <a:buClr>
                <a:schemeClr val="dk2"/>
              </a:buClr>
              <a:buSzPts val="1300"/>
              <a:buChar char="■"/>
            </a:pPr>
            <a:r>
              <a:rPr lang="en" sz="1300" b="1">
                <a:solidFill>
                  <a:schemeClr val="dk2"/>
                </a:solidFill>
              </a:rPr>
              <a:t>y/x        y * (1/x) </a:t>
            </a:r>
            <a:endParaRPr sz="1300" b="1">
              <a:solidFill>
                <a:schemeClr val="dk2"/>
              </a:solidFill>
            </a:endParaRPr>
          </a:p>
          <a:p>
            <a:pPr marL="914400" lvl="1" indent="-311150" algn="l" rtl="0">
              <a:lnSpc>
                <a:spcPct val="115000"/>
              </a:lnSpc>
              <a:spcBef>
                <a:spcPts val="0"/>
              </a:spcBef>
              <a:spcAft>
                <a:spcPts val="0"/>
              </a:spcAft>
              <a:buClr>
                <a:schemeClr val="dk2"/>
              </a:buClr>
              <a:buSzPts val="1300"/>
              <a:buChar char="○"/>
            </a:pPr>
            <a:r>
              <a:rPr lang="en" sz="1300">
                <a:solidFill>
                  <a:schemeClr val="dk2"/>
                </a:solidFill>
              </a:rPr>
              <a:t>Sort the operands of each associative operation by rank</a:t>
            </a:r>
            <a:endParaRPr sz="1300">
              <a:solidFill>
                <a:schemeClr val="dk2"/>
              </a:solidFill>
            </a:endParaRPr>
          </a:p>
          <a:p>
            <a:pPr marL="1371600" lvl="2" indent="-311150" algn="l" rtl="0">
              <a:lnSpc>
                <a:spcPct val="115000"/>
              </a:lnSpc>
              <a:spcBef>
                <a:spcPts val="0"/>
              </a:spcBef>
              <a:spcAft>
                <a:spcPts val="0"/>
              </a:spcAft>
              <a:buClr>
                <a:schemeClr val="dk2"/>
              </a:buClr>
              <a:buSzPts val="1300"/>
              <a:buChar char="■"/>
            </a:pPr>
            <a:r>
              <a:rPr lang="en" sz="1300" b="1">
                <a:solidFill>
                  <a:schemeClr val="dk2"/>
                </a:solidFill>
              </a:rPr>
              <a:t>1 + r0 + 3        1 + 3 + r0         4 + r0  (constant propagation) </a:t>
            </a:r>
            <a:endParaRPr sz="1300" b="1">
              <a:solidFill>
                <a:schemeClr val="dk2"/>
              </a:solidFill>
            </a:endParaRPr>
          </a:p>
          <a:p>
            <a:pPr marL="914400" lvl="1" indent="-311150" algn="l" rtl="0">
              <a:lnSpc>
                <a:spcPct val="115000"/>
              </a:lnSpc>
              <a:spcBef>
                <a:spcPts val="0"/>
              </a:spcBef>
              <a:spcAft>
                <a:spcPts val="0"/>
              </a:spcAft>
              <a:buClr>
                <a:schemeClr val="dk2"/>
              </a:buClr>
              <a:buSzPts val="1300"/>
              <a:buChar char="○"/>
            </a:pPr>
            <a:r>
              <a:rPr lang="en" sz="1300">
                <a:solidFill>
                  <a:schemeClr val="dk2"/>
                </a:solidFill>
              </a:rPr>
              <a:t>Result</a:t>
            </a:r>
            <a:endParaRPr sz="1300">
              <a:solidFill>
                <a:schemeClr val="dk2"/>
              </a:solidFill>
            </a:endParaRPr>
          </a:p>
          <a:p>
            <a:pPr marL="0" lvl="0" indent="0" algn="l" rtl="0">
              <a:lnSpc>
                <a:spcPct val="115000"/>
              </a:lnSpc>
              <a:spcBef>
                <a:spcPts val="0"/>
              </a:spcBef>
              <a:spcAft>
                <a:spcPts val="0"/>
              </a:spcAft>
              <a:buNone/>
            </a:pPr>
            <a:r>
              <a:rPr lang="en" sz="1300" b="1">
                <a:solidFill>
                  <a:schemeClr val="dk2"/>
                </a:solidFill>
                <a:latin typeface="Lato"/>
                <a:ea typeface="Lato"/>
                <a:cs typeface="Lato"/>
                <a:sym typeface="Lato"/>
              </a:rPr>
              <a:t>		</a:t>
            </a:r>
            <a:endParaRPr sz="1300" b="1">
              <a:solidFill>
                <a:schemeClr val="dk2"/>
              </a:solidFill>
              <a:latin typeface="Lato"/>
              <a:ea typeface="Lato"/>
              <a:cs typeface="Lato"/>
              <a:sym typeface="Lato"/>
            </a:endParaRPr>
          </a:p>
          <a:p>
            <a:pPr marL="0" lvl="0" indent="0" algn="l" rtl="0">
              <a:lnSpc>
                <a:spcPct val="115000"/>
              </a:lnSpc>
              <a:spcBef>
                <a:spcPts val="0"/>
              </a:spcBef>
              <a:spcAft>
                <a:spcPts val="0"/>
              </a:spcAft>
              <a:buNone/>
            </a:pPr>
            <a:endParaRPr sz="1300" b="1">
              <a:solidFill>
                <a:schemeClr val="dk2"/>
              </a:solidFill>
              <a:latin typeface="Lato"/>
              <a:ea typeface="Lato"/>
              <a:cs typeface="Lato"/>
              <a:sym typeface="Lato"/>
            </a:endParaRPr>
          </a:p>
        </p:txBody>
      </p:sp>
      <p:sp>
        <p:nvSpPr>
          <p:cNvPr id="208" name="Google Shape;208;p27"/>
          <p:cNvSpPr/>
          <p:nvPr/>
        </p:nvSpPr>
        <p:spPr>
          <a:xfrm>
            <a:off x="2950900" y="1891700"/>
            <a:ext cx="178800" cy="119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2533225" y="2146725"/>
            <a:ext cx="178800" cy="119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27"/>
          <p:cNvPicPr preferRelativeResize="0"/>
          <p:nvPr/>
        </p:nvPicPr>
        <p:blipFill>
          <a:blip r:embed="rId3">
            <a:alphaModFix/>
          </a:blip>
          <a:stretch>
            <a:fillRect/>
          </a:stretch>
        </p:blipFill>
        <p:spPr>
          <a:xfrm>
            <a:off x="4339500" y="1866144"/>
            <a:ext cx="178799" cy="170516"/>
          </a:xfrm>
          <a:prstGeom prst="rect">
            <a:avLst/>
          </a:prstGeom>
          <a:noFill/>
          <a:ln>
            <a:noFill/>
          </a:ln>
        </p:spPr>
      </p:pic>
      <p:pic>
        <p:nvPicPr>
          <p:cNvPr id="211" name="Google Shape;211;p27"/>
          <p:cNvPicPr preferRelativeResize="0"/>
          <p:nvPr/>
        </p:nvPicPr>
        <p:blipFill>
          <a:blip r:embed="rId4">
            <a:alphaModFix/>
          </a:blip>
          <a:stretch>
            <a:fillRect/>
          </a:stretch>
        </p:blipFill>
        <p:spPr>
          <a:xfrm>
            <a:off x="4339496" y="2087321"/>
            <a:ext cx="178800" cy="178800"/>
          </a:xfrm>
          <a:prstGeom prst="rect">
            <a:avLst/>
          </a:prstGeom>
          <a:noFill/>
          <a:ln>
            <a:noFill/>
          </a:ln>
        </p:spPr>
      </p:pic>
      <p:sp>
        <p:nvSpPr>
          <p:cNvPr id="212" name="Google Shape;212;p27"/>
          <p:cNvSpPr/>
          <p:nvPr/>
        </p:nvSpPr>
        <p:spPr>
          <a:xfrm>
            <a:off x="3014125" y="2571750"/>
            <a:ext cx="178800" cy="119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4110775" y="2571750"/>
            <a:ext cx="178800" cy="119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1439650" y="3229675"/>
            <a:ext cx="1365425" cy="882475"/>
          </a:xfrm>
          <a:prstGeom prst="flowChart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r7 = 1 + r0 + r1 + r5</a:t>
            </a:r>
            <a:endParaRPr sz="1000"/>
          </a:p>
          <a:p>
            <a:pPr marL="0" lvl="0" indent="0" algn="l" rtl="0">
              <a:spcBef>
                <a:spcPts val="0"/>
              </a:spcBef>
              <a:spcAft>
                <a:spcPts val="0"/>
              </a:spcAft>
              <a:buNone/>
            </a:pPr>
            <a:r>
              <a:rPr lang="en" sz="1000"/>
              <a:t>r8 = r4 + 1</a:t>
            </a:r>
            <a:endParaRPr sz="1000"/>
          </a:p>
          <a:p>
            <a:pPr marL="0" lvl="0" indent="0" algn="l" rtl="0">
              <a:spcBef>
                <a:spcPts val="0"/>
              </a:spcBef>
              <a:spcAft>
                <a:spcPts val="0"/>
              </a:spcAft>
              <a:buNone/>
            </a:pPr>
            <a:r>
              <a:rPr lang="en" sz="1000"/>
              <a:t>r4 = r8</a:t>
            </a:r>
            <a:endParaRPr sz="1000"/>
          </a:p>
          <a:p>
            <a:pPr marL="0" lvl="0" indent="0" algn="l" rtl="0">
              <a:spcBef>
                <a:spcPts val="0"/>
              </a:spcBef>
              <a:spcAft>
                <a:spcPts val="0"/>
              </a:spcAft>
              <a:buNone/>
            </a:pPr>
            <a:r>
              <a:rPr lang="en" sz="1000"/>
              <a:t>r5 = r7</a:t>
            </a:r>
            <a:endParaRPr sz="1000"/>
          </a:p>
        </p:txBody>
      </p:sp>
      <p:sp>
        <p:nvSpPr>
          <p:cNvPr id="215" name="Google Shape;215;p27"/>
          <p:cNvSpPr/>
          <p:nvPr/>
        </p:nvSpPr>
        <p:spPr>
          <a:xfrm>
            <a:off x="2922863" y="3501400"/>
            <a:ext cx="178800" cy="119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a:off x="3219450" y="3229675"/>
            <a:ext cx="1120050" cy="1087950"/>
          </a:xfrm>
          <a:prstGeom prst="flowChart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ra = r0 + 1</a:t>
            </a:r>
            <a:endParaRPr sz="1000"/>
          </a:p>
          <a:p>
            <a:pPr marL="0" lvl="0" indent="0" algn="l" rtl="0">
              <a:spcBef>
                <a:spcPts val="0"/>
              </a:spcBef>
              <a:spcAft>
                <a:spcPts val="0"/>
              </a:spcAft>
              <a:buNone/>
            </a:pPr>
            <a:r>
              <a:rPr lang="en" sz="1000"/>
              <a:t>rb = ra + r1</a:t>
            </a:r>
            <a:endParaRPr sz="1000"/>
          </a:p>
          <a:p>
            <a:pPr marL="0" lvl="0" indent="0" algn="l" rtl="0">
              <a:spcBef>
                <a:spcPts val="0"/>
              </a:spcBef>
              <a:spcAft>
                <a:spcPts val="0"/>
              </a:spcAft>
              <a:buNone/>
            </a:pPr>
            <a:r>
              <a:rPr lang="en" sz="1000"/>
              <a:t>r7 = rb + r5</a:t>
            </a:r>
            <a:endParaRPr sz="1000"/>
          </a:p>
          <a:p>
            <a:pPr marL="0" lvl="0" indent="0" algn="l" rtl="0">
              <a:spcBef>
                <a:spcPts val="0"/>
              </a:spcBef>
              <a:spcAft>
                <a:spcPts val="0"/>
              </a:spcAft>
              <a:buNone/>
            </a:pPr>
            <a:r>
              <a:rPr lang="en" sz="1000"/>
              <a:t>r8 = r4 + 1</a:t>
            </a:r>
            <a:endParaRPr sz="1000"/>
          </a:p>
          <a:p>
            <a:pPr marL="0" lvl="0" indent="0" algn="l" rtl="0">
              <a:spcBef>
                <a:spcPts val="0"/>
              </a:spcBef>
              <a:spcAft>
                <a:spcPts val="0"/>
              </a:spcAft>
              <a:buNone/>
            </a:pPr>
            <a:r>
              <a:rPr lang="en" sz="1000"/>
              <a:t>r4 = r8</a:t>
            </a:r>
            <a:endParaRPr sz="1000"/>
          </a:p>
          <a:p>
            <a:pPr marL="0" lvl="0" indent="0" algn="l" rtl="0">
              <a:spcBef>
                <a:spcPts val="0"/>
              </a:spcBef>
              <a:spcAft>
                <a:spcPts val="0"/>
              </a:spcAft>
              <a:buNone/>
            </a:pPr>
            <a:r>
              <a:rPr lang="en" sz="1000"/>
              <a:t>r5 = r7</a:t>
            </a:r>
            <a:endParaRPr sz="1000"/>
          </a:p>
        </p:txBody>
      </p:sp>
      <p:sp>
        <p:nvSpPr>
          <p:cNvPr id="217" name="Google Shape;217;p27"/>
          <p:cNvSpPr/>
          <p:nvPr/>
        </p:nvSpPr>
        <p:spPr>
          <a:xfrm>
            <a:off x="4826675" y="3229675"/>
            <a:ext cx="1318975" cy="535200"/>
          </a:xfrm>
          <a:prstGeom prst="flowChart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r7 = 1 + r0 + r1 + r5</a:t>
            </a:r>
            <a:endParaRPr sz="1000"/>
          </a:p>
          <a:p>
            <a:pPr marL="0" lvl="0" indent="0" algn="l" rtl="0">
              <a:spcBef>
                <a:spcPts val="0"/>
              </a:spcBef>
              <a:spcAft>
                <a:spcPts val="0"/>
              </a:spcAft>
              <a:buNone/>
            </a:pPr>
            <a:r>
              <a:rPr lang="en" sz="1000"/>
              <a:t>r9 = r7</a:t>
            </a:r>
            <a:endParaRPr sz="1000"/>
          </a:p>
        </p:txBody>
      </p:sp>
      <p:sp>
        <p:nvSpPr>
          <p:cNvPr id="218" name="Google Shape;218;p27"/>
          <p:cNvSpPr/>
          <p:nvPr/>
        </p:nvSpPr>
        <p:spPr>
          <a:xfrm>
            <a:off x="6245050" y="3437563"/>
            <a:ext cx="178800" cy="119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6523250" y="3229663"/>
            <a:ext cx="1120050" cy="914700"/>
          </a:xfrm>
          <a:prstGeom prst="flowChart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ra = r0 + 1</a:t>
            </a:r>
            <a:endParaRPr sz="1000"/>
          </a:p>
          <a:p>
            <a:pPr marL="0" lvl="0" indent="0" algn="l" rtl="0">
              <a:spcBef>
                <a:spcPts val="0"/>
              </a:spcBef>
              <a:spcAft>
                <a:spcPts val="0"/>
              </a:spcAft>
              <a:buNone/>
            </a:pPr>
            <a:r>
              <a:rPr lang="en" sz="1000"/>
              <a:t>rb = ra + r1</a:t>
            </a:r>
            <a:endParaRPr sz="1000"/>
          </a:p>
          <a:p>
            <a:pPr marL="0" lvl="0" indent="0" algn="l" rtl="0">
              <a:spcBef>
                <a:spcPts val="0"/>
              </a:spcBef>
              <a:spcAft>
                <a:spcPts val="0"/>
              </a:spcAft>
              <a:buNone/>
            </a:pPr>
            <a:r>
              <a:rPr lang="en" sz="1000"/>
              <a:t>rc = rb + r5</a:t>
            </a:r>
            <a:endParaRPr sz="1000"/>
          </a:p>
          <a:p>
            <a:pPr marL="0" lvl="0" indent="0" algn="l" rtl="0">
              <a:spcBef>
                <a:spcPts val="0"/>
              </a:spcBef>
              <a:spcAft>
                <a:spcPts val="0"/>
              </a:spcAft>
              <a:buNone/>
            </a:pPr>
            <a:r>
              <a:rPr lang="en" sz="1000"/>
              <a:t>r9 = r7</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a:xfrm>
            <a:off x="727650" y="6479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Global Renaming</a:t>
            </a:r>
            <a:endParaRPr>
              <a:latin typeface="Arial"/>
              <a:ea typeface="Arial"/>
              <a:cs typeface="Arial"/>
              <a:sym typeface="Arial"/>
            </a:endParaRPr>
          </a:p>
        </p:txBody>
      </p:sp>
      <p:sp>
        <p:nvSpPr>
          <p:cNvPr id="225" name="Google Shape;225;p28"/>
          <p:cNvSpPr txBox="1"/>
          <p:nvPr/>
        </p:nvSpPr>
        <p:spPr>
          <a:xfrm>
            <a:off x="727650" y="1286000"/>
            <a:ext cx="7305900" cy="15354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2"/>
              </a:buClr>
              <a:buSzPts val="1300"/>
              <a:buFont typeface="Arial"/>
              <a:buChar char="●"/>
            </a:pPr>
            <a:r>
              <a:rPr lang="en" sz="1300" b="1">
                <a:solidFill>
                  <a:schemeClr val="dk2"/>
                </a:solidFill>
              </a:rPr>
              <a:t>Uses technique based on Alpen, Wegman, and Zadeck’s “detecting equality of variables in programs</a:t>
            </a:r>
            <a:r>
              <a:rPr lang="en" sz="1300" b="1" baseline="30000">
                <a:solidFill>
                  <a:schemeClr val="dk2"/>
                </a:solidFill>
              </a:rPr>
              <a:t>[1]</a:t>
            </a:r>
            <a:r>
              <a:rPr lang="en" sz="1300" b="1">
                <a:solidFill>
                  <a:schemeClr val="dk2"/>
                </a:solidFill>
              </a:rPr>
              <a:t>.”</a:t>
            </a:r>
            <a:endParaRPr sz="1300" b="1">
              <a:solidFill>
                <a:schemeClr val="dk2"/>
              </a:solidFill>
            </a:endParaRPr>
          </a:p>
          <a:p>
            <a:pPr marL="914400" lvl="1" indent="-311150" algn="l" rtl="0">
              <a:lnSpc>
                <a:spcPct val="115000"/>
              </a:lnSpc>
              <a:spcBef>
                <a:spcPts val="0"/>
              </a:spcBef>
              <a:spcAft>
                <a:spcPts val="0"/>
              </a:spcAft>
              <a:buClr>
                <a:schemeClr val="dk2"/>
              </a:buClr>
              <a:buSzPts val="1300"/>
              <a:buFont typeface="Arial"/>
              <a:buChar char="○"/>
            </a:pPr>
            <a:r>
              <a:rPr lang="en" sz="1300">
                <a:solidFill>
                  <a:schemeClr val="dk2"/>
                </a:solidFill>
              </a:rPr>
              <a:t>Each lexically-identical expression will have the same name</a:t>
            </a:r>
            <a:endParaRPr sz="1300">
              <a:solidFill>
                <a:schemeClr val="dk2"/>
              </a:solidFill>
            </a:endParaRPr>
          </a:p>
          <a:p>
            <a:pPr marL="914400" lvl="1" indent="-311150" algn="l" rtl="0">
              <a:lnSpc>
                <a:spcPct val="115000"/>
              </a:lnSpc>
              <a:spcBef>
                <a:spcPts val="0"/>
              </a:spcBef>
              <a:spcAft>
                <a:spcPts val="0"/>
              </a:spcAft>
              <a:buClr>
                <a:schemeClr val="dk2"/>
              </a:buClr>
              <a:buSzPts val="1300"/>
              <a:buFont typeface="Arial"/>
              <a:buChar char="○"/>
            </a:pPr>
            <a:r>
              <a:rPr lang="en" sz="1300">
                <a:solidFill>
                  <a:schemeClr val="dk2"/>
                </a:solidFill>
              </a:rPr>
              <a:t>copies inserted during reassociation will only target the original variable names</a:t>
            </a:r>
            <a:endParaRPr sz="1300">
              <a:solidFill>
                <a:schemeClr val="dk2"/>
              </a:solidFill>
            </a:endParaRPr>
          </a:p>
          <a:p>
            <a:pPr marL="457200" lvl="0" indent="-311150" algn="l" rtl="0">
              <a:lnSpc>
                <a:spcPct val="115000"/>
              </a:lnSpc>
              <a:spcBef>
                <a:spcPts val="0"/>
              </a:spcBef>
              <a:spcAft>
                <a:spcPts val="0"/>
              </a:spcAft>
              <a:buClr>
                <a:schemeClr val="dk2"/>
              </a:buClr>
              <a:buSzPts val="1300"/>
              <a:buFont typeface="Lato"/>
              <a:buChar char="●"/>
            </a:pPr>
            <a:r>
              <a:rPr lang="en" sz="1300" b="1">
                <a:solidFill>
                  <a:schemeClr val="dk2"/>
                </a:solidFill>
              </a:rPr>
              <a:t>Result</a:t>
            </a:r>
            <a:endParaRPr sz="1300" b="1">
              <a:solidFill>
                <a:schemeClr val="dk2"/>
              </a:solidFill>
            </a:endParaRPr>
          </a:p>
          <a:p>
            <a:pPr marL="0" lvl="0" indent="0" algn="l" rtl="0">
              <a:lnSpc>
                <a:spcPct val="115000"/>
              </a:lnSpc>
              <a:spcBef>
                <a:spcPts val="0"/>
              </a:spcBef>
              <a:spcAft>
                <a:spcPts val="0"/>
              </a:spcAft>
              <a:buNone/>
            </a:pPr>
            <a:endParaRPr sz="1300">
              <a:solidFill>
                <a:schemeClr val="dk2"/>
              </a:solidFill>
            </a:endParaRPr>
          </a:p>
        </p:txBody>
      </p:sp>
      <p:sp>
        <p:nvSpPr>
          <p:cNvPr id="226" name="Google Shape;226;p28"/>
          <p:cNvSpPr/>
          <p:nvPr/>
        </p:nvSpPr>
        <p:spPr>
          <a:xfrm>
            <a:off x="1264100" y="2924775"/>
            <a:ext cx="1120050" cy="1087950"/>
          </a:xfrm>
          <a:prstGeom prst="flowChart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ra = r0 + 1</a:t>
            </a:r>
            <a:endParaRPr sz="1000"/>
          </a:p>
          <a:p>
            <a:pPr marL="0" lvl="0" indent="0" algn="l" rtl="0">
              <a:spcBef>
                <a:spcPts val="0"/>
              </a:spcBef>
              <a:spcAft>
                <a:spcPts val="0"/>
              </a:spcAft>
              <a:buNone/>
            </a:pPr>
            <a:r>
              <a:rPr lang="en" sz="1000"/>
              <a:t>rb = ra + r1</a:t>
            </a:r>
            <a:endParaRPr sz="1000"/>
          </a:p>
          <a:p>
            <a:pPr marL="0" lvl="0" indent="0" algn="l" rtl="0">
              <a:spcBef>
                <a:spcPts val="0"/>
              </a:spcBef>
              <a:spcAft>
                <a:spcPts val="0"/>
              </a:spcAft>
              <a:buNone/>
            </a:pPr>
            <a:r>
              <a:rPr lang="en" sz="1000"/>
              <a:t>r7 = rb + r5</a:t>
            </a:r>
            <a:endParaRPr sz="1000"/>
          </a:p>
          <a:p>
            <a:pPr marL="0" lvl="0" indent="0" algn="l" rtl="0">
              <a:spcBef>
                <a:spcPts val="0"/>
              </a:spcBef>
              <a:spcAft>
                <a:spcPts val="0"/>
              </a:spcAft>
              <a:buNone/>
            </a:pPr>
            <a:r>
              <a:rPr lang="en" sz="1000"/>
              <a:t>r8 = r4 + 1</a:t>
            </a:r>
            <a:endParaRPr sz="1000"/>
          </a:p>
          <a:p>
            <a:pPr marL="0" lvl="0" indent="0" algn="l" rtl="0">
              <a:spcBef>
                <a:spcPts val="0"/>
              </a:spcBef>
              <a:spcAft>
                <a:spcPts val="0"/>
              </a:spcAft>
              <a:buNone/>
            </a:pPr>
            <a:r>
              <a:rPr lang="en" sz="1000"/>
              <a:t>r4 = r8</a:t>
            </a:r>
            <a:endParaRPr sz="1000"/>
          </a:p>
          <a:p>
            <a:pPr marL="0" lvl="0" indent="0" algn="l" rtl="0">
              <a:spcBef>
                <a:spcPts val="0"/>
              </a:spcBef>
              <a:spcAft>
                <a:spcPts val="0"/>
              </a:spcAft>
              <a:buNone/>
            </a:pPr>
            <a:r>
              <a:rPr lang="en" sz="1000"/>
              <a:t>r5 = r7</a:t>
            </a:r>
            <a:endParaRPr sz="1000"/>
          </a:p>
        </p:txBody>
      </p:sp>
      <p:sp>
        <p:nvSpPr>
          <p:cNvPr id="227" name="Google Shape;227;p28"/>
          <p:cNvSpPr/>
          <p:nvPr/>
        </p:nvSpPr>
        <p:spPr>
          <a:xfrm>
            <a:off x="2518538" y="3409050"/>
            <a:ext cx="178800" cy="119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p:nvPr/>
        </p:nvSpPr>
        <p:spPr>
          <a:xfrm>
            <a:off x="2831750" y="2924775"/>
            <a:ext cx="1120050" cy="1087950"/>
          </a:xfrm>
          <a:prstGeom prst="flowChart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0000"/>
                </a:solidFill>
              </a:rPr>
              <a:t>r6</a:t>
            </a:r>
            <a:r>
              <a:rPr lang="en" sz="1000"/>
              <a:t> = r0 + 1</a:t>
            </a:r>
            <a:endParaRPr sz="1000"/>
          </a:p>
          <a:p>
            <a:pPr marL="0" lvl="0" indent="0" algn="l" rtl="0">
              <a:spcBef>
                <a:spcPts val="0"/>
              </a:spcBef>
              <a:spcAft>
                <a:spcPts val="0"/>
              </a:spcAft>
              <a:buNone/>
            </a:pPr>
            <a:r>
              <a:rPr lang="en" sz="1000">
                <a:solidFill>
                  <a:srgbClr val="FF0000"/>
                </a:solidFill>
              </a:rPr>
              <a:t>r7</a:t>
            </a:r>
            <a:r>
              <a:rPr lang="en" sz="1000"/>
              <a:t> = </a:t>
            </a:r>
            <a:r>
              <a:rPr lang="en" sz="1000">
                <a:solidFill>
                  <a:srgbClr val="FF0000"/>
                </a:solidFill>
              </a:rPr>
              <a:t>r6</a:t>
            </a:r>
            <a:r>
              <a:rPr lang="en" sz="1000"/>
              <a:t> + r1</a:t>
            </a:r>
            <a:endParaRPr sz="1000"/>
          </a:p>
          <a:p>
            <a:pPr marL="0" lvl="0" indent="0" algn="l" rtl="0">
              <a:spcBef>
                <a:spcPts val="0"/>
              </a:spcBef>
              <a:spcAft>
                <a:spcPts val="0"/>
              </a:spcAft>
              <a:buNone/>
            </a:pPr>
            <a:r>
              <a:rPr lang="en" sz="1000">
                <a:solidFill>
                  <a:srgbClr val="FF0000"/>
                </a:solidFill>
              </a:rPr>
              <a:t>r8</a:t>
            </a:r>
            <a:r>
              <a:rPr lang="en" sz="1000"/>
              <a:t> = </a:t>
            </a:r>
            <a:r>
              <a:rPr lang="en" sz="1000">
                <a:solidFill>
                  <a:srgbClr val="FF0000"/>
                </a:solidFill>
              </a:rPr>
              <a:t>r7</a:t>
            </a:r>
            <a:r>
              <a:rPr lang="en" sz="1000"/>
              <a:t> + r5</a:t>
            </a:r>
            <a:endParaRPr sz="1000"/>
          </a:p>
          <a:p>
            <a:pPr marL="0" lvl="0" indent="0" algn="l" rtl="0">
              <a:spcBef>
                <a:spcPts val="0"/>
              </a:spcBef>
              <a:spcAft>
                <a:spcPts val="0"/>
              </a:spcAft>
              <a:buNone/>
            </a:pPr>
            <a:r>
              <a:rPr lang="en" sz="1000">
                <a:solidFill>
                  <a:srgbClr val="FF0000"/>
                </a:solidFill>
              </a:rPr>
              <a:t>r9 </a:t>
            </a:r>
            <a:r>
              <a:rPr lang="en" sz="1000"/>
              <a:t>= r4 + 1</a:t>
            </a:r>
            <a:endParaRPr sz="1000"/>
          </a:p>
          <a:p>
            <a:pPr marL="0" lvl="0" indent="0" algn="l" rtl="0">
              <a:spcBef>
                <a:spcPts val="0"/>
              </a:spcBef>
              <a:spcAft>
                <a:spcPts val="0"/>
              </a:spcAft>
              <a:buNone/>
            </a:pPr>
            <a:r>
              <a:rPr lang="en" sz="1000"/>
              <a:t>r4 = </a:t>
            </a:r>
            <a:r>
              <a:rPr lang="en" sz="1000">
                <a:solidFill>
                  <a:srgbClr val="FF0000"/>
                </a:solidFill>
              </a:rPr>
              <a:t>r9</a:t>
            </a:r>
            <a:endParaRPr sz="1000">
              <a:solidFill>
                <a:srgbClr val="FF0000"/>
              </a:solidFill>
            </a:endParaRPr>
          </a:p>
          <a:p>
            <a:pPr marL="0" lvl="0" indent="0" algn="l" rtl="0">
              <a:spcBef>
                <a:spcPts val="0"/>
              </a:spcBef>
              <a:spcAft>
                <a:spcPts val="0"/>
              </a:spcAft>
              <a:buNone/>
            </a:pPr>
            <a:r>
              <a:rPr lang="en" sz="1000"/>
              <a:t>r5 = </a:t>
            </a:r>
            <a:r>
              <a:rPr lang="en" sz="1000">
                <a:solidFill>
                  <a:srgbClr val="FF0000"/>
                </a:solidFill>
              </a:rPr>
              <a:t>r8</a:t>
            </a:r>
            <a:endParaRPr sz="1000">
              <a:solidFill>
                <a:srgbClr val="FF0000"/>
              </a:solidFill>
            </a:endParaRPr>
          </a:p>
        </p:txBody>
      </p:sp>
      <p:sp>
        <p:nvSpPr>
          <p:cNvPr id="229" name="Google Shape;229;p28"/>
          <p:cNvSpPr/>
          <p:nvPr/>
        </p:nvSpPr>
        <p:spPr>
          <a:xfrm>
            <a:off x="4514900" y="2924763"/>
            <a:ext cx="1120050" cy="914700"/>
          </a:xfrm>
          <a:prstGeom prst="flowChart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ra = r0 + 1</a:t>
            </a:r>
            <a:endParaRPr sz="1000"/>
          </a:p>
          <a:p>
            <a:pPr marL="0" lvl="0" indent="0" algn="l" rtl="0">
              <a:spcBef>
                <a:spcPts val="0"/>
              </a:spcBef>
              <a:spcAft>
                <a:spcPts val="0"/>
              </a:spcAft>
              <a:buNone/>
            </a:pPr>
            <a:r>
              <a:rPr lang="en" sz="1000"/>
              <a:t>rb = ra + r1</a:t>
            </a:r>
            <a:endParaRPr sz="1000"/>
          </a:p>
          <a:p>
            <a:pPr marL="0" lvl="0" indent="0" algn="l" rtl="0">
              <a:spcBef>
                <a:spcPts val="0"/>
              </a:spcBef>
              <a:spcAft>
                <a:spcPts val="0"/>
              </a:spcAft>
              <a:buNone/>
            </a:pPr>
            <a:r>
              <a:rPr lang="en" sz="1000"/>
              <a:t>r7 = rb + r5</a:t>
            </a:r>
            <a:endParaRPr sz="1000"/>
          </a:p>
          <a:p>
            <a:pPr marL="0" lvl="0" indent="0" algn="l" rtl="0">
              <a:spcBef>
                <a:spcPts val="0"/>
              </a:spcBef>
              <a:spcAft>
                <a:spcPts val="0"/>
              </a:spcAft>
              <a:buNone/>
            </a:pPr>
            <a:r>
              <a:rPr lang="en" sz="1000"/>
              <a:t>r9 = r7</a:t>
            </a:r>
            <a:endParaRPr sz="1000"/>
          </a:p>
        </p:txBody>
      </p:sp>
      <p:sp>
        <p:nvSpPr>
          <p:cNvPr id="230" name="Google Shape;230;p28"/>
          <p:cNvSpPr/>
          <p:nvPr/>
        </p:nvSpPr>
        <p:spPr>
          <a:xfrm>
            <a:off x="5739813" y="3322425"/>
            <a:ext cx="178800" cy="119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8"/>
          <p:cNvSpPr/>
          <p:nvPr/>
        </p:nvSpPr>
        <p:spPr>
          <a:xfrm>
            <a:off x="6023500" y="2924763"/>
            <a:ext cx="1120050" cy="914700"/>
          </a:xfrm>
          <a:prstGeom prst="flowChartProcess">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0000"/>
                </a:solidFill>
              </a:rPr>
              <a:t>r6</a:t>
            </a:r>
            <a:r>
              <a:rPr lang="en" sz="1000"/>
              <a:t> = r0 + 1</a:t>
            </a:r>
            <a:endParaRPr sz="1000"/>
          </a:p>
          <a:p>
            <a:pPr marL="0" lvl="0" indent="0" algn="l" rtl="0">
              <a:spcBef>
                <a:spcPts val="0"/>
              </a:spcBef>
              <a:spcAft>
                <a:spcPts val="0"/>
              </a:spcAft>
              <a:buNone/>
            </a:pPr>
            <a:r>
              <a:rPr lang="en" sz="1000">
                <a:solidFill>
                  <a:srgbClr val="FF0000"/>
                </a:solidFill>
              </a:rPr>
              <a:t>r7</a:t>
            </a:r>
            <a:r>
              <a:rPr lang="en" sz="1000"/>
              <a:t> = </a:t>
            </a:r>
            <a:r>
              <a:rPr lang="en" sz="1000">
                <a:solidFill>
                  <a:srgbClr val="FF0000"/>
                </a:solidFill>
              </a:rPr>
              <a:t>r6</a:t>
            </a:r>
            <a:r>
              <a:rPr lang="en" sz="1000"/>
              <a:t> + r1</a:t>
            </a:r>
            <a:endParaRPr sz="1000"/>
          </a:p>
          <a:p>
            <a:pPr marL="0" lvl="0" indent="0" algn="l" rtl="0">
              <a:spcBef>
                <a:spcPts val="0"/>
              </a:spcBef>
              <a:spcAft>
                <a:spcPts val="0"/>
              </a:spcAft>
              <a:buNone/>
            </a:pPr>
            <a:r>
              <a:rPr lang="en" sz="1000">
                <a:solidFill>
                  <a:srgbClr val="FF0000"/>
                </a:solidFill>
              </a:rPr>
              <a:t>r8 </a:t>
            </a:r>
            <a:r>
              <a:rPr lang="en" sz="1000"/>
              <a:t>= </a:t>
            </a:r>
            <a:r>
              <a:rPr lang="en" sz="1000">
                <a:solidFill>
                  <a:srgbClr val="FF0000"/>
                </a:solidFill>
              </a:rPr>
              <a:t>r7</a:t>
            </a:r>
            <a:r>
              <a:rPr lang="en" sz="1000"/>
              <a:t> + r5</a:t>
            </a:r>
            <a:endParaRPr sz="1000"/>
          </a:p>
          <a:p>
            <a:pPr marL="0" lvl="0" indent="0" algn="l" rtl="0">
              <a:spcBef>
                <a:spcPts val="0"/>
              </a:spcBef>
              <a:spcAft>
                <a:spcPts val="0"/>
              </a:spcAft>
              <a:buNone/>
            </a:pPr>
            <a:r>
              <a:rPr lang="en" sz="1000">
                <a:solidFill>
                  <a:srgbClr val="FF0000"/>
                </a:solidFill>
              </a:rPr>
              <a:t>r10</a:t>
            </a:r>
            <a:r>
              <a:rPr lang="en" sz="1000"/>
              <a:t> = </a:t>
            </a:r>
            <a:r>
              <a:rPr lang="en" sz="1000">
                <a:solidFill>
                  <a:srgbClr val="FF0000"/>
                </a:solidFill>
              </a:rPr>
              <a:t>r8</a:t>
            </a:r>
            <a:endParaRPr sz="1000">
              <a:solidFill>
                <a:srgbClr val="FF0000"/>
              </a:solidFill>
            </a:endParaRPr>
          </a:p>
        </p:txBody>
      </p:sp>
      <p:sp>
        <p:nvSpPr>
          <p:cNvPr id="232" name="Google Shape;232;p28"/>
          <p:cNvSpPr txBox="1"/>
          <p:nvPr/>
        </p:nvSpPr>
        <p:spPr>
          <a:xfrm>
            <a:off x="908525" y="4322875"/>
            <a:ext cx="722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[1] Bowen Alpern, Mark N. Wegman, and F. Kenneth Zadeck. Detecting equality of variables in programs. In Conference Record of the Ftfteenth Annual ACM Synl-poswrn on Principles of Programming Languages, pages 1-11, San Diego, California, January 1988.</a:t>
            </a:r>
            <a:endParaRPr sz="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title"/>
          </p:nvPr>
        </p:nvSpPr>
        <p:spPr>
          <a:xfrm>
            <a:off x="727650" y="6479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Global Renaming</a:t>
            </a:r>
            <a:endParaRPr>
              <a:latin typeface="Arial"/>
              <a:ea typeface="Arial"/>
              <a:cs typeface="Arial"/>
              <a:sym typeface="Arial"/>
            </a:endParaRPr>
          </a:p>
        </p:txBody>
      </p:sp>
      <p:sp>
        <p:nvSpPr>
          <p:cNvPr id="238" name="Google Shape;238;p29"/>
          <p:cNvSpPr txBox="1"/>
          <p:nvPr/>
        </p:nvSpPr>
        <p:spPr>
          <a:xfrm>
            <a:off x="5833625" y="1299475"/>
            <a:ext cx="3038400" cy="8451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rgbClr val="FF0000"/>
              </a:buClr>
              <a:buSzPts val="1300"/>
              <a:buFont typeface="Arial"/>
              <a:buChar char="●"/>
            </a:pPr>
            <a:r>
              <a:rPr lang="en" sz="1300" b="1">
                <a:solidFill>
                  <a:srgbClr val="FF0000"/>
                </a:solidFill>
              </a:rPr>
              <a:t>Can be hoisted</a:t>
            </a:r>
            <a:endParaRPr sz="1300" b="1">
              <a:solidFill>
                <a:srgbClr val="FF0000"/>
              </a:solidFill>
            </a:endParaRPr>
          </a:p>
          <a:p>
            <a:pPr marL="457200" lvl="0" indent="-311150" algn="l" rtl="0">
              <a:lnSpc>
                <a:spcPct val="115000"/>
              </a:lnSpc>
              <a:spcBef>
                <a:spcPts val="0"/>
              </a:spcBef>
              <a:spcAft>
                <a:spcPts val="0"/>
              </a:spcAft>
              <a:buClr>
                <a:srgbClr val="8C4FB7"/>
              </a:buClr>
              <a:buSzPts val="1300"/>
              <a:buFont typeface="Arial"/>
              <a:buChar char="●"/>
            </a:pPr>
            <a:r>
              <a:rPr lang="en" sz="1300" b="1">
                <a:solidFill>
                  <a:srgbClr val="8C4FB7"/>
                </a:solidFill>
                <a:highlight>
                  <a:schemeClr val="lt1"/>
                </a:highlight>
              </a:rPr>
              <a:t>redundant</a:t>
            </a:r>
            <a:endParaRPr sz="1300" b="1">
              <a:solidFill>
                <a:srgbClr val="8C4FB7"/>
              </a:solidFill>
              <a:highlight>
                <a:schemeClr val="lt1"/>
              </a:highlight>
            </a:endParaRPr>
          </a:p>
          <a:p>
            <a:pPr marL="0" lvl="0" indent="0" algn="l" rtl="0">
              <a:lnSpc>
                <a:spcPct val="115000"/>
              </a:lnSpc>
              <a:spcBef>
                <a:spcPts val="0"/>
              </a:spcBef>
              <a:spcAft>
                <a:spcPts val="0"/>
              </a:spcAft>
              <a:buNone/>
            </a:pPr>
            <a:endParaRPr sz="1300">
              <a:solidFill>
                <a:schemeClr val="dk2"/>
              </a:solidFill>
              <a:highlight>
                <a:srgbClr val="8C4FB7"/>
              </a:highlight>
            </a:endParaRPr>
          </a:p>
        </p:txBody>
      </p:sp>
      <p:pic>
        <p:nvPicPr>
          <p:cNvPr id="239" name="Google Shape;239;p29"/>
          <p:cNvPicPr preferRelativeResize="0"/>
          <p:nvPr/>
        </p:nvPicPr>
        <p:blipFill>
          <a:blip r:embed="rId3">
            <a:alphaModFix/>
          </a:blip>
          <a:stretch>
            <a:fillRect/>
          </a:stretch>
        </p:blipFill>
        <p:spPr>
          <a:xfrm>
            <a:off x="2041200" y="1299475"/>
            <a:ext cx="3844025" cy="3844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729450" y="667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Applying PRE</a:t>
            </a:r>
            <a:endParaRPr>
              <a:latin typeface="Arial"/>
              <a:ea typeface="Arial"/>
              <a:cs typeface="Arial"/>
              <a:sym typeface="Arial"/>
            </a:endParaRPr>
          </a:p>
        </p:txBody>
      </p:sp>
      <p:sp>
        <p:nvSpPr>
          <p:cNvPr id="245" name="Google Shape;245;p30"/>
          <p:cNvSpPr txBox="1"/>
          <p:nvPr/>
        </p:nvSpPr>
        <p:spPr>
          <a:xfrm>
            <a:off x="2425" y="-104150"/>
            <a:ext cx="697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246" name="Google Shape;246;p30"/>
          <p:cNvSpPr txBox="1"/>
          <p:nvPr/>
        </p:nvSpPr>
        <p:spPr>
          <a:xfrm>
            <a:off x="5833625" y="1299475"/>
            <a:ext cx="3038400" cy="8451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rgbClr val="FF0000"/>
              </a:buClr>
              <a:buSzPts val="1300"/>
              <a:buFont typeface="Arial"/>
              <a:buChar char="●"/>
            </a:pPr>
            <a:r>
              <a:rPr lang="en" sz="1300" b="1">
                <a:solidFill>
                  <a:srgbClr val="FF0000"/>
                </a:solidFill>
              </a:rPr>
              <a:t>Hoisted instruction</a:t>
            </a:r>
            <a:endParaRPr sz="1300" b="1">
              <a:solidFill>
                <a:srgbClr val="FF0000"/>
              </a:solidFill>
            </a:endParaRPr>
          </a:p>
          <a:p>
            <a:pPr marL="457200" lvl="0" indent="-311150" algn="l" rtl="0">
              <a:lnSpc>
                <a:spcPct val="115000"/>
              </a:lnSpc>
              <a:spcBef>
                <a:spcPts val="0"/>
              </a:spcBef>
              <a:spcAft>
                <a:spcPts val="0"/>
              </a:spcAft>
              <a:buClr>
                <a:srgbClr val="38761D"/>
              </a:buClr>
              <a:buSzPts val="1300"/>
              <a:buFont typeface="Arial"/>
              <a:buChar char="●"/>
            </a:pPr>
            <a:r>
              <a:rPr lang="en" sz="1300" b="1">
                <a:solidFill>
                  <a:srgbClr val="38761D"/>
                </a:solidFill>
              </a:rPr>
              <a:t>Unnecessary copies</a:t>
            </a:r>
            <a:endParaRPr sz="1300" b="1">
              <a:solidFill>
                <a:srgbClr val="38761D"/>
              </a:solidFill>
            </a:endParaRPr>
          </a:p>
          <a:p>
            <a:pPr marL="0" lvl="0" indent="0" algn="l" rtl="0">
              <a:lnSpc>
                <a:spcPct val="115000"/>
              </a:lnSpc>
              <a:spcBef>
                <a:spcPts val="0"/>
              </a:spcBef>
              <a:spcAft>
                <a:spcPts val="0"/>
              </a:spcAft>
              <a:buNone/>
            </a:pPr>
            <a:endParaRPr sz="1300" b="1">
              <a:solidFill>
                <a:schemeClr val="dk2"/>
              </a:solidFill>
            </a:endParaRPr>
          </a:p>
        </p:txBody>
      </p:sp>
      <p:pic>
        <p:nvPicPr>
          <p:cNvPr id="247" name="Google Shape;247;p30"/>
          <p:cNvPicPr preferRelativeResize="0"/>
          <p:nvPr/>
        </p:nvPicPr>
        <p:blipFill>
          <a:blip r:embed="rId3">
            <a:alphaModFix/>
          </a:blip>
          <a:stretch>
            <a:fillRect/>
          </a:stretch>
        </p:blipFill>
        <p:spPr>
          <a:xfrm>
            <a:off x="2224700" y="1299475"/>
            <a:ext cx="3822720" cy="3844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title"/>
          </p:nvPr>
        </p:nvSpPr>
        <p:spPr>
          <a:xfrm>
            <a:off x="729450" y="6678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Coalescing</a:t>
            </a:r>
            <a:endParaRPr/>
          </a:p>
        </p:txBody>
      </p:sp>
      <p:sp>
        <p:nvSpPr>
          <p:cNvPr id="253" name="Google Shape;253;p31"/>
          <p:cNvSpPr txBox="1"/>
          <p:nvPr/>
        </p:nvSpPr>
        <p:spPr>
          <a:xfrm>
            <a:off x="5603600" y="1311600"/>
            <a:ext cx="3306300" cy="15354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2"/>
              </a:buClr>
              <a:buSzPts val="1300"/>
              <a:buFont typeface="Arial"/>
              <a:buChar char="●"/>
            </a:pPr>
            <a:r>
              <a:rPr lang="en" sz="1300" b="1">
                <a:solidFill>
                  <a:schemeClr val="dk2"/>
                </a:solidFill>
              </a:rPr>
              <a:t>Coalesce with Chaitin-style global register allocator method</a:t>
            </a:r>
            <a:endParaRPr sz="1300" b="1">
              <a:solidFill>
                <a:schemeClr val="dk2"/>
              </a:solidFill>
            </a:endParaRPr>
          </a:p>
          <a:p>
            <a:pPr marL="914400" lvl="1" indent="-311150" algn="l" rtl="0">
              <a:lnSpc>
                <a:spcPct val="115000"/>
              </a:lnSpc>
              <a:spcBef>
                <a:spcPts val="0"/>
              </a:spcBef>
              <a:spcAft>
                <a:spcPts val="0"/>
              </a:spcAft>
              <a:buClr>
                <a:schemeClr val="dk2"/>
              </a:buClr>
              <a:buSzPts val="1300"/>
              <a:buFont typeface="Arial"/>
              <a:buChar char="○"/>
            </a:pPr>
            <a:r>
              <a:rPr lang="en" sz="1300">
                <a:solidFill>
                  <a:schemeClr val="dk2"/>
                </a:solidFill>
              </a:rPr>
              <a:t>Introduced in “Register allocation via coloring”</a:t>
            </a:r>
            <a:r>
              <a:rPr lang="en" sz="1300" baseline="30000">
                <a:solidFill>
                  <a:schemeClr val="dk2"/>
                </a:solidFill>
              </a:rPr>
              <a:t>[2]</a:t>
            </a:r>
            <a:endParaRPr sz="1300" baseline="30000">
              <a:solidFill>
                <a:schemeClr val="dk2"/>
              </a:solidFill>
            </a:endParaRPr>
          </a:p>
          <a:p>
            <a:pPr marL="914400" lvl="1" indent="-311150" algn="l" rtl="0">
              <a:lnSpc>
                <a:spcPct val="115000"/>
              </a:lnSpc>
              <a:spcBef>
                <a:spcPts val="0"/>
              </a:spcBef>
              <a:spcAft>
                <a:spcPts val="0"/>
              </a:spcAft>
              <a:buClr>
                <a:schemeClr val="dk2"/>
              </a:buClr>
              <a:buSzPts val="1300"/>
              <a:buFont typeface="Arial"/>
              <a:buChar char="○"/>
            </a:pPr>
            <a:r>
              <a:rPr lang="en" sz="1300">
                <a:solidFill>
                  <a:schemeClr val="dk2"/>
                </a:solidFill>
              </a:rPr>
              <a:t>Removed all copies in this case (not always true!)</a:t>
            </a:r>
            <a:endParaRPr sz="1300">
              <a:solidFill>
                <a:schemeClr val="dk2"/>
              </a:solidFill>
            </a:endParaRPr>
          </a:p>
        </p:txBody>
      </p:sp>
      <p:pic>
        <p:nvPicPr>
          <p:cNvPr id="254" name="Google Shape;254;p31"/>
          <p:cNvPicPr preferRelativeResize="0"/>
          <p:nvPr/>
        </p:nvPicPr>
        <p:blipFill>
          <a:blip r:embed="rId3">
            <a:alphaModFix/>
          </a:blip>
          <a:stretch>
            <a:fillRect/>
          </a:stretch>
        </p:blipFill>
        <p:spPr>
          <a:xfrm>
            <a:off x="2028100" y="1244350"/>
            <a:ext cx="3704199" cy="3899150"/>
          </a:xfrm>
          <a:prstGeom prst="rect">
            <a:avLst/>
          </a:prstGeom>
          <a:noFill/>
          <a:ln>
            <a:noFill/>
          </a:ln>
        </p:spPr>
      </p:pic>
      <p:sp>
        <p:nvSpPr>
          <p:cNvPr id="255" name="Google Shape;255;p31"/>
          <p:cNvSpPr txBox="1"/>
          <p:nvPr/>
        </p:nvSpPr>
        <p:spPr>
          <a:xfrm>
            <a:off x="6271825" y="3663450"/>
            <a:ext cx="2461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latin typeface="Lato"/>
                <a:ea typeface="Lato"/>
                <a:cs typeface="Lato"/>
                <a:sym typeface="Lato"/>
              </a:rPr>
              <a:t>[2] Gregory J. Chaitin, Marc A. Auslander, Ashok K.Chandra, John Cocke, Martin E. Hopkins, and Pe-ter W. Markstein. Register allocation via coloring. Conlputer Languages, 6:47-57, January 1981.</a:t>
            </a:r>
            <a:endParaRPr sz="80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727650" y="6479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Basic PRE</a:t>
            </a:r>
            <a:endParaRPr>
              <a:latin typeface="Arial"/>
              <a:ea typeface="Arial"/>
              <a:cs typeface="Arial"/>
              <a:sym typeface="Arial"/>
            </a:endParaRPr>
          </a:p>
        </p:txBody>
      </p:sp>
      <p:sp>
        <p:nvSpPr>
          <p:cNvPr id="95" name="Google Shape;95;p14"/>
          <p:cNvSpPr txBox="1">
            <a:spLocks noGrp="1"/>
          </p:cNvSpPr>
          <p:nvPr>
            <p:ph type="body" idx="1"/>
          </p:nvPr>
        </p:nvSpPr>
        <p:spPr>
          <a:xfrm>
            <a:off x="727650" y="1253550"/>
            <a:ext cx="8106900" cy="1039800"/>
          </a:xfrm>
          <a:prstGeom prst="rect">
            <a:avLst/>
          </a:prstGeom>
        </p:spPr>
        <p:txBody>
          <a:bodyPr spcFirstLastPara="1" wrap="square" lIns="91425" tIns="91425" rIns="91425" bIns="91425" anchor="t" anchorCtr="0">
            <a:spAutoFit/>
          </a:bodyPr>
          <a:lstStyle/>
          <a:p>
            <a:pPr marL="457200" lvl="0" indent="-311150" algn="l" rtl="0">
              <a:spcBef>
                <a:spcPts val="0"/>
              </a:spcBef>
              <a:spcAft>
                <a:spcPts val="0"/>
              </a:spcAft>
              <a:buClr>
                <a:schemeClr val="dk2"/>
              </a:buClr>
              <a:buSzPts val="1300"/>
              <a:buFont typeface="Arial"/>
              <a:buChar char="●"/>
            </a:pPr>
            <a:r>
              <a:rPr lang="en">
                <a:solidFill>
                  <a:schemeClr val="dk2"/>
                </a:solidFill>
                <a:latin typeface="Arial"/>
                <a:ea typeface="Arial"/>
                <a:cs typeface="Arial"/>
                <a:sym typeface="Arial"/>
              </a:rPr>
              <a:t>Partial-redundant:</a:t>
            </a:r>
            <a:endParaRPr>
              <a:solidFill>
                <a:schemeClr val="dk2"/>
              </a:solidFill>
              <a:latin typeface="Arial"/>
              <a:ea typeface="Arial"/>
              <a:cs typeface="Arial"/>
              <a:sym typeface="Arial"/>
            </a:endParaRPr>
          </a:p>
          <a:p>
            <a:pPr marL="914400" lvl="1" indent="-298450" algn="l" rtl="0">
              <a:spcBef>
                <a:spcPts val="0"/>
              </a:spcBef>
              <a:spcAft>
                <a:spcPts val="0"/>
              </a:spcAft>
              <a:buClr>
                <a:schemeClr val="dk2"/>
              </a:buClr>
              <a:buSzPts val="1100"/>
              <a:buFont typeface="Arial"/>
              <a:buChar char="○"/>
            </a:pPr>
            <a:r>
              <a:rPr lang="en">
                <a:solidFill>
                  <a:schemeClr val="dk2"/>
                </a:solidFill>
                <a:latin typeface="Arial"/>
                <a:ea typeface="Arial"/>
                <a:cs typeface="Arial"/>
                <a:sym typeface="Arial"/>
              </a:rPr>
              <a:t>An expression is partially-redundant at point p if it is redundant along some paths that reaches p</a:t>
            </a:r>
            <a:endParaRPr>
              <a:solidFill>
                <a:schemeClr val="dk2"/>
              </a:solidFill>
              <a:latin typeface="Arial"/>
              <a:ea typeface="Arial"/>
              <a:cs typeface="Arial"/>
              <a:sym typeface="Arial"/>
            </a:endParaRPr>
          </a:p>
          <a:p>
            <a:pPr marL="457200" lvl="0" indent="-311150" algn="l" rtl="0">
              <a:spcBef>
                <a:spcPts val="0"/>
              </a:spcBef>
              <a:spcAft>
                <a:spcPts val="0"/>
              </a:spcAft>
              <a:buClr>
                <a:schemeClr val="dk2"/>
              </a:buClr>
              <a:buSzPts val="1300"/>
              <a:buFont typeface="Arial"/>
              <a:buChar char="●"/>
            </a:pPr>
            <a:r>
              <a:rPr lang="en">
                <a:solidFill>
                  <a:schemeClr val="dk2"/>
                </a:solidFill>
                <a:latin typeface="Arial"/>
                <a:ea typeface="Arial"/>
                <a:cs typeface="Arial"/>
                <a:sym typeface="Arial"/>
              </a:rPr>
              <a:t>Combination and extension of CSE and LICM</a:t>
            </a:r>
            <a:endParaRPr>
              <a:solidFill>
                <a:schemeClr val="dk2"/>
              </a:solidFill>
              <a:latin typeface="Arial"/>
              <a:ea typeface="Arial"/>
              <a:cs typeface="Arial"/>
              <a:sym typeface="Arial"/>
            </a:endParaRPr>
          </a:p>
          <a:p>
            <a:pPr marL="457200" lvl="0" indent="-311150" algn="l" rtl="0">
              <a:spcBef>
                <a:spcPts val="0"/>
              </a:spcBef>
              <a:spcAft>
                <a:spcPts val="0"/>
              </a:spcAft>
              <a:buClr>
                <a:schemeClr val="dk2"/>
              </a:buClr>
              <a:buSzPts val="1300"/>
              <a:buFont typeface="Arial"/>
              <a:buChar char="●"/>
            </a:pPr>
            <a:r>
              <a:rPr lang="en">
                <a:solidFill>
                  <a:schemeClr val="dk2"/>
                </a:solidFill>
                <a:latin typeface="Arial"/>
                <a:ea typeface="Arial"/>
                <a:cs typeface="Arial"/>
                <a:sym typeface="Arial"/>
              </a:rPr>
              <a:t>PRE converts partially-redundant expressions in to fully redundant expression, then CSE and LICM</a:t>
            </a:r>
            <a:endParaRPr>
              <a:solidFill>
                <a:schemeClr val="dk2"/>
              </a:solidFill>
              <a:latin typeface="Arial"/>
              <a:ea typeface="Arial"/>
              <a:cs typeface="Arial"/>
              <a:sym typeface="Arial"/>
            </a:endParaRPr>
          </a:p>
        </p:txBody>
      </p:sp>
      <p:sp>
        <p:nvSpPr>
          <p:cNvPr id="96" name="Google Shape;96;p14"/>
          <p:cNvSpPr txBox="1"/>
          <p:nvPr/>
        </p:nvSpPr>
        <p:spPr>
          <a:xfrm>
            <a:off x="681400" y="1907550"/>
            <a:ext cx="2408400" cy="29583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endParaRPr>
              <a:latin typeface="Lato"/>
              <a:ea typeface="Lato"/>
              <a:cs typeface="Lato"/>
              <a:sym typeface="Lato"/>
            </a:endParaRPr>
          </a:p>
        </p:txBody>
      </p:sp>
      <p:pic>
        <p:nvPicPr>
          <p:cNvPr id="97" name="Google Shape;97;p14"/>
          <p:cNvPicPr preferRelativeResize="0"/>
          <p:nvPr/>
        </p:nvPicPr>
        <p:blipFill rotWithShape="1">
          <a:blip r:embed="rId3">
            <a:alphaModFix/>
          </a:blip>
          <a:srcRect t="3649" r="2056" b="5556"/>
          <a:stretch/>
        </p:blipFill>
        <p:spPr>
          <a:xfrm>
            <a:off x="47225" y="2523450"/>
            <a:ext cx="4323675" cy="2585924"/>
          </a:xfrm>
          <a:prstGeom prst="rect">
            <a:avLst/>
          </a:prstGeom>
          <a:noFill/>
          <a:ln>
            <a:noFill/>
          </a:ln>
        </p:spPr>
      </p:pic>
      <p:pic>
        <p:nvPicPr>
          <p:cNvPr id="98" name="Google Shape;98;p14"/>
          <p:cNvPicPr preferRelativeResize="0"/>
          <p:nvPr/>
        </p:nvPicPr>
        <p:blipFill rotWithShape="1">
          <a:blip r:embed="rId4">
            <a:alphaModFix/>
          </a:blip>
          <a:srcRect l="5427" t="4291" r="5302" b="8135"/>
          <a:stretch/>
        </p:blipFill>
        <p:spPr>
          <a:xfrm>
            <a:off x="4715375" y="2523450"/>
            <a:ext cx="4396175" cy="2208525"/>
          </a:xfrm>
          <a:prstGeom prst="rect">
            <a:avLst/>
          </a:prstGeom>
          <a:noFill/>
          <a:ln>
            <a:noFill/>
          </a:ln>
        </p:spPr>
      </p:pic>
      <p:cxnSp>
        <p:nvCxnSpPr>
          <p:cNvPr id="99" name="Google Shape;99;p14"/>
          <p:cNvCxnSpPr/>
          <p:nvPr/>
        </p:nvCxnSpPr>
        <p:spPr>
          <a:xfrm>
            <a:off x="4569588" y="2407313"/>
            <a:ext cx="4800" cy="2440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727650" y="6028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Experimental Study and Results</a:t>
            </a:r>
            <a:endParaRPr/>
          </a:p>
        </p:txBody>
      </p:sp>
      <p:pic>
        <p:nvPicPr>
          <p:cNvPr id="261" name="Google Shape;261;p32"/>
          <p:cNvPicPr preferRelativeResize="0"/>
          <p:nvPr/>
        </p:nvPicPr>
        <p:blipFill>
          <a:blip r:embed="rId3">
            <a:alphaModFix/>
          </a:blip>
          <a:stretch>
            <a:fillRect/>
          </a:stretch>
        </p:blipFill>
        <p:spPr>
          <a:xfrm>
            <a:off x="125" y="2964266"/>
            <a:ext cx="9144003" cy="2035969"/>
          </a:xfrm>
          <a:prstGeom prst="rect">
            <a:avLst/>
          </a:prstGeom>
          <a:noFill/>
          <a:ln>
            <a:noFill/>
          </a:ln>
        </p:spPr>
      </p:pic>
      <p:sp>
        <p:nvSpPr>
          <p:cNvPr id="262" name="Google Shape;262;p32"/>
          <p:cNvSpPr txBox="1"/>
          <p:nvPr/>
        </p:nvSpPr>
        <p:spPr>
          <a:xfrm>
            <a:off x="609425" y="1765750"/>
            <a:ext cx="8534700" cy="1305300"/>
          </a:xfrm>
          <a:prstGeom prst="rect">
            <a:avLst/>
          </a:prstGeom>
          <a:noFill/>
          <a:ln>
            <a:noFill/>
          </a:ln>
        </p:spPr>
        <p:txBody>
          <a:bodyPr spcFirstLastPara="1" wrap="square" lIns="91425" tIns="91425" rIns="91425" bIns="91425" anchor="t" anchorCtr="0">
            <a:spAutoFit/>
          </a:bodyPr>
          <a:lstStyle/>
          <a:p>
            <a:pPr marL="457200" marR="0" lvl="0" indent="-311150" algn="l" rtl="0">
              <a:lnSpc>
                <a:spcPct val="115000"/>
              </a:lnSpc>
              <a:spcBef>
                <a:spcPts val="0"/>
              </a:spcBef>
              <a:spcAft>
                <a:spcPts val="0"/>
              </a:spcAft>
              <a:buClr>
                <a:schemeClr val="dk2"/>
              </a:buClr>
              <a:buSzPts val="1300"/>
              <a:buFont typeface="Lato"/>
              <a:buChar char="●"/>
            </a:pPr>
            <a:r>
              <a:rPr lang="en" sz="1300" i="1">
                <a:solidFill>
                  <a:schemeClr val="dk2"/>
                </a:solidFill>
              </a:rPr>
              <a:t>baseline: </a:t>
            </a:r>
            <a:r>
              <a:rPr lang="en" sz="1300" b="1">
                <a:solidFill>
                  <a:schemeClr val="dk2"/>
                </a:solidFill>
              </a:rPr>
              <a:t>after</a:t>
            </a:r>
            <a:r>
              <a:rPr lang="en" sz="1300">
                <a:solidFill>
                  <a:schemeClr val="dk2"/>
                </a:solidFill>
              </a:rPr>
              <a:t> optimization passes</a:t>
            </a:r>
            <a:endParaRPr sz="1300">
              <a:solidFill>
                <a:schemeClr val="dk2"/>
              </a:solidFill>
            </a:endParaRPr>
          </a:p>
          <a:p>
            <a:pPr marL="457200" marR="0" lvl="0" indent="-311150" algn="l" rtl="0">
              <a:lnSpc>
                <a:spcPct val="115000"/>
              </a:lnSpc>
              <a:spcBef>
                <a:spcPts val="0"/>
              </a:spcBef>
              <a:spcAft>
                <a:spcPts val="0"/>
              </a:spcAft>
              <a:buClr>
                <a:schemeClr val="dk2"/>
              </a:buClr>
              <a:buSzPts val="1300"/>
              <a:buFont typeface="Lato"/>
              <a:buChar char="●"/>
            </a:pPr>
            <a:r>
              <a:rPr lang="en" sz="1300" i="1">
                <a:solidFill>
                  <a:schemeClr val="dk2"/>
                </a:solidFill>
              </a:rPr>
              <a:t>partial</a:t>
            </a:r>
            <a:r>
              <a:rPr lang="en" sz="1300">
                <a:solidFill>
                  <a:schemeClr val="dk2"/>
                </a:solidFill>
              </a:rPr>
              <a:t>: </a:t>
            </a:r>
            <a:r>
              <a:rPr lang="en" sz="1300" b="1">
                <a:solidFill>
                  <a:schemeClr val="dk2"/>
                </a:solidFill>
              </a:rPr>
              <a:t>after</a:t>
            </a:r>
            <a:r>
              <a:rPr lang="en" sz="1300">
                <a:solidFill>
                  <a:schemeClr val="dk2"/>
                </a:solidFill>
              </a:rPr>
              <a:t> PRE followed by </a:t>
            </a:r>
            <a:r>
              <a:rPr lang="en" sz="1300" i="1">
                <a:solidFill>
                  <a:schemeClr val="dk2"/>
                </a:solidFill>
              </a:rPr>
              <a:t>baseline</a:t>
            </a:r>
            <a:endParaRPr sz="1300" i="1">
              <a:solidFill>
                <a:schemeClr val="dk2"/>
              </a:solidFill>
            </a:endParaRPr>
          </a:p>
          <a:p>
            <a:pPr marL="457200" marR="0" lvl="0" indent="-311150" algn="l" rtl="0">
              <a:lnSpc>
                <a:spcPct val="115000"/>
              </a:lnSpc>
              <a:spcBef>
                <a:spcPts val="0"/>
              </a:spcBef>
              <a:spcAft>
                <a:spcPts val="0"/>
              </a:spcAft>
              <a:buClr>
                <a:schemeClr val="dk2"/>
              </a:buClr>
              <a:buSzPts val="1300"/>
              <a:buFont typeface="Lato"/>
              <a:buChar char="●"/>
            </a:pPr>
            <a:r>
              <a:rPr lang="en" sz="1300" i="1">
                <a:solidFill>
                  <a:schemeClr val="dk2"/>
                </a:solidFill>
              </a:rPr>
              <a:t>reassociation &amp; distribution</a:t>
            </a:r>
            <a:r>
              <a:rPr lang="en" sz="1300">
                <a:solidFill>
                  <a:schemeClr val="dk2"/>
                </a:solidFill>
              </a:rPr>
              <a:t>: </a:t>
            </a:r>
            <a:r>
              <a:rPr lang="en" sz="1300" b="1">
                <a:solidFill>
                  <a:schemeClr val="dk2"/>
                </a:solidFill>
              </a:rPr>
              <a:t>after</a:t>
            </a:r>
            <a:r>
              <a:rPr lang="en" sz="1300">
                <a:solidFill>
                  <a:schemeClr val="dk2"/>
                </a:solidFill>
              </a:rPr>
              <a:t> global reassociation and global value numbering </a:t>
            </a:r>
            <a:r>
              <a:rPr lang="en" sz="1300" b="1">
                <a:solidFill>
                  <a:schemeClr val="dk2"/>
                </a:solidFill>
              </a:rPr>
              <a:t>before</a:t>
            </a:r>
            <a:r>
              <a:rPr lang="en" sz="1300">
                <a:solidFill>
                  <a:schemeClr val="dk2"/>
                </a:solidFill>
              </a:rPr>
              <a:t> PRE</a:t>
            </a:r>
            <a:endParaRPr sz="1300">
              <a:solidFill>
                <a:schemeClr val="dk2"/>
              </a:solidFill>
            </a:endParaRPr>
          </a:p>
          <a:p>
            <a:pPr marL="457200" marR="0" lvl="0" indent="-311150" algn="l" rtl="0">
              <a:lnSpc>
                <a:spcPct val="115000"/>
              </a:lnSpc>
              <a:spcBef>
                <a:spcPts val="0"/>
              </a:spcBef>
              <a:spcAft>
                <a:spcPts val="0"/>
              </a:spcAft>
              <a:buClr>
                <a:schemeClr val="dk2"/>
              </a:buClr>
              <a:buSzPts val="1300"/>
              <a:buFont typeface="Arial"/>
              <a:buChar char="●"/>
            </a:pPr>
            <a:r>
              <a:rPr lang="en" sz="1300" i="1">
                <a:solidFill>
                  <a:schemeClr val="dk2"/>
                </a:solidFill>
              </a:rPr>
              <a:t>new: improvement over partial contributed by reassociation and distribution</a:t>
            </a:r>
            <a:endParaRPr sz="1300" i="1">
              <a:solidFill>
                <a:schemeClr val="dk2"/>
              </a:solidFill>
            </a:endParaRPr>
          </a:p>
          <a:p>
            <a:pPr marL="457200" marR="0" lvl="0" indent="-311150" algn="l" rtl="0">
              <a:lnSpc>
                <a:spcPct val="115000"/>
              </a:lnSpc>
              <a:spcBef>
                <a:spcPts val="0"/>
              </a:spcBef>
              <a:spcAft>
                <a:spcPts val="0"/>
              </a:spcAft>
              <a:buClr>
                <a:schemeClr val="dk2"/>
              </a:buClr>
              <a:buSzPts val="1300"/>
              <a:buFont typeface="Arial"/>
              <a:buChar char="●"/>
            </a:pPr>
            <a:r>
              <a:rPr lang="en" sz="1300" i="1">
                <a:solidFill>
                  <a:schemeClr val="dk2"/>
                </a:solidFill>
              </a:rPr>
              <a:t>total: improvement over the baseline by the entire set of optimization</a:t>
            </a:r>
            <a:r>
              <a:rPr lang="en" sz="1300">
                <a:solidFill>
                  <a:schemeClr val="dk2"/>
                </a:solidFill>
              </a:rPr>
              <a:t> </a:t>
            </a:r>
            <a:endParaRPr sz="1300">
              <a:solidFill>
                <a:schemeClr val="dk2"/>
              </a:solidFill>
            </a:endParaRPr>
          </a:p>
        </p:txBody>
      </p:sp>
      <p:sp>
        <p:nvSpPr>
          <p:cNvPr id="263" name="Google Shape;263;p32"/>
          <p:cNvSpPr txBox="1"/>
          <p:nvPr/>
        </p:nvSpPr>
        <p:spPr>
          <a:xfrm>
            <a:off x="609425" y="1267600"/>
            <a:ext cx="5807100" cy="5841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2"/>
              </a:buClr>
              <a:buSzPts val="1300"/>
              <a:buFont typeface="Arial"/>
              <a:buChar char="●"/>
            </a:pPr>
            <a:r>
              <a:rPr lang="en" sz="1300">
                <a:solidFill>
                  <a:schemeClr val="dk2"/>
                </a:solidFill>
              </a:rPr>
              <a:t>An experimental FORTRAN compiler</a:t>
            </a:r>
            <a:endParaRPr sz="1300">
              <a:solidFill>
                <a:schemeClr val="dk2"/>
              </a:solidFill>
            </a:endParaRPr>
          </a:p>
          <a:p>
            <a:pPr marL="914400" lvl="1" indent="-298450" algn="l" rtl="0">
              <a:lnSpc>
                <a:spcPct val="115000"/>
              </a:lnSpc>
              <a:spcBef>
                <a:spcPts val="0"/>
              </a:spcBef>
              <a:spcAft>
                <a:spcPts val="0"/>
              </a:spcAft>
              <a:buClr>
                <a:schemeClr val="dk2"/>
              </a:buClr>
              <a:buSzPts val="1100"/>
              <a:buFont typeface="Arial"/>
              <a:buChar char="○"/>
            </a:pPr>
            <a:r>
              <a:rPr lang="en" sz="1100">
                <a:solidFill>
                  <a:schemeClr val="dk2"/>
                </a:solidFill>
              </a:rPr>
              <a:t>FORTRAN —&gt; ILOC —&gt; ILOC —&gt; C (dynamic counts)</a:t>
            </a:r>
            <a:endParaRPr>
              <a:solidFill>
                <a:schemeClr val="dk2"/>
              </a:solidFill>
            </a:endParaRPr>
          </a:p>
        </p:txBody>
      </p:sp>
      <p:sp>
        <p:nvSpPr>
          <p:cNvPr id="264" name="Google Shape;264;p32"/>
          <p:cNvSpPr/>
          <p:nvPr/>
        </p:nvSpPr>
        <p:spPr>
          <a:xfrm>
            <a:off x="6983875" y="3423725"/>
            <a:ext cx="573300" cy="1576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p:nvPr/>
        </p:nvSpPr>
        <p:spPr>
          <a:xfrm>
            <a:off x="7677675" y="3423725"/>
            <a:ext cx="666600" cy="1576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p:nvPr/>
        </p:nvSpPr>
        <p:spPr>
          <a:xfrm>
            <a:off x="5125288" y="3423725"/>
            <a:ext cx="666600" cy="1576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727650" y="6309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Code Degradation and Limitations</a:t>
            </a:r>
            <a:endParaRPr>
              <a:latin typeface="Arial"/>
              <a:ea typeface="Arial"/>
              <a:cs typeface="Arial"/>
              <a:sym typeface="Arial"/>
            </a:endParaRPr>
          </a:p>
        </p:txBody>
      </p:sp>
      <p:sp>
        <p:nvSpPr>
          <p:cNvPr id="272" name="Google Shape;272;p33"/>
          <p:cNvSpPr txBox="1">
            <a:spLocks noGrp="1"/>
          </p:cNvSpPr>
          <p:nvPr>
            <p:ph type="body" idx="1"/>
          </p:nvPr>
        </p:nvSpPr>
        <p:spPr>
          <a:xfrm>
            <a:off x="727650" y="3194950"/>
            <a:ext cx="7688700" cy="15591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sz="1600" b="1">
                <a:solidFill>
                  <a:schemeClr val="dk2"/>
                </a:solidFill>
                <a:latin typeface="Arial"/>
                <a:ea typeface="Arial"/>
                <a:cs typeface="Arial"/>
                <a:sym typeface="Arial"/>
              </a:rPr>
              <a:t>Three Sources of Difficulty</a:t>
            </a:r>
            <a:endParaRPr sz="1600" b="1">
              <a:solidFill>
                <a:schemeClr val="dk2"/>
              </a:solidFill>
              <a:latin typeface="Arial"/>
              <a:ea typeface="Arial"/>
              <a:cs typeface="Arial"/>
              <a:sym typeface="Arial"/>
            </a:endParaRPr>
          </a:p>
          <a:p>
            <a:pPr marL="457200" lvl="0" indent="-311150" algn="l" rtl="0">
              <a:spcBef>
                <a:spcPts val="1200"/>
              </a:spcBef>
              <a:spcAft>
                <a:spcPts val="0"/>
              </a:spcAft>
              <a:buClr>
                <a:schemeClr val="dk2"/>
              </a:buClr>
              <a:buSzPts val="1300"/>
              <a:buChar char="●"/>
            </a:pPr>
            <a:r>
              <a:rPr lang="en">
                <a:solidFill>
                  <a:schemeClr val="dk2"/>
                </a:solidFill>
                <a:latin typeface="Arial"/>
                <a:ea typeface="Arial"/>
                <a:cs typeface="Arial"/>
                <a:sym typeface="Arial"/>
              </a:rPr>
              <a:t>Reassociation – </a:t>
            </a:r>
            <a:r>
              <a:rPr lang="en" b="1">
                <a:solidFill>
                  <a:schemeClr val="dk2"/>
                </a:solidFill>
                <a:latin typeface="Arial"/>
                <a:ea typeface="Arial"/>
                <a:cs typeface="Arial"/>
                <a:sym typeface="Arial"/>
              </a:rPr>
              <a:t>disguise common sub expressions.</a:t>
            </a:r>
            <a:endParaRPr b="1">
              <a:solidFill>
                <a:schemeClr val="dk2"/>
              </a:solidFill>
              <a:latin typeface="Arial"/>
              <a:ea typeface="Arial"/>
              <a:cs typeface="Arial"/>
              <a:sym typeface="Arial"/>
            </a:endParaRPr>
          </a:p>
          <a:p>
            <a:pPr marL="457200" lvl="0" indent="-311150" algn="l" rtl="0">
              <a:spcBef>
                <a:spcPts val="0"/>
              </a:spcBef>
              <a:spcAft>
                <a:spcPts val="0"/>
              </a:spcAft>
              <a:buClr>
                <a:schemeClr val="dk2"/>
              </a:buClr>
              <a:buSzPts val="1300"/>
              <a:buChar char="●"/>
            </a:pPr>
            <a:r>
              <a:rPr lang="en">
                <a:solidFill>
                  <a:schemeClr val="dk2"/>
                </a:solidFill>
                <a:latin typeface="Arial"/>
                <a:ea typeface="Arial"/>
                <a:cs typeface="Arial"/>
                <a:sym typeface="Arial"/>
              </a:rPr>
              <a:t>Distribution – </a:t>
            </a:r>
            <a:r>
              <a:rPr lang="en" b="1">
                <a:solidFill>
                  <a:schemeClr val="dk2"/>
                </a:solidFill>
                <a:latin typeface="Arial"/>
                <a:ea typeface="Arial"/>
                <a:cs typeface="Arial"/>
                <a:sym typeface="Arial"/>
              </a:rPr>
              <a:t>distribution of multiplication over addition</a:t>
            </a:r>
            <a:r>
              <a:rPr lang="en">
                <a:solidFill>
                  <a:schemeClr val="dk2"/>
                </a:solidFill>
                <a:latin typeface="Arial"/>
                <a:ea typeface="Arial"/>
                <a:cs typeface="Arial"/>
                <a:sym typeface="Arial"/>
              </a:rPr>
              <a:t> cause problems in some cases.</a:t>
            </a:r>
            <a:endParaRPr>
              <a:solidFill>
                <a:schemeClr val="dk2"/>
              </a:solidFill>
              <a:latin typeface="Arial"/>
              <a:ea typeface="Arial"/>
              <a:cs typeface="Arial"/>
              <a:sym typeface="Arial"/>
            </a:endParaRPr>
          </a:p>
          <a:p>
            <a:pPr marL="457200" lvl="0" indent="-311150" algn="l" rtl="0">
              <a:spcBef>
                <a:spcPts val="0"/>
              </a:spcBef>
              <a:spcAft>
                <a:spcPts val="0"/>
              </a:spcAft>
              <a:buClr>
                <a:schemeClr val="dk2"/>
              </a:buClr>
              <a:buSzPts val="1300"/>
              <a:buChar char="●"/>
            </a:pPr>
            <a:r>
              <a:rPr lang="en">
                <a:solidFill>
                  <a:schemeClr val="dk2"/>
                </a:solidFill>
                <a:latin typeface="Arial"/>
                <a:ea typeface="Arial"/>
                <a:cs typeface="Arial"/>
                <a:sym typeface="Arial"/>
              </a:rPr>
              <a:t>Forward Propagation  – code degradation if expressions are moved into loops – </a:t>
            </a:r>
            <a:r>
              <a:rPr lang="en" b="1">
                <a:solidFill>
                  <a:schemeClr val="dk2"/>
                </a:solidFill>
                <a:latin typeface="Arial"/>
                <a:ea typeface="Arial"/>
                <a:cs typeface="Arial"/>
                <a:sym typeface="Arial"/>
              </a:rPr>
              <a:t>invariant</a:t>
            </a:r>
            <a:r>
              <a:rPr lang="en">
                <a:solidFill>
                  <a:schemeClr val="dk2"/>
                </a:solidFill>
                <a:latin typeface="Arial"/>
                <a:ea typeface="Arial"/>
                <a:cs typeface="Arial"/>
                <a:sym typeface="Arial"/>
              </a:rPr>
              <a:t> but unable to be hoisted by PRE</a:t>
            </a:r>
            <a:endParaRPr>
              <a:solidFill>
                <a:schemeClr val="dk2"/>
              </a:solidFill>
              <a:latin typeface="Arial"/>
              <a:ea typeface="Arial"/>
              <a:cs typeface="Arial"/>
              <a:sym typeface="Arial"/>
            </a:endParaRPr>
          </a:p>
        </p:txBody>
      </p:sp>
      <p:pic>
        <p:nvPicPr>
          <p:cNvPr id="273" name="Google Shape;273;p33"/>
          <p:cNvPicPr preferRelativeResize="0"/>
          <p:nvPr/>
        </p:nvPicPr>
        <p:blipFill>
          <a:blip r:embed="rId3">
            <a:alphaModFix/>
          </a:blip>
          <a:stretch>
            <a:fillRect/>
          </a:stretch>
        </p:blipFill>
        <p:spPr>
          <a:xfrm>
            <a:off x="0" y="1334462"/>
            <a:ext cx="9144003" cy="1692176"/>
          </a:xfrm>
          <a:prstGeom prst="rect">
            <a:avLst/>
          </a:prstGeom>
          <a:noFill/>
          <a:ln>
            <a:noFill/>
          </a:ln>
        </p:spPr>
      </p:pic>
      <p:sp>
        <p:nvSpPr>
          <p:cNvPr id="274" name="Google Shape;274;p33"/>
          <p:cNvSpPr/>
          <p:nvPr/>
        </p:nvSpPr>
        <p:spPr>
          <a:xfrm>
            <a:off x="7657250" y="1334450"/>
            <a:ext cx="759000" cy="1340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3"/>
          <p:cNvSpPr/>
          <p:nvPr/>
        </p:nvSpPr>
        <p:spPr>
          <a:xfrm>
            <a:off x="6990650" y="1334450"/>
            <a:ext cx="666600" cy="1340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p:nvPr/>
        </p:nvSpPr>
        <p:spPr>
          <a:xfrm>
            <a:off x="5111625" y="1334450"/>
            <a:ext cx="666600" cy="1340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7650" y="6109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Limitations - code shape</a:t>
            </a:r>
            <a:endParaRPr>
              <a:latin typeface="Arial"/>
              <a:ea typeface="Arial"/>
              <a:cs typeface="Arial"/>
              <a:sym typeface="Arial"/>
            </a:endParaRPr>
          </a:p>
        </p:txBody>
      </p:sp>
      <p:sp>
        <p:nvSpPr>
          <p:cNvPr id="105" name="Google Shape;105;p15"/>
          <p:cNvSpPr txBox="1">
            <a:spLocks noGrp="1"/>
          </p:cNvSpPr>
          <p:nvPr>
            <p:ph type="body" idx="1"/>
          </p:nvPr>
        </p:nvSpPr>
        <p:spPr>
          <a:xfrm>
            <a:off x="727650" y="1301800"/>
            <a:ext cx="7043100" cy="1191300"/>
          </a:xfrm>
          <a:prstGeom prst="rect">
            <a:avLst/>
          </a:prstGeom>
        </p:spPr>
        <p:txBody>
          <a:bodyPr spcFirstLastPara="1" wrap="square" lIns="91425" tIns="91425" rIns="91425" bIns="91425" anchor="t" anchorCtr="0">
            <a:normAutofit lnSpcReduction="20000"/>
          </a:bodyPr>
          <a:lstStyle/>
          <a:p>
            <a:pPr marL="457200" lvl="0" indent="-311150" algn="l" rtl="0">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Compiler optimizer uses low-level intermediate language.</a:t>
            </a:r>
            <a:endParaRPr>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Different code shapes limites PRE’s ability of hoisting.</a:t>
            </a:r>
            <a:endParaRPr>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Precision of floating-point arithmetic restrict possible ordering.</a:t>
            </a:r>
            <a:endParaRPr>
              <a:solidFill>
                <a:srgbClr val="000000"/>
              </a:solidFill>
              <a:latin typeface="Arial"/>
              <a:ea typeface="Arial"/>
              <a:cs typeface="Arial"/>
              <a:sym typeface="Arial"/>
            </a:endParaRPr>
          </a:p>
          <a:p>
            <a:pPr marL="457200" lvl="0" indent="-311150" algn="l" rtl="0">
              <a:spcBef>
                <a:spcPts val="0"/>
              </a:spcBef>
              <a:spcAft>
                <a:spcPts val="0"/>
              </a:spcAft>
              <a:buClr>
                <a:srgbClr val="000000"/>
              </a:buClr>
              <a:buSzPts val="1300"/>
              <a:buFont typeface="Arial"/>
              <a:buChar char="●"/>
            </a:pPr>
            <a:r>
              <a:rPr lang="en">
                <a:solidFill>
                  <a:srgbClr val="000000"/>
                </a:solidFill>
                <a:latin typeface="Arial"/>
                <a:ea typeface="Arial"/>
                <a:cs typeface="Arial"/>
                <a:sym typeface="Arial"/>
              </a:rPr>
              <a:t>Larger number of possible variable ordering makes exhaustive search for optimal solution impractical.</a:t>
            </a:r>
            <a:endParaRPr>
              <a:solidFill>
                <a:srgbClr val="000000"/>
              </a:solidFill>
              <a:latin typeface="Arial"/>
              <a:ea typeface="Arial"/>
              <a:cs typeface="Arial"/>
              <a:sym typeface="Arial"/>
            </a:endParaRPr>
          </a:p>
        </p:txBody>
      </p:sp>
      <p:pic>
        <p:nvPicPr>
          <p:cNvPr id="106" name="Google Shape;106;p15"/>
          <p:cNvPicPr preferRelativeResize="0"/>
          <p:nvPr/>
        </p:nvPicPr>
        <p:blipFill rotWithShape="1">
          <a:blip r:embed="rId3">
            <a:alphaModFix/>
          </a:blip>
          <a:srcRect t="6937" r="3716" b="17154"/>
          <a:stretch/>
        </p:blipFill>
        <p:spPr>
          <a:xfrm>
            <a:off x="585375" y="2571750"/>
            <a:ext cx="7259717" cy="2298874"/>
          </a:xfrm>
          <a:prstGeom prst="rect">
            <a:avLst/>
          </a:prstGeom>
          <a:noFill/>
          <a:ln>
            <a:noFill/>
          </a:ln>
        </p:spPr>
      </p:pic>
      <p:sp>
        <p:nvSpPr>
          <p:cNvPr id="107" name="Google Shape;107;p15"/>
          <p:cNvSpPr txBox="1"/>
          <p:nvPr/>
        </p:nvSpPr>
        <p:spPr>
          <a:xfrm>
            <a:off x="2927925" y="2886275"/>
            <a:ext cx="208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1</a:t>
            </a:r>
            <a:endParaRPr sz="1000"/>
          </a:p>
        </p:txBody>
      </p:sp>
      <p:sp>
        <p:nvSpPr>
          <p:cNvPr id="108" name="Google Shape;108;p15"/>
          <p:cNvSpPr txBox="1"/>
          <p:nvPr/>
        </p:nvSpPr>
        <p:spPr>
          <a:xfrm>
            <a:off x="4572000" y="2886275"/>
            <a:ext cx="208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2</a:t>
            </a:r>
            <a:endParaRPr sz="1000"/>
          </a:p>
        </p:txBody>
      </p:sp>
      <p:sp>
        <p:nvSpPr>
          <p:cNvPr id="109" name="Google Shape;109;p15"/>
          <p:cNvSpPr txBox="1"/>
          <p:nvPr/>
        </p:nvSpPr>
        <p:spPr>
          <a:xfrm>
            <a:off x="6216075" y="2886275"/>
            <a:ext cx="208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3</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727650" y="6109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Limitations - Naming</a:t>
            </a:r>
            <a:endParaRPr>
              <a:latin typeface="Arial"/>
              <a:ea typeface="Arial"/>
              <a:cs typeface="Arial"/>
              <a:sym typeface="Arial"/>
            </a:endParaRPr>
          </a:p>
        </p:txBody>
      </p:sp>
      <p:sp>
        <p:nvSpPr>
          <p:cNvPr id="115" name="Google Shape;115;p16"/>
          <p:cNvSpPr txBox="1">
            <a:spLocks noGrp="1"/>
          </p:cNvSpPr>
          <p:nvPr>
            <p:ph type="body" idx="1"/>
          </p:nvPr>
        </p:nvSpPr>
        <p:spPr>
          <a:xfrm>
            <a:off x="727650" y="1250925"/>
            <a:ext cx="7043100" cy="1191300"/>
          </a:xfrm>
          <a:prstGeom prst="rect">
            <a:avLst/>
          </a:prstGeom>
        </p:spPr>
        <p:txBody>
          <a:bodyPr spcFirstLastPara="1" wrap="square" lIns="91425" tIns="91425" rIns="91425" bIns="91425" anchor="t" anchorCtr="0">
            <a:normAutofit fontScale="62500" lnSpcReduction="20000"/>
          </a:bodyPr>
          <a:lstStyle/>
          <a:p>
            <a:pPr marL="457200" lvl="0" indent="-307124" algn="l" rtl="0">
              <a:spcBef>
                <a:spcPts val="0"/>
              </a:spcBef>
              <a:spcAft>
                <a:spcPts val="0"/>
              </a:spcAft>
              <a:buClr>
                <a:schemeClr val="dk2"/>
              </a:buClr>
              <a:buSzPct val="100000"/>
              <a:buFont typeface="Arial"/>
              <a:buChar char="●"/>
            </a:pPr>
            <a:r>
              <a:rPr lang="en" sz="1978">
                <a:solidFill>
                  <a:schemeClr val="dk2"/>
                </a:solidFill>
                <a:latin typeface="Arial"/>
                <a:ea typeface="Arial"/>
                <a:cs typeface="Arial"/>
                <a:sym typeface="Arial"/>
              </a:rPr>
              <a:t>Variable name -&gt; target of a copy instruction, corresponding to source level assignments</a:t>
            </a:r>
            <a:endParaRPr sz="1978">
              <a:solidFill>
                <a:schemeClr val="dk2"/>
              </a:solidFill>
              <a:latin typeface="Arial"/>
              <a:ea typeface="Arial"/>
              <a:cs typeface="Arial"/>
              <a:sym typeface="Arial"/>
            </a:endParaRPr>
          </a:p>
          <a:p>
            <a:pPr marL="457200" lvl="0" indent="-307124" algn="l" rtl="0">
              <a:spcBef>
                <a:spcPts val="0"/>
              </a:spcBef>
              <a:spcAft>
                <a:spcPts val="0"/>
              </a:spcAft>
              <a:buClr>
                <a:schemeClr val="dk2"/>
              </a:buClr>
              <a:buSzPct val="100000"/>
              <a:buFont typeface="Arial"/>
              <a:buChar char="●"/>
            </a:pPr>
            <a:r>
              <a:rPr lang="en" sz="1978">
                <a:solidFill>
                  <a:schemeClr val="dk2"/>
                </a:solidFill>
                <a:latin typeface="Arial"/>
                <a:ea typeface="Arial"/>
                <a:cs typeface="Arial"/>
                <a:sym typeface="Arial"/>
              </a:rPr>
              <a:t>Expression name -&gt; target of a computation, an instruction other than branch and copy</a:t>
            </a:r>
            <a:endParaRPr sz="1978">
              <a:solidFill>
                <a:schemeClr val="dk2"/>
              </a:solidFill>
              <a:latin typeface="Arial"/>
              <a:ea typeface="Arial"/>
              <a:cs typeface="Arial"/>
              <a:sym typeface="Arial"/>
            </a:endParaRPr>
          </a:p>
          <a:p>
            <a:pPr marL="457200" marR="0" lvl="0" indent="-307124" algn="l" rtl="0">
              <a:lnSpc>
                <a:spcPct val="115000"/>
              </a:lnSpc>
              <a:spcBef>
                <a:spcPts val="0"/>
              </a:spcBef>
              <a:spcAft>
                <a:spcPts val="0"/>
              </a:spcAft>
              <a:buClr>
                <a:schemeClr val="dk2"/>
              </a:buClr>
              <a:buSzPct val="100000"/>
              <a:buFont typeface="Arial"/>
              <a:buChar char="●"/>
            </a:pPr>
            <a:r>
              <a:rPr lang="en" sz="1978">
                <a:solidFill>
                  <a:schemeClr val="dk2"/>
                </a:solidFill>
                <a:latin typeface="Arial"/>
                <a:ea typeface="Arial"/>
                <a:cs typeface="Arial"/>
                <a:sym typeface="Arial"/>
              </a:rPr>
              <a:t>Lexically-identical expression always receive the same name</a:t>
            </a:r>
            <a:endParaRPr sz="1978">
              <a:solidFill>
                <a:schemeClr val="dk2"/>
              </a:solidFill>
              <a:latin typeface="Arial"/>
              <a:ea typeface="Arial"/>
              <a:cs typeface="Arial"/>
              <a:sym typeface="Arial"/>
            </a:endParaRPr>
          </a:p>
          <a:p>
            <a:pPr marL="457200" marR="0" lvl="0" indent="-307124" algn="l" rtl="0">
              <a:lnSpc>
                <a:spcPct val="115000"/>
              </a:lnSpc>
              <a:spcBef>
                <a:spcPts val="0"/>
              </a:spcBef>
              <a:spcAft>
                <a:spcPts val="0"/>
              </a:spcAft>
              <a:buClr>
                <a:schemeClr val="dk2"/>
              </a:buClr>
              <a:buSzPct val="100000"/>
              <a:buFont typeface="Arial"/>
              <a:buChar char="●"/>
            </a:pPr>
            <a:r>
              <a:rPr lang="en" sz="1978">
                <a:solidFill>
                  <a:schemeClr val="dk2"/>
                </a:solidFill>
                <a:latin typeface="Arial"/>
                <a:ea typeface="Arial"/>
                <a:cs typeface="Arial"/>
                <a:sym typeface="Arial"/>
              </a:rPr>
              <a:t>Uses hash table to record expression and its name</a:t>
            </a:r>
            <a:endParaRPr sz="2078">
              <a:solidFill>
                <a:schemeClr val="dk2"/>
              </a:solidFill>
              <a:latin typeface="Arial"/>
              <a:ea typeface="Arial"/>
              <a:cs typeface="Arial"/>
              <a:sym typeface="Arial"/>
            </a:endParaRPr>
          </a:p>
          <a:p>
            <a:pPr marL="457200" lvl="0" indent="0" algn="l" rtl="0">
              <a:spcBef>
                <a:spcPts val="1200"/>
              </a:spcBef>
              <a:spcAft>
                <a:spcPts val="1200"/>
              </a:spcAft>
              <a:buNone/>
            </a:pPr>
            <a:endParaRPr>
              <a:solidFill>
                <a:schemeClr val="dk2"/>
              </a:solidFill>
              <a:latin typeface="Arial"/>
              <a:ea typeface="Arial"/>
              <a:cs typeface="Arial"/>
              <a:sym typeface="Arial"/>
            </a:endParaRPr>
          </a:p>
        </p:txBody>
      </p:sp>
      <p:sp>
        <p:nvSpPr>
          <p:cNvPr id="116" name="Google Shape;116;p16"/>
          <p:cNvSpPr txBox="1"/>
          <p:nvPr/>
        </p:nvSpPr>
        <p:spPr>
          <a:xfrm>
            <a:off x="1032112" y="2383683"/>
            <a:ext cx="924600" cy="69246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latin typeface="Lato"/>
                <a:ea typeface="Lato"/>
                <a:cs typeface="Lato"/>
                <a:sym typeface="Lato"/>
              </a:rPr>
              <a:t>x = y + z</a:t>
            </a:r>
            <a:endParaRPr sz="1100" dirty="0">
              <a:latin typeface="Lato"/>
              <a:ea typeface="Lato"/>
              <a:cs typeface="Lato"/>
              <a:sym typeface="Lato"/>
            </a:endParaRPr>
          </a:p>
          <a:p>
            <a:pPr marL="0" lvl="0" indent="0" algn="l" rtl="0">
              <a:spcBef>
                <a:spcPts val="0"/>
              </a:spcBef>
              <a:spcAft>
                <a:spcPts val="0"/>
              </a:spcAft>
              <a:buNone/>
            </a:pPr>
            <a:r>
              <a:rPr lang="en" sz="1100" dirty="0">
                <a:latin typeface="Lato"/>
                <a:ea typeface="Lato"/>
                <a:cs typeface="Lato"/>
                <a:sym typeface="Lato"/>
              </a:rPr>
              <a:t>a = y</a:t>
            </a:r>
            <a:endParaRPr sz="1100" dirty="0">
              <a:latin typeface="Lato"/>
              <a:ea typeface="Lato"/>
              <a:cs typeface="Lato"/>
              <a:sym typeface="Lato"/>
            </a:endParaRPr>
          </a:p>
          <a:p>
            <a:pPr marL="0" lvl="0" indent="0" algn="l" rtl="0">
              <a:spcBef>
                <a:spcPts val="0"/>
              </a:spcBef>
              <a:spcAft>
                <a:spcPts val="0"/>
              </a:spcAft>
              <a:buNone/>
            </a:pPr>
            <a:r>
              <a:rPr lang="en" sz="1100" dirty="0">
                <a:latin typeface="Lato"/>
                <a:ea typeface="Lato"/>
                <a:cs typeface="Lato"/>
                <a:sym typeface="Lato"/>
              </a:rPr>
              <a:t>b = a +z</a:t>
            </a:r>
            <a:endParaRPr sz="1100" dirty="0">
              <a:latin typeface="Lato"/>
              <a:ea typeface="Lato"/>
              <a:cs typeface="Lato"/>
              <a:sym typeface="Lato"/>
            </a:endParaRPr>
          </a:p>
        </p:txBody>
      </p:sp>
      <p:sp>
        <p:nvSpPr>
          <p:cNvPr id="117" name="Google Shape;117;p16"/>
          <p:cNvSpPr/>
          <p:nvPr/>
        </p:nvSpPr>
        <p:spPr>
          <a:xfrm>
            <a:off x="449100" y="3485050"/>
            <a:ext cx="3482400" cy="1191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latin typeface="Lato"/>
                <a:ea typeface="Lato"/>
                <a:cs typeface="Lato"/>
                <a:sym typeface="Lato"/>
              </a:rPr>
              <a:t>r1 = ry + rz   	       r1 -&gt; name of expression </a:t>
            </a:r>
            <a:endParaRPr sz="1100" dirty="0">
              <a:latin typeface="Lato"/>
              <a:ea typeface="Lato"/>
              <a:cs typeface="Lato"/>
              <a:sym typeface="Lato"/>
            </a:endParaRPr>
          </a:p>
          <a:p>
            <a:pPr marL="0" lvl="0" indent="0" algn="l" rtl="0">
              <a:spcBef>
                <a:spcPts val="0"/>
              </a:spcBef>
              <a:spcAft>
                <a:spcPts val="0"/>
              </a:spcAft>
              <a:buNone/>
            </a:pPr>
            <a:r>
              <a:rPr lang="en" sz="1100" dirty="0">
                <a:latin typeface="Lato"/>
                <a:ea typeface="Lato"/>
                <a:cs typeface="Lato"/>
                <a:sym typeface="Lato"/>
              </a:rPr>
              <a:t>rx = r1	       rx -&gt; name of variable</a:t>
            </a:r>
            <a:endParaRPr sz="1100" dirty="0">
              <a:latin typeface="Lato"/>
              <a:ea typeface="Lato"/>
              <a:cs typeface="Lato"/>
              <a:sym typeface="Lato"/>
            </a:endParaRPr>
          </a:p>
          <a:p>
            <a:pPr marL="0" lvl="0" indent="0" algn="l" rtl="0">
              <a:spcBef>
                <a:spcPts val="0"/>
              </a:spcBef>
              <a:spcAft>
                <a:spcPts val="0"/>
              </a:spcAft>
              <a:buNone/>
            </a:pPr>
            <a:r>
              <a:rPr lang="en" sz="1100" dirty="0">
                <a:latin typeface="Lato"/>
                <a:ea typeface="Lato"/>
                <a:cs typeface="Lato"/>
                <a:sym typeface="Lato"/>
              </a:rPr>
              <a:t>ra = ry	       ra-&gt;name of variable</a:t>
            </a:r>
            <a:endParaRPr sz="1100" dirty="0">
              <a:latin typeface="Lato"/>
              <a:ea typeface="Lato"/>
              <a:cs typeface="Lato"/>
              <a:sym typeface="Lato"/>
            </a:endParaRPr>
          </a:p>
          <a:p>
            <a:pPr marL="0" lvl="0" indent="0" algn="l" rtl="0">
              <a:spcBef>
                <a:spcPts val="0"/>
              </a:spcBef>
              <a:spcAft>
                <a:spcPts val="0"/>
              </a:spcAft>
              <a:buNone/>
            </a:pPr>
            <a:r>
              <a:rPr lang="en" sz="1100" dirty="0">
                <a:latin typeface="Lato"/>
                <a:ea typeface="Lato"/>
                <a:cs typeface="Lato"/>
                <a:sym typeface="Lato"/>
              </a:rPr>
              <a:t>r2 = ra + rz	       r2 -&gt; name of expression</a:t>
            </a:r>
            <a:endParaRPr sz="1100" dirty="0">
              <a:latin typeface="Lato"/>
              <a:ea typeface="Lato"/>
              <a:cs typeface="Lato"/>
              <a:sym typeface="Lato"/>
            </a:endParaRPr>
          </a:p>
          <a:p>
            <a:pPr marL="0" lvl="0" indent="0" algn="l" rtl="0">
              <a:spcBef>
                <a:spcPts val="0"/>
              </a:spcBef>
              <a:spcAft>
                <a:spcPts val="0"/>
              </a:spcAft>
              <a:buNone/>
            </a:pPr>
            <a:r>
              <a:rPr lang="en" sz="1100" dirty="0">
                <a:latin typeface="Lato"/>
                <a:ea typeface="Lato"/>
                <a:cs typeface="Lato"/>
                <a:sym typeface="Lato"/>
              </a:rPr>
              <a:t>rb = r2	       rb -&gt; name of variable</a:t>
            </a:r>
            <a:endParaRPr sz="1100" dirty="0">
              <a:latin typeface="Lato"/>
              <a:ea typeface="Lato"/>
              <a:cs typeface="Lato"/>
              <a:sym typeface="Lato"/>
            </a:endParaRPr>
          </a:p>
        </p:txBody>
      </p:sp>
      <p:sp>
        <p:nvSpPr>
          <p:cNvPr id="118" name="Google Shape;118;p16"/>
          <p:cNvSpPr/>
          <p:nvPr/>
        </p:nvSpPr>
        <p:spPr>
          <a:xfrm>
            <a:off x="1157800" y="3048938"/>
            <a:ext cx="388500" cy="351600"/>
          </a:xfrm>
          <a:prstGeom prst="down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16"/>
          <p:cNvSpPr txBox="1"/>
          <p:nvPr/>
        </p:nvSpPr>
        <p:spPr>
          <a:xfrm>
            <a:off x="4445000" y="2071000"/>
            <a:ext cx="4491300" cy="2010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endParaRPr sz="1200" dirty="0">
              <a:solidFill>
                <a:schemeClr val="dk2"/>
              </a:solidFill>
            </a:endParaRPr>
          </a:p>
          <a:p>
            <a:pPr marL="457200" marR="0" lvl="0" indent="-304800" algn="l" rtl="0">
              <a:lnSpc>
                <a:spcPct val="115000"/>
              </a:lnSpc>
              <a:spcBef>
                <a:spcPts val="1200"/>
              </a:spcBef>
              <a:spcAft>
                <a:spcPts val="0"/>
              </a:spcAft>
              <a:buClr>
                <a:schemeClr val="dk2"/>
              </a:buClr>
              <a:buSzPts val="1200"/>
              <a:buFont typeface="Arial"/>
              <a:buChar char="●"/>
            </a:pPr>
            <a:r>
              <a:rPr lang="en" sz="1200" dirty="0">
                <a:solidFill>
                  <a:schemeClr val="dk2"/>
                </a:solidFill>
              </a:rPr>
              <a:t>Can not eliminate different names with same value</a:t>
            </a:r>
            <a:endParaRPr sz="1200" dirty="0">
              <a:solidFill>
                <a:schemeClr val="dk2"/>
              </a:solidFill>
            </a:endParaRPr>
          </a:p>
          <a:p>
            <a:pPr marL="914400" marR="0" lvl="1" indent="-304800" algn="l" rtl="0">
              <a:lnSpc>
                <a:spcPct val="115000"/>
              </a:lnSpc>
              <a:spcBef>
                <a:spcPts val="0"/>
              </a:spcBef>
              <a:spcAft>
                <a:spcPts val="0"/>
              </a:spcAft>
              <a:buClr>
                <a:schemeClr val="dk2"/>
              </a:buClr>
              <a:buSzPts val="1200"/>
              <a:buFont typeface="Arial"/>
              <a:buChar char="○"/>
            </a:pPr>
            <a:r>
              <a:rPr lang="en" sz="1200" dirty="0">
                <a:solidFill>
                  <a:schemeClr val="dk2"/>
                </a:solidFill>
              </a:rPr>
              <a:t>r1 = ry +rz , ra = ry, r2 = ra+rz</a:t>
            </a:r>
            <a:endParaRPr sz="1200" dirty="0">
              <a:solidFill>
                <a:schemeClr val="dk2"/>
              </a:solidFill>
            </a:endParaRPr>
          </a:p>
          <a:p>
            <a:pPr marL="457200" lvl="0" indent="-304800" algn="l" rtl="0">
              <a:lnSpc>
                <a:spcPct val="115000"/>
              </a:lnSpc>
              <a:spcBef>
                <a:spcPts val="0"/>
              </a:spcBef>
              <a:spcAft>
                <a:spcPts val="0"/>
              </a:spcAft>
              <a:buClr>
                <a:schemeClr val="dk2"/>
              </a:buClr>
              <a:buSzPts val="1200"/>
              <a:buFont typeface="Arial"/>
              <a:buChar char="●"/>
            </a:pPr>
            <a:r>
              <a:rPr lang="en" sz="1200" dirty="0">
                <a:solidFill>
                  <a:schemeClr val="dk2"/>
                </a:solidFill>
              </a:rPr>
              <a:t>Difficult to maintaining naming rules across other optimizations</a:t>
            </a:r>
            <a:endParaRPr sz="1200" dirty="0">
              <a:solidFill>
                <a:schemeClr val="dk2"/>
              </a:solidFill>
            </a:endParaRPr>
          </a:p>
          <a:p>
            <a:pPr marL="457200" lvl="0" indent="-304800" algn="l" rtl="0">
              <a:lnSpc>
                <a:spcPct val="115000"/>
              </a:lnSpc>
              <a:spcBef>
                <a:spcPts val="0"/>
              </a:spcBef>
              <a:spcAft>
                <a:spcPts val="0"/>
              </a:spcAft>
              <a:buClr>
                <a:schemeClr val="dk2"/>
              </a:buClr>
              <a:buSzPts val="1200"/>
              <a:buFont typeface="Arial"/>
              <a:buChar char="●"/>
            </a:pPr>
            <a:r>
              <a:rPr lang="en" sz="1200" dirty="0">
                <a:solidFill>
                  <a:schemeClr val="dk2"/>
                </a:solidFill>
              </a:rPr>
              <a:t>Running PRE multiple times might introduce over-optimization and new errors</a:t>
            </a:r>
            <a:endParaRPr sz="1200" dirty="0">
              <a:solidFill>
                <a:schemeClr val="dk2"/>
              </a:solidFill>
            </a:endParaRPr>
          </a:p>
          <a:p>
            <a:pPr marL="457200" lvl="0" indent="-304800" algn="l" rtl="0">
              <a:lnSpc>
                <a:spcPct val="115000"/>
              </a:lnSpc>
              <a:spcBef>
                <a:spcPts val="0"/>
              </a:spcBef>
              <a:spcAft>
                <a:spcPts val="0"/>
              </a:spcAft>
              <a:buClr>
                <a:schemeClr val="dk2"/>
              </a:buClr>
              <a:buSzPts val="1200"/>
              <a:buFont typeface="Arial"/>
              <a:buChar char="●"/>
            </a:pPr>
            <a:r>
              <a:rPr lang="en" sz="1200" dirty="0">
                <a:solidFill>
                  <a:schemeClr val="dk2"/>
                </a:solidFill>
              </a:rPr>
              <a:t>PRE must be run first and only once </a:t>
            </a:r>
            <a:endParaRPr sz="1200" dirty="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727650" y="6196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Improvements</a:t>
            </a:r>
            <a:endParaRPr>
              <a:latin typeface="Arial"/>
              <a:ea typeface="Arial"/>
              <a:cs typeface="Arial"/>
              <a:sym typeface="Arial"/>
            </a:endParaRPr>
          </a:p>
        </p:txBody>
      </p:sp>
      <p:sp>
        <p:nvSpPr>
          <p:cNvPr id="125" name="Google Shape;125;p17"/>
          <p:cNvSpPr txBox="1">
            <a:spLocks noGrp="1"/>
          </p:cNvSpPr>
          <p:nvPr>
            <p:ph type="body" idx="1"/>
          </p:nvPr>
        </p:nvSpPr>
        <p:spPr>
          <a:xfrm>
            <a:off x="727650" y="1441200"/>
            <a:ext cx="7688700" cy="22611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chemeClr val="dk2"/>
              </a:buClr>
              <a:buSzPts val="1700"/>
              <a:buFont typeface="Arial"/>
              <a:buChar char="●"/>
            </a:pPr>
            <a:r>
              <a:rPr lang="en" sz="1700">
                <a:solidFill>
                  <a:schemeClr val="dk2"/>
                </a:solidFill>
                <a:latin typeface="Arial"/>
                <a:ea typeface="Arial"/>
                <a:cs typeface="Arial"/>
                <a:sym typeface="Arial"/>
              </a:rPr>
              <a:t>Global Reassociation</a:t>
            </a:r>
            <a:endParaRPr sz="1700">
              <a:solidFill>
                <a:schemeClr val="dk2"/>
              </a:solidFill>
              <a:latin typeface="Arial"/>
              <a:ea typeface="Arial"/>
              <a:cs typeface="Arial"/>
              <a:sym typeface="Arial"/>
            </a:endParaRPr>
          </a:p>
          <a:p>
            <a:pPr marL="914400" lvl="1" indent="-323850" algn="l" rtl="0">
              <a:spcBef>
                <a:spcPts val="0"/>
              </a:spcBef>
              <a:spcAft>
                <a:spcPts val="0"/>
              </a:spcAft>
              <a:buClr>
                <a:schemeClr val="dk2"/>
              </a:buClr>
              <a:buSzPts val="1500"/>
              <a:buFont typeface="Arial"/>
              <a:buChar char="○"/>
            </a:pPr>
            <a:r>
              <a:rPr lang="en" sz="1500">
                <a:solidFill>
                  <a:schemeClr val="dk2"/>
                </a:solidFill>
                <a:latin typeface="Arial"/>
                <a:ea typeface="Arial"/>
                <a:cs typeface="Arial"/>
                <a:sym typeface="Arial"/>
              </a:rPr>
              <a:t> Modify the code shape for optimal computation association</a:t>
            </a:r>
            <a:endParaRPr sz="1500">
              <a:solidFill>
                <a:schemeClr val="dk2"/>
              </a:solidFill>
              <a:latin typeface="Arial"/>
              <a:ea typeface="Arial"/>
              <a:cs typeface="Arial"/>
              <a:sym typeface="Arial"/>
            </a:endParaRPr>
          </a:p>
          <a:p>
            <a:pPr marL="914400" lvl="1" indent="-323850" algn="l" rtl="0">
              <a:spcBef>
                <a:spcPts val="0"/>
              </a:spcBef>
              <a:spcAft>
                <a:spcPts val="0"/>
              </a:spcAft>
              <a:buClr>
                <a:schemeClr val="dk2"/>
              </a:buClr>
              <a:buSzPts val="1500"/>
              <a:buFont typeface="Arial"/>
              <a:buChar char="○"/>
            </a:pPr>
            <a:r>
              <a:rPr lang="en" sz="1500">
                <a:solidFill>
                  <a:schemeClr val="dk2"/>
                </a:solidFill>
                <a:latin typeface="Arial"/>
                <a:ea typeface="Arial"/>
                <a:cs typeface="Arial"/>
                <a:sym typeface="Arial"/>
              </a:rPr>
              <a:t> Make expressions fully redundant</a:t>
            </a:r>
            <a:endParaRPr sz="1500">
              <a:solidFill>
                <a:schemeClr val="dk2"/>
              </a:solidFill>
              <a:latin typeface="Arial"/>
              <a:ea typeface="Arial"/>
              <a:cs typeface="Arial"/>
              <a:sym typeface="Arial"/>
            </a:endParaRPr>
          </a:p>
          <a:p>
            <a:pPr marL="914400" lvl="0" indent="0" algn="l" rtl="0">
              <a:spcBef>
                <a:spcPts val="1200"/>
              </a:spcBef>
              <a:spcAft>
                <a:spcPts val="0"/>
              </a:spcAft>
              <a:buNone/>
            </a:pPr>
            <a:endParaRPr sz="1500">
              <a:solidFill>
                <a:schemeClr val="dk2"/>
              </a:solidFill>
              <a:latin typeface="Arial"/>
              <a:ea typeface="Arial"/>
              <a:cs typeface="Arial"/>
              <a:sym typeface="Arial"/>
            </a:endParaRPr>
          </a:p>
          <a:p>
            <a:pPr marL="457200" lvl="0" indent="-336550" algn="l" rtl="0">
              <a:spcBef>
                <a:spcPts val="1200"/>
              </a:spcBef>
              <a:spcAft>
                <a:spcPts val="0"/>
              </a:spcAft>
              <a:buClr>
                <a:schemeClr val="dk2"/>
              </a:buClr>
              <a:buSzPts val="1700"/>
              <a:buFont typeface="Arial"/>
              <a:buChar char="●"/>
            </a:pPr>
            <a:r>
              <a:rPr lang="en" sz="1700">
                <a:solidFill>
                  <a:schemeClr val="dk2"/>
                </a:solidFill>
                <a:latin typeface="Arial"/>
                <a:ea typeface="Arial"/>
                <a:cs typeface="Arial"/>
                <a:sym typeface="Arial"/>
              </a:rPr>
              <a:t>Global Renaming</a:t>
            </a:r>
            <a:endParaRPr sz="1700">
              <a:solidFill>
                <a:schemeClr val="dk2"/>
              </a:solidFill>
              <a:latin typeface="Arial"/>
              <a:ea typeface="Arial"/>
              <a:cs typeface="Arial"/>
              <a:sym typeface="Arial"/>
            </a:endParaRPr>
          </a:p>
          <a:p>
            <a:pPr marL="914400" lvl="1" indent="-323850" algn="l" rtl="0">
              <a:spcBef>
                <a:spcPts val="0"/>
              </a:spcBef>
              <a:spcAft>
                <a:spcPts val="0"/>
              </a:spcAft>
              <a:buClr>
                <a:schemeClr val="dk2"/>
              </a:buClr>
              <a:buSzPts val="1500"/>
              <a:buFont typeface="Arial"/>
              <a:buChar char="○"/>
            </a:pPr>
            <a:r>
              <a:rPr lang="en" sz="1500">
                <a:solidFill>
                  <a:schemeClr val="dk2"/>
                </a:solidFill>
                <a:latin typeface="Arial"/>
                <a:ea typeface="Arial"/>
                <a:cs typeface="Arial"/>
                <a:sym typeface="Arial"/>
              </a:rPr>
              <a:t> Fix the naming association modified by global reassociation</a:t>
            </a:r>
            <a:endParaRPr sz="1500">
              <a:solidFill>
                <a:schemeClr val="dk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body" idx="1"/>
          </p:nvPr>
        </p:nvSpPr>
        <p:spPr>
          <a:xfrm>
            <a:off x="727650" y="1265875"/>
            <a:ext cx="7688700" cy="11157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2"/>
              </a:buClr>
              <a:buSzPts val="1300"/>
              <a:buFont typeface="Arial"/>
              <a:buChar char="●"/>
            </a:pPr>
            <a:r>
              <a:rPr lang="en">
                <a:solidFill>
                  <a:schemeClr val="dk2"/>
                </a:solidFill>
                <a:latin typeface="Arial"/>
                <a:ea typeface="Arial"/>
                <a:cs typeface="Arial"/>
                <a:sym typeface="Arial"/>
              </a:rPr>
              <a:t>Steps:</a:t>
            </a:r>
            <a:endParaRPr>
              <a:solidFill>
                <a:schemeClr val="dk2"/>
              </a:solidFill>
              <a:latin typeface="Arial"/>
              <a:ea typeface="Arial"/>
              <a:cs typeface="Arial"/>
              <a:sym typeface="Arial"/>
            </a:endParaRPr>
          </a:p>
          <a:p>
            <a:pPr marL="914400" lvl="1" indent="-298450" algn="l" rtl="0">
              <a:spcBef>
                <a:spcPts val="0"/>
              </a:spcBef>
              <a:spcAft>
                <a:spcPts val="0"/>
              </a:spcAft>
              <a:buClr>
                <a:schemeClr val="dk2"/>
              </a:buClr>
              <a:buSzPts val="1100"/>
              <a:buFont typeface="Arial"/>
              <a:buChar char="○"/>
            </a:pPr>
            <a:r>
              <a:rPr lang="en" sz="1300">
                <a:solidFill>
                  <a:schemeClr val="dk2"/>
                </a:solidFill>
                <a:latin typeface="Arial"/>
                <a:ea typeface="Arial"/>
                <a:cs typeface="Arial"/>
                <a:sym typeface="Arial"/>
              </a:rPr>
              <a:t>Compute a rank for each expression</a:t>
            </a:r>
            <a:endParaRPr sz="1300">
              <a:solidFill>
                <a:schemeClr val="dk2"/>
              </a:solidFill>
              <a:latin typeface="Arial"/>
              <a:ea typeface="Arial"/>
              <a:cs typeface="Arial"/>
              <a:sym typeface="Arial"/>
            </a:endParaRPr>
          </a:p>
          <a:p>
            <a:pPr marL="914400" lvl="1" indent="-298450" algn="l" rtl="0">
              <a:spcBef>
                <a:spcPts val="0"/>
              </a:spcBef>
              <a:spcAft>
                <a:spcPts val="0"/>
              </a:spcAft>
              <a:buClr>
                <a:schemeClr val="dk2"/>
              </a:buClr>
              <a:buSzPts val="1100"/>
              <a:buFont typeface="Arial"/>
              <a:buChar char="○"/>
            </a:pPr>
            <a:r>
              <a:rPr lang="en" sz="1300">
                <a:solidFill>
                  <a:schemeClr val="dk2"/>
                </a:solidFill>
                <a:latin typeface="Arial"/>
                <a:ea typeface="Arial"/>
                <a:cs typeface="Arial"/>
                <a:sym typeface="Arial"/>
              </a:rPr>
              <a:t>Propagate expressions forward to their uses</a:t>
            </a:r>
            <a:endParaRPr sz="1300">
              <a:solidFill>
                <a:schemeClr val="dk2"/>
              </a:solidFill>
              <a:latin typeface="Arial"/>
              <a:ea typeface="Arial"/>
              <a:cs typeface="Arial"/>
              <a:sym typeface="Arial"/>
            </a:endParaRPr>
          </a:p>
          <a:p>
            <a:pPr marL="914400" lvl="1" indent="-298450" algn="l" rtl="0">
              <a:spcBef>
                <a:spcPts val="0"/>
              </a:spcBef>
              <a:spcAft>
                <a:spcPts val="0"/>
              </a:spcAft>
              <a:buClr>
                <a:schemeClr val="dk2"/>
              </a:buClr>
              <a:buSzPts val="1100"/>
              <a:buFont typeface="Arial"/>
              <a:buChar char="○"/>
            </a:pPr>
            <a:r>
              <a:rPr lang="en" sz="1300">
                <a:solidFill>
                  <a:schemeClr val="dk2"/>
                </a:solidFill>
                <a:latin typeface="Arial"/>
                <a:ea typeface="Arial"/>
                <a:cs typeface="Arial"/>
                <a:sym typeface="Arial"/>
              </a:rPr>
              <a:t>Reassociate expressions, sorting their operands by ranks</a:t>
            </a:r>
            <a:endParaRPr sz="1300">
              <a:solidFill>
                <a:schemeClr val="dk2"/>
              </a:solidFill>
              <a:latin typeface="Arial"/>
              <a:ea typeface="Arial"/>
              <a:cs typeface="Arial"/>
              <a:sym typeface="Arial"/>
            </a:endParaRPr>
          </a:p>
        </p:txBody>
      </p:sp>
      <p:sp>
        <p:nvSpPr>
          <p:cNvPr id="131" name="Google Shape;131;p18"/>
          <p:cNvSpPr txBox="1">
            <a:spLocks noGrp="1"/>
          </p:cNvSpPr>
          <p:nvPr>
            <p:ph type="title"/>
          </p:nvPr>
        </p:nvSpPr>
        <p:spPr>
          <a:xfrm>
            <a:off x="727650" y="6479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Global Reassociation</a:t>
            </a:r>
            <a:endParaRPr>
              <a:latin typeface="Arial"/>
              <a:ea typeface="Arial"/>
              <a:cs typeface="Arial"/>
              <a:sym typeface="Arial"/>
            </a:endParaRPr>
          </a:p>
        </p:txBody>
      </p:sp>
      <p:pic>
        <p:nvPicPr>
          <p:cNvPr id="132" name="Google Shape;132;p18"/>
          <p:cNvPicPr preferRelativeResize="0"/>
          <p:nvPr/>
        </p:nvPicPr>
        <p:blipFill>
          <a:blip r:embed="rId3">
            <a:alphaModFix/>
          </a:blip>
          <a:stretch>
            <a:fillRect/>
          </a:stretch>
        </p:blipFill>
        <p:spPr>
          <a:xfrm>
            <a:off x="1081200" y="2367750"/>
            <a:ext cx="2404475" cy="2498900"/>
          </a:xfrm>
          <a:prstGeom prst="rect">
            <a:avLst/>
          </a:prstGeom>
          <a:noFill/>
          <a:ln>
            <a:noFill/>
          </a:ln>
        </p:spPr>
      </p:pic>
      <p:sp>
        <p:nvSpPr>
          <p:cNvPr id="133" name="Google Shape;133;p18"/>
          <p:cNvSpPr/>
          <p:nvPr/>
        </p:nvSpPr>
        <p:spPr>
          <a:xfrm>
            <a:off x="4037700" y="3476350"/>
            <a:ext cx="594600" cy="281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18"/>
          <p:cNvPicPr preferRelativeResize="0"/>
          <p:nvPr/>
        </p:nvPicPr>
        <p:blipFill>
          <a:blip r:embed="rId4">
            <a:alphaModFix/>
          </a:blip>
          <a:stretch>
            <a:fillRect/>
          </a:stretch>
        </p:blipFill>
        <p:spPr>
          <a:xfrm>
            <a:off x="5184325" y="2291550"/>
            <a:ext cx="2536225" cy="2669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body" idx="1"/>
          </p:nvPr>
        </p:nvSpPr>
        <p:spPr>
          <a:xfrm>
            <a:off x="727650" y="1265875"/>
            <a:ext cx="7688700" cy="11157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2"/>
              </a:buClr>
              <a:buSzPts val="1300"/>
              <a:buFont typeface="Arial"/>
              <a:buChar char="●"/>
            </a:pPr>
            <a:r>
              <a:rPr lang="en">
                <a:solidFill>
                  <a:schemeClr val="dk2"/>
                </a:solidFill>
                <a:latin typeface="Arial"/>
                <a:ea typeface="Arial"/>
                <a:cs typeface="Arial"/>
                <a:sym typeface="Arial"/>
              </a:rPr>
              <a:t>Steps:</a:t>
            </a:r>
            <a:endParaRPr>
              <a:solidFill>
                <a:schemeClr val="dk2"/>
              </a:solidFill>
              <a:latin typeface="Arial"/>
              <a:ea typeface="Arial"/>
              <a:cs typeface="Arial"/>
              <a:sym typeface="Arial"/>
            </a:endParaRPr>
          </a:p>
          <a:p>
            <a:pPr marL="914400" lvl="1" indent="-298450" algn="l" rtl="0">
              <a:spcBef>
                <a:spcPts val="0"/>
              </a:spcBef>
              <a:spcAft>
                <a:spcPts val="0"/>
              </a:spcAft>
              <a:buClr>
                <a:schemeClr val="dk2"/>
              </a:buClr>
              <a:buSzPts val="1100"/>
              <a:buFont typeface="Arial"/>
              <a:buChar char="○"/>
            </a:pPr>
            <a:r>
              <a:rPr lang="en" sz="1300" b="1">
                <a:solidFill>
                  <a:schemeClr val="dk2"/>
                </a:solidFill>
                <a:latin typeface="Arial"/>
                <a:ea typeface="Arial"/>
                <a:cs typeface="Arial"/>
                <a:sym typeface="Arial"/>
              </a:rPr>
              <a:t>Compute a rank for each expression</a:t>
            </a:r>
            <a:endParaRPr sz="1300" b="1">
              <a:solidFill>
                <a:schemeClr val="dk2"/>
              </a:solidFill>
              <a:latin typeface="Arial"/>
              <a:ea typeface="Arial"/>
              <a:cs typeface="Arial"/>
              <a:sym typeface="Arial"/>
            </a:endParaRPr>
          </a:p>
          <a:p>
            <a:pPr marL="914400" lvl="1" indent="-298450" algn="l" rtl="0">
              <a:spcBef>
                <a:spcPts val="0"/>
              </a:spcBef>
              <a:spcAft>
                <a:spcPts val="0"/>
              </a:spcAft>
              <a:buClr>
                <a:schemeClr val="dk2"/>
              </a:buClr>
              <a:buSzPts val="1100"/>
              <a:buFont typeface="Arial"/>
              <a:buChar char="○"/>
            </a:pPr>
            <a:r>
              <a:rPr lang="en" sz="1300">
                <a:solidFill>
                  <a:schemeClr val="dk2"/>
                </a:solidFill>
                <a:latin typeface="Arial"/>
                <a:ea typeface="Arial"/>
                <a:cs typeface="Arial"/>
                <a:sym typeface="Arial"/>
              </a:rPr>
              <a:t>Propagate expressions forward to their uses</a:t>
            </a:r>
            <a:endParaRPr sz="1300">
              <a:solidFill>
                <a:schemeClr val="dk2"/>
              </a:solidFill>
              <a:latin typeface="Arial"/>
              <a:ea typeface="Arial"/>
              <a:cs typeface="Arial"/>
              <a:sym typeface="Arial"/>
            </a:endParaRPr>
          </a:p>
          <a:p>
            <a:pPr marL="914400" lvl="1" indent="-298450" algn="l" rtl="0">
              <a:spcBef>
                <a:spcPts val="0"/>
              </a:spcBef>
              <a:spcAft>
                <a:spcPts val="0"/>
              </a:spcAft>
              <a:buClr>
                <a:schemeClr val="dk2"/>
              </a:buClr>
              <a:buSzPts val="1100"/>
              <a:buFont typeface="Arial"/>
              <a:buChar char="○"/>
            </a:pPr>
            <a:r>
              <a:rPr lang="en" sz="1300">
                <a:solidFill>
                  <a:schemeClr val="dk2"/>
                </a:solidFill>
                <a:latin typeface="Arial"/>
                <a:ea typeface="Arial"/>
                <a:cs typeface="Arial"/>
                <a:sym typeface="Arial"/>
              </a:rPr>
              <a:t>Reassociate expressions, sorting their operands by ranks</a:t>
            </a:r>
            <a:endParaRPr sz="1300">
              <a:solidFill>
                <a:schemeClr val="dk2"/>
              </a:solidFill>
              <a:latin typeface="Arial"/>
              <a:ea typeface="Arial"/>
              <a:cs typeface="Arial"/>
              <a:sym typeface="Arial"/>
            </a:endParaRPr>
          </a:p>
        </p:txBody>
      </p:sp>
      <p:sp>
        <p:nvSpPr>
          <p:cNvPr id="140" name="Google Shape;140;p19"/>
          <p:cNvSpPr txBox="1">
            <a:spLocks noGrp="1"/>
          </p:cNvSpPr>
          <p:nvPr>
            <p:ph type="title"/>
          </p:nvPr>
        </p:nvSpPr>
        <p:spPr>
          <a:xfrm>
            <a:off x="727650" y="6479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Global Reassociation</a:t>
            </a:r>
            <a:endParaRPr>
              <a:latin typeface="Arial"/>
              <a:ea typeface="Arial"/>
              <a:cs typeface="Arial"/>
              <a:sym typeface="Arial"/>
            </a:endParaRPr>
          </a:p>
        </p:txBody>
      </p:sp>
      <p:pic>
        <p:nvPicPr>
          <p:cNvPr id="141" name="Google Shape;141;p19"/>
          <p:cNvPicPr preferRelativeResize="0"/>
          <p:nvPr/>
        </p:nvPicPr>
        <p:blipFill>
          <a:blip r:embed="rId3">
            <a:alphaModFix/>
          </a:blip>
          <a:stretch>
            <a:fillRect/>
          </a:stretch>
        </p:blipFill>
        <p:spPr>
          <a:xfrm>
            <a:off x="1081200" y="2367750"/>
            <a:ext cx="2404475" cy="2498900"/>
          </a:xfrm>
          <a:prstGeom prst="rect">
            <a:avLst/>
          </a:prstGeom>
          <a:noFill/>
          <a:ln>
            <a:noFill/>
          </a:ln>
        </p:spPr>
      </p:pic>
      <p:sp>
        <p:nvSpPr>
          <p:cNvPr id="142" name="Google Shape;142;p19"/>
          <p:cNvSpPr/>
          <p:nvPr/>
        </p:nvSpPr>
        <p:spPr>
          <a:xfrm>
            <a:off x="4037700" y="3476350"/>
            <a:ext cx="594600" cy="281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19"/>
          <p:cNvPicPr preferRelativeResize="0"/>
          <p:nvPr/>
        </p:nvPicPr>
        <p:blipFill>
          <a:blip r:embed="rId4">
            <a:alphaModFix/>
          </a:blip>
          <a:stretch>
            <a:fillRect/>
          </a:stretch>
        </p:blipFill>
        <p:spPr>
          <a:xfrm>
            <a:off x="5013300" y="2281025"/>
            <a:ext cx="2706326" cy="2763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body" idx="1"/>
          </p:nvPr>
        </p:nvSpPr>
        <p:spPr>
          <a:xfrm>
            <a:off x="727650" y="1286000"/>
            <a:ext cx="7688700" cy="3621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Clr>
                <a:schemeClr val="dk2"/>
              </a:buClr>
              <a:buSzPts val="1300"/>
              <a:buChar char="●"/>
            </a:pPr>
            <a:r>
              <a:rPr lang="en" b="1">
                <a:solidFill>
                  <a:schemeClr val="dk2"/>
                </a:solidFill>
              </a:rPr>
              <a:t>Compute a rank for each expression</a:t>
            </a:r>
            <a:endParaRPr b="1">
              <a:solidFill>
                <a:schemeClr val="dk2"/>
              </a:solidFill>
            </a:endParaRPr>
          </a:p>
          <a:p>
            <a:pPr marL="914400" lvl="1" indent="-311150" algn="l" rtl="0">
              <a:spcBef>
                <a:spcPts val="0"/>
              </a:spcBef>
              <a:spcAft>
                <a:spcPts val="0"/>
              </a:spcAft>
              <a:buClr>
                <a:schemeClr val="dk2"/>
              </a:buClr>
              <a:buSzPts val="1300"/>
              <a:buChar char="○"/>
            </a:pPr>
            <a:r>
              <a:rPr lang="en" sz="1300" b="1">
                <a:solidFill>
                  <a:schemeClr val="dk2"/>
                </a:solidFill>
              </a:rPr>
              <a:t>Requirements:</a:t>
            </a:r>
            <a:endParaRPr sz="1300" b="1">
              <a:solidFill>
                <a:schemeClr val="dk2"/>
              </a:solidFill>
            </a:endParaRPr>
          </a:p>
          <a:p>
            <a:pPr marL="1371600" lvl="2" indent="-311150" algn="l" rtl="0">
              <a:lnSpc>
                <a:spcPct val="90000"/>
              </a:lnSpc>
              <a:spcBef>
                <a:spcPts val="0"/>
              </a:spcBef>
              <a:spcAft>
                <a:spcPts val="0"/>
              </a:spcAft>
              <a:buClr>
                <a:schemeClr val="dk2"/>
              </a:buClr>
              <a:buSzPts val="1300"/>
              <a:buChar char="■"/>
            </a:pPr>
            <a:r>
              <a:rPr lang="en" sz="1300">
                <a:solidFill>
                  <a:schemeClr val="dk2"/>
                </a:solidFill>
              </a:rPr>
              <a:t>Loop-invariant expressions have lower ranks than loop-variant ones</a:t>
            </a:r>
            <a:endParaRPr sz="1300">
              <a:solidFill>
                <a:schemeClr val="dk2"/>
              </a:solidFill>
            </a:endParaRPr>
          </a:p>
          <a:p>
            <a:pPr marL="1371600" lvl="2" indent="-311150" algn="l" rtl="0">
              <a:lnSpc>
                <a:spcPct val="90000"/>
              </a:lnSpc>
              <a:spcBef>
                <a:spcPts val="0"/>
              </a:spcBef>
              <a:spcAft>
                <a:spcPts val="0"/>
              </a:spcAft>
              <a:buClr>
                <a:schemeClr val="dk2"/>
              </a:buClr>
              <a:buSzPts val="1300"/>
              <a:buChar char="■"/>
            </a:pPr>
            <a:r>
              <a:rPr lang="en" sz="1300">
                <a:solidFill>
                  <a:schemeClr val="dk2"/>
                </a:solidFill>
              </a:rPr>
              <a:t>Nested loops: r (invariant inner two) &lt; r (invariant only one innermost)</a:t>
            </a:r>
            <a:endParaRPr sz="1300">
              <a:solidFill>
                <a:schemeClr val="dk2"/>
              </a:solidFill>
            </a:endParaRPr>
          </a:p>
          <a:p>
            <a:pPr marL="914400" lvl="1" indent="-311150" algn="l" rtl="0">
              <a:lnSpc>
                <a:spcPct val="90000"/>
              </a:lnSpc>
              <a:spcBef>
                <a:spcPts val="0"/>
              </a:spcBef>
              <a:spcAft>
                <a:spcPts val="0"/>
              </a:spcAft>
              <a:buClr>
                <a:schemeClr val="dk2"/>
              </a:buClr>
              <a:buSzPts val="1300"/>
              <a:buChar char="○"/>
            </a:pPr>
            <a:r>
              <a:rPr lang="en" sz="1300" b="1">
                <a:solidFill>
                  <a:schemeClr val="dk2"/>
                </a:solidFill>
              </a:rPr>
              <a:t>Steps:</a:t>
            </a:r>
            <a:endParaRPr sz="1300" b="1">
              <a:solidFill>
                <a:schemeClr val="dk2"/>
              </a:solidFill>
            </a:endParaRPr>
          </a:p>
          <a:p>
            <a:pPr marL="1371600" lvl="2" indent="-311150" algn="l" rtl="0">
              <a:lnSpc>
                <a:spcPct val="90000"/>
              </a:lnSpc>
              <a:spcBef>
                <a:spcPts val="0"/>
              </a:spcBef>
              <a:spcAft>
                <a:spcPts val="0"/>
              </a:spcAft>
              <a:buClr>
                <a:schemeClr val="dk2"/>
              </a:buClr>
              <a:buSzPts val="1300"/>
              <a:buChar char="■"/>
            </a:pPr>
            <a:r>
              <a:rPr lang="en" sz="1300">
                <a:solidFill>
                  <a:schemeClr val="dk2"/>
                </a:solidFill>
              </a:rPr>
              <a:t>Build the </a:t>
            </a:r>
            <a:r>
              <a:rPr lang="en" sz="1300">
                <a:solidFill>
                  <a:srgbClr val="6AA84F"/>
                </a:solidFill>
              </a:rPr>
              <a:t>pruned SSA</a:t>
            </a:r>
            <a:r>
              <a:rPr lang="en" sz="1300">
                <a:solidFill>
                  <a:schemeClr val="dk2"/>
                </a:solidFill>
              </a:rPr>
              <a:t> form and rename variables</a:t>
            </a:r>
            <a:endParaRPr sz="1300">
              <a:solidFill>
                <a:schemeClr val="dk2"/>
              </a:solidFill>
            </a:endParaRPr>
          </a:p>
          <a:p>
            <a:pPr marL="1828800" lvl="3" indent="-311150" algn="l" rtl="0">
              <a:lnSpc>
                <a:spcPct val="90000"/>
              </a:lnSpc>
              <a:spcBef>
                <a:spcPts val="0"/>
              </a:spcBef>
              <a:spcAft>
                <a:spcPts val="0"/>
              </a:spcAft>
              <a:buClr>
                <a:srgbClr val="6AA84F"/>
              </a:buClr>
              <a:buSzPts val="1300"/>
              <a:buChar char="●"/>
            </a:pPr>
            <a:r>
              <a:rPr lang="en" sz="1300">
                <a:solidFill>
                  <a:srgbClr val="6AA84F"/>
                </a:solidFill>
              </a:rPr>
              <a:t>Phi nodes are only needed for variables that are “live” after the Phi node</a:t>
            </a:r>
            <a:endParaRPr sz="1300">
              <a:solidFill>
                <a:srgbClr val="6AA84F"/>
              </a:solidFill>
            </a:endParaRPr>
          </a:p>
          <a:p>
            <a:pPr marL="1371600" lvl="2" indent="-311150" algn="l" rtl="0">
              <a:lnSpc>
                <a:spcPct val="90000"/>
              </a:lnSpc>
              <a:spcBef>
                <a:spcPts val="0"/>
              </a:spcBef>
              <a:spcAft>
                <a:spcPts val="0"/>
              </a:spcAft>
              <a:buClr>
                <a:schemeClr val="dk2"/>
              </a:buClr>
              <a:buSzPts val="1300"/>
              <a:buChar char="■"/>
            </a:pPr>
            <a:r>
              <a:rPr lang="en" sz="1300">
                <a:solidFill>
                  <a:schemeClr val="dk2"/>
                </a:solidFill>
              </a:rPr>
              <a:t>Assign ranks</a:t>
            </a:r>
            <a:endParaRPr sz="1300">
              <a:solidFill>
                <a:schemeClr val="dk2"/>
              </a:solidFill>
            </a:endParaRPr>
          </a:p>
          <a:p>
            <a:pPr marL="1828800" lvl="3" indent="-311150" algn="l" rtl="0">
              <a:lnSpc>
                <a:spcPct val="90000"/>
              </a:lnSpc>
              <a:spcBef>
                <a:spcPts val="0"/>
              </a:spcBef>
              <a:spcAft>
                <a:spcPts val="0"/>
              </a:spcAft>
              <a:buClr>
                <a:srgbClr val="FF0000"/>
              </a:buClr>
              <a:buSzPts val="1300"/>
              <a:buChar char="●"/>
            </a:pPr>
            <a:r>
              <a:rPr lang="en" sz="1300">
                <a:solidFill>
                  <a:srgbClr val="FF0000"/>
                </a:solidFill>
              </a:rPr>
              <a:t>Assign each block a rank as visited: r(1</a:t>
            </a:r>
            <a:r>
              <a:rPr lang="en" sz="1300" baseline="30000">
                <a:solidFill>
                  <a:srgbClr val="FF0000"/>
                </a:solidFill>
              </a:rPr>
              <a:t>st</a:t>
            </a:r>
            <a:r>
              <a:rPr lang="en" sz="1300">
                <a:solidFill>
                  <a:srgbClr val="FF0000"/>
                </a:solidFill>
              </a:rPr>
              <a:t> block) = 1, r(2</a:t>
            </a:r>
            <a:r>
              <a:rPr lang="en" sz="1300" baseline="30000">
                <a:solidFill>
                  <a:srgbClr val="FF0000"/>
                </a:solidFill>
              </a:rPr>
              <a:t>nd</a:t>
            </a:r>
            <a:r>
              <a:rPr lang="en" sz="1300">
                <a:solidFill>
                  <a:srgbClr val="FF0000"/>
                </a:solidFill>
              </a:rPr>
              <a:t> block) = 2…</a:t>
            </a:r>
            <a:endParaRPr sz="1300">
              <a:solidFill>
                <a:srgbClr val="FF0000"/>
              </a:solidFill>
            </a:endParaRPr>
          </a:p>
          <a:p>
            <a:pPr marL="1828800" lvl="3" indent="-311150" algn="l" rtl="0">
              <a:lnSpc>
                <a:spcPct val="90000"/>
              </a:lnSpc>
              <a:spcBef>
                <a:spcPts val="0"/>
              </a:spcBef>
              <a:spcAft>
                <a:spcPts val="0"/>
              </a:spcAft>
              <a:buClr>
                <a:srgbClr val="FF0000"/>
              </a:buClr>
              <a:buSzPts val="1300"/>
              <a:buChar char="●"/>
            </a:pPr>
            <a:r>
              <a:rPr lang="en" sz="1300">
                <a:solidFill>
                  <a:srgbClr val="FF0000"/>
                </a:solidFill>
              </a:rPr>
              <a:t>Assign each expression:</a:t>
            </a:r>
            <a:endParaRPr sz="1300">
              <a:solidFill>
                <a:srgbClr val="FF0000"/>
              </a:solidFill>
            </a:endParaRPr>
          </a:p>
          <a:p>
            <a:pPr marL="2286000" lvl="4" indent="-311150" algn="l" rtl="0">
              <a:lnSpc>
                <a:spcPct val="90000"/>
              </a:lnSpc>
              <a:spcBef>
                <a:spcPts val="0"/>
              </a:spcBef>
              <a:spcAft>
                <a:spcPts val="0"/>
              </a:spcAft>
              <a:buClr>
                <a:srgbClr val="0000FF"/>
              </a:buClr>
              <a:buSzPts val="1300"/>
              <a:buChar char="○"/>
            </a:pPr>
            <a:r>
              <a:rPr lang="en" sz="1300">
                <a:solidFill>
                  <a:srgbClr val="0000FF"/>
                </a:solidFill>
              </a:rPr>
              <a:t>r(constant) = 0</a:t>
            </a:r>
            <a:endParaRPr sz="1300">
              <a:solidFill>
                <a:srgbClr val="0000FF"/>
              </a:solidFill>
            </a:endParaRPr>
          </a:p>
          <a:p>
            <a:pPr marL="2286000" lvl="4" indent="-311150" algn="l" rtl="0">
              <a:lnSpc>
                <a:spcPct val="90000"/>
              </a:lnSpc>
              <a:spcBef>
                <a:spcPts val="0"/>
              </a:spcBef>
              <a:spcAft>
                <a:spcPts val="0"/>
              </a:spcAft>
              <a:buClr>
                <a:srgbClr val="0000FF"/>
              </a:buClr>
              <a:buSzPts val="1300"/>
              <a:buChar char="○"/>
            </a:pPr>
            <a:r>
              <a:rPr lang="en" sz="1300">
                <a:solidFill>
                  <a:srgbClr val="0000FF"/>
                </a:solidFill>
              </a:rPr>
              <a:t>Phi-node/any variable modified by procedure (including load) receives the rank of the block</a:t>
            </a:r>
            <a:endParaRPr sz="1300">
              <a:solidFill>
                <a:srgbClr val="0000FF"/>
              </a:solidFill>
            </a:endParaRPr>
          </a:p>
          <a:p>
            <a:pPr marL="2286000" lvl="4" indent="-311150" algn="l" rtl="0">
              <a:lnSpc>
                <a:spcPct val="90000"/>
              </a:lnSpc>
              <a:spcBef>
                <a:spcPts val="0"/>
              </a:spcBef>
              <a:spcAft>
                <a:spcPts val="0"/>
              </a:spcAft>
              <a:buClr>
                <a:srgbClr val="0000FF"/>
              </a:buClr>
              <a:buSzPts val="1300"/>
              <a:buChar char="○"/>
            </a:pPr>
            <a:r>
              <a:rPr lang="en" sz="1300">
                <a:solidFill>
                  <a:srgbClr val="0000FF"/>
                </a:solidFill>
              </a:rPr>
              <a:t>An expression receives a rank equal to its highest-ranked operand</a:t>
            </a:r>
            <a:endParaRPr sz="1300">
              <a:solidFill>
                <a:srgbClr val="0000FF"/>
              </a:solidFill>
            </a:endParaRPr>
          </a:p>
          <a:p>
            <a:pPr marL="0" lvl="0" indent="0" algn="l" rtl="0">
              <a:lnSpc>
                <a:spcPct val="90000"/>
              </a:lnSpc>
              <a:spcBef>
                <a:spcPts val="1000"/>
              </a:spcBef>
              <a:spcAft>
                <a:spcPts val="0"/>
              </a:spcAft>
              <a:buNone/>
            </a:pPr>
            <a:endParaRPr>
              <a:solidFill>
                <a:schemeClr val="dk2"/>
              </a:solidFill>
            </a:endParaRPr>
          </a:p>
        </p:txBody>
      </p:sp>
      <p:sp>
        <p:nvSpPr>
          <p:cNvPr id="149" name="Google Shape;149;p20"/>
          <p:cNvSpPr txBox="1">
            <a:spLocks noGrp="1"/>
          </p:cNvSpPr>
          <p:nvPr>
            <p:ph type="title"/>
          </p:nvPr>
        </p:nvSpPr>
        <p:spPr>
          <a:xfrm>
            <a:off x="727650" y="6479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Global Reassociation</a:t>
            </a: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1"/>
          <p:cNvPicPr preferRelativeResize="0"/>
          <p:nvPr/>
        </p:nvPicPr>
        <p:blipFill>
          <a:blip r:embed="rId3">
            <a:alphaModFix/>
          </a:blip>
          <a:stretch>
            <a:fillRect/>
          </a:stretch>
        </p:blipFill>
        <p:spPr>
          <a:xfrm>
            <a:off x="169275" y="2104850"/>
            <a:ext cx="2054050" cy="2134700"/>
          </a:xfrm>
          <a:prstGeom prst="rect">
            <a:avLst/>
          </a:prstGeom>
          <a:noFill/>
          <a:ln>
            <a:noFill/>
          </a:ln>
        </p:spPr>
      </p:pic>
      <p:sp>
        <p:nvSpPr>
          <p:cNvPr id="155" name="Google Shape;155;p21"/>
          <p:cNvSpPr txBox="1">
            <a:spLocks noGrp="1"/>
          </p:cNvSpPr>
          <p:nvPr>
            <p:ph type="title"/>
          </p:nvPr>
        </p:nvSpPr>
        <p:spPr>
          <a:xfrm>
            <a:off x="727650" y="64797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rial"/>
                <a:ea typeface="Arial"/>
                <a:cs typeface="Arial"/>
                <a:sym typeface="Arial"/>
              </a:rPr>
              <a:t>Global Reassociation</a:t>
            </a:r>
            <a:endParaRPr>
              <a:latin typeface="Arial"/>
              <a:ea typeface="Arial"/>
              <a:cs typeface="Arial"/>
              <a:sym typeface="Arial"/>
            </a:endParaRPr>
          </a:p>
        </p:txBody>
      </p:sp>
      <p:sp>
        <p:nvSpPr>
          <p:cNvPr id="156" name="Google Shape;156;p21"/>
          <p:cNvSpPr/>
          <p:nvPr/>
        </p:nvSpPr>
        <p:spPr>
          <a:xfrm>
            <a:off x="2413825" y="3000263"/>
            <a:ext cx="440700" cy="281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57" name="Google Shape;157;p21"/>
          <p:cNvGraphicFramePr/>
          <p:nvPr/>
        </p:nvGraphicFramePr>
        <p:xfrm>
          <a:off x="6672825" y="806800"/>
          <a:ext cx="2228050" cy="4190670"/>
        </p:xfrm>
        <a:graphic>
          <a:graphicData uri="http://schemas.openxmlformats.org/drawingml/2006/table">
            <a:tbl>
              <a:tblPr>
                <a:noFill/>
                <a:tableStyleId>{95F97483-707B-4403-B178-D138C3CF55FE}</a:tableStyleId>
              </a:tblPr>
              <a:tblGrid>
                <a:gridCol w="1114025">
                  <a:extLst>
                    <a:ext uri="{9D8B030D-6E8A-4147-A177-3AD203B41FA5}">
                      <a16:colId xmlns:a16="http://schemas.microsoft.com/office/drawing/2014/main" val="20000"/>
                    </a:ext>
                  </a:extLst>
                </a:gridCol>
                <a:gridCol w="1114025">
                  <a:extLst>
                    <a:ext uri="{9D8B030D-6E8A-4147-A177-3AD203B41FA5}">
                      <a16:colId xmlns:a16="http://schemas.microsoft.com/office/drawing/2014/main" val="20001"/>
                    </a:ext>
                  </a:extLst>
                </a:gridCol>
              </a:tblGrid>
              <a:tr h="365450">
                <a:tc>
                  <a:txBody>
                    <a:bodyPr/>
                    <a:lstStyle/>
                    <a:p>
                      <a:pPr marL="0" lvl="0" indent="0" algn="ctr" rtl="0">
                        <a:spcBef>
                          <a:spcPts val="0"/>
                        </a:spcBef>
                        <a:spcAft>
                          <a:spcPts val="0"/>
                        </a:spcAft>
                        <a:buNone/>
                      </a:pPr>
                      <a:r>
                        <a:rPr lang="en" sz="1300" b="1">
                          <a:latin typeface="Times New Roman"/>
                          <a:ea typeface="Times New Roman"/>
                          <a:cs typeface="Times New Roman"/>
                          <a:sym typeface="Times New Roman"/>
                        </a:rPr>
                        <a:t>expression</a:t>
                      </a:r>
                      <a:endParaRPr sz="1300" b="1">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b="1">
                          <a:latin typeface="Times New Roman"/>
                          <a:ea typeface="Times New Roman"/>
                          <a:cs typeface="Times New Roman"/>
                          <a:sym typeface="Times New Roman"/>
                        </a:rPr>
                        <a:t>rank</a:t>
                      </a:r>
                      <a:endParaRPr sz="1300" b="1">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65450">
                <a:tc>
                  <a:txBody>
                    <a:bodyPr/>
                    <a:lstStyle/>
                    <a:p>
                      <a:pPr marL="0" lvl="0" indent="0" algn="ctr" rtl="0">
                        <a:spcBef>
                          <a:spcPts val="0"/>
                        </a:spcBef>
                        <a:spcAft>
                          <a:spcPts val="0"/>
                        </a:spcAft>
                        <a:buNone/>
                      </a:pPr>
                      <a:r>
                        <a:rPr lang="en" sz="1300">
                          <a:solidFill>
                            <a:srgbClr val="FF0000"/>
                          </a:solidFill>
                          <a:latin typeface="Times New Roman"/>
                          <a:ea typeface="Times New Roman"/>
                          <a:cs typeface="Times New Roman"/>
                          <a:sym typeface="Times New Roman"/>
                        </a:rPr>
                        <a:t>r0</a:t>
                      </a:r>
                      <a:endParaRPr sz="1300">
                        <a:solidFill>
                          <a:srgbClr val="FF0000"/>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FF0000"/>
                          </a:solidFill>
                          <a:latin typeface="Times New Roman"/>
                          <a:ea typeface="Times New Roman"/>
                          <a:cs typeface="Times New Roman"/>
                          <a:sym typeface="Times New Roman"/>
                        </a:rPr>
                        <a:t>1</a:t>
                      </a:r>
                      <a:endParaRPr sz="1300">
                        <a:solidFill>
                          <a:srgbClr val="FF0000"/>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65450">
                <a:tc>
                  <a:txBody>
                    <a:bodyPr/>
                    <a:lstStyle/>
                    <a:p>
                      <a:pPr marL="0" lvl="0" indent="0" algn="ctr" rtl="0">
                        <a:spcBef>
                          <a:spcPts val="0"/>
                        </a:spcBef>
                        <a:spcAft>
                          <a:spcPts val="0"/>
                        </a:spcAft>
                        <a:buNone/>
                      </a:pPr>
                      <a:r>
                        <a:rPr lang="en" sz="1300">
                          <a:solidFill>
                            <a:srgbClr val="FF0000"/>
                          </a:solidFill>
                          <a:latin typeface="Times New Roman"/>
                          <a:ea typeface="Times New Roman"/>
                          <a:cs typeface="Times New Roman"/>
                          <a:sym typeface="Times New Roman"/>
                        </a:rPr>
                        <a:t>r1</a:t>
                      </a:r>
                      <a:endParaRPr sz="1300">
                        <a:solidFill>
                          <a:srgbClr val="FF0000"/>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FF0000"/>
                          </a:solidFill>
                          <a:latin typeface="Times New Roman"/>
                          <a:ea typeface="Times New Roman"/>
                          <a:cs typeface="Times New Roman"/>
                          <a:sym typeface="Times New Roman"/>
                        </a:rPr>
                        <a:t>1</a:t>
                      </a:r>
                      <a:endParaRPr sz="1300">
                        <a:solidFill>
                          <a:srgbClr val="FF0000"/>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65450">
                <a:tc>
                  <a:txBody>
                    <a:bodyPr/>
                    <a:lstStyle/>
                    <a:p>
                      <a:pPr marL="0" lvl="0" indent="0" algn="ctr" rtl="0">
                        <a:spcBef>
                          <a:spcPts val="0"/>
                        </a:spcBef>
                        <a:spcAft>
                          <a:spcPts val="0"/>
                        </a:spcAft>
                        <a:buNone/>
                      </a:pPr>
                      <a:r>
                        <a:rPr lang="en" sz="1300">
                          <a:solidFill>
                            <a:schemeClr val="dk2"/>
                          </a:solidFill>
                          <a:latin typeface="Times New Roman"/>
                          <a:ea typeface="Times New Roman"/>
                          <a:cs typeface="Times New Roman"/>
                          <a:sym typeface="Times New Roman"/>
                        </a:rPr>
                        <a:t>r2</a:t>
                      </a:r>
                      <a:endParaRPr sz="1300">
                        <a:solidFill>
                          <a:schemeClr val="dk2"/>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chemeClr val="dk2"/>
                          </a:solidFill>
                          <a:latin typeface="Times New Roman"/>
                          <a:ea typeface="Times New Roman"/>
                          <a:cs typeface="Times New Roman"/>
                          <a:sym typeface="Times New Roman"/>
                        </a:rPr>
                        <a:t>0</a:t>
                      </a:r>
                      <a:endParaRPr sz="1300">
                        <a:solidFill>
                          <a:schemeClr val="dk2"/>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65450">
                <a:tc>
                  <a:txBody>
                    <a:bodyPr/>
                    <a:lstStyle/>
                    <a:p>
                      <a:pPr marL="0" lvl="0" indent="0" algn="ctr" rtl="0">
                        <a:spcBef>
                          <a:spcPts val="0"/>
                        </a:spcBef>
                        <a:spcAft>
                          <a:spcPts val="0"/>
                        </a:spcAft>
                        <a:buNone/>
                      </a:pPr>
                      <a:r>
                        <a:rPr lang="en" sz="1300">
                          <a:solidFill>
                            <a:srgbClr val="FF0000"/>
                          </a:solidFill>
                          <a:latin typeface="Times New Roman"/>
                          <a:ea typeface="Times New Roman"/>
                          <a:cs typeface="Times New Roman"/>
                          <a:sym typeface="Times New Roman"/>
                        </a:rPr>
                        <a:t>r3</a:t>
                      </a:r>
                      <a:endParaRPr sz="1300">
                        <a:solidFill>
                          <a:srgbClr val="FF0000"/>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FF0000"/>
                          </a:solidFill>
                          <a:latin typeface="Times New Roman"/>
                          <a:ea typeface="Times New Roman"/>
                          <a:cs typeface="Times New Roman"/>
                          <a:sym typeface="Times New Roman"/>
                        </a:rPr>
                        <a:t>1</a:t>
                      </a:r>
                      <a:endParaRPr sz="1300">
                        <a:solidFill>
                          <a:srgbClr val="FF0000"/>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65450">
                <a:tc>
                  <a:txBody>
                    <a:bodyPr/>
                    <a:lstStyle/>
                    <a:p>
                      <a:pPr marL="0" lvl="0" indent="0" algn="ctr" rtl="0">
                        <a:spcBef>
                          <a:spcPts val="0"/>
                        </a:spcBef>
                        <a:spcAft>
                          <a:spcPts val="0"/>
                        </a:spcAft>
                        <a:buNone/>
                      </a:pPr>
                      <a:r>
                        <a:rPr lang="en" sz="1300">
                          <a:solidFill>
                            <a:srgbClr val="0000FF"/>
                          </a:solidFill>
                          <a:latin typeface="Times New Roman"/>
                          <a:ea typeface="Times New Roman"/>
                          <a:cs typeface="Times New Roman"/>
                          <a:sym typeface="Times New Roman"/>
                        </a:rPr>
                        <a:t>r4</a:t>
                      </a:r>
                      <a:endParaRPr sz="1300">
                        <a:solidFill>
                          <a:srgbClr val="0000FF"/>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0000FF"/>
                          </a:solidFill>
                          <a:latin typeface="Times New Roman"/>
                          <a:ea typeface="Times New Roman"/>
                          <a:cs typeface="Times New Roman"/>
                          <a:sym typeface="Times New Roman"/>
                        </a:rPr>
                        <a:t>2</a:t>
                      </a:r>
                      <a:endParaRPr sz="1300">
                        <a:solidFill>
                          <a:srgbClr val="0000FF"/>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365450">
                <a:tc>
                  <a:txBody>
                    <a:bodyPr/>
                    <a:lstStyle/>
                    <a:p>
                      <a:pPr marL="0" lvl="0" indent="0" algn="ctr" rtl="0">
                        <a:spcBef>
                          <a:spcPts val="0"/>
                        </a:spcBef>
                        <a:spcAft>
                          <a:spcPts val="0"/>
                        </a:spcAft>
                        <a:buNone/>
                      </a:pPr>
                      <a:r>
                        <a:rPr lang="en" sz="1300">
                          <a:solidFill>
                            <a:srgbClr val="0000FF"/>
                          </a:solidFill>
                          <a:latin typeface="Times New Roman"/>
                          <a:ea typeface="Times New Roman"/>
                          <a:cs typeface="Times New Roman"/>
                          <a:sym typeface="Times New Roman"/>
                        </a:rPr>
                        <a:t>r5</a:t>
                      </a:r>
                      <a:endParaRPr sz="1300">
                        <a:solidFill>
                          <a:srgbClr val="0000FF"/>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0000FF"/>
                          </a:solidFill>
                          <a:latin typeface="Times New Roman"/>
                          <a:ea typeface="Times New Roman"/>
                          <a:cs typeface="Times New Roman"/>
                          <a:sym typeface="Times New Roman"/>
                        </a:rPr>
                        <a:t>2</a:t>
                      </a:r>
                      <a:endParaRPr sz="1300">
                        <a:solidFill>
                          <a:srgbClr val="0000FF"/>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365450">
                <a:tc>
                  <a:txBody>
                    <a:bodyPr/>
                    <a:lstStyle/>
                    <a:p>
                      <a:pPr marL="0" lvl="0" indent="0" algn="ctr" rtl="0">
                        <a:spcBef>
                          <a:spcPts val="0"/>
                        </a:spcBef>
                        <a:spcAft>
                          <a:spcPts val="0"/>
                        </a:spcAft>
                        <a:buNone/>
                      </a:pPr>
                      <a:r>
                        <a:rPr lang="en" sz="1300">
                          <a:solidFill>
                            <a:srgbClr val="0000FF"/>
                          </a:solidFill>
                          <a:latin typeface="Times New Roman"/>
                          <a:ea typeface="Times New Roman"/>
                          <a:cs typeface="Times New Roman"/>
                          <a:sym typeface="Times New Roman"/>
                        </a:rPr>
                        <a:t>r6</a:t>
                      </a:r>
                      <a:endParaRPr sz="1300">
                        <a:solidFill>
                          <a:srgbClr val="0000FF"/>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0000FF"/>
                          </a:solidFill>
                          <a:latin typeface="Times New Roman"/>
                          <a:ea typeface="Times New Roman"/>
                          <a:cs typeface="Times New Roman"/>
                          <a:sym typeface="Times New Roman"/>
                        </a:rPr>
                        <a:t>2</a:t>
                      </a:r>
                      <a:endParaRPr sz="1300">
                        <a:solidFill>
                          <a:srgbClr val="0000FF"/>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365450">
                <a:tc>
                  <a:txBody>
                    <a:bodyPr/>
                    <a:lstStyle/>
                    <a:p>
                      <a:pPr marL="0" lvl="0" indent="0" algn="ctr" rtl="0">
                        <a:spcBef>
                          <a:spcPts val="0"/>
                        </a:spcBef>
                        <a:spcAft>
                          <a:spcPts val="0"/>
                        </a:spcAft>
                        <a:buNone/>
                      </a:pPr>
                      <a:r>
                        <a:rPr lang="en" sz="1300">
                          <a:solidFill>
                            <a:srgbClr val="0000FF"/>
                          </a:solidFill>
                          <a:latin typeface="Times New Roman"/>
                          <a:ea typeface="Times New Roman"/>
                          <a:cs typeface="Times New Roman"/>
                          <a:sym typeface="Times New Roman"/>
                        </a:rPr>
                        <a:t>r7</a:t>
                      </a:r>
                      <a:endParaRPr sz="1300">
                        <a:solidFill>
                          <a:srgbClr val="0000FF"/>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0000FF"/>
                          </a:solidFill>
                          <a:latin typeface="Times New Roman"/>
                          <a:ea typeface="Times New Roman"/>
                          <a:cs typeface="Times New Roman"/>
                          <a:sym typeface="Times New Roman"/>
                        </a:rPr>
                        <a:t>2</a:t>
                      </a:r>
                      <a:endParaRPr sz="1300">
                        <a:solidFill>
                          <a:srgbClr val="0000FF"/>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r h="365450">
                <a:tc>
                  <a:txBody>
                    <a:bodyPr/>
                    <a:lstStyle/>
                    <a:p>
                      <a:pPr marL="0" lvl="0" indent="0" algn="ctr" rtl="0">
                        <a:spcBef>
                          <a:spcPts val="0"/>
                        </a:spcBef>
                        <a:spcAft>
                          <a:spcPts val="0"/>
                        </a:spcAft>
                        <a:buNone/>
                      </a:pPr>
                      <a:r>
                        <a:rPr lang="en" sz="1300">
                          <a:solidFill>
                            <a:srgbClr val="0000FF"/>
                          </a:solidFill>
                          <a:latin typeface="Times New Roman"/>
                          <a:ea typeface="Times New Roman"/>
                          <a:cs typeface="Times New Roman"/>
                          <a:sym typeface="Times New Roman"/>
                        </a:rPr>
                        <a:t>r8</a:t>
                      </a:r>
                      <a:endParaRPr sz="1300">
                        <a:solidFill>
                          <a:srgbClr val="0000FF"/>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0000FF"/>
                          </a:solidFill>
                          <a:latin typeface="Times New Roman"/>
                          <a:ea typeface="Times New Roman"/>
                          <a:cs typeface="Times New Roman"/>
                          <a:sym typeface="Times New Roman"/>
                        </a:rPr>
                        <a:t>2</a:t>
                      </a:r>
                      <a:endParaRPr sz="1300">
                        <a:solidFill>
                          <a:srgbClr val="0000FF"/>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9"/>
                  </a:ext>
                </a:extLst>
              </a:tr>
              <a:tr h="365450">
                <a:tc>
                  <a:txBody>
                    <a:bodyPr/>
                    <a:lstStyle/>
                    <a:p>
                      <a:pPr marL="0" lvl="0" indent="0" algn="ctr" rtl="0">
                        <a:spcBef>
                          <a:spcPts val="0"/>
                        </a:spcBef>
                        <a:spcAft>
                          <a:spcPts val="0"/>
                        </a:spcAft>
                        <a:buNone/>
                      </a:pPr>
                      <a:r>
                        <a:rPr lang="en" sz="1300">
                          <a:solidFill>
                            <a:srgbClr val="00FF00"/>
                          </a:solidFill>
                          <a:latin typeface="Times New Roman"/>
                          <a:ea typeface="Times New Roman"/>
                          <a:cs typeface="Times New Roman"/>
                          <a:sym typeface="Times New Roman"/>
                        </a:rPr>
                        <a:t>r9</a:t>
                      </a:r>
                      <a:endParaRPr sz="1300">
                        <a:solidFill>
                          <a:srgbClr val="00FF00"/>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00FF00"/>
                          </a:solidFill>
                          <a:latin typeface="Times New Roman"/>
                          <a:ea typeface="Times New Roman"/>
                          <a:cs typeface="Times New Roman"/>
                          <a:sym typeface="Times New Roman"/>
                        </a:rPr>
                        <a:t>3</a:t>
                      </a:r>
                      <a:endParaRPr sz="1300">
                        <a:solidFill>
                          <a:srgbClr val="00FF00"/>
                        </a:solidFill>
                        <a:latin typeface="Times New Roman"/>
                        <a:ea typeface="Times New Roman"/>
                        <a:cs typeface="Times New Roman"/>
                        <a:sym typeface="Times New Roman"/>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158" name="Google Shape;158;p21"/>
          <p:cNvSpPr txBox="1"/>
          <p:nvPr/>
        </p:nvSpPr>
        <p:spPr>
          <a:xfrm>
            <a:off x="727650" y="1286000"/>
            <a:ext cx="3534600" cy="3849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2"/>
              </a:buClr>
              <a:buSzPts val="1300"/>
              <a:buFont typeface="Lato"/>
              <a:buChar char="●"/>
            </a:pPr>
            <a:r>
              <a:rPr lang="en" sz="1300" b="1">
                <a:solidFill>
                  <a:schemeClr val="dk2"/>
                </a:solidFill>
                <a:latin typeface="Lato"/>
                <a:ea typeface="Lato"/>
                <a:cs typeface="Lato"/>
                <a:sym typeface="Lato"/>
              </a:rPr>
              <a:t>Compute a rank for each expression</a:t>
            </a:r>
            <a:endParaRPr sz="1300"/>
          </a:p>
        </p:txBody>
      </p:sp>
      <p:pic>
        <p:nvPicPr>
          <p:cNvPr id="159" name="Google Shape;159;p21"/>
          <p:cNvPicPr preferRelativeResize="0"/>
          <p:nvPr/>
        </p:nvPicPr>
        <p:blipFill>
          <a:blip r:embed="rId4">
            <a:alphaModFix/>
          </a:blip>
          <a:stretch>
            <a:fillRect/>
          </a:stretch>
        </p:blipFill>
        <p:spPr>
          <a:xfrm>
            <a:off x="3083125" y="1568750"/>
            <a:ext cx="3351721" cy="3422351"/>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1743</Words>
  <Application>Microsoft Office PowerPoint</Application>
  <PresentationFormat>On-screen Show (16:9)</PresentationFormat>
  <Paragraphs>197</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Raleway</vt:lpstr>
      <vt:lpstr>Lato</vt:lpstr>
      <vt:lpstr>Streamline</vt:lpstr>
      <vt:lpstr>PowerPoint Presentation</vt:lpstr>
      <vt:lpstr>Basic PRE</vt:lpstr>
      <vt:lpstr>Limitations - code shape</vt:lpstr>
      <vt:lpstr>Limitations - Naming</vt:lpstr>
      <vt:lpstr>Improvements</vt:lpstr>
      <vt:lpstr>Global Reassociation</vt:lpstr>
      <vt:lpstr>Global Reassociation</vt:lpstr>
      <vt:lpstr>Global Reassociation</vt:lpstr>
      <vt:lpstr>Global Reassociation</vt:lpstr>
      <vt:lpstr>Global Reassociation</vt:lpstr>
      <vt:lpstr>Global Reassociation</vt:lpstr>
      <vt:lpstr>Global Reassociation</vt:lpstr>
      <vt:lpstr>Global Reassociation</vt:lpstr>
      <vt:lpstr>Global Reassociation</vt:lpstr>
      <vt:lpstr>Global Reassociation</vt:lpstr>
      <vt:lpstr>Global Renaming</vt:lpstr>
      <vt:lpstr>Global Renaming</vt:lpstr>
      <vt:lpstr>Applying PRE</vt:lpstr>
      <vt:lpstr>Coalescing</vt:lpstr>
      <vt:lpstr>Experimental Study and Results</vt:lpstr>
      <vt:lpstr>Code Degradation and Limitations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sean xu</cp:lastModifiedBy>
  <cp:revision>1</cp:revision>
  <dcterms:modified xsi:type="dcterms:W3CDTF">2023-04-02T18:36:44Z</dcterms:modified>
</cp:coreProperties>
</file>