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notesSlides/notesSlide2.xml" ContentType="application/vnd.openxmlformats-officedocument.presentationml.notesSl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notesSlides/notesSlide3.xml" ContentType="application/vnd.openxmlformats-officedocument.presentationml.notesSlide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notesSlides/notesSlide4.xml" ContentType="application/vnd.openxmlformats-officedocument.presentationml.notesSlide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notesSlides/notesSlide5.xml" ContentType="application/vnd.openxmlformats-officedocument.presentationml.notesSlide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  <p:sldMasterId id="2147483650" r:id="rId2"/>
  </p:sldMasterIdLst>
  <p:notesMasterIdLst>
    <p:notesMasterId r:id="rId20"/>
  </p:notesMasterIdLst>
  <p:handoutMasterIdLst>
    <p:handoutMasterId r:id="rId21"/>
  </p:handoutMasterIdLst>
  <p:sldIdLst>
    <p:sldId id="512" r:id="rId3"/>
    <p:sldId id="454" r:id="rId4"/>
    <p:sldId id="455" r:id="rId5"/>
    <p:sldId id="458" r:id="rId6"/>
    <p:sldId id="459" r:id="rId7"/>
    <p:sldId id="493" r:id="rId8"/>
    <p:sldId id="460" r:id="rId9"/>
    <p:sldId id="461" r:id="rId10"/>
    <p:sldId id="462" r:id="rId11"/>
    <p:sldId id="463" r:id="rId12"/>
    <p:sldId id="464" r:id="rId13"/>
    <p:sldId id="495" r:id="rId14"/>
    <p:sldId id="496" r:id="rId15"/>
    <p:sldId id="497" r:id="rId16"/>
    <p:sldId id="498" r:id="rId17"/>
    <p:sldId id="545" r:id="rId18"/>
    <p:sldId id="546" r:id="rId1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A707250E-89F7-4239-B13D-B305B2CB18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6713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C48BBC4-AD60-42DF-8B2F-1AEC34534B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860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AA278C3-87CD-4365-AB64-697A9387AE6C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764063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308726-45A3-4327-8A67-EBAC49797995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0150" y="690563"/>
            <a:ext cx="4459288" cy="34448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65625"/>
            <a:ext cx="5486400" cy="40449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cs typeface="Arial" panose="020B0604020202020204" pitchFamily="34" charset="0"/>
              </a:rPr>
              <a:t>- They selected important benchmark loops, corresponding from 16 to 98% of the total benchmark execution time, and here are the resulting loop speedups compared to the single-threaded baseline. </a:t>
            </a:r>
          </a:p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cs typeface="Arial" panose="020B0604020202020204" pitchFamily="34" charset="0"/>
              </a:rPr>
              <a:t>- DSWP obtained speedups of up to 45% on the selected loops, with a geometric mean of about 17%. </a:t>
            </a:r>
          </a:p>
          <a:p>
            <a:pPr eaLnBrk="1" hangingPunct="1">
              <a:lnSpc>
                <a:spcPct val="93000"/>
              </a:lnSpc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>
                <a:cs typeface="Arial" panose="020B0604020202020204" pitchFamily="34" charset="0"/>
              </a:rPr>
              <a:t>- For 2 benchmarks, the resulting code runs slower, probably because of the difficulty in statically estimating the resulting performance of different partitionings in the compiler.</a:t>
            </a:r>
          </a:p>
        </p:txBody>
      </p:sp>
    </p:spTree>
    <p:extLst>
      <p:ext uri="{BB962C8B-B14F-4D97-AF65-F5344CB8AC3E}">
        <p14:creationId xmlns:p14="http://schemas.microsoft.com/office/powerpoint/2010/main" val="3568693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23774AA-E7B7-444A-B366-CBA5E4305F36}" type="slidenum">
              <a:rPr lang="en-US" altLang="en-US" smtClean="0">
                <a:solidFill>
                  <a:schemeClr val="tx1"/>
                </a:solidFill>
              </a:rPr>
              <a:pPr/>
              <a:t>16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1165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14CA15E-1621-411F-8C50-07C864FECF52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884613" y="8577263"/>
            <a:ext cx="29718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701" rIns="91400" bIns="45701" anchor="b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A478E5F6-C768-4957-85C1-B55D04BE7164}" type="slidenum">
              <a:rPr lang="en-US" altLang="en-US" sz="1100">
                <a:solidFill>
                  <a:schemeClr val="tx1"/>
                </a:solidFill>
              </a:rPr>
              <a:pPr algn="r"/>
              <a:t>1</a:t>
            </a:fld>
            <a:endParaRPr lang="en-US" altLang="en-US" sz="1100">
              <a:solidFill>
                <a:schemeClr val="tx1"/>
              </a:solidFill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1425" y="677863"/>
            <a:ext cx="4379913" cy="3384550"/>
          </a:xfrm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9425"/>
            <a:ext cx="5486400" cy="4062413"/>
          </a:xfrm>
          <a:noFill/>
        </p:spPr>
        <p:txBody>
          <a:bodyPr lIns="91400" tIns="45701" rIns="91400" bIns="45701"/>
          <a:lstStyle/>
          <a:p>
            <a:pPr defTabSz="914400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11044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B93A9CAC-B84A-4585-9B4C-71BCAF1B6453}" type="slidenum">
              <a:rPr lang="en-US" altLang="en-US" smtClean="0">
                <a:solidFill>
                  <a:schemeClr val="tx1"/>
                </a:solidFill>
              </a:rPr>
              <a:pPr/>
              <a:t>2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4613" y="8577263"/>
            <a:ext cx="29718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701" rIns="91400" bIns="45701" anchor="b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4D9B2DB4-40EC-48EC-9C1D-204024697E0B}" type="slidenum">
              <a:rPr lang="en-US" altLang="en-US" sz="1100">
                <a:solidFill>
                  <a:schemeClr val="tx1"/>
                </a:solidFill>
              </a:rPr>
              <a:pPr algn="r"/>
              <a:t>2</a:t>
            </a:fld>
            <a:endParaRPr lang="en-US" altLang="en-US" sz="1100">
              <a:solidFill>
                <a:schemeClr val="tx1"/>
              </a:solidFill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1425" y="677863"/>
            <a:ext cx="4379913" cy="3384550"/>
          </a:xfrm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9425"/>
            <a:ext cx="5486400" cy="4062413"/>
          </a:xfrm>
          <a:noFill/>
        </p:spPr>
        <p:txBody>
          <a:bodyPr lIns="91400" tIns="45701" rIns="91400" bIns="45701"/>
          <a:lstStyle/>
          <a:p>
            <a:pPr defTabSz="914400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23773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9DC1D8DE-8936-4FD1-8DC3-26F5714AF5F9}" type="slidenum">
              <a:rPr lang="en-US" altLang="en-US" smtClean="0">
                <a:solidFill>
                  <a:schemeClr val="tx1"/>
                </a:solidFill>
              </a:rPr>
              <a:pPr/>
              <a:t>3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4613" y="8577263"/>
            <a:ext cx="29718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701" rIns="91400" bIns="45701" anchor="b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7668A80E-B4A2-475D-AF5C-527BA196A24D}" type="slidenum">
              <a:rPr lang="en-US" altLang="en-US" sz="1100">
                <a:solidFill>
                  <a:schemeClr val="tx1"/>
                </a:solidFill>
              </a:rPr>
              <a:pPr algn="r"/>
              <a:t>3</a:t>
            </a:fld>
            <a:endParaRPr lang="en-US" altLang="en-US" sz="1100">
              <a:solidFill>
                <a:schemeClr val="tx1"/>
              </a:solidFill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8250" y="676275"/>
            <a:ext cx="4381500" cy="3386138"/>
          </a:xfrm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9425"/>
            <a:ext cx="5486400" cy="4064000"/>
          </a:xfrm>
          <a:noFill/>
        </p:spPr>
        <p:txBody>
          <a:bodyPr lIns="91400" tIns="45701" rIns="91400" bIns="45701"/>
          <a:lstStyle/>
          <a:p>
            <a:pPr defTabSz="914400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0175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0677865-0C44-4E2E-BAC3-350C096505F0}" type="slidenum">
              <a:rPr lang="en-US" altLang="en-US" smtClean="0">
                <a:solidFill>
                  <a:schemeClr val="tx1"/>
                </a:solidFill>
              </a:rPr>
              <a:pPr/>
              <a:t>4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577263"/>
            <a:ext cx="29718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701" rIns="91400" bIns="45701" anchor="b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F6F9BE6A-DC1F-4D59-AD3D-B984B3C56464}" type="slidenum">
              <a:rPr lang="en-US" altLang="en-US" sz="1100">
                <a:solidFill>
                  <a:schemeClr val="tx1"/>
                </a:solidFill>
              </a:rPr>
              <a:pPr algn="r"/>
              <a:t>4</a:t>
            </a:fld>
            <a:endParaRPr lang="en-US" altLang="en-US" sz="1100">
              <a:solidFill>
                <a:schemeClr val="tx1"/>
              </a:solidFill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8250" y="676275"/>
            <a:ext cx="4381500" cy="3386138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9425"/>
            <a:ext cx="5486400" cy="4064000"/>
          </a:xfrm>
          <a:noFill/>
        </p:spPr>
        <p:txBody>
          <a:bodyPr lIns="91400" tIns="45701" rIns="91400" bIns="45701"/>
          <a:lstStyle/>
          <a:p>
            <a:pPr defTabSz="914400" eaLnBrk="1" hangingPunct="1"/>
            <a:endParaRPr lang="en-US" altLang="en-US" smtClean="0"/>
          </a:p>
          <a:p>
            <a:pPr defTabSz="914400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471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9996F5-D406-4F93-A11D-FE89C12E61FB}" type="slidenum">
              <a:rPr lang="en-US" altLang="en-US" smtClean="0">
                <a:solidFill>
                  <a:schemeClr val="tx1"/>
                </a:solidFill>
              </a:rPr>
              <a:pPr/>
              <a:t>6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4613" y="8577263"/>
            <a:ext cx="29718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701" rIns="91400" bIns="45701" anchor="b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C3003199-5546-4696-979A-80FF23569E5D}" type="slidenum">
              <a:rPr lang="en-US" altLang="en-US" sz="1100">
                <a:solidFill>
                  <a:schemeClr val="tx1"/>
                </a:solidFill>
              </a:rPr>
              <a:pPr algn="r"/>
              <a:t>6</a:t>
            </a:fld>
            <a:endParaRPr lang="en-US" altLang="en-US" sz="1100">
              <a:solidFill>
                <a:schemeClr val="tx1"/>
              </a:solidFill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41425" y="677863"/>
            <a:ext cx="4379913" cy="3384550"/>
          </a:xfrm>
          <a:ln/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9425"/>
            <a:ext cx="5486400" cy="4062413"/>
          </a:xfrm>
          <a:noFill/>
        </p:spPr>
        <p:txBody>
          <a:bodyPr lIns="91400" tIns="45701" rIns="91400" bIns="45701"/>
          <a:lstStyle/>
          <a:p>
            <a:pPr defTabSz="914400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2965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4053EA90-0A22-4BF0-B85C-4B115E4B46EE}" type="slidenum">
              <a:rPr lang="en-US" altLang="en-US" smtClean="0">
                <a:solidFill>
                  <a:schemeClr val="tx1"/>
                </a:solidFill>
              </a:rPr>
              <a:pPr/>
              <a:t>7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8250" y="677863"/>
            <a:ext cx="4381500" cy="3386137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9425"/>
            <a:ext cx="5486400" cy="4062413"/>
          </a:xfrm>
          <a:noFill/>
        </p:spPr>
        <p:txBody>
          <a:bodyPr/>
          <a:lstStyle/>
          <a:p>
            <a:r>
              <a:rPr lang="pt-BR" altLang="en-US" sz="1400" smtClean="0"/>
              <a:t>Choose a valid partitioning</a:t>
            </a:r>
          </a:p>
          <a:p>
            <a:pPr lvl="1"/>
            <a:r>
              <a:rPr lang="pt-BR" altLang="en-US" sz="1400" smtClean="0"/>
              <a:t>Goals: balance load, reduce sync</a:t>
            </a:r>
          </a:p>
          <a:p>
            <a:r>
              <a:rPr lang="pt-BR" altLang="en-US" sz="1400" smtClean="0"/>
              <a:t>Transform the code</a:t>
            </a:r>
            <a:endParaRPr lang="pt-BR" altLang="en-US" sz="1400" baseline="-25000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57957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072CF88F-9933-4A1E-8E4E-B8CE1E52370F}" type="slidenum">
              <a:rPr lang="en-US" altLang="en-US" smtClean="0">
                <a:solidFill>
                  <a:schemeClr val="tx1"/>
                </a:solidFill>
              </a:rPr>
              <a:pPr/>
              <a:t>10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8250" y="677863"/>
            <a:ext cx="4381500" cy="3386137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9425"/>
            <a:ext cx="5486400" cy="4062413"/>
          </a:xfrm>
          <a:noFill/>
        </p:spPr>
        <p:txBody>
          <a:bodyPr/>
          <a:lstStyle/>
          <a:p>
            <a:r>
              <a:rPr lang="pt-BR" altLang="en-US" sz="1400" smtClean="0"/>
              <a:t>Choose a valid partitioning</a:t>
            </a:r>
          </a:p>
          <a:p>
            <a:pPr lvl="1"/>
            <a:r>
              <a:rPr lang="pt-BR" altLang="en-US" sz="1400" smtClean="0"/>
              <a:t>Goals: balance load, reduce sync</a:t>
            </a:r>
          </a:p>
          <a:p>
            <a:r>
              <a:rPr lang="pt-BR" altLang="en-US" sz="1400" smtClean="0"/>
              <a:t>Transform the code</a:t>
            </a:r>
            <a:endParaRPr lang="pt-BR" altLang="en-US" sz="1400" baseline="-25000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504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4FDD6D38-A3B7-4CBE-9C7D-84D018BC4FB6}" type="slidenum">
              <a:rPr lang="en-US" altLang="en-US" smtClean="0">
                <a:solidFill>
                  <a:schemeClr val="tx1"/>
                </a:solidFill>
              </a:rPr>
              <a:pPr/>
              <a:t>14</a:t>
            </a:fld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79875" name="Rectangle 7"/>
          <p:cNvSpPr txBox="1">
            <a:spLocks noGrp="1" noChangeArrowheads="1"/>
          </p:cNvSpPr>
          <p:nvPr/>
        </p:nvSpPr>
        <p:spPr bwMode="auto">
          <a:xfrm>
            <a:off x="3884613" y="8577263"/>
            <a:ext cx="2971800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701" rIns="91400" bIns="45701" anchor="b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6CBB6D7A-9F5A-44CB-BE94-E983DB50C23C}" type="slidenum">
              <a:rPr lang="en-US" altLang="en-US" sz="1100">
                <a:solidFill>
                  <a:schemeClr val="tx1"/>
                </a:solidFill>
              </a:rPr>
              <a:pPr algn="r"/>
              <a:t>14</a:t>
            </a:fld>
            <a:endParaRPr lang="en-US" altLang="en-US" sz="1100">
              <a:solidFill>
                <a:schemeClr val="tx1"/>
              </a:solidFill>
            </a:endParaRPr>
          </a:p>
        </p:txBody>
      </p:sp>
      <p:sp>
        <p:nvSpPr>
          <p:cNvPr id="798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8250" y="676275"/>
            <a:ext cx="4381500" cy="3386138"/>
          </a:xfrm>
          <a:ln/>
        </p:spPr>
      </p:sp>
      <p:sp>
        <p:nvSpPr>
          <p:cNvPr id="798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289425"/>
            <a:ext cx="5486400" cy="4064000"/>
          </a:xfrm>
          <a:noFill/>
        </p:spPr>
        <p:txBody>
          <a:bodyPr lIns="91400" tIns="45701" rIns="91400" bIns="45701"/>
          <a:lstStyle/>
          <a:p>
            <a:pPr defTabSz="914400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3071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8129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8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0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95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21958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95797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73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38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47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9455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03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10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0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8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400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55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609600"/>
            <a:ext cx="196215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09600"/>
            <a:ext cx="573405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186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641475"/>
            <a:ext cx="3771900" cy="2532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325938"/>
            <a:ext cx="3771900" cy="2532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57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5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4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29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6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3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8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4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452D46B2-B11D-4CEC-A462-F02E1911719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4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 sz="2000"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2185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4495800" y="73914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BCFAC1D9-AFE2-48CB-8064-17FF6134B087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5pPr>
      <a:lvl6pPr marL="4572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6pPr>
      <a:lvl7pPr marL="9144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7pPr>
      <a:lvl8pPr marL="13716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8pPr>
      <a:lvl9pPr marL="1828800" algn="l" defTabSz="1106488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4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 sz="2000"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5pPr>
      <a:lvl6pPr marL="23622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6pPr>
      <a:lvl7pPr marL="28194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7pPr>
      <a:lvl8pPr marL="32766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8pPr>
      <a:lvl9pPr marL="3733800" indent="-252413" algn="l" defTabSz="1106488" rtl="0" fontAlgn="base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5.wmf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451.xml"/><Relationship Id="rId13" Type="http://schemas.openxmlformats.org/officeDocument/2006/relationships/slideLayout" Target="../slideLayouts/slideLayout18.xml"/><Relationship Id="rId3" Type="http://schemas.openxmlformats.org/officeDocument/2006/relationships/tags" Target="../tags/tag446.xml"/><Relationship Id="rId7" Type="http://schemas.openxmlformats.org/officeDocument/2006/relationships/tags" Target="../tags/tag450.xml"/><Relationship Id="rId12" Type="http://schemas.openxmlformats.org/officeDocument/2006/relationships/tags" Target="../tags/tag455.xml"/><Relationship Id="rId2" Type="http://schemas.openxmlformats.org/officeDocument/2006/relationships/tags" Target="../tags/tag445.xml"/><Relationship Id="rId1" Type="http://schemas.openxmlformats.org/officeDocument/2006/relationships/tags" Target="../tags/tag444.xml"/><Relationship Id="rId6" Type="http://schemas.openxmlformats.org/officeDocument/2006/relationships/tags" Target="../tags/tag449.xml"/><Relationship Id="rId11" Type="http://schemas.openxmlformats.org/officeDocument/2006/relationships/tags" Target="../tags/tag454.xml"/><Relationship Id="rId5" Type="http://schemas.openxmlformats.org/officeDocument/2006/relationships/tags" Target="../tags/tag448.xml"/><Relationship Id="rId10" Type="http://schemas.openxmlformats.org/officeDocument/2006/relationships/tags" Target="../tags/tag453.xml"/><Relationship Id="rId4" Type="http://schemas.openxmlformats.org/officeDocument/2006/relationships/tags" Target="../tags/tag447.xml"/><Relationship Id="rId9" Type="http://schemas.openxmlformats.org/officeDocument/2006/relationships/tags" Target="../tags/tag45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463.xml"/><Relationship Id="rId13" Type="http://schemas.openxmlformats.org/officeDocument/2006/relationships/tags" Target="../tags/tag468.xml"/><Relationship Id="rId3" Type="http://schemas.openxmlformats.org/officeDocument/2006/relationships/tags" Target="../tags/tag458.xml"/><Relationship Id="rId7" Type="http://schemas.openxmlformats.org/officeDocument/2006/relationships/tags" Target="../tags/tag462.xml"/><Relationship Id="rId12" Type="http://schemas.openxmlformats.org/officeDocument/2006/relationships/tags" Target="../tags/tag467.xml"/><Relationship Id="rId17" Type="http://schemas.openxmlformats.org/officeDocument/2006/relationships/slideLayout" Target="../slideLayouts/slideLayout18.xml"/><Relationship Id="rId2" Type="http://schemas.openxmlformats.org/officeDocument/2006/relationships/tags" Target="../tags/tag457.xml"/><Relationship Id="rId16" Type="http://schemas.openxmlformats.org/officeDocument/2006/relationships/tags" Target="../tags/tag471.xml"/><Relationship Id="rId1" Type="http://schemas.openxmlformats.org/officeDocument/2006/relationships/tags" Target="../tags/tag456.xml"/><Relationship Id="rId6" Type="http://schemas.openxmlformats.org/officeDocument/2006/relationships/tags" Target="../tags/tag461.xml"/><Relationship Id="rId11" Type="http://schemas.openxmlformats.org/officeDocument/2006/relationships/tags" Target="../tags/tag466.xml"/><Relationship Id="rId5" Type="http://schemas.openxmlformats.org/officeDocument/2006/relationships/tags" Target="../tags/tag460.xml"/><Relationship Id="rId15" Type="http://schemas.openxmlformats.org/officeDocument/2006/relationships/tags" Target="../tags/tag470.xml"/><Relationship Id="rId10" Type="http://schemas.openxmlformats.org/officeDocument/2006/relationships/tags" Target="../tags/tag465.xml"/><Relationship Id="rId4" Type="http://schemas.openxmlformats.org/officeDocument/2006/relationships/tags" Target="../tags/tag459.xml"/><Relationship Id="rId9" Type="http://schemas.openxmlformats.org/officeDocument/2006/relationships/tags" Target="../tags/tag464.xml"/><Relationship Id="rId14" Type="http://schemas.openxmlformats.org/officeDocument/2006/relationships/tags" Target="../tags/tag46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479.xml"/><Relationship Id="rId13" Type="http://schemas.openxmlformats.org/officeDocument/2006/relationships/tags" Target="../tags/tag484.xml"/><Relationship Id="rId3" Type="http://schemas.openxmlformats.org/officeDocument/2006/relationships/tags" Target="../tags/tag474.xml"/><Relationship Id="rId7" Type="http://schemas.openxmlformats.org/officeDocument/2006/relationships/tags" Target="../tags/tag478.xml"/><Relationship Id="rId12" Type="http://schemas.openxmlformats.org/officeDocument/2006/relationships/tags" Target="../tags/tag483.xml"/><Relationship Id="rId17" Type="http://schemas.openxmlformats.org/officeDocument/2006/relationships/slideLayout" Target="../slideLayouts/slideLayout18.xml"/><Relationship Id="rId2" Type="http://schemas.openxmlformats.org/officeDocument/2006/relationships/tags" Target="../tags/tag473.xml"/><Relationship Id="rId16" Type="http://schemas.openxmlformats.org/officeDocument/2006/relationships/tags" Target="../tags/tag487.xml"/><Relationship Id="rId1" Type="http://schemas.openxmlformats.org/officeDocument/2006/relationships/tags" Target="../tags/tag472.xml"/><Relationship Id="rId6" Type="http://schemas.openxmlformats.org/officeDocument/2006/relationships/tags" Target="../tags/tag477.xml"/><Relationship Id="rId11" Type="http://schemas.openxmlformats.org/officeDocument/2006/relationships/tags" Target="../tags/tag482.xml"/><Relationship Id="rId5" Type="http://schemas.openxmlformats.org/officeDocument/2006/relationships/tags" Target="../tags/tag476.xml"/><Relationship Id="rId15" Type="http://schemas.openxmlformats.org/officeDocument/2006/relationships/tags" Target="../tags/tag486.xml"/><Relationship Id="rId10" Type="http://schemas.openxmlformats.org/officeDocument/2006/relationships/tags" Target="../tags/tag481.xml"/><Relationship Id="rId4" Type="http://schemas.openxmlformats.org/officeDocument/2006/relationships/tags" Target="../tags/tag475.xml"/><Relationship Id="rId9" Type="http://schemas.openxmlformats.org/officeDocument/2006/relationships/tags" Target="../tags/tag480.xml"/><Relationship Id="rId14" Type="http://schemas.openxmlformats.org/officeDocument/2006/relationships/tags" Target="../tags/tag48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495.xml"/><Relationship Id="rId13" Type="http://schemas.openxmlformats.org/officeDocument/2006/relationships/tags" Target="../tags/tag500.xml"/><Relationship Id="rId18" Type="http://schemas.openxmlformats.org/officeDocument/2006/relationships/image" Target="../media/image10.png"/><Relationship Id="rId3" Type="http://schemas.openxmlformats.org/officeDocument/2006/relationships/tags" Target="../tags/tag490.xml"/><Relationship Id="rId7" Type="http://schemas.openxmlformats.org/officeDocument/2006/relationships/tags" Target="../tags/tag494.xml"/><Relationship Id="rId12" Type="http://schemas.openxmlformats.org/officeDocument/2006/relationships/tags" Target="../tags/tag499.xml"/><Relationship Id="rId17" Type="http://schemas.openxmlformats.org/officeDocument/2006/relationships/notesSlide" Target="../notesSlides/notesSlide9.xml"/><Relationship Id="rId2" Type="http://schemas.openxmlformats.org/officeDocument/2006/relationships/tags" Target="../tags/tag489.xml"/><Relationship Id="rId16" Type="http://schemas.openxmlformats.org/officeDocument/2006/relationships/slideLayout" Target="../slideLayouts/slideLayout18.xml"/><Relationship Id="rId1" Type="http://schemas.openxmlformats.org/officeDocument/2006/relationships/tags" Target="../tags/tag488.xml"/><Relationship Id="rId6" Type="http://schemas.openxmlformats.org/officeDocument/2006/relationships/tags" Target="../tags/tag493.xml"/><Relationship Id="rId11" Type="http://schemas.openxmlformats.org/officeDocument/2006/relationships/tags" Target="../tags/tag498.xml"/><Relationship Id="rId5" Type="http://schemas.openxmlformats.org/officeDocument/2006/relationships/tags" Target="../tags/tag492.xml"/><Relationship Id="rId15" Type="http://schemas.openxmlformats.org/officeDocument/2006/relationships/tags" Target="../tags/tag502.xml"/><Relationship Id="rId10" Type="http://schemas.openxmlformats.org/officeDocument/2006/relationships/tags" Target="../tags/tag497.xml"/><Relationship Id="rId4" Type="http://schemas.openxmlformats.org/officeDocument/2006/relationships/tags" Target="../tags/tag491.xml"/><Relationship Id="rId9" Type="http://schemas.openxmlformats.org/officeDocument/2006/relationships/tags" Target="../tags/tag496.xml"/><Relationship Id="rId14" Type="http://schemas.openxmlformats.org/officeDocument/2006/relationships/tags" Target="../tags/tag50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tags" Target="../tags/tag76.xml"/><Relationship Id="rId84" Type="http://schemas.openxmlformats.org/officeDocument/2006/relationships/tags" Target="../tags/tag8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notesSlide" Target="../notesSlides/notesSlide2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tags" Target="../tags/tag98.xml"/><Relationship Id="rId18" Type="http://schemas.openxmlformats.org/officeDocument/2006/relationships/tags" Target="../tags/tag103.xml"/><Relationship Id="rId26" Type="http://schemas.openxmlformats.org/officeDocument/2006/relationships/tags" Target="../tags/tag111.xml"/><Relationship Id="rId39" Type="http://schemas.openxmlformats.org/officeDocument/2006/relationships/tags" Target="../tags/tag124.xml"/><Relationship Id="rId21" Type="http://schemas.openxmlformats.org/officeDocument/2006/relationships/tags" Target="../tags/tag106.xml"/><Relationship Id="rId34" Type="http://schemas.openxmlformats.org/officeDocument/2006/relationships/tags" Target="../tags/tag119.xml"/><Relationship Id="rId42" Type="http://schemas.openxmlformats.org/officeDocument/2006/relationships/tags" Target="../tags/tag127.xml"/><Relationship Id="rId47" Type="http://schemas.openxmlformats.org/officeDocument/2006/relationships/tags" Target="../tags/tag132.xml"/><Relationship Id="rId50" Type="http://schemas.openxmlformats.org/officeDocument/2006/relationships/tags" Target="../tags/tag135.xml"/><Relationship Id="rId55" Type="http://schemas.openxmlformats.org/officeDocument/2006/relationships/tags" Target="../tags/tag140.xml"/><Relationship Id="rId63" Type="http://schemas.openxmlformats.org/officeDocument/2006/relationships/tags" Target="../tags/tag148.xml"/><Relationship Id="rId68" Type="http://schemas.openxmlformats.org/officeDocument/2006/relationships/tags" Target="../tags/tag153.xml"/><Relationship Id="rId76" Type="http://schemas.openxmlformats.org/officeDocument/2006/relationships/tags" Target="../tags/tag161.xml"/><Relationship Id="rId7" Type="http://schemas.openxmlformats.org/officeDocument/2006/relationships/tags" Target="../tags/tag92.xml"/><Relationship Id="rId71" Type="http://schemas.openxmlformats.org/officeDocument/2006/relationships/tags" Target="../tags/tag156.xml"/><Relationship Id="rId2" Type="http://schemas.openxmlformats.org/officeDocument/2006/relationships/tags" Target="../tags/tag87.xml"/><Relationship Id="rId16" Type="http://schemas.openxmlformats.org/officeDocument/2006/relationships/tags" Target="../tags/tag101.xml"/><Relationship Id="rId29" Type="http://schemas.openxmlformats.org/officeDocument/2006/relationships/tags" Target="../tags/tag114.xml"/><Relationship Id="rId11" Type="http://schemas.openxmlformats.org/officeDocument/2006/relationships/tags" Target="../tags/tag96.xml"/><Relationship Id="rId24" Type="http://schemas.openxmlformats.org/officeDocument/2006/relationships/tags" Target="../tags/tag109.xml"/><Relationship Id="rId32" Type="http://schemas.openxmlformats.org/officeDocument/2006/relationships/tags" Target="../tags/tag117.xml"/><Relationship Id="rId37" Type="http://schemas.openxmlformats.org/officeDocument/2006/relationships/tags" Target="../tags/tag122.xml"/><Relationship Id="rId40" Type="http://schemas.openxmlformats.org/officeDocument/2006/relationships/tags" Target="../tags/tag125.xml"/><Relationship Id="rId45" Type="http://schemas.openxmlformats.org/officeDocument/2006/relationships/tags" Target="../tags/tag130.xml"/><Relationship Id="rId53" Type="http://schemas.openxmlformats.org/officeDocument/2006/relationships/tags" Target="../tags/tag138.xml"/><Relationship Id="rId58" Type="http://schemas.openxmlformats.org/officeDocument/2006/relationships/tags" Target="../tags/tag143.xml"/><Relationship Id="rId66" Type="http://schemas.openxmlformats.org/officeDocument/2006/relationships/tags" Target="../tags/tag151.xml"/><Relationship Id="rId74" Type="http://schemas.openxmlformats.org/officeDocument/2006/relationships/tags" Target="../tags/tag159.xml"/><Relationship Id="rId79" Type="http://schemas.openxmlformats.org/officeDocument/2006/relationships/tags" Target="../tags/tag164.xml"/><Relationship Id="rId5" Type="http://schemas.openxmlformats.org/officeDocument/2006/relationships/tags" Target="../tags/tag90.xml"/><Relationship Id="rId61" Type="http://schemas.openxmlformats.org/officeDocument/2006/relationships/tags" Target="../tags/tag146.xml"/><Relationship Id="rId82" Type="http://schemas.openxmlformats.org/officeDocument/2006/relationships/notesSlide" Target="../notesSlides/notesSlide3.xml"/><Relationship Id="rId10" Type="http://schemas.openxmlformats.org/officeDocument/2006/relationships/tags" Target="../tags/tag95.xml"/><Relationship Id="rId19" Type="http://schemas.openxmlformats.org/officeDocument/2006/relationships/tags" Target="../tags/tag104.xml"/><Relationship Id="rId31" Type="http://schemas.openxmlformats.org/officeDocument/2006/relationships/tags" Target="../tags/tag116.xml"/><Relationship Id="rId44" Type="http://schemas.openxmlformats.org/officeDocument/2006/relationships/tags" Target="../tags/tag129.xml"/><Relationship Id="rId52" Type="http://schemas.openxmlformats.org/officeDocument/2006/relationships/tags" Target="../tags/tag137.xml"/><Relationship Id="rId60" Type="http://schemas.openxmlformats.org/officeDocument/2006/relationships/tags" Target="../tags/tag145.xml"/><Relationship Id="rId65" Type="http://schemas.openxmlformats.org/officeDocument/2006/relationships/tags" Target="../tags/tag150.xml"/><Relationship Id="rId73" Type="http://schemas.openxmlformats.org/officeDocument/2006/relationships/tags" Target="../tags/tag158.xml"/><Relationship Id="rId78" Type="http://schemas.openxmlformats.org/officeDocument/2006/relationships/tags" Target="../tags/tag163.xml"/><Relationship Id="rId81" Type="http://schemas.openxmlformats.org/officeDocument/2006/relationships/slideLayout" Target="../slideLayouts/slideLayout18.xml"/><Relationship Id="rId4" Type="http://schemas.openxmlformats.org/officeDocument/2006/relationships/tags" Target="../tags/tag89.xml"/><Relationship Id="rId9" Type="http://schemas.openxmlformats.org/officeDocument/2006/relationships/tags" Target="../tags/tag94.xml"/><Relationship Id="rId14" Type="http://schemas.openxmlformats.org/officeDocument/2006/relationships/tags" Target="../tags/tag99.xml"/><Relationship Id="rId22" Type="http://schemas.openxmlformats.org/officeDocument/2006/relationships/tags" Target="../tags/tag107.xml"/><Relationship Id="rId27" Type="http://schemas.openxmlformats.org/officeDocument/2006/relationships/tags" Target="../tags/tag112.xml"/><Relationship Id="rId30" Type="http://schemas.openxmlformats.org/officeDocument/2006/relationships/tags" Target="../tags/tag115.xml"/><Relationship Id="rId35" Type="http://schemas.openxmlformats.org/officeDocument/2006/relationships/tags" Target="../tags/tag120.xml"/><Relationship Id="rId43" Type="http://schemas.openxmlformats.org/officeDocument/2006/relationships/tags" Target="../tags/tag128.xml"/><Relationship Id="rId48" Type="http://schemas.openxmlformats.org/officeDocument/2006/relationships/tags" Target="../tags/tag133.xml"/><Relationship Id="rId56" Type="http://schemas.openxmlformats.org/officeDocument/2006/relationships/tags" Target="../tags/tag141.xml"/><Relationship Id="rId64" Type="http://schemas.openxmlformats.org/officeDocument/2006/relationships/tags" Target="../tags/tag149.xml"/><Relationship Id="rId69" Type="http://schemas.openxmlformats.org/officeDocument/2006/relationships/tags" Target="../tags/tag154.xml"/><Relationship Id="rId77" Type="http://schemas.openxmlformats.org/officeDocument/2006/relationships/tags" Target="../tags/tag162.xml"/><Relationship Id="rId8" Type="http://schemas.openxmlformats.org/officeDocument/2006/relationships/tags" Target="../tags/tag93.xml"/><Relationship Id="rId51" Type="http://schemas.openxmlformats.org/officeDocument/2006/relationships/tags" Target="../tags/tag136.xml"/><Relationship Id="rId72" Type="http://schemas.openxmlformats.org/officeDocument/2006/relationships/tags" Target="../tags/tag157.xml"/><Relationship Id="rId80" Type="http://schemas.openxmlformats.org/officeDocument/2006/relationships/tags" Target="../tags/tag165.xml"/><Relationship Id="rId3" Type="http://schemas.openxmlformats.org/officeDocument/2006/relationships/tags" Target="../tags/tag88.xml"/><Relationship Id="rId12" Type="http://schemas.openxmlformats.org/officeDocument/2006/relationships/tags" Target="../tags/tag97.xml"/><Relationship Id="rId17" Type="http://schemas.openxmlformats.org/officeDocument/2006/relationships/tags" Target="../tags/tag102.xml"/><Relationship Id="rId25" Type="http://schemas.openxmlformats.org/officeDocument/2006/relationships/tags" Target="../tags/tag110.xml"/><Relationship Id="rId33" Type="http://schemas.openxmlformats.org/officeDocument/2006/relationships/tags" Target="../tags/tag118.xml"/><Relationship Id="rId38" Type="http://schemas.openxmlformats.org/officeDocument/2006/relationships/tags" Target="../tags/tag123.xml"/><Relationship Id="rId46" Type="http://schemas.openxmlformats.org/officeDocument/2006/relationships/tags" Target="../tags/tag131.xml"/><Relationship Id="rId59" Type="http://schemas.openxmlformats.org/officeDocument/2006/relationships/tags" Target="../tags/tag144.xml"/><Relationship Id="rId67" Type="http://schemas.openxmlformats.org/officeDocument/2006/relationships/tags" Target="../tags/tag152.xml"/><Relationship Id="rId20" Type="http://schemas.openxmlformats.org/officeDocument/2006/relationships/tags" Target="../tags/tag105.xml"/><Relationship Id="rId41" Type="http://schemas.openxmlformats.org/officeDocument/2006/relationships/tags" Target="../tags/tag126.xml"/><Relationship Id="rId54" Type="http://schemas.openxmlformats.org/officeDocument/2006/relationships/tags" Target="../tags/tag139.xml"/><Relationship Id="rId62" Type="http://schemas.openxmlformats.org/officeDocument/2006/relationships/tags" Target="../tags/tag147.xml"/><Relationship Id="rId70" Type="http://schemas.openxmlformats.org/officeDocument/2006/relationships/tags" Target="../tags/tag155.xml"/><Relationship Id="rId75" Type="http://schemas.openxmlformats.org/officeDocument/2006/relationships/tags" Target="../tags/tag160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15" Type="http://schemas.openxmlformats.org/officeDocument/2006/relationships/tags" Target="../tags/tag100.xml"/><Relationship Id="rId23" Type="http://schemas.openxmlformats.org/officeDocument/2006/relationships/tags" Target="../tags/tag108.xml"/><Relationship Id="rId28" Type="http://schemas.openxmlformats.org/officeDocument/2006/relationships/tags" Target="../tags/tag113.xml"/><Relationship Id="rId36" Type="http://schemas.openxmlformats.org/officeDocument/2006/relationships/tags" Target="../tags/tag121.xml"/><Relationship Id="rId49" Type="http://schemas.openxmlformats.org/officeDocument/2006/relationships/tags" Target="../tags/tag134.xml"/><Relationship Id="rId57" Type="http://schemas.openxmlformats.org/officeDocument/2006/relationships/tags" Target="../tags/tag142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191.xml"/><Relationship Id="rId117" Type="http://schemas.openxmlformats.org/officeDocument/2006/relationships/tags" Target="../tags/tag282.xml"/><Relationship Id="rId21" Type="http://schemas.openxmlformats.org/officeDocument/2006/relationships/tags" Target="../tags/tag186.xml"/><Relationship Id="rId42" Type="http://schemas.openxmlformats.org/officeDocument/2006/relationships/tags" Target="../tags/tag207.xml"/><Relationship Id="rId47" Type="http://schemas.openxmlformats.org/officeDocument/2006/relationships/tags" Target="../tags/tag212.xml"/><Relationship Id="rId63" Type="http://schemas.openxmlformats.org/officeDocument/2006/relationships/tags" Target="../tags/tag228.xml"/><Relationship Id="rId68" Type="http://schemas.openxmlformats.org/officeDocument/2006/relationships/tags" Target="../tags/tag233.xml"/><Relationship Id="rId84" Type="http://schemas.openxmlformats.org/officeDocument/2006/relationships/tags" Target="../tags/tag249.xml"/><Relationship Id="rId89" Type="http://schemas.openxmlformats.org/officeDocument/2006/relationships/tags" Target="../tags/tag254.xml"/><Relationship Id="rId112" Type="http://schemas.openxmlformats.org/officeDocument/2006/relationships/tags" Target="../tags/tag277.xml"/><Relationship Id="rId16" Type="http://schemas.openxmlformats.org/officeDocument/2006/relationships/tags" Target="../tags/tag181.xml"/><Relationship Id="rId107" Type="http://schemas.openxmlformats.org/officeDocument/2006/relationships/tags" Target="../tags/tag272.xml"/><Relationship Id="rId11" Type="http://schemas.openxmlformats.org/officeDocument/2006/relationships/tags" Target="../tags/tag176.xml"/><Relationship Id="rId32" Type="http://schemas.openxmlformats.org/officeDocument/2006/relationships/tags" Target="../tags/tag197.xml"/><Relationship Id="rId37" Type="http://schemas.openxmlformats.org/officeDocument/2006/relationships/tags" Target="../tags/tag202.xml"/><Relationship Id="rId53" Type="http://schemas.openxmlformats.org/officeDocument/2006/relationships/tags" Target="../tags/tag218.xml"/><Relationship Id="rId58" Type="http://schemas.openxmlformats.org/officeDocument/2006/relationships/tags" Target="../tags/tag223.xml"/><Relationship Id="rId74" Type="http://schemas.openxmlformats.org/officeDocument/2006/relationships/tags" Target="../tags/tag239.xml"/><Relationship Id="rId79" Type="http://schemas.openxmlformats.org/officeDocument/2006/relationships/tags" Target="../tags/tag244.xml"/><Relationship Id="rId102" Type="http://schemas.openxmlformats.org/officeDocument/2006/relationships/tags" Target="../tags/tag267.xml"/><Relationship Id="rId123" Type="http://schemas.openxmlformats.org/officeDocument/2006/relationships/tags" Target="../tags/tag288.xml"/><Relationship Id="rId5" Type="http://schemas.openxmlformats.org/officeDocument/2006/relationships/tags" Target="../tags/tag170.xml"/><Relationship Id="rId61" Type="http://schemas.openxmlformats.org/officeDocument/2006/relationships/tags" Target="../tags/tag226.xml"/><Relationship Id="rId82" Type="http://schemas.openxmlformats.org/officeDocument/2006/relationships/tags" Target="../tags/tag247.xml"/><Relationship Id="rId90" Type="http://schemas.openxmlformats.org/officeDocument/2006/relationships/tags" Target="../tags/tag255.xml"/><Relationship Id="rId95" Type="http://schemas.openxmlformats.org/officeDocument/2006/relationships/tags" Target="../tags/tag260.xml"/><Relationship Id="rId19" Type="http://schemas.openxmlformats.org/officeDocument/2006/relationships/tags" Target="../tags/tag184.xml"/><Relationship Id="rId14" Type="http://schemas.openxmlformats.org/officeDocument/2006/relationships/tags" Target="../tags/tag179.xml"/><Relationship Id="rId22" Type="http://schemas.openxmlformats.org/officeDocument/2006/relationships/tags" Target="../tags/tag187.xml"/><Relationship Id="rId27" Type="http://schemas.openxmlformats.org/officeDocument/2006/relationships/tags" Target="../tags/tag192.xml"/><Relationship Id="rId30" Type="http://schemas.openxmlformats.org/officeDocument/2006/relationships/tags" Target="../tags/tag195.xml"/><Relationship Id="rId35" Type="http://schemas.openxmlformats.org/officeDocument/2006/relationships/tags" Target="../tags/tag200.xml"/><Relationship Id="rId43" Type="http://schemas.openxmlformats.org/officeDocument/2006/relationships/tags" Target="../tags/tag208.xml"/><Relationship Id="rId48" Type="http://schemas.openxmlformats.org/officeDocument/2006/relationships/tags" Target="../tags/tag213.xml"/><Relationship Id="rId56" Type="http://schemas.openxmlformats.org/officeDocument/2006/relationships/tags" Target="../tags/tag221.xml"/><Relationship Id="rId64" Type="http://schemas.openxmlformats.org/officeDocument/2006/relationships/tags" Target="../tags/tag229.xml"/><Relationship Id="rId69" Type="http://schemas.openxmlformats.org/officeDocument/2006/relationships/tags" Target="../tags/tag234.xml"/><Relationship Id="rId77" Type="http://schemas.openxmlformats.org/officeDocument/2006/relationships/tags" Target="../tags/tag242.xml"/><Relationship Id="rId100" Type="http://schemas.openxmlformats.org/officeDocument/2006/relationships/tags" Target="../tags/tag265.xml"/><Relationship Id="rId105" Type="http://schemas.openxmlformats.org/officeDocument/2006/relationships/tags" Target="../tags/tag270.xml"/><Relationship Id="rId113" Type="http://schemas.openxmlformats.org/officeDocument/2006/relationships/tags" Target="../tags/tag278.xml"/><Relationship Id="rId118" Type="http://schemas.openxmlformats.org/officeDocument/2006/relationships/tags" Target="../tags/tag283.xml"/><Relationship Id="rId126" Type="http://schemas.openxmlformats.org/officeDocument/2006/relationships/notesSlide" Target="../notesSlides/notesSlide4.xml"/><Relationship Id="rId8" Type="http://schemas.openxmlformats.org/officeDocument/2006/relationships/tags" Target="../tags/tag173.xml"/><Relationship Id="rId51" Type="http://schemas.openxmlformats.org/officeDocument/2006/relationships/tags" Target="../tags/tag216.xml"/><Relationship Id="rId72" Type="http://schemas.openxmlformats.org/officeDocument/2006/relationships/tags" Target="../tags/tag237.xml"/><Relationship Id="rId80" Type="http://schemas.openxmlformats.org/officeDocument/2006/relationships/tags" Target="../tags/tag245.xml"/><Relationship Id="rId85" Type="http://schemas.openxmlformats.org/officeDocument/2006/relationships/tags" Target="../tags/tag250.xml"/><Relationship Id="rId93" Type="http://schemas.openxmlformats.org/officeDocument/2006/relationships/tags" Target="../tags/tag258.xml"/><Relationship Id="rId98" Type="http://schemas.openxmlformats.org/officeDocument/2006/relationships/tags" Target="../tags/tag263.xml"/><Relationship Id="rId121" Type="http://schemas.openxmlformats.org/officeDocument/2006/relationships/tags" Target="../tags/tag286.xml"/><Relationship Id="rId3" Type="http://schemas.openxmlformats.org/officeDocument/2006/relationships/tags" Target="../tags/tag168.xml"/><Relationship Id="rId12" Type="http://schemas.openxmlformats.org/officeDocument/2006/relationships/tags" Target="../tags/tag177.xml"/><Relationship Id="rId17" Type="http://schemas.openxmlformats.org/officeDocument/2006/relationships/tags" Target="../tags/tag182.xml"/><Relationship Id="rId25" Type="http://schemas.openxmlformats.org/officeDocument/2006/relationships/tags" Target="../tags/tag190.xml"/><Relationship Id="rId33" Type="http://schemas.openxmlformats.org/officeDocument/2006/relationships/tags" Target="../tags/tag198.xml"/><Relationship Id="rId38" Type="http://schemas.openxmlformats.org/officeDocument/2006/relationships/tags" Target="../tags/tag203.xml"/><Relationship Id="rId46" Type="http://schemas.openxmlformats.org/officeDocument/2006/relationships/tags" Target="../tags/tag211.xml"/><Relationship Id="rId59" Type="http://schemas.openxmlformats.org/officeDocument/2006/relationships/tags" Target="../tags/tag224.xml"/><Relationship Id="rId67" Type="http://schemas.openxmlformats.org/officeDocument/2006/relationships/tags" Target="../tags/tag232.xml"/><Relationship Id="rId103" Type="http://schemas.openxmlformats.org/officeDocument/2006/relationships/tags" Target="../tags/tag268.xml"/><Relationship Id="rId108" Type="http://schemas.openxmlformats.org/officeDocument/2006/relationships/tags" Target="../tags/tag273.xml"/><Relationship Id="rId116" Type="http://schemas.openxmlformats.org/officeDocument/2006/relationships/tags" Target="../tags/tag281.xml"/><Relationship Id="rId124" Type="http://schemas.openxmlformats.org/officeDocument/2006/relationships/tags" Target="../tags/tag289.xml"/><Relationship Id="rId20" Type="http://schemas.openxmlformats.org/officeDocument/2006/relationships/tags" Target="../tags/tag185.xml"/><Relationship Id="rId41" Type="http://schemas.openxmlformats.org/officeDocument/2006/relationships/tags" Target="../tags/tag206.xml"/><Relationship Id="rId54" Type="http://schemas.openxmlformats.org/officeDocument/2006/relationships/tags" Target="../tags/tag219.xml"/><Relationship Id="rId62" Type="http://schemas.openxmlformats.org/officeDocument/2006/relationships/tags" Target="../tags/tag227.xml"/><Relationship Id="rId70" Type="http://schemas.openxmlformats.org/officeDocument/2006/relationships/tags" Target="../tags/tag235.xml"/><Relationship Id="rId75" Type="http://schemas.openxmlformats.org/officeDocument/2006/relationships/tags" Target="../tags/tag240.xml"/><Relationship Id="rId83" Type="http://schemas.openxmlformats.org/officeDocument/2006/relationships/tags" Target="../tags/tag248.xml"/><Relationship Id="rId88" Type="http://schemas.openxmlformats.org/officeDocument/2006/relationships/tags" Target="../tags/tag253.xml"/><Relationship Id="rId91" Type="http://schemas.openxmlformats.org/officeDocument/2006/relationships/tags" Target="../tags/tag256.xml"/><Relationship Id="rId96" Type="http://schemas.openxmlformats.org/officeDocument/2006/relationships/tags" Target="../tags/tag261.xml"/><Relationship Id="rId111" Type="http://schemas.openxmlformats.org/officeDocument/2006/relationships/tags" Target="../tags/tag276.xml"/><Relationship Id="rId1" Type="http://schemas.openxmlformats.org/officeDocument/2006/relationships/tags" Target="../tags/tag166.xml"/><Relationship Id="rId6" Type="http://schemas.openxmlformats.org/officeDocument/2006/relationships/tags" Target="../tags/tag171.xml"/><Relationship Id="rId15" Type="http://schemas.openxmlformats.org/officeDocument/2006/relationships/tags" Target="../tags/tag180.xml"/><Relationship Id="rId23" Type="http://schemas.openxmlformats.org/officeDocument/2006/relationships/tags" Target="../tags/tag188.xml"/><Relationship Id="rId28" Type="http://schemas.openxmlformats.org/officeDocument/2006/relationships/tags" Target="../tags/tag193.xml"/><Relationship Id="rId36" Type="http://schemas.openxmlformats.org/officeDocument/2006/relationships/tags" Target="../tags/tag201.xml"/><Relationship Id="rId49" Type="http://schemas.openxmlformats.org/officeDocument/2006/relationships/tags" Target="../tags/tag214.xml"/><Relationship Id="rId57" Type="http://schemas.openxmlformats.org/officeDocument/2006/relationships/tags" Target="../tags/tag222.xml"/><Relationship Id="rId106" Type="http://schemas.openxmlformats.org/officeDocument/2006/relationships/tags" Target="../tags/tag271.xml"/><Relationship Id="rId114" Type="http://schemas.openxmlformats.org/officeDocument/2006/relationships/tags" Target="../tags/tag279.xml"/><Relationship Id="rId119" Type="http://schemas.openxmlformats.org/officeDocument/2006/relationships/tags" Target="../tags/tag284.xml"/><Relationship Id="rId10" Type="http://schemas.openxmlformats.org/officeDocument/2006/relationships/tags" Target="../tags/tag175.xml"/><Relationship Id="rId31" Type="http://schemas.openxmlformats.org/officeDocument/2006/relationships/tags" Target="../tags/tag196.xml"/><Relationship Id="rId44" Type="http://schemas.openxmlformats.org/officeDocument/2006/relationships/tags" Target="../tags/tag209.xml"/><Relationship Id="rId52" Type="http://schemas.openxmlformats.org/officeDocument/2006/relationships/tags" Target="../tags/tag217.xml"/><Relationship Id="rId60" Type="http://schemas.openxmlformats.org/officeDocument/2006/relationships/tags" Target="../tags/tag225.xml"/><Relationship Id="rId65" Type="http://schemas.openxmlformats.org/officeDocument/2006/relationships/tags" Target="../tags/tag230.xml"/><Relationship Id="rId73" Type="http://schemas.openxmlformats.org/officeDocument/2006/relationships/tags" Target="../tags/tag238.xml"/><Relationship Id="rId78" Type="http://schemas.openxmlformats.org/officeDocument/2006/relationships/tags" Target="../tags/tag243.xml"/><Relationship Id="rId81" Type="http://schemas.openxmlformats.org/officeDocument/2006/relationships/tags" Target="../tags/tag246.xml"/><Relationship Id="rId86" Type="http://schemas.openxmlformats.org/officeDocument/2006/relationships/tags" Target="../tags/tag251.xml"/><Relationship Id="rId94" Type="http://schemas.openxmlformats.org/officeDocument/2006/relationships/tags" Target="../tags/tag259.xml"/><Relationship Id="rId99" Type="http://schemas.openxmlformats.org/officeDocument/2006/relationships/tags" Target="../tags/tag264.xml"/><Relationship Id="rId101" Type="http://schemas.openxmlformats.org/officeDocument/2006/relationships/tags" Target="../tags/tag266.xml"/><Relationship Id="rId122" Type="http://schemas.openxmlformats.org/officeDocument/2006/relationships/tags" Target="../tags/tag287.xml"/><Relationship Id="rId4" Type="http://schemas.openxmlformats.org/officeDocument/2006/relationships/tags" Target="../tags/tag169.xml"/><Relationship Id="rId9" Type="http://schemas.openxmlformats.org/officeDocument/2006/relationships/tags" Target="../tags/tag174.xml"/><Relationship Id="rId13" Type="http://schemas.openxmlformats.org/officeDocument/2006/relationships/tags" Target="../tags/tag178.xml"/><Relationship Id="rId18" Type="http://schemas.openxmlformats.org/officeDocument/2006/relationships/tags" Target="../tags/tag183.xml"/><Relationship Id="rId39" Type="http://schemas.openxmlformats.org/officeDocument/2006/relationships/tags" Target="../tags/tag204.xml"/><Relationship Id="rId109" Type="http://schemas.openxmlformats.org/officeDocument/2006/relationships/tags" Target="../tags/tag274.xml"/><Relationship Id="rId34" Type="http://schemas.openxmlformats.org/officeDocument/2006/relationships/tags" Target="../tags/tag199.xml"/><Relationship Id="rId50" Type="http://schemas.openxmlformats.org/officeDocument/2006/relationships/tags" Target="../tags/tag215.xml"/><Relationship Id="rId55" Type="http://schemas.openxmlformats.org/officeDocument/2006/relationships/tags" Target="../tags/tag220.xml"/><Relationship Id="rId76" Type="http://schemas.openxmlformats.org/officeDocument/2006/relationships/tags" Target="../tags/tag241.xml"/><Relationship Id="rId97" Type="http://schemas.openxmlformats.org/officeDocument/2006/relationships/tags" Target="../tags/tag262.xml"/><Relationship Id="rId104" Type="http://schemas.openxmlformats.org/officeDocument/2006/relationships/tags" Target="../tags/tag269.xml"/><Relationship Id="rId120" Type="http://schemas.openxmlformats.org/officeDocument/2006/relationships/tags" Target="../tags/tag285.xml"/><Relationship Id="rId125" Type="http://schemas.openxmlformats.org/officeDocument/2006/relationships/slideLayout" Target="../slideLayouts/slideLayout18.xml"/><Relationship Id="rId7" Type="http://schemas.openxmlformats.org/officeDocument/2006/relationships/tags" Target="../tags/tag172.xml"/><Relationship Id="rId71" Type="http://schemas.openxmlformats.org/officeDocument/2006/relationships/tags" Target="../tags/tag236.xml"/><Relationship Id="rId92" Type="http://schemas.openxmlformats.org/officeDocument/2006/relationships/tags" Target="../tags/tag257.xml"/><Relationship Id="rId2" Type="http://schemas.openxmlformats.org/officeDocument/2006/relationships/tags" Target="../tags/tag167.xml"/><Relationship Id="rId29" Type="http://schemas.openxmlformats.org/officeDocument/2006/relationships/tags" Target="../tags/tag194.xml"/><Relationship Id="rId24" Type="http://schemas.openxmlformats.org/officeDocument/2006/relationships/tags" Target="../tags/tag189.xml"/><Relationship Id="rId40" Type="http://schemas.openxmlformats.org/officeDocument/2006/relationships/tags" Target="../tags/tag205.xml"/><Relationship Id="rId45" Type="http://schemas.openxmlformats.org/officeDocument/2006/relationships/tags" Target="../tags/tag210.xml"/><Relationship Id="rId66" Type="http://schemas.openxmlformats.org/officeDocument/2006/relationships/tags" Target="../tags/tag231.xml"/><Relationship Id="rId87" Type="http://schemas.openxmlformats.org/officeDocument/2006/relationships/tags" Target="../tags/tag252.xml"/><Relationship Id="rId110" Type="http://schemas.openxmlformats.org/officeDocument/2006/relationships/tags" Target="../tags/tag275.xml"/><Relationship Id="rId115" Type="http://schemas.openxmlformats.org/officeDocument/2006/relationships/tags" Target="../tags/tag280.xm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tags" Target="../tags/tag315.xml"/><Relationship Id="rId117" Type="http://schemas.openxmlformats.org/officeDocument/2006/relationships/tags" Target="../tags/tag406.xml"/><Relationship Id="rId21" Type="http://schemas.openxmlformats.org/officeDocument/2006/relationships/tags" Target="../tags/tag310.xml"/><Relationship Id="rId42" Type="http://schemas.openxmlformats.org/officeDocument/2006/relationships/tags" Target="../tags/tag331.xml"/><Relationship Id="rId47" Type="http://schemas.openxmlformats.org/officeDocument/2006/relationships/tags" Target="../tags/tag336.xml"/><Relationship Id="rId63" Type="http://schemas.openxmlformats.org/officeDocument/2006/relationships/tags" Target="../tags/tag352.xml"/><Relationship Id="rId68" Type="http://schemas.openxmlformats.org/officeDocument/2006/relationships/tags" Target="../tags/tag357.xml"/><Relationship Id="rId84" Type="http://schemas.openxmlformats.org/officeDocument/2006/relationships/tags" Target="../tags/tag373.xml"/><Relationship Id="rId89" Type="http://schemas.openxmlformats.org/officeDocument/2006/relationships/tags" Target="../tags/tag378.xml"/><Relationship Id="rId112" Type="http://schemas.openxmlformats.org/officeDocument/2006/relationships/tags" Target="../tags/tag401.xml"/><Relationship Id="rId16" Type="http://schemas.openxmlformats.org/officeDocument/2006/relationships/tags" Target="../tags/tag305.xml"/><Relationship Id="rId107" Type="http://schemas.openxmlformats.org/officeDocument/2006/relationships/tags" Target="../tags/tag396.xml"/><Relationship Id="rId11" Type="http://schemas.openxmlformats.org/officeDocument/2006/relationships/tags" Target="../tags/tag300.xml"/><Relationship Id="rId32" Type="http://schemas.openxmlformats.org/officeDocument/2006/relationships/tags" Target="../tags/tag321.xml"/><Relationship Id="rId37" Type="http://schemas.openxmlformats.org/officeDocument/2006/relationships/tags" Target="../tags/tag326.xml"/><Relationship Id="rId53" Type="http://schemas.openxmlformats.org/officeDocument/2006/relationships/tags" Target="../tags/tag342.xml"/><Relationship Id="rId58" Type="http://schemas.openxmlformats.org/officeDocument/2006/relationships/tags" Target="../tags/tag347.xml"/><Relationship Id="rId74" Type="http://schemas.openxmlformats.org/officeDocument/2006/relationships/tags" Target="../tags/tag363.xml"/><Relationship Id="rId79" Type="http://schemas.openxmlformats.org/officeDocument/2006/relationships/tags" Target="../tags/tag368.xml"/><Relationship Id="rId102" Type="http://schemas.openxmlformats.org/officeDocument/2006/relationships/tags" Target="../tags/tag391.xml"/><Relationship Id="rId123" Type="http://schemas.openxmlformats.org/officeDocument/2006/relationships/tags" Target="../tags/tag412.xml"/><Relationship Id="rId128" Type="http://schemas.openxmlformats.org/officeDocument/2006/relationships/tags" Target="../tags/tag417.xml"/><Relationship Id="rId5" Type="http://schemas.openxmlformats.org/officeDocument/2006/relationships/tags" Target="../tags/tag294.xml"/><Relationship Id="rId90" Type="http://schemas.openxmlformats.org/officeDocument/2006/relationships/tags" Target="../tags/tag379.xml"/><Relationship Id="rId95" Type="http://schemas.openxmlformats.org/officeDocument/2006/relationships/tags" Target="../tags/tag384.xml"/><Relationship Id="rId19" Type="http://schemas.openxmlformats.org/officeDocument/2006/relationships/tags" Target="../tags/tag308.xml"/><Relationship Id="rId14" Type="http://schemas.openxmlformats.org/officeDocument/2006/relationships/tags" Target="../tags/tag303.xml"/><Relationship Id="rId22" Type="http://schemas.openxmlformats.org/officeDocument/2006/relationships/tags" Target="../tags/tag311.xml"/><Relationship Id="rId27" Type="http://schemas.openxmlformats.org/officeDocument/2006/relationships/tags" Target="../tags/tag316.xml"/><Relationship Id="rId30" Type="http://schemas.openxmlformats.org/officeDocument/2006/relationships/tags" Target="../tags/tag319.xml"/><Relationship Id="rId35" Type="http://schemas.openxmlformats.org/officeDocument/2006/relationships/tags" Target="../tags/tag324.xml"/><Relationship Id="rId43" Type="http://schemas.openxmlformats.org/officeDocument/2006/relationships/tags" Target="../tags/tag332.xml"/><Relationship Id="rId48" Type="http://schemas.openxmlformats.org/officeDocument/2006/relationships/tags" Target="../tags/tag337.xml"/><Relationship Id="rId56" Type="http://schemas.openxmlformats.org/officeDocument/2006/relationships/tags" Target="../tags/tag345.xml"/><Relationship Id="rId64" Type="http://schemas.openxmlformats.org/officeDocument/2006/relationships/tags" Target="../tags/tag353.xml"/><Relationship Id="rId69" Type="http://schemas.openxmlformats.org/officeDocument/2006/relationships/tags" Target="../tags/tag358.xml"/><Relationship Id="rId77" Type="http://schemas.openxmlformats.org/officeDocument/2006/relationships/tags" Target="../tags/tag366.xml"/><Relationship Id="rId100" Type="http://schemas.openxmlformats.org/officeDocument/2006/relationships/tags" Target="../tags/tag389.xml"/><Relationship Id="rId105" Type="http://schemas.openxmlformats.org/officeDocument/2006/relationships/tags" Target="../tags/tag394.xml"/><Relationship Id="rId113" Type="http://schemas.openxmlformats.org/officeDocument/2006/relationships/tags" Target="../tags/tag402.xml"/><Relationship Id="rId118" Type="http://schemas.openxmlformats.org/officeDocument/2006/relationships/tags" Target="../tags/tag407.xml"/><Relationship Id="rId126" Type="http://schemas.openxmlformats.org/officeDocument/2006/relationships/tags" Target="../tags/tag415.xml"/><Relationship Id="rId8" Type="http://schemas.openxmlformats.org/officeDocument/2006/relationships/tags" Target="../tags/tag297.xml"/><Relationship Id="rId51" Type="http://schemas.openxmlformats.org/officeDocument/2006/relationships/tags" Target="../tags/tag340.xml"/><Relationship Id="rId72" Type="http://schemas.openxmlformats.org/officeDocument/2006/relationships/tags" Target="../tags/tag361.xml"/><Relationship Id="rId80" Type="http://schemas.openxmlformats.org/officeDocument/2006/relationships/tags" Target="../tags/tag369.xml"/><Relationship Id="rId85" Type="http://schemas.openxmlformats.org/officeDocument/2006/relationships/tags" Target="../tags/tag374.xml"/><Relationship Id="rId93" Type="http://schemas.openxmlformats.org/officeDocument/2006/relationships/tags" Target="../tags/tag382.xml"/><Relationship Id="rId98" Type="http://schemas.openxmlformats.org/officeDocument/2006/relationships/tags" Target="../tags/tag387.xml"/><Relationship Id="rId121" Type="http://schemas.openxmlformats.org/officeDocument/2006/relationships/tags" Target="../tags/tag410.xml"/><Relationship Id="rId3" Type="http://schemas.openxmlformats.org/officeDocument/2006/relationships/tags" Target="../tags/tag292.xml"/><Relationship Id="rId12" Type="http://schemas.openxmlformats.org/officeDocument/2006/relationships/tags" Target="../tags/tag301.xml"/><Relationship Id="rId17" Type="http://schemas.openxmlformats.org/officeDocument/2006/relationships/tags" Target="../tags/tag306.xml"/><Relationship Id="rId25" Type="http://schemas.openxmlformats.org/officeDocument/2006/relationships/tags" Target="../tags/tag314.xml"/><Relationship Id="rId33" Type="http://schemas.openxmlformats.org/officeDocument/2006/relationships/tags" Target="../tags/tag322.xml"/><Relationship Id="rId38" Type="http://schemas.openxmlformats.org/officeDocument/2006/relationships/tags" Target="../tags/tag327.xml"/><Relationship Id="rId46" Type="http://schemas.openxmlformats.org/officeDocument/2006/relationships/tags" Target="../tags/tag335.xml"/><Relationship Id="rId59" Type="http://schemas.openxmlformats.org/officeDocument/2006/relationships/tags" Target="../tags/tag348.xml"/><Relationship Id="rId67" Type="http://schemas.openxmlformats.org/officeDocument/2006/relationships/tags" Target="../tags/tag356.xml"/><Relationship Id="rId103" Type="http://schemas.openxmlformats.org/officeDocument/2006/relationships/tags" Target="../tags/tag392.xml"/><Relationship Id="rId108" Type="http://schemas.openxmlformats.org/officeDocument/2006/relationships/tags" Target="../tags/tag397.xml"/><Relationship Id="rId116" Type="http://schemas.openxmlformats.org/officeDocument/2006/relationships/tags" Target="../tags/tag405.xml"/><Relationship Id="rId124" Type="http://schemas.openxmlformats.org/officeDocument/2006/relationships/tags" Target="../tags/tag413.xml"/><Relationship Id="rId129" Type="http://schemas.openxmlformats.org/officeDocument/2006/relationships/tags" Target="../tags/tag418.xml"/><Relationship Id="rId20" Type="http://schemas.openxmlformats.org/officeDocument/2006/relationships/tags" Target="../tags/tag309.xml"/><Relationship Id="rId41" Type="http://schemas.openxmlformats.org/officeDocument/2006/relationships/tags" Target="../tags/tag330.xml"/><Relationship Id="rId54" Type="http://schemas.openxmlformats.org/officeDocument/2006/relationships/tags" Target="../tags/tag343.xml"/><Relationship Id="rId62" Type="http://schemas.openxmlformats.org/officeDocument/2006/relationships/tags" Target="../tags/tag351.xml"/><Relationship Id="rId70" Type="http://schemas.openxmlformats.org/officeDocument/2006/relationships/tags" Target="../tags/tag359.xml"/><Relationship Id="rId75" Type="http://schemas.openxmlformats.org/officeDocument/2006/relationships/tags" Target="../tags/tag364.xml"/><Relationship Id="rId83" Type="http://schemas.openxmlformats.org/officeDocument/2006/relationships/tags" Target="../tags/tag372.xml"/><Relationship Id="rId88" Type="http://schemas.openxmlformats.org/officeDocument/2006/relationships/tags" Target="../tags/tag377.xml"/><Relationship Id="rId91" Type="http://schemas.openxmlformats.org/officeDocument/2006/relationships/tags" Target="../tags/tag380.xml"/><Relationship Id="rId96" Type="http://schemas.openxmlformats.org/officeDocument/2006/relationships/tags" Target="../tags/tag385.xml"/><Relationship Id="rId111" Type="http://schemas.openxmlformats.org/officeDocument/2006/relationships/tags" Target="../tags/tag400.xml"/><Relationship Id="rId132" Type="http://schemas.openxmlformats.org/officeDocument/2006/relationships/notesSlide" Target="../notesSlides/notesSlide5.xml"/><Relationship Id="rId1" Type="http://schemas.openxmlformats.org/officeDocument/2006/relationships/tags" Target="../tags/tag290.xml"/><Relationship Id="rId6" Type="http://schemas.openxmlformats.org/officeDocument/2006/relationships/tags" Target="../tags/tag295.xml"/><Relationship Id="rId15" Type="http://schemas.openxmlformats.org/officeDocument/2006/relationships/tags" Target="../tags/tag304.xml"/><Relationship Id="rId23" Type="http://schemas.openxmlformats.org/officeDocument/2006/relationships/tags" Target="../tags/tag312.xml"/><Relationship Id="rId28" Type="http://schemas.openxmlformats.org/officeDocument/2006/relationships/tags" Target="../tags/tag317.xml"/><Relationship Id="rId36" Type="http://schemas.openxmlformats.org/officeDocument/2006/relationships/tags" Target="../tags/tag325.xml"/><Relationship Id="rId49" Type="http://schemas.openxmlformats.org/officeDocument/2006/relationships/tags" Target="../tags/tag338.xml"/><Relationship Id="rId57" Type="http://schemas.openxmlformats.org/officeDocument/2006/relationships/tags" Target="../tags/tag346.xml"/><Relationship Id="rId106" Type="http://schemas.openxmlformats.org/officeDocument/2006/relationships/tags" Target="../tags/tag395.xml"/><Relationship Id="rId114" Type="http://schemas.openxmlformats.org/officeDocument/2006/relationships/tags" Target="../tags/tag403.xml"/><Relationship Id="rId119" Type="http://schemas.openxmlformats.org/officeDocument/2006/relationships/tags" Target="../tags/tag408.xml"/><Relationship Id="rId127" Type="http://schemas.openxmlformats.org/officeDocument/2006/relationships/tags" Target="../tags/tag416.xml"/><Relationship Id="rId10" Type="http://schemas.openxmlformats.org/officeDocument/2006/relationships/tags" Target="../tags/tag299.xml"/><Relationship Id="rId31" Type="http://schemas.openxmlformats.org/officeDocument/2006/relationships/tags" Target="../tags/tag320.xml"/><Relationship Id="rId44" Type="http://schemas.openxmlformats.org/officeDocument/2006/relationships/tags" Target="../tags/tag333.xml"/><Relationship Id="rId52" Type="http://schemas.openxmlformats.org/officeDocument/2006/relationships/tags" Target="../tags/tag341.xml"/><Relationship Id="rId60" Type="http://schemas.openxmlformats.org/officeDocument/2006/relationships/tags" Target="../tags/tag349.xml"/><Relationship Id="rId65" Type="http://schemas.openxmlformats.org/officeDocument/2006/relationships/tags" Target="../tags/tag354.xml"/><Relationship Id="rId73" Type="http://schemas.openxmlformats.org/officeDocument/2006/relationships/tags" Target="../tags/tag362.xml"/><Relationship Id="rId78" Type="http://schemas.openxmlformats.org/officeDocument/2006/relationships/tags" Target="../tags/tag367.xml"/><Relationship Id="rId81" Type="http://schemas.openxmlformats.org/officeDocument/2006/relationships/tags" Target="../tags/tag370.xml"/><Relationship Id="rId86" Type="http://schemas.openxmlformats.org/officeDocument/2006/relationships/tags" Target="../tags/tag375.xml"/><Relationship Id="rId94" Type="http://schemas.openxmlformats.org/officeDocument/2006/relationships/tags" Target="../tags/tag383.xml"/><Relationship Id="rId99" Type="http://schemas.openxmlformats.org/officeDocument/2006/relationships/tags" Target="../tags/tag388.xml"/><Relationship Id="rId101" Type="http://schemas.openxmlformats.org/officeDocument/2006/relationships/tags" Target="../tags/tag390.xml"/><Relationship Id="rId122" Type="http://schemas.openxmlformats.org/officeDocument/2006/relationships/tags" Target="../tags/tag411.xml"/><Relationship Id="rId130" Type="http://schemas.openxmlformats.org/officeDocument/2006/relationships/tags" Target="../tags/tag419.xml"/><Relationship Id="rId4" Type="http://schemas.openxmlformats.org/officeDocument/2006/relationships/tags" Target="../tags/tag293.xml"/><Relationship Id="rId9" Type="http://schemas.openxmlformats.org/officeDocument/2006/relationships/tags" Target="../tags/tag298.xml"/><Relationship Id="rId13" Type="http://schemas.openxmlformats.org/officeDocument/2006/relationships/tags" Target="../tags/tag302.xml"/><Relationship Id="rId18" Type="http://schemas.openxmlformats.org/officeDocument/2006/relationships/tags" Target="../tags/tag307.xml"/><Relationship Id="rId39" Type="http://schemas.openxmlformats.org/officeDocument/2006/relationships/tags" Target="../tags/tag328.xml"/><Relationship Id="rId109" Type="http://schemas.openxmlformats.org/officeDocument/2006/relationships/tags" Target="../tags/tag398.xml"/><Relationship Id="rId34" Type="http://schemas.openxmlformats.org/officeDocument/2006/relationships/tags" Target="../tags/tag323.xml"/><Relationship Id="rId50" Type="http://schemas.openxmlformats.org/officeDocument/2006/relationships/tags" Target="../tags/tag339.xml"/><Relationship Id="rId55" Type="http://schemas.openxmlformats.org/officeDocument/2006/relationships/tags" Target="../tags/tag344.xml"/><Relationship Id="rId76" Type="http://schemas.openxmlformats.org/officeDocument/2006/relationships/tags" Target="../tags/tag365.xml"/><Relationship Id="rId97" Type="http://schemas.openxmlformats.org/officeDocument/2006/relationships/tags" Target="../tags/tag386.xml"/><Relationship Id="rId104" Type="http://schemas.openxmlformats.org/officeDocument/2006/relationships/tags" Target="../tags/tag393.xml"/><Relationship Id="rId120" Type="http://schemas.openxmlformats.org/officeDocument/2006/relationships/tags" Target="../tags/tag409.xml"/><Relationship Id="rId125" Type="http://schemas.openxmlformats.org/officeDocument/2006/relationships/tags" Target="../tags/tag414.xml"/><Relationship Id="rId7" Type="http://schemas.openxmlformats.org/officeDocument/2006/relationships/tags" Target="../tags/tag296.xml"/><Relationship Id="rId71" Type="http://schemas.openxmlformats.org/officeDocument/2006/relationships/tags" Target="../tags/tag360.xml"/><Relationship Id="rId92" Type="http://schemas.openxmlformats.org/officeDocument/2006/relationships/tags" Target="../tags/tag381.xml"/><Relationship Id="rId2" Type="http://schemas.openxmlformats.org/officeDocument/2006/relationships/tags" Target="../tags/tag291.xml"/><Relationship Id="rId29" Type="http://schemas.openxmlformats.org/officeDocument/2006/relationships/tags" Target="../tags/tag318.xml"/><Relationship Id="rId24" Type="http://schemas.openxmlformats.org/officeDocument/2006/relationships/tags" Target="../tags/tag313.xml"/><Relationship Id="rId40" Type="http://schemas.openxmlformats.org/officeDocument/2006/relationships/tags" Target="../tags/tag329.xml"/><Relationship Id="rId45" Type="http://schemas.openxmlformats.org/officeDocument/2006/relationships/tags" Target="../tags/tag334.xml"/><Relationship Id="rId66" Type="http://schemas.openxmlformats.org/officeDocument/2006/relationships/tags" Target="../tags/tag355.xml"/><Relationship Id="rId87" Type="http://schemas.openxmlformats.org/officeDocument/2006/relationships/tags" Target="../tags/tag376.xml"/><Relationship Id="rId110" Type="http://schemas.openxmlformats.org/officeDocument/2006/relationships/tags" Target="../tags/tag399.xml"/><Relationship Id="rId115" Type="http://schemas.openxmlformats.org/officeDocument/2006/relationships/tags" Target="../tags/tag404.xml"/><Relationship Id="rId131" Type="http://schemas.openxmlformats.org/officeDocument/2006/relationships/slideLayout" Target="../slideLayouts/slideLayout18.xml"/><Relationship Id="rId61" Type="http://schemas.openxmlformats.org/officeDocument/2006/relationships/tags" Target="../tags/tag350.xml"/><Relationship Id="rId82" Type="http://schemas.openxmlformats.org/officeDocument/2006/relationships/tags" Target="../tags/tag37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427.xml"/><Relationship Id="rId13" Type="http://schemas.openxmlformats.org/officeDocument/2006/relationships/tags" Target="../tags/tag432.xml"/><Relationship Id="rId18" Type="http://schemas.openxmlformats.org/officeDocument/2006/relationships/tags" Target="../tags/tag437.xml"/><Relationship Id="rId26" Type="http://schemas.openxmlformats.org/officeDocument/2006/relationships/notesSlide" Target="../notesSlides/notesSlide6.xml"/><Relationship Id="rId3" Type="http://schemas.openxmlformats.org/officeDocument/2006/relationships/tags" Target="../tags/tag422.xml"/><Relationship Id="rId21" Type="http://schemas.openxmlformats.org/officeDocument/2006/relationships/tags" Target="../tags/tag440.xml"/><Relationship Id="rId7" Type="http://schemas.openxmlformats.org/officeDocument/2006/relationships/tags" Target="../tags/tag426.xml"/><Relationship Id="rId12" Type="http://schemas.openxmlformats.org/officeDocument/2006/relationships/tags" Target="../tags/tag431.xml"/><Relationship Id="rId17" Type="http://schemas.openxmlformats.org/officeDocument/2006/relationships/tags" Target="../tags/tag436.xml"/><Relationship Id="rId25" Type="http://schemas.openxmlformats.org/officeDocument/2006/relationships/slideLayout" Target="../slideLayouts/slideLayout18.xml"/><Relationship Id="rId2" Type="http://schemas.openxmlformats.org/officeDocument/2006/relationships/tags" Target="../tags/tag421.xml"/><Relationship Id="rId16" Type="http://schemas.openxmlformats.org/officeDocument/2006/relationships/tags" Target="../tags/tag435.xml"/><Relationship Id="rId20" Type="http://schemas.openxmlformats.org/officeDocument/2006/relationships/tags" Target="../tags/tag439.xml"/><Relationship Id="rId1" Type="http://schemas.openxmlformats.org/officeDocument/2006/relationships/tags" Target="../tags/tag420.xml"/><Relationship Id="rId6" Type="http://schemas.openxmlformats.org/officeDocument/2006/relationships/tags" Target="../tags/tag425.xml"/><Relationship Id="rId11" Type="http://schemas.openxmlformats.org/officeDocument/2006/relationships/tags" Target="../tags/tag430.xml"/><Relationship Id="rId24" Type="http://schemas.openxmlformats.org/officeDocument/2006/relationships/tags" Target="../tags/tag443.xml"/><Relationship Id="rId5" Type="http://schemas.openxmlformats.org/officeDocument/2006/relationships/tags" Target="../tags/tag424.xml"/><Relationship Id="rId15" Type="http://schemas.openxmlformats.org/officeDocument/2006/relationships/tags" Target="../tags/tag434.xml"/><Relationship Id="rId23" Type="http://schemas.openxmlformats.org/officeDocument/2006/relationships/tags" Target="../tags/tag442.xml"/><Relationship Id="rId10" Type="http://schemas.openxmlformats.org/officeDocument/2006/relationships/tags" Target="../tags/tag429.xml"/><Relationship Id="rId19" Type="http://schemas.openxmlformats.org/officeDocument/2006/relationships/tags" Target="../tags/tag438.xml"/><Relationship Id="rId4" Type="http://schemas.openxmlformats.org/officeDocument/2006/relationships/tags" Target="../tags/tag423.xml"/><Relationship Id="rId9" Type="http://schemas.openxmlformats.org/officeDocument/2006/relationships/tags" Target="../tags/tag428.xml"/><Relationship Id="rId14" Type="http://schemas.openxmlformats.org/officeDocument/2006/relationships/tags" Target="../tags/tag433.xml"/><Relationship Id="rId22" Type="http://schemas.openxmlformats.org/officeDocument/2006/relationships/tags" Target="../tags/tag44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839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5400" dirty="0" smtClean="0"/>
              <a:t>EECS 583 </a:t>
            </a:r>
            <a:r>
              <a:rPr lang="en-US" altLang="en-US" sz="5400" dirty="0" smtClean="0"/>
              <a:t>–</a:t>
            </a:r>
            <a:r>
              <a:rPr lang="en-US" altLang="en-US" sz="5400" dirty="0"/>
              <a:t> </a:t>
            </a:r>
            <a:r>
              <a:rPr lang="en-US" altLang="en-US" sz="5400" dirty="0" smtClean="0"/>
              <a:t>Automatic </a:t>
            </a:r>
            <a:r>
              <a:rPr lang="en-US" altLang="en-US" sz="5400" dirty="0" smtClean="0"/>
              <a:t>Parallelization Via</a:t>
            </a:r>
            <a:br>
              <a:rPr lang="en-US" altLang="en-US" sz="5400" dirty="0" smtClean="0"/>
            </a:br>
            <a:r>
              <a:rPr lang="en-US" altLang="en-US" sz="5400" dirty="0" smtClean="0"/>
              <a:t>Decoupled Software Pipelining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April 10, 2023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238" y="1187450"/>
            <a:ext cx="2232025" cy="619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8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382000" cy="457200"/>
          </a:xfrm>
        </p:spPr>
        <p:txBody>
          <a:bodyPr/>
          <a:lstStyle/>
          <a:p>
            <a:pPr eaLnBrk="1" hangingPunct="1"/>
            <a:r>
              <a:rPr lang="en-US" altLang="en-US" smtClean="0"/>
              <a:t>Optimization: Node Splitting To Reduce Communication</a:t>
            </a:r>
          </a:p>
        </p:txBody>
      </p:sp>
      <p:pic>
        <p:nvPicPr>
          <p:cNvPr id="1314820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3913" y="752475"/>
            <a:ext cx="4068762" cy="4991100"/>
          </a:xfrm>
          <a:noFill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1314821" name="Text Box 5"/>
          <p:cNvSpPr txBox="1">
            <a:spLocks noChangeArrowheads="1"/>
          </p:cNvSpPr>
          <p:nvPr/>
        </p:nvSpPr>
        <p:spPr bwMode="auto">
          <a:xfrm>
            <a:off x="5481638" y="838200"/>
            <a:ext cx="528637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pt-BR" altLang="en-US" sz="2200" b="1">
                <a:solidFill>
                  <a:schemeClr val="tx1"/>
                </a:solidFill>
                <a:latin typeface="Times" panose="02020603050405020304" pitchFamily="18" charset="0"/>
              </a:rPr>
              <a:t>L1</a:t>
            </a:r>
            <a:endParaRPr lang="en-US" altLang="en-US" sz="2200" b="1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314822" name="Text Box 6"/>
          <p:cNvSpPr txBox="1">
            <a:spLocks noChangeArrowheads="1"/>
          </p:cNvSpPr>
          <p:nvPr/>
        </p:nvSpPr>
        <p:spPr bwMode="auto">
          <a:xfrm>
            <a:off x="5481638" y="3425825"/>
            <a:ext cx="528637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pt-BR" altLang="en-US" sz="2200" b="1">
                <a:solidFill>
                  <a:schemeClr val="tx1"/>
                </a:solidFill>
                <a:latin typeface="Times" panose="02020603050405020304" pitchFamily="18" charset="0"/>
              </a:rPr>
              <a:t>L2</a:t>
            </a:r>
            <a:endParaRPr lang="en-US" altLang="en-US" sz="2200" b="1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314823" name="Line 7"/>
          <p:cNvSpPr>
            <a:spLocks noChangeShapeType="1"/>
          </p:cNvSpPr>
          <p:nvPr/>
        </p:nvSpPr>
        <p:spPr bwMode="auto">
          <a:xfrm>
            <a:off x="8142288" y="1577975"/>
            <a:ext cx="211137" cy="2046288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14824" name="Freeform 8"/>
          <p:cNvSpPr>
            <a:spLocks/>
          </p:cNvSpPr>
          <p:nvPr/>
        </p:nvSpPr>
        <p:spPr bwMode="auto">
          <a:xfrm>
            <a:off x="3719513" y="1492250"/>
            <a:ext cx="1395412" cy="2479675"/>
          </a:xfrm>
          <a:custGeom>
            <a:avLst/>
            <a:gdLst>
              <a:gd name="T0" fmla="*/ 0 w 799"/>
              <a:gd name="T1" fmla="*/ 0 h 1379"/>
              <a:gd name="T2" fmla="*/ 2147483646 w 799"/>
              <a:gd name="T3" fmla="*/ 2147483646 h 1379"/>
              <a:gd name="T4" fmla="*/ 2147483646 w 799"/>
              <a:gd name="T5" fmla="*/ 2147483646 h 1379"/>
              <a:gd name="T6" fmla="*/ 2147483646 w 799"/>
              <a:gd name="T7" fmla="*/ 2147483646 h 13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99" h="1379">
                <a:moveTo>
                  <a:pt x="0" y="0"/>
                </a:moveTo>
                <a:cubicBezTo>
                  <a:pt x="157" y="103"/>
                  <a:pt x="315" y="206"/>
                  <a:pt x="388" y="363"/>
                </a:cubicBezTo>
                <a:cubicBezTo>
                  <a:pt x="461" y="520"/>
                  <a:pt x="368" y="774"/>
                  <a:pt x="436" y="943"/>
                </a:cubicBezTo>
                <a:cubicBezTo>
                  <a:pt x="504" y="1112"/>
                  <a:pt x="739" y="1306"/>
                  <a:pt x="799" y="1379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168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055688"/>
            <a:ext cx="2376488" cy="635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90" name="Freeform 10"/>
          <p:cNvSpPr>
            <a:spLocks/>
          </p:cNvSpPr>
          <p:nvPr/>
        </p:nvSpPr>
        <p:spPr bwMode="auto">
          <a:xfrm flipH="1">
            <a:off x="1060450" y="2357438"/>
            <a:ext cx="2152650" cy="1354137"/>
          </a:xfrm>
          <a:custGeom>
            <a:avLst/>
            <a:gdLst>
              <a:gd name="T0" fmla="*/ 0 w 798"/>
              <a:gd name="T1" fmla="*/ 2147483646 h 657"/>
              <a:gd name="T2" fmla="*/ 2147483646 w 798"/>
              <a:gd name="T3" fmla="*/ 2147483646 h 657"/>
              <a:gd name="T4" fmla="*/ 2147483646 w 798"/>
              <a:gd name="T5" fmla="*/ 2147483646 h 657"/>
              <a:gd name="T6" fmla="*/ 2147483646 w 798"/>
              <a:gd name="T7" fmla="*/ 0 h 6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98" h="657">
                <a:moveTo>
                  <a:pt x="0" y="605"/>
                </a:moveTo>
                <a:cubicBezTo>
                  <a:pt x="159" y="631"/>
                  <a:pt x="318" y="657"/>
                  <a:pt x="411" y="605"/>
                </a:cubicBezTo>
                <a:cubicBezTo>
                  <a:pt x="504" y="553"/>
                  <a:pt x="491" y="391"/>
                  <a:pt x="556" y="290"/>
                </a:cubicBezTo>
                <a:cubicBezTo>
                  <a:pt x="621" y="189"/>
                  <a:pt x="753" y="44"/>
                  <a:pt x="798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314827" name="Group 11"/>
          <p:cNvGrpSpPr>
            <a:grpSpLocks/>
          </p:cNvGrpSpPr>
          <p:nvPr/>
        </p:nvGrpSpPr>
        <p:grpSpPr bwMode="auto">
          <a:xfrm>
            <a:off x="2114550" y="2276475"/>
            <a:ext cx="2449513" cy="174625"/>
            <a:chOff x="1211" y="1265"/>
            <a:chExt cx="1403" cy="97"/>
          </a:xfrm>
        </p:grpSpPr>
        <p:sp>
          <p:nvSpPr>
            <p:cNvPr id="71700" name="Line 12"/>
            <p:cNvSpPr>
              <a:spLocks noChangeShapeType="1"/>
            </p:cNvSpPr>
            <p:nvPr/>
          </p:nvSpPr>
          <p:spPr bwMode="auto">
            <a:xfrm flipV="1">
              <a:off x="1211" y="1265"/>
              <a:ext cx="1403" cy="24"/>
            </a:xfrm>
            <a:prstGeom prst="line">
              <a:avLst/>
            </a:prstGeom>
            <a:noFill/>
            <a:ln w="76200" cap="rnd">
              <a:solidFill>
                <a:srgbClr val="99CC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1701" name="Line 13"/>
            <p:cNvSpPr>
              <a:spLocks noChangeShapeType="1"/>
            </p:cNvSpPr>
            <p:nvPr/>
          </p:nvSpPr>
          <p:spPr bwMode="auto">
            <a:xfrm>
              <a:off x="1211" y="1289"/>
              <a:ext cx="1040" cy="73"/>
            </a:xfrm>
            <a:prstGeom prst="line">
              <a:avLst/>
            </a:prstGeom>
            <a:noFill/>
            <a:ln w="76200" cap="rnd">
              <a:solidFill>
                <a:srgbClr val="99CC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71692" name="Group 14"/>
          <p:cNvGrpSpPr>
            <a:grpSpLocks/>
          </p:cNvGrpSpPr>
          <p:nvPr/>
        </p:nvGrpSpPr>
        <p:grpSpPr bwMode="auto">
          <a:xfrm>
            <a:off x="8056563" y="5713413"/>
            <a:ext cx="2001837" cy="1700212"/>
            <a:chOff x="4444" y="515"/>
            <a:chExt cx="1146" cy="945"/>
          </a:xfrm>
        </p:grpSpPr>
        <p:sp>
          <p:nvSpPr>
            <p:cNvPr id="71693" name="Line 15"/>
            <p:cNvSpPr>
              <a:spLocks noChangeShapeType="1"/>
            </p:cNvSpPr>
            <p:nvPr/>
          </p:nvSpPr>
          <p:spPr bwMode="auto">
            <a:xfrm>
              <a:off x="4453" y="118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4" name="Text Box 16"/>
            <p:cNvSpPr txBox="1">
              <a:spLocks noChangeArrowheads="1"/>
            </p:cNvSpPr>
            <p:nvPr/>
          </p:nvSpPr>
          <p:spPr bwMode="auto">
            <a:xfrm>
              <a:off x="4755" y="1076"/>
              <a:ext cx="83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intra-iteration</a:t>
              </a:r>
              <a:endParaRPr lang="en-US" altLang="en-US" sz="16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695" name="Line 17"/>
            <p:cNvSpPr>
              <a:spLocks noChangeShapeType="1"/>
            </p:cNvSpPr>
            <p:nvPr/>
          </p:nvSpPr>
          <p:spPr bwMode="auto">
            <a:xfrm>
              <a:off x="4444" y="1372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6" name="Text Box 18"/>
            <p:cNvSpPr txBox="1">
              <a:spLocks noChangeArrowheads="1"/>
            </p:cNvSpPr>
            <p:nvPr/>
          </p:nvSpPr>
          <p:spPr bwMode="auto">
            <a:xfrm>
              <a:off x="4746" y="1268"/>
              <a:ext cx="761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loop-carried</a:t>
              </a:r>
              <a:endParaRPr lang="en-US" altLang="en-US" sz="16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697" name="Text Box 19"/>
            <p:cNvSpPr txBox="1">
              <a:spLocks noChangeArrowheads="1"/>
            </p:cNvSpPr>
            <p:nvPr/>
          </p:nvSpPr>
          <p:spPr bwMode="auto">
            <a:xfrm>
              <a:off x="4756" y="515"/>
              <a:ext cx="5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00FF00"/>
                  </a:solidFill>
                  <a:latin typeface="Arial" panose="020B0604020202020204" pitchFamily="34" charset="0"/>
                </a:rPr>
                <a:t>register</a:t>
              </a:r>
              <a:endParaRPr lang="en-US" altLang="en-US" sz="1600" b="1">
                <a:solidFill>
                  <a:srgbClr val="00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698" name="Text Box 20"/>
            <p:cNvSpPr txBox="1">
              <a:spLocks noChangeArrowheads="1"/>
            </p:cNvSpPr>
            <p:nvPr/>
          </p:nvSpPr>
          <p:spPr bwMode="auto">
            <a:xfrm>
              <a:off x="4765" y="892"/>
              <a:ext cx="5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FFCC00"/>
                  </a:solidFill>
                  <a:latin typeface="Arial" panose="020B0604020202020204" pitchFamily="34" charset="0"/>
                </a:rPr>
                <a:t>memory</a:t>
              </a:r>
              <a:endParaRPr lang="en-US" altLang="en-US" sz="1600" b="1">
                <a:solidFill>
                  <a:srgbClr val="FFCC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699" name="Text Box 21"/>
            <p:cNvSpPr txBox="1">
              <a:spLocks noChangeArrowheads="1"/>
            </p:cNvSpPr>
            <p:nvPr/>
          </p:nvSpPr>
          <p:spPr bwMode="auto">
            <a:xfrm>
              <a:off x="4762" y="704"/>
              <a:ext cx="49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control</a:t>
              </a:r>
              <a:endParaRPr lang="en-US" altLang="en-US" sz="16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4821" grpId="0"/>
      <p:bldP spid="13148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5" y="1754188"/>
            <a:ext cx="3963988" cy="461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70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1884363"/>
            <a:ext cx="1663700" cy="352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75" y="1012825"/>
            <a:ext cx="1716088" cy="636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709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686800" cy="434975"/>
          </a:xfrm>
        </p:spPr>
        <p:txBody>
          <a:bodyPr/>
          <a:lstStyle/>
          <a:p>
            <a:pPr eaLnBrk="1" hangingPunct="1"/>
            <a:r>
              <a:rPr lang="pt-BR" altLang="en-US" smtClean="0"/>
              <a:t>Constraint: Strongly Connected Components</a:t>
            </a:r>
            <a:endParaRPr lang="en-US" altLang="en-US" smtClean="0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7396163" y="1144588"/>
            <a:ext cx="2244725" cy="66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pt-BR" altLang="en-US" sz="2200">
                <a:solidFill>
                  <a:schemeClr val="tx1"/>
                </a:solidFill>
                <a:latin typeface="Tahoma" panose="020B0604030504040204" pitchFamily="34" charset="0"/>
              </a:rPr>
              <a:t>Solution: DAG</a:t>
            </a:r>
            <a:r>
              <a:rPr lang="pt-BR" altLang="en-US" sz="2200" baseline="-25000">
                <a:solidFill>
                  <a:schemeClr val="tx1"/>
                </a:solidFill>
                <a:latin typeface="Tahoma" panose="020B0604030504040204" pitchFamily="34" charset="0"/>
              </a:rPr>
              <a:t>SCC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pt-BR" altLang="en-US" sz="2200" baseline="-2500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endParaRPr lang="en-US" altLang="en-US" sz="2200" baseline="-250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72711" name="Line 7"/>
          <p:cNvSpPr>
            <a:spLocks noChangeShapeType="1"/>
          </p:cNvSpPr>
          <p:nvPr/>
        </p:nvSpPr>
        <p:spPr bwMode="auto">
          <a:xfrm>
            <a:off x="7648575" y="2754313"/>
            <a:ext cx="18605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5535613" y="3189288"/>
            <a:ext cx="211137" cy="2046287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423863" y="1101725"/>
            <a:ext cx="1368425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Consider:</a:t>
            </a:r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>
            <a:off x="1311275" y="5410200"/>
            <a:ext cx="18605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 flipV="1">
            <a:off x="5367338" y="3451225"/>
            <a:ext cx="633412" cy="2524125"/>
          </a:xfrm>
          <a:prstGeom prst="line">
            <a:avLst/>
          </a:prstGeom>
          <a:noFill/>
          <a:ln w="28575">
            <a:solidFill>
              <a:srgbClr val="FFCC00"/>
            </a:solidFill>
            <a:prstDash val="dash"/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72716" name="Group 12"/>
          <p:cNvGrpSpPr>
            <a:grpSpLocks/>
          </p:cNvGrpSpPr>
          <p:nvPr/>
        </p:nvGrpSpPr>
        <p:grpSpPr bwMode="auto">
          <a:xfrm>
            <a:off x="8056563" y="5713413"/>
            <a:ext cx="2001837" cy="1700212"/>
            <a:chOff x="4444" y="515"/>
            <a:chExt cx="1146" cy="945"/>
          </a:xfrm>
        </p:grpSpPr>
        <p:sp>
          <p:nvSpPr>
            <p:cNvPr id="72720" name="Line 13"/>
            <p:cNvSpPr>
              <a:spLocks noChangeShapeType="1"/>
            </p:cNvSpPr>
            <p:nvPr/>
          </p:nvSpPr>
          <p:spPr bwMode="auto">
            <a:xfrm>
              <a:off x="4453" y="118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1" name="Text Box 14"/>
            <p:cNvSpPr txBox="1">
              <a:spLocks noChangeArrowheads="1"/>
            </p:cNvSpPr>
            <p:nvPr/>
          </p:nvSpPr>
          <p:spPr bwMode="auto">
            <a:xfrm>
              <a:off x="4755" y="1076"/>
              <a:ext cx="83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intra-iteration</a:t>
              </a:r>
              <a:endParaRPr lang="en-US" altLang="en-US" sz="16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722" name="Line 15"/>
            <p:cNvSpPr>
              <a:spLocks noChangeShapeType="1"/>
            </p:cNvSpPr>
            <p:nvPr/>
          </p:nvSpPr>
          <p:spPr bwMode="auto">
            <a:xfrm>
              <a:off x="4444" y="1372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23" name="Text Box 16"/>
            <p:cNvSpPr txBox="1">
              <a:spLocks noChangeArrowheads="1"/>
            </p:cNvSpPr>
            <p:nvPr/>
          </p:nvSpPr>
          <p:spPr bwMode="auto">
            <a:xfrm>
              <a:off x="4746" y="1268"/>
              <a:ext cx="76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loop-carried</a:t>
              </a:r>
              <a:endParaRPr lang="en-US" altLang="en-US" sz="16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724" name="Text Box 17"/>
            <p:cNvSpPr txBox="1">
              <a:spLocks noChangeArrowheads="1"/>
            </p:cNvSpPr>
            <p:nvPr/>
          </p:nvSpPr>
          <p:spPr bwMode="auto">
            <a:xfrm>
              <a:off x="4756" y="515"/>
              <a:ext cx="5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00FF00"/>
                  </a:solidFill>
                  <a:latin typeface="Arial" panose="020B0604020202020204" pitchFamily="34" charset="0"/>
                </a:rPr>
                <a:t>register</a:t>
              </a:r>
              <a:endParaRPr lang="en-US" altLang="en-US" sz="1600" b="1">
                <a:solidFill>
                  <a:srgbClr val="00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725" name="Text Box 18"/>
            <p:cNvSpPr txBox="1">
              <a:spLocks noChangeArrowheads="1"/>
            </p:cNvSpPr>
            <p:nvPr/>
          </p:nvSpPr>
          <p:spPr bwMode="auto">
            <a:xfrm>
              <a:off x="4765" y="892"/>
              <a:ext cx="5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FFCC00"/>
                  </a:solidFill>
                  <a:latin typeface="Arial" panose="020B0604020202020204" pitchFamily="34" charset="0"/>
                </a:rPr>
                <a:t>memory</a:t>
              </a:r>
              <a:endParaRPr lang="en-US" altLang="en-US" sz="1600" b="1">
                <a:solidFill>
                  <a:srgbClr val="FFCC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726" name="Text Box 19"/>
            <p:cNvSpPr txBox="1">
              <a:spLocks noChangeArrowheads="1"/>
            </p:cNvSpPr>
            <p:nvPr/>
          </p:nvSpPr>
          <p:spPr bwMode="auto">
            <a:xfrm>
              <a:off x="4762" y="704"/>
              <a:ext cx="49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control</a:t>
              </a:r>
              <a:endParaRPr lang="en-US" altLang="en-US" sz="16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2717" name="Line 20"/>
          <p:cNvSpPr>
            <a:spLocks noChangeShapeType="1"/>
          </p:cNvSpPr>
          <p:nvPr/>
        </p:nvSpPr>
        <p:spPr bwMode="auto">
          <a:xfrm>
            <a:off x="7648575" y="4103688"/>
            <a:ext cx="18605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718" name="Line 21"/>
          <p:cNvSpPr>
            <a:spLocks noChangeShapeType="1"/>
          </p:cNvSpPr>
          <p:nvPr/>
        </p:nvSpPr>
        <p:spPr bwMode="auto">
          <a:xfrm>
            <a:off x="5662613" y="3189288"/>
            <a:ext cx="211137" cy="2046287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2719" name="Text Box 22"/>
          <p:cNvSpPr txBox="1">
            <a:spLocks noChangeArrowheads="1"/>
          </p:cNvSpPr>
          <p:nvPr/>
        </p:nvSpPr>
        <p:spPr bwMode="auto">
          <a:xfrm>
            <a:off x="2733675" y="6846888"/>
            <a:ext cx="48037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Eliminates pipelined/decoupled property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772400" cy="615950"/>
          </a:xfrm>
        </p:spPr>
        <p:txBody>
          <a:bodyPr lIns="101870" tIns="50935" rIns="101870" bIns="50935" anchor="ctr"/>
          <a:lstStyle/>
          <a:p>
            <a:pPr eaLnBrk="1" hangingPunct="1"/>
            <a:r>
              <a:rPr lang="en-US" altLang="en-US" dirty="0" smtClean="0"/>
              <a:t>Speculation</a:t>
            </a:r>
            <a:r>
              <a:rPr lang="en-US" altLang="en-US" dirty="0"/>
              <a:t> </a:t>
            </a:r>
            <a:r>
              <a:rPr lang="en-US" altLang="en-US" dirty="0" smtClean="0"/>
              <a:t>– Break Statistically Unlikely Dependences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75779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36825" y="889000"/>
            <a:ext cx="4900613" cy="148431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lIns="101870" tIns="50935" rIns="101870" bIns="50935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en-US" sz="100" b="1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A: while(node) 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B:   ncost = doit(node);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C:   cost += ncost;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D:   node = node-&gt;next;</a:t>
            </a:r>
          </a:p>
        </p:txBody>
      </p:sp>
      <p:sp>
        <p:nvSpPr>
          <p:cNvPr id="75780" name="Text Box 10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65225" y="2984500"/>
            <a:ext cx="144621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Dependence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Graph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3060700" y="3127375"/>
            <a:ext cx="457200" cy="45561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062288" y="411003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3062288" y="509428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2101850" y="4113213"/>
            <a:ext cx="455613" cy="45561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A</a:t>
            </a:r>
          </a:p>
        </p:txBody>
      </p:sp>
      <p:cxnSp>
        <p:nvCxnSpPr>
          <p:cNvPr id="75785" name="Straight Arrow Connector 33"/>
          <p:cNvCxnSpPr>
            <a:cxnSpLocks noChangeShapeType="1"/>
            <a:stCxn id="31" idx="4"/>
            <a:endCxn id="32" idx="0"/>
          </p:cNvCxnSpPr>
          <p:nvPr/>
        </p:nvCxnSpPr>
        <p:spPr bwMode="auto">
          <a:xfrm rot="5400000">
            <a:off x="3028156" y="4831557"/>
            <a:ext cx="523875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786" name="Curved Connector 49"/>
          <p:cNvCxnSpPr>
            <a:cxnSpLocks noChangeShapeType="1"/>
            <a:stCxn id="32" idx="5"/>
            <a:endCxn id="32" idx="7"/>
          </p:cNvCxnSpPr>
          <p:nvPr/>
        </p:nvCxnSpPr>
        <p:spPr bwMode="auto">
          <a:xfrm rot="5400000" flipH="1">
            <a:off x="3290887" y="5322888"/>
            <a:ext cx="322263" cy="1588"/>
          </a:xfrm>
          <a:prstGeom prst="curvedConnector5">
            <a:avLst>
              <a:gd name="adj1" fmla="val -34398"/>
              <a:gd name="adj2" fmla="val -19542889"/>
              <a:gd name="adj3" fmla="val 126755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787" name="Curved Connector 49"/>
          <p:cNvCxnSpPr>
            <a:cxnSpLocks noChangeShapeType="1"/>
            <a:stCxn id="30" idx="5"/>
            <a:endCxn id="30" idx="7"/>
          </p:cNvCxnSpPr>
          <p:nvPr/>
        </p:nvCxnSpPr>
        <p:spPr bwMode="auto">
          <a:xfrm rot="5400000" flipH="1">
            <a:off x="3290095" y="3355181"/>
            <a:ext cx="322262" cy="3175"/>
          </a:xfrm>
          <a:prstGeom prst="curvedConnector5">
            <a:avLst>
              <a:gd name="adj1" fmla="val -42046"/>
              <a:gd name="adj2" fmla="val -21942264"/>
              <a:gd name="adj3" fmla="val 149685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788" name="Straight Arrow Connector 36"/>
          <p:cNvCxnSpPr>
            <a:cxnSpLocks noChangeShapeType="1"/>
            <a:stCxn id="30" idx="4"/>
            <a:endCxn id="31" idx="0"/>
          </p:cNvCxnSpPr>
          <p:nvPr/>
        </p:nvCxnSpPr>
        <p:spPr bwMode="auto">
          <a:xfrm rot="16200000" flipH="1">
            <a:off x="3024981" y="3847307"/>
            <a:ext cx="530225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789" name="Straight Arrow Connector 37"/>
          <p:cNvCxnSpPr>
            <a:cxnSpLocks noChangeShapeType="1"/>
            <a:stCxn id="33" idx="7"/>
            <a:endCxn id="30" idx="3"/>
          </p:cNvCxnSpPr>
          <p:nvPr/>
        </p:nvCxnSpPr>
        <p:spPr bwMode="auto">
          <a:xfrm rot="5400000" flipH="1" flipV="1">
            <a:off x="2477294" y="3529807"/>
            <a:ext cx="663575" cy="636587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790" name="Straight Arrow Connector 38"/>
          <p:cNvCxnSpPr>
            <a:cxnSpLocks noChangeShapeType="1"/>
            <a:stCxn id="33" idx="5"/>
            <a:endCxn id="32" idx="2"/>
          </p:cNvCxnSpPr>
          <p:nvPr/>
        </p:nvCxnSpPr>
        <p:spPr bwMode="auto">
          <a:xfrm rot="16200000" flipH="1">
            <a:off x="2366169" y="4626769"/>
            <a:ext cx="820738" cy="57150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791" name="Curved Connector 49"/>
          <p:cNvCxnSpPr>
            <a:cxnSpLocks noChangeShapeType="1"/>
            <a:stCxn id="33" idx="3"/>
            <a:endCxn id="33" idx="1"/>
          </p:cNvCxnSpPr>
          <p:nvPr/>
        </p:nvCxnSpPr>
        <p:spPr bwMode="auto">
          <a:xfrm rot="5400000" flipH="1">
            <a:off x="2005807" y="4341019"/>
            <a:ext cx="323850" cy="1587"/>
          </a:xfrm>
          <a:prstGeom prst="curvedConnector5">
            <a:avLst>
              <a:gd name="adj1" fmla="val -35389"/>
              <a:gd name="adj2" fmla="val 32348935"/>
              <a:gd name="adj3" fmla="val 135389"/>
            </a:avLst>
          </a:prstGeom>
          <a:noFill/>
          <a:ln w="25400" algn="ctr">
            <a:solidFill>
              <a:srgbClr val="FF00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792" name="Straight Arrow Connector 40"/>
          <p:cNvCxnSpPr>
            <a:cxnSpLocks noChangeShapeType="1"/>
            <a:stCxn id="33" idx="6"/>
            <a:endCxn id="31" idx="2"/>
          </p:cNvCxnSpPr>
          <p:nvPr/>
        </p:nvCxnSpPr>
        <p:spPr bwMode="auto">
          <a:xfrm flipV="1">
            <a:off x="2557463" y="4338638"/>
            <a:ext cx="504825" cy="1587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793" name="Straight Arrow Connector 41"/>
          <p:cNvCxnSpPr>
            <a:cxnSpLocks noChangeShapeType="1"/>
            <a:stCxn id="30" idx="2"/>
            <a:endCxn id="33" idx="0"/>
          </p:cNvCxnSpPr>
          <p:nvPr/>
        </p:nvCxnSpPr>
        <p:spPr bwMode="auto">
          <a:xfrm rot="10800000" flipV="1">
            <a:off x="2330450" y="3355975"/>
            <a:ext cx="730250" cy="75723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5794" name="Text Box 1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83213" y="2992438"/>
            <a:ext cx="903287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DAG</a:t>
            </a:r>
            <a:r>
              <a:rPr lang="en-US" altLang="en-US" sz="1600" b="1" baseline="-25000">
                <a:solidFill>
                  <a:schemeClr val="tx1"/>
                </a:solidFill>
                <a:latin typeface="Tahoma" panose="020B0604030504040204" pitchFamily="34" charset="0"/>
              </a:rPr>
              <a:t>SCC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6427788" y="2967038"/>
            <a:ext cx="668337" cy="45561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A  D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6057900" y="3967163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46" name="Oval 45"/>
          <p:cNvSpPr/>
          <p:nvPr/>
        </p:nvSpPr>
        <p:spPr bwMode="auto">
          <a:xfrm>
            <a:off x="6532563" y="496728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75798" name="Straight Arrow Connector 46"/>
          <p:cNvCxnSpPr>
            <a:cxnSpLocks noChangeShapeType="1"/>
            <a:stCxn id="44" idx="4"/>
            <a:endCxn id="45" idx="7"/>
          </p:cNvCxnSpPr>
          <p:nvPr/>
        </p:nvCxnSpPr>
        <p:spPr bwMode="auto">
          <a:xfrm rot="5400000">
            <a:off x="6298407" y="3571081"/>
            <a:ext cx="611188" cy="314325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799" name="Straight Arrow Connector 47"/>
          <p:cNvCxnSpPr>
            <a:cxnSpLocks noChangeShapeType="1"/>
            <a:stCxn id="44" idx="4"/>
            <a:endCxn id="46" idx="0"/>
          </p:cNvCxnSpPr>
          <p:nvPr/>
        </p:nvCxnSpPr>
        <p:spPr bwMode="auto">
          <a:xfrm rot="5400000">
            <a:off x="5989638" y="4195763"/>
            <a:ext cx="1544637" cy="1587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00" name="Straight Arrow Connector 48"/>
          <p:cNvCxnSpPr>
            <a:cxnSpLocks noChangeShapeType="1"/>
            <a:stCxn id="44" idx="3"/>
            <a:endCxn id="45" idx="0"/>
          </p:cNvCxnSpPr>
          <p:nvPr/>
        </p:nvCxnSpPr>
        <p:spPr bwMode="auto">
          <a:xfrm rot="5400000">
            <a:off x="6099969" y="3542506"/>
            <a:ext cx="611188" cy="238125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01" name="Straight Arrow Connector 49"/>
          <p:cNvCxnSpPr>
            <a:cxnSpLocks noChangeShapeType="1"/>
            <a:stCxn id="45" idx="4"/>
            <a:endCxn id="46" idx="1"/>
          </p:cNvCxnSpPr>
          <p:nvPr/>
        </p:nvCxnSpPr>
        <p:spPr bwMode="auto">
          <a:xfrm rot="16200000" flipH="1">
            <a:off x="6138863" y="4572000"/>
            <a:ext cx="609600" cy="314325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5802" name="Group 26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142875" y="4995863"/>
            <a:ext cx="2528888" cy="1468437"/>
            <a:chOff x="298" y="3147"/>
            <a:chExt cx="1593" cy="925"/>
          </a:xfrm>
        </p:grpSpPr>
        <p:sp>
          <p:nvSpPr>
            <p:cNvPr id="75803" name="Line 27"/>
            <p:cNvSpPr>
              <a:spLocks noChangeShapeType="1"/>
            </p:cNvSpPr>
            <p:nvPr>
              <p:custDataLst>
                <p:tags r:id="rId5"/>
              </p:custDataLst>
            </p:nvPr>
          </p:nvSpPr>
          <p:spPr bwMode="auto">
            <a:xfrm>
              <a:off x="307" y="3638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4" name="Text Box 28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609" y="3534"/>
              <a:ext cx="83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intra-iteration</a:t>
              </a:r>
              <a:endParaRPr lang="en-US" altLang="en-US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5805" name="Line 29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298" y="383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806" name="Text Box 30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600" y="3726"/>
              <a:ext cx="76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loop-carried</a:t>
              </a:r>
              <a:endParaRPr lang="en-US" altLang="en-US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5807" name="Text Box 31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10" y="3147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rgbClr val="00CC00"/>
                  </a:solidFill>
                  <a:latin typeface="Arial" panose="020B0604020202020204" pitchFamily="34" charset="0"/>
                </a:rPr>
                <a:t>register</a:t>
              </a:r>
              <a:endParaRPr lang="en-US" altLang="en-US" sz="1400" b="1">
                <a:solidFill>
                  <a:srgbClr val="00CC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5808" name="Text Box 33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616" y="3336"/>
              <a:ext cx="49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rgbClr val="FF0000"/>
                  </a:solidFill>
                  <a:latin typeface="Arial" panose="020B0604020202020204" pitchFamily="34" charset="0"/>
                </a:rPr>
                <a:t>control</a:t>
              </a:r>
              <a:endParaRPr lang="en-US" altLang="en-US" sz="14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5809" name="Rectangle 34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298" y="3929"/>
              <a:ext cx="287" cy="95"/>
            </a:xfrm>
            <a:prstGeom prst="rect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sz="1600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75810" name="Text Box 35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91" y="3880"/>
              <a:ext cx="130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communication queue</a:t>
              </a:r>
              <a:endParaRPr lang="en-US" altLang="en-US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772400" cy="615950"/>
          </a:xfrm>
        </p:spPr>
        <p:txBody>
          <a:bodyPr lIns="101870" tIns="50935" rIns="101870" bIns="50935" anchor="ctr"/>
          <a:lstStyle/>
          <a:p>
            <a:pPr eaLnBrk="1" hangingPunct="1"/>
            <a:r>
              <a:rPr lang="en-US" altLang="en-US" smtClean="0"/>
              <a:t>Why Speculation?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6803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36825" y="889000"/>
            <a:ext cx="4900613" cy="148431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lIns="101870" tIns="50935" rIns="101870" bIns="50935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en-US" sz="100" b="1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A: while(</a:t>
            </a:r>
            <a:r>
              <a:rPr lang="en-US" altLang="en-US" sz="2200" b="1">
                <a:solidFill>
                  <a:srgbClr val="0000FF"/>
                </a:solidFill>
                <a:latin typeface="Courier New" panose="02070309020205020404" pitchFamily="49" charset="0"/>
              </a:rPr>
              <a:t>cost &lt; T</a:t>
            </a: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 &amp;&amp; node) 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B:   ncost = doit(node);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C:   cost += ncost;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D:   node = node-&gt;next;</a:t>
            </a:r>
          </a:p>
        </p:txBody>
      </p:sp>
      <p:sp>
        <p:nvSpPr>
          <p:cNvPr id="76804" name="Text Box 10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65225" y="2984500"/>
            <a:ext cx="144621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Dependence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Graph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3060700" y="3127375"/>
            <a:ext cx="457200" cy="45561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062288" y="411003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3062288" y="509428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2101850" y="4113213"/>
            <a:ext cx="455613" cy="45561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A</a:t>
            </a:r>
          </a:p>
        </p:txBody>
      </p:sp>
      <p:cxnSp>
        <p:nvCxnSpPr>
          <p:cNvPr id="76809" name="Straight Arrow Connector 33"/>
          <p:cNvCxnSpPr>
            <a:cxnSpLocks noChangeShapeType="1"/>
            <a:stCxn id="31" idx="4"/>
            <a:endCxn id="32" idx="0"/>
          </p:cNvCxnSpPr>
          <p:nvPr/>
        </p:nvCxnSpPr>
        <p:spPr bwMode="auto">
          <a:xfrm rot="5400000">
            <a:off x="3028156" y="4831557"/>
            <a:ext cx="523875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0" name="Curved Connector 49"/>
          <p:cNvCxnSpPr>
            <a:cxnSpLocks noChangeShapeType="1"/>
            <a:stCxn id="32" idx="5"/>
            <a:endCxn id="32" idx="7"/>
          </p:cNvCxnSpPr>
          <p:nvPr/>
        </p:nvCxnSpPr>
        <p:spPr bwMode="auto">
          <a:xfrm rot="5400000" flipH="1">
            <a:off x="3290887" y="5322888"/>
            <a:ext cx="322263" cy="1588"/>
          </a:xfrm>
          <a:prstGeom prst="curvedConnector5">
            <a:avLst>
              <a:gd name="adj1" fmla="val -34398"/>
              <a:gd name="adj2" fmla="val -19542889"/>
              <a:gd name="adj3" fmla="val 126755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1" name="Curved Connector 49"/>
          <p:cNvCxnSpPr>
            <a:cxnSpLocks noChangeShapeType="1"/>
            <a:stCxn id="30" idx="5"/>
            <a:endCxn id="30" idx="7"/>
          </p:cNvCxnSpPr>
          <p:nvPr/>
        </p:nvCxnSpPr>
        <p:spPr bwMode="auto">
          <a:xfrm rot="5400000" flipH="1">
            <a:off x="3290095" y="3355181"/>
            <a:ext cx="322262" cy="3175"/>
          </a:xfrm>
          <a:prstGeom prst="curvedConnector5">
            <a:avLst>
              <a:gd name="adj1" fmla="val -42046"/>
              <a:gd name="adj2" fmla="val -21942264"/>
              <a:gd name="adj3" fmla="val 149685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2" name="Straight Arrow Connector 36"/>
          <p:cNvCxnSpPr>
            <a:cxnSpLocks noChangeShapeType="1"/>
            <a:stCxn id="30" idx="4"/>
            <a:endCxn id="31" idx="0"/>
          </p:cNvCxnSpPr>
          <p:nvPr/>
        </p:nvCxnSpPr>
        <p:spPr bwMode="auto">
          <a:xfrm rot="16200000" flipH="1">
            <a:off x="3024981" y="3847307"/>
            <a:ext cx="530225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3" name="Straight Arrow Connector 37"/>
          <p:cNvCxnSpPr>
            <a:cxnSpLocks noChangeShapeType="1"/>
            <a:stCxn id="33" idx="7"/>
            <a:endCxn id="30" idx="3"/>
          </p:cNvCxnSpPr>
          <p:nvPr/>
        </p:nvCxnSpPr>
        <p:spPr bwMode="auto">
          <a:xfrm rot="5400000" flipH="1" flipV="1">
            <a:off x="2477294" y="3529807"/>
            <a:ext cx="663575" cy="636587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4" name="Straight Arrow Connector 38"/>
          <p:cNvCxnSpPr>
            <a:cxnSpLocks noChangeShapeType="1"/>
            <a:stCxn id="33" idx="5"/>
            <a:endCxn id="32" idx="2"/>
          </p:cNvCxnSpPr>
          <p:nvPr/>
        </p:nvCxnSpPr>
        <p:spPr bwMode="auto">
          <a:xfrm rot="16200000" flipH="1">
            <a:off x="2366169" y="4626769"/>
            <a:ext cx="820738" cy="57150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5" name="Curved Connector 49"/>
          <p:cNvCxnSpPr>
            <a:cxnSpLocks noChangeShapeType="1"/>
            <a:stCxn id="33" idx="3"/>
            <a:endCxn id="33" idx="1"/>
          </p:cNvCxnSpPr>
          <p:nvPr/>
        </p:nvCxnSpPr>
        <p:spPr bwMode="auto">
          <a:xfrm rot="5400000" flipH="1">
            <a:off x="2005807" y="4341019"/>
            <a:ext cx="323850" cy="1587"/>
          </a:xfrm>
          <a:prstGeom prst="curvedConnector5">
            <a:avLst>
              <a:gd name="adj1" fmla="val -35389"/>
              <a:gd name="adj2" fmla="val 32348935"/>
              <a:gd name="adj3" fmla="val 135389"/>
            </a:avLst>
          </a:prstGeom>
          <a:noFill/>
          <a:ln w="25400" algn="ctr">
            <a:solidFill>
              <a:srgbClr val="FF00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6" name="Straight Arrow Connector 40"/>
          <p:cNvCxnSpPr>
            <a:cxnSpLocks noChangeShapeType="1"/>
            <a:stCxn id="33" idx="6"/>
            <a:endCxn id="31" idx="2"/>
          </p:cNvCxnSpPr>
          <p:nvPr/>
        </p:nvCxnSpPr>
        <p:spPr bwMode="auto">
          <a:xfrm flipV="1">
            <a:off x="2557463" y="4338638"/>
            <a:ext cx="504825" cy="1587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6817" name="Straight Arrow Connector 41"/>
          <p:cNvCxnSpPr>
            <a:cxnSpLocks noChangeShapeType="1"/>
            <a:stCxn id="30" idx="2"/>
            <a:endCxn id="33" idx="0"/>
          </p:cNvCxnSpPr>
          <p:nvPr/>
        </p:nvCxnSpPr>
        <p:spPr bwMode="auto">
          <a:xfrm rot="10800000" flipV="1">
            <a:off x="2330450" y="3355975"/>
            <a:ext cx="730250" cy="75723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6818" name="Text Box 1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83213" y="2992438"/>
            <a:ext cx="903287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DAG</a:t>
            </a:r>
            <a:r>
              <a:rPr lang="en-US" altLang="en-US" sz="1600" b="1" baseline="-25000">
                <a:solidFill>
                  <a:schemeClr val="tx1"/>
                </a:solidFill>
                <a:latin typeface="Tahoma" panose="020B0604030504040204" pitchFamily="34" charset="0"/>
              </a:rPr>
              <a:t>SCC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6427788" y="2967038"/>
            <a:ext cx="668337" cy="45561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A  D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6057900" y="3967163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46" name="Oval 45"/>
          <p:cNvSpPr/>
          <p:nvPr/>
        </p:nvSpPr>
        <p:spPr bwMode="auto">
          <a:xfrm>
            <a:off x="6532563" y="496728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47" name="Straight Arrow Connector 46"/>
          <p:cNvCxnSpPr>
            <a:cxnSpLocks noChangeShapeType="1"/>
            <a:stCxn id="44" idx="4"/>
            <a:endCxn id="45" idx="7"/>
          </p:cNvCxnSpPr>
          <p:nvPr/>
        </p:nvCxnSpPr>
        <p:spPr bwMode="auto">
          <a:xfrm rot="5400000">
            <a:off x="6298407" y="3571081"/>
            <a:ext cx="611188" cy="314325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Arrow Connector 47"/>
          <p:cNvCxnSpPr>
            <a:cxnSpLocks noChangeShapeType="1"/>
            <a:stCxn id="44" idx="4"/>
            <a:endCxn id="46" idx="0"/>
          </p:cNvCxnSpPr>
          <p:nvPr/>
        </p:nvCxnSpPr>
        <p:spPr bwMode="auto">
          <a:xfrm rot="5400000">
            <a:off x="5989638" y="4195763"/>
            <a:ext cx="1544637" cy="1587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Arrow Connector 48"/>
          <p:cNvCxnSpPr>
            <a:cxnSpLocks noChangeShapeType="1"/>
            <a:stCxn id="44" idx="3"/>
            <a:endCxn id="45" idx="0"/>
          </p:cNvCxnSpPr>
          <p:nvPr/>
        </p:nvCxnSpPr>
        <p:spPr bwMode="auto">
          <a:xfrm rot="5400000">
            <a:off x="6099969" y="3542506"/>
            <a:ext cx="611188" cy="238125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49"/>
          <p:cNvCxnSpPr>
            <a:cxnSpLocks noChangeShapeType="1"/>
            <a:stCxn id="45" idx="4"/>
            <a:endCxn id="46" idx="1"/>
          </p:cNvCxnSpPr>
          <p:nvPr/>
        </p:nvCxnSpPr>
        <p:spPr bwMode="auto">
          <a:xfrm rot="16200000" flipH="1">
            <a:off x="6138863" y="4572000"/>
            <a:ext cx="609600" cy="314325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Curved Connector 49"/>
          <p:cNvCxnSpPr>
            <a:cxnSpLocks noChangeShapeType="1"/>
            <a:stCxn id="32" idx="4"/>
            <a:endCxn id="33" idx="4"/>
          </p:cNvCxnSpPr>
          <p:nvPr/>
        </p:nvCxnSpPr>
        <p:spPr bwMode="auto">
          <a:xfrm rot="5400000" flipH="1">
            <a:off x="2319337" y="4579938"/>
            <a:ext cx="982663" cy="960438"/>
          </a:xfrm>
          <a:prstGeom prst="curvedConnector3">
            <a:avLst>
              <a:gd name="adj1" fmla="val -23292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3" name="Oval 52"/>
          <p:cNvSpPr/>
          <p:nvPr/>
        </p:nvSpPr>
        <p:spPr bwMode="auto">
          <a:xfrm>
            <a:off x="6197600" y="3967163"/>
            <a:ext cx="11938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A  B  C  D</a:t>
            </a:r>
          </a:p>
        </p:txBody>
      </p:sp>
      <p:sp>
        <p:nvSpPr>
          <p:cNvPr id="54" name="Text Box 2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933825" y="5753100"/>
            <a:ext cx="1722438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Predictable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Dependences</a:t>
            </a:r>
          </a:p>
        </p:txBody>
      </p:sp>
      <p:sp>
        <p:nvSpPr>
          <p:cNvPr id="55" name="Line 23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3060700" y="3848100"/>
            <a:ext cx="1892300" cy="1905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" name="Line 24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2924175" y="4967288"/>
            <a:ext cx="1714500" cy="785812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Line 2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762250" y="4424363"/>
            <a:ext cx="2038350" cy="1328737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76832" name="Group 26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142875" y="4995863"/>
            <a:ext cx="2528888" cy="1468437"/>
            <a:chOff x="298" y="3147"/>
            <a:chExt cx="1593" cy="925"/>
          </a:xfrm>
        </p:grpSpPr>
        <p:sp>
          <p:nvSpPr>
            <p:cNvPr id="76833" name="Line 27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307" y="3638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4" name="Text Box 28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609" y="3534"/>
              <a:ext cx="83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intra-iteration</a:t>
              </a:r>
              <a:endParaRPr lang="en-US" altLang="en-US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6835" name="Line 2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298" y="383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836" name="Text Box 30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600" y="3726"/>
              <a:ext cx="76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loop-carried</a:t>
              </a:r>
              <a:endParaRPr lang="en-US" altLang="en-US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6837" name="Text Box 31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10" y="3147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rgbClr val="00CC00"/>
                  </a:solidFill>
                  <a:latin typeface="Arial" panose="020B0604020202020204" pitchFamily="34" charset="0"/>
                </a:rPr>
                <a:t>register</a:t>
              </a:r>
              <a:endParaRPr lang="en-US" altLang="en-US" sz="1400" b="1">
                <a:solidFill>
                  <a:srgbClr val="00CC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6838" name="Text Box 33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616" y="3336"/>
              <a:ext cx="49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rgbClr val="FF0000"/>
                  </a:solidFill>
                  <a:latin typeface="Arial" panose="020B0604020202020204" pitchFamily="34" charset="0"/>
                </a:rPr>
                <a:t>control</a:t>
              </a:r>
              <a:endParaRPr lang="en-US" altLang="en-US" sz="14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6839" name="Rectangle 3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98" y="3929"/>
              <a:ext cx="287" cy="95"/>
            </a:xfrm>
            <a:prstGeom prst="rect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sz="1600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76840" name="Text Box 35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91" y="3880"/>
              <a:ext cx="130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communication queue</a:t>
              </a:r>
              <a:endParaRPr lang="en-US" altLang="en-US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53" grpId="0" animBg="1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381000"/>
            <a:ext cx="7772400" cy="615950"/>
          </a:xfrm>
        </p:spPr>
        <p:txBody>
          <a:bodyPr lIns="101870" tIns="50935" rIns="101870" bIns="50935" anchor="ctr"/>
          <a:lstStyle/>
          <a:p>
            <a:pPr eaLnBrk="1" hangingPunct="1"/>
            <a:r>
              <a:rPr lang="en-US" altLang="en-US" smtClean="0"/>
              <a:t>Why Speculation?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7827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536825" y="889000"/>
            <a:ext cx="4900613" cy="148431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lIns="101870" tIns="50935" rIns="101870" bIns="50935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en-US" sz="100" b="1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A: while(</a:t>
            </a:r>
            <a:r>
              <a:rPr lang="en-US" altLang="en-US" sz="2200" b="1">
                <a:solidFill>
                  <a:srgbClr val="0000FF"/>
                </a:solidFill>
                <a:latin typeface="Courier New" panose="02070309020205020404" pitchFamily="49" charset="0"/>
              </a:rPr>
              <a:t>cost &lt; T</a:t>
            </a: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 &amp;&amp; node) 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B:   ncost = doit(node);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C:   cost += ncost;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D:   node = node-&gt;next;</a:t>
            </a:r>
          </a:p>
        </p:txBody>
      </p:sp>
      <p:sp>
        <p:nvSpPr>
          <p:cNvPr id="77828" name="Text Box 10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165225" y="2984500"/>
            <a:ext cx="144621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Dependence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Graph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3060700" y="3127375"/>
            <a:ext cx="457200" cy="45561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3062288" y="411003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3062288" y="509428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sp>
        <p:nvSpPr>
          <p:cNvPr id="33" name="Oval 32"/>
          <p:cNvSpPr/>
          <p:nvPr/>
        </p:nvSpPr>
        <p:spPr bwMode="auto">
          <a:xfrm>
            <a:off x="2101850" y="4113213"/>
            <a:ext cx="455613" cy="45561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A</a:t>
            </a:r>
          </a:p>
        </p:txBody>
      </p:sp>
      <p:cxnSp>
        <p:nvCxnSpPr>
          <p:cNvPr id="77833" name="Straight Arrow Connector 33"/>
          <p:cNvCxnSpPr>
            <a:cxnSpLocks noChangeShapeType="1"/>
            <a:stCxn id="31" idx="4"/>
            <a:endCxn id="32" idx="0"/>
          </p:cNvCxnSpPr>
          <p:nvPr/>
        </p:nvCxnSpPr>
        <p:spPr bwMode="auto">
          <a:xfrm rot="5400000">
            <a:off x="3028156" y="4831557"/>
            <a:ext cx="523875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34" name="Curved Connector 49"/>
          <p:cNvCxnSpPr>
            <a:cxnSpLocks noChangeShapeType="1"/>
            <a:stCxn id="32" idx="5"/>
            <a:endCxn id="32" idx="7"/>
          </p:cNvCxnSpPr>
          <p:nvPr/>
        </p:nvCxnSpPr>
        <p:spPr bwMode="auto">
          <a:xfrm rot="5400000" flipH="1">
            <a:off x="3290887" y="5322888"/>
            <a:ext cx="322263" cy="1588"/>
          </a:xfrm>
          <a:prstGeom prst="curvedConnector5">
            <a:avLst>
              <a:gd name="adj1" fmla="val -34398"/>
              <a:gd name="adj2" fmla="val -19542889"/>
              <a:gd name="adj3" fmla="val 126755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35" name="Curved Connector 49"/>
          <p:cNvCxnSpPr>
            <a:cxnSpLocks noChangeShapeType="1"/>
            <a:stCxn id="30" idx="5"/>
            <a:endCxn id="30" idx="7"/>
          </p:cNvCxnSpPr>
          <p:nvPr/>
        </p:nvCxnSpPr>
        <p:spPr bwMode="auto">
          <a:xfrm rot="5400000" flipH="1">
            <a:off x="3290095" y="3355181"/>
            <a:ext cx="322262" cy="3175"/>
          </a:xfrm>
          <a:prstGeom prst="curvedConnector5">
            <a:avLst>
              <a:gd name="adj1" fmla="val -42046"/>
              <a:gd name="adj2" fmla="val -21942264"/>
              <a:gd name="adj3" fmla="val 149685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36" name="Straight Arrow Connector 36"/>
          <p:cNvCxnSpPr>
            <a:cxnSpLocks noChangeShapeType="1"/>
            <a:stCxn id="30" idx="4"/>
            <a:endCxn id="31" idx="0"/>
          </p:cNvCxnSpPr>
          <p:nvPr/>
        </p:nvCxnSpPr>
        <p:spPr bwMode="auto">
          <a:xfrm rot="16200000" flipH="1">
            <a:off x="3024981" y="3847307"/>
            <a:ext cx="530225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37"/>
          <p:cNvCxnSpPr>
            <a:stCxn id="33" idx="7"/>
            <a:endCxn id="30" idx="3"/>
          </p:cNvCxnSpPr>
          <p:nvPr/>
        </p:nvCxnSpPr>
        <p:spPr bwMode="auto">
          <a:xfrm rot="5400000" flipH="1" flipV="1">
            <a:off x="2477294" y="3529807"/>
            <a:ext cx="663575" cy="636587"/>
          </a:xfrm>
          <a:prstGeom prst="straightConnector1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39" name="Straight Arrow Connector 38"/>
          <p:cNvCxnSpPr>
            <a:stCxn id="33" idx="5"/>
            <a:endCxn id="32" idx="2"/>
          </p:cNvCxnSpPr>
          <p:nvPr/>
        </p:nvCxnSpPr>
        <p:spPr bwMode="auto">
          <a:xfrm rot="16200000" flipH="1">
            <a:off x="2366169" y="4626769"/>
            <a:ext cx="820738" cy="571500"/>
          </a:xfrm>
          <a:prstGeom prst="straightConnector1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77839" name="Curved Connector 49"/>
          <p:cNvCxnSpPr>
            <a:cxnSpLocks noChangeShapeType="1"/>
            <a:stCxn id="33" idx="3"/>
            <a:endCxn id="33" idx="1"/>
          </p:cNvCxnSpPr>
          <p:nvPr/>
        </p:nvCxnSpPr>
        <p:spPr bwMode="auto">
          <a:xfrm rot="5400000" flipH="1">
            <a:off x="2005807" y="4341019"/>
            <a:ext cx="323850" cy="1587"/>
          </a:xfrm>
          <a:prstGeom prst="curvedConnector5">
            <a:avLst>
              <a:gd name="adj1" fmla="val -35389"/>
              <a:gd name="adj2" fmla="val 32348935"/>
              <a:gd name="adj3" fmla="val 135389"/>
            </a:avLst>
          </a:prstGeom>
          <a:noFill/>
          <a:ln w="25400" algn="ctr">
            <a:solidFill>
              <a:srgbClr val="FF00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Arrow Connector 40"/>
          <p:cNvCxnSpPr>
            <a:stCxn id="33" idx="6"/>
            <a:endCxn id="31" idx="2"/>
          </p:cNvCxnSpPr>
          <p:nvPr/>
        </p:nvCxnSpPr>
        <p:spPr bwMode="auto">
          <a:xfrm flipV="1">
            <a:off x="2557463" y="4338638"/>
            <a:ext cx="504825" cy="1587"/>
          </a:xfrm>
          <a:prstGeom prst="straightConnector1">
            <a:avLst/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77841" name="Straight Arrow Connector 41"/>
          <p:cNvCxnSpPr>
            <a:cxnSpLocks noChangeShapeType="1"/>
            <a:stCxn id="30" idx="2"/>
            <a:endCxn id="33" idx="0"/>
          </p:cNvCxnSpPr>
          <p:nvPr/>
        </p:nvCxnSpPr>
        <p:spPr bwMode="auto">
          <a:xfrm rot="10800000" flipV="1">
            <a:off x="2330450" y="3355975"/>
            <a:ext cx="730250" cy="75723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42" name="Text Box 1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07013" y="2992438"/>
            <a:ext cx="903287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DAG</a:t>
            </a:r>
            <a:r>
              <a:rPr lang="en-US" altLang="en-US" sz="1600" b="1" baseline="-25000">
                <a:solidFill>
                  <a:schemeClr val="tx1"/>
                </a:solidFill>
                <a:latin typeface="Tahoma" panose="020B0604030504040204" pitchFamily="34" charset="0"/>
              </a:rPr>
              <a:t>SCC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6286500" y="2967038"/>
            <a:ext cx="457200" cy="45561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6286500" y="388143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46" name="Oval 45"/>
          <p:cNvSpPr/>
          <p:nvPr/>
        </p:nvSpPr>
        <p:spPr bwMode="auto">
          <a:xfrm>
            <a:off x="6286500" y="479583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77846" name="Straight Arrow Connector 48"/>
          <p:cNvCxnSpPr>
            <a:cxnSpLocks noChangeShapeType="1"/>
            <a:stCxn id="44" idx="4"/>
            <a:endCxn id="45" idx="0"/>
          </p:cNvCxnSpPr>
          <p:nvPr/>
        </p:nvCxnSpPr>
        <p:spPr bwMode="auto">
          <a:xfrm rot="16200000" flipH="1">
            <a:off x="6285706" y="3652044"/>
            <a:ext cx="458788" cy="0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47" name="Straight Arrow Connector 49"/>
          <p:cNvCxnSpPr>
            <a:cxnSpLocks noChangeShapeType="1"/>
            <a:stCxn id="45" idx="4"/>
            <a:endCxn id="46" idx="0"/>
          </p:cNvCxnSpPr>
          <p:nvPr/>
        </p:nvCxnSpPr>
        <p:spPr bwMode="auto">
          <a:xfrm rot="5400000">
            <a:off x="6286500" y="4567238"/>
            <a:ext cx="458787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848" name="Curved Connector 49"/>
          <p:cNvCxnSpPr>
            <a:cxnSpLocks noChangeShapeType="1"/>
            <a:stCxn id="32" idx="4"/>
            <a:endCxn id="33" idx="4"/>
          </p:cNvCxnSpPr>
          <p:nvPr/>
        </p:nvCxnSpPr>
        <p:spPr bwMode="auto">
          <a:xfrm rot="5400000" flipH="1">
            <a:off x="2319337" y="4579938"/>
            <a:ext cx="982663" cy="960438"/>
          </a:xfrm>
          <a:prstGeom prst="curvedConnector3">
            <a:avLst>
              <a:gd name="adj1" fmla="val -23292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849" name="Text Box 2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933825" y="5753100"/>
            <a:ext cx="1722438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Predictable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Dependences</a:t>
            </a:r>
          </a:p>
        </p:txBody>
      </p:sp>
      <p:sp>
        <p:nvSpPr>
          <p:cNvPr id="77850" name="Line 23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3060700" y="3848100"/>
            <a:ext cx="1892300" cy="19050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51" name="Line 24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2924175" y="4967288"/>
            <a:ext cx="1714500" cy="785812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852" name="Line 2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762250" y="4424363"/>
            <a:ext cx="2038350" cy="1328737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" name="Oval 60"/>
          <p:cNvSpPr/>
          <p:nvPr/>
        </p:nvSpPr>
        <p:spPr bwMode="auto">
          <a:xfrm>
            <a:off x="6286500" y="571023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A</a:t>
            </a:r>
          </a:p>
        </p:txBody>
      </p:sp>
      <p:cxnSp>
        <p:nvCxnSpPr>
          <p:cNvPr id="77854" name="Straight Arrow Connector 61"/>
          <p:cNvCxnSpPr>
            <a:cxnSpLocks noChangeShapeType="1"/>
            <a:stCxn id="46" idx="4"/>
            <a:endCxn id="61" idx="0"/>
          </p:cNvCxnSpPr>
          <p:nvPr/>
        </p:nvCxnSpPr>
        <p:spPr bwMode="auto">
          <a:xfrm rot="5400000">
            <a:off x="6286500" y="5481638"/>
            <a:ext cx="458787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" name="Curved Connector 81"/>
          <p:cNvCxnSpPr>
            <a:stCxn id="61" idx="2"/>
            <a:endCxn id="46" idx="2"/>
          </p:cNvCxnSpPr>
          <p:nvPr/>
        </p:nvCxnSpPr>
        <p:spPr bwMode="auto">
          <a:xfrm rot="10800000">
            <a:off x="6286500" y="5024438"/>
            <a:ext cx="1588" cy="914400"/>
          </a:xfrm>
          <a:prstGeom prst="curvedConnector3">
            <a:avLst>
              <a:gd name="adj1" fmla="val 14395466"/>
            </a:avLst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85" name="Curved Connector 84"/>
          <p:cNvCxnSpPr>
            <a:stCxn id="61" idx="2"/>
            <a:endCxn id="45" idx="2"/>
          </p:cNvCxnSpPr>
          <p:nvPr/>
        </p:nvCxnSpPr>
        <p:spPr bwMode="auto">
          <a:xfrm rot="10800000">
            <a:off x="6286500" y="4110038"/>
            <a:ext cx="1588" cy="1828800"/>
          </a:xfrm>
          <a:prstGeom prst="curvedConnector3">
            <a:avLst>
              <a:gd name="adj1" fmla="val 19793772"/>
            </a:avLst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89" name="Curved Connector 88"/>
          <p:cNvCxnSpPr>
            <a:stCxn id="61" idx="2"/>
            <a:endCxn id="44" idx="2"/>
          </p:cNvCxnSpPr>
          <p:nvPr/>
        </p:nvCxnSpPr>
        <p:spPr bwMode="auto">
          <a:xfrm rot="10800000">
            <a:off x="6286500" y="3195638"/>
            <a:ext cx="1588" cy="2743200"/>
          </a:xfrm>
          <a:prstGeom prst="curvedConnector3">
            <a:avLst>
              <a:gd name="adj1" fmla="val 28790941"/>
            </a:avLst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77858" name="Curved Connector 35"/>
          <p:cNvCxnSpPr>
            <a:cxnSpLocks noChangeShapeType="1"/>
            <a:stCxn id="44" idx="6"/>
            <a:endCxn id="61" idx="6"/>
          </p:cNvCxnSpPr>
          <p:nvPr/>
        </p:nvCxnSpPr>
        <p:spPr bwMode="auto">
          <a:xfrm>
            <a:off x="6743700" y="3195638"/>
            <a:ext cx="1588" cy="2743200"/>
          </a:xfrm>
          <a:prstGeom prst="curvedConnector3">
            <a:avLst>
              <a:gd name="adj1" fmla="val 14395468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7859" name="Group 26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142875" y="4995863"/>
            <a:ext cx="2528888" cy="1468437"/>
            <a:chOff x="298" y="3147"/>
            <a:chExt cx="1593" cy="925"/>
          </a:xfrm>
        </p:grpSpPr>
        <p:sp>
          <p:nvSpPr>
            <p:cNvPr id="77860" name="Line 27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307" y="3638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61" name="Text Box 28"/>
            <p:cNvSpPr txBox="1"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609" y="3534"/>
              <a:ext cx="83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intra-iteration</a:t>
              </a:r>
              <a:endParaRPr lang="en-US" altLang="en-US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7862" name="Line 29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>
              <a:off x="298" y="383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863" name="Text Box 30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600" y="3726"/>
              <a:ext cx="76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loop-carried</a:t>
              </a:r>
              <a:endParaRPr lang="en-US" altLang="en-US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7864" name="Text Box 31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10" y="3147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rgbClr val="00CC00"/>
                  </a:solidFill>
                  <a:latin typeface="Arial" panose="020B0604020202020204" pitchFamily="34" charset="0"/>
                </a:rPr>
                <a:t>register</a:t>
              </a:r>
              <a:endParaRPr lang="en-US" altLang="en-US" sz="1400" b="1">
                <a:solidFill>
                  <a:srgbClr val="00CC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7865" name="Text Box 33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616" y="3336"/>
              <a:ext cx="49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rgbClr val="FF0000"/>
                  </a:solidFill>
                  <a:latin typeface="Arial" panose="020B0604020202020204" pitchFamily="34" charset="0"/>
                </a:rPr>
                <a:t>control</a:t>
              </a:r>
              <a:endParaRPr lang="en-US" altLang="en-US" sz="14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7866" name="Rectangle 34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298" y="3929"/>
              <a:ext cx="287" cy="95"/>
            </a:xfrm>
            <a:prstGeom prst="rect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sz="1600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77867" name="Text Box 35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591" y="3880"/>
              <a:ext cx="130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communication queue</a:t>
              </a:r>
              <a:endParaRPr lang="en-US" altLang="en-US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685800" y="304800"/>
            <a:ext cx="7772400" cy="615950"/>
          </a:xfrm>
        </p:spPr>
        <p:txBody>
          <a:bodyPr lIns="101870" tIns="50935" rIns="101870" bIns="50935" anchor="ctr"/>
          <a:lstStyle/>
          <a:p>
            <a:pPr eaLnBrk="1" hangingPunct="1"/>
            <a:r>
              <a:rPr lang="en-US" altLang="en-US" smtClean="0"/>
              <a:t>Execution Paradigm</a:t>
            </a:r>
            <a:br>
              <a:rPr lang="en-US" altLang="en-US" smtClean="0"/>
            </a:br>
            <a:endParaRPr lang="en-US" altLang="en-US" smtClean="0"/>
          </a:p>
        </p:txBody>
      </p:sp>
      <p:pic>
        <p:nvPicPr>
          <p:cNvPr id="78851" name="Picture 22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763" y="676275"/>
            <a:ext cx="3582987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2" name="Text Box 1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7588250" y="2759075"/>
            <a:ext cx="1312863" cy="4921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>
                <a:solidFill>
                  <a:srgbClr val="FF0000"/>
                </a:solidFill>
                <a:latin typeface="Tahoma" panose="020B0604030504040204" pitchFamily="34" charset="0"/>
              </a:rPr>
              <a:t>Misspeculation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>
                <a:solidFill>
                  <a:srgbClr val="FF0000"/>
                </a:solidFill>
                <a:latin typeface="Tahoma" panose="020B0604030504040204" pitchFamily="34" charset="0"/>
              </a:rPr>
              <a:t>detected</a:t>
            </a:r>
          </a:p>
        </p:txBody>
      </p:sp>
      <p:sp>
        <p:nvSpPr>
          <p:cNvPr id="78853" name="Text Box 13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39788" y="1903413"/>
            <a:ext cx="903287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DAG</a:t>
            </a:r>
            <a:r>
              <a:rPr lang="en-US" altLang="en-US" sz="1600" b="1" baseline="-25000">
                <a:solidFill>
                  <a:schemeClr val="tx1"/>
                </a:solidFill>
                <a:latin typeface="Tahoma" panose="020B0604030504040204" pitchFamily="34" charset="0"/>
              </a:rPr>
              <a:t>SCC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1819275" y="1878013"/>
            <a:ext cx="457200" cy="455612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sp>
        <p:nvSpPr>
          <p:cNvPr id="38" name="Oval 37"/>
          <p:cNvSpPr/>
          <p:nvPr/>
        </p:nvSpPr>
        <p:spPr bwMode="auto">
          <a:xfrm>
            <a:off x="1819275" y="2792413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39" name="Oval 38"/>
          <p:cNvSpPr/>
          <p:nvPr/>
        </p:nvSpPr>
        <p:spPr bwMode="auto">
          <a:xfrm>
            <a:off x="1819275" y="3706813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78857" name="Straight Arrow Connector 48"/>
          <p:cNvCxnSpPr>
            <a:cxnSpLocks noChangeShapeType="1"/>
            <a:stCxn id="37" idx="4"/>
            <a:endCxn id="38" idx="0"/>
          </p:cNvCxnSpPr>
          <p:nvPr/>
        </p:nvCxnSpPr>
        <p:spPr bwMode="auto">
          <a:xfrm rot="16200000" flipH="1">
            <a:off x="1818481" y="2563019"/>
            <a:ext cx="458788" cy="0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858" name="Straight Arrow Connector 49"/>
          <p:cNvCxnSpPr>
            <a:cxnSpLocks noChangeShapeType="1"/>
            <a:stCxn id="38" idx="4"/>
            <a:endCxn id="39" idx="0"/>
          </p:cNvCxnSpPr>
          <p:nvPr/>
        </p:nvCxnSpPr>
        <p:spPr bwMode="auto">
          <a:xfrm rot="5400000">
            <a:off x="1819275" y="3478213"/>
            <a:ext cx="458787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2" name="Oval 41"/>
          <p:cNvSpPr/>
          <p:nvPr/>
        </p:nvSpPr>
        <p:spPr bwMode="auto">
          <a:xfrm>
            <a:off x="1819275" y="4621213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A</a:t>
            </a:r>
          </a:p>
        </p:txBody>
      </p:sp>
      <p:cxnSp>
        <p:nvCxnSpPr>
          <p:cNvPr id="78860" name="Straight Arrow Connector 61"/>
          <p:cNvCxnSpPr>
            <a:cxnSpLocks noChangeShapeType="1"/>
            <a:stCxn id="39" idx="4"/>
            <a:endCxn id="42" idx="0"/>
          </p:cNvCxnSpPr>
          <p:nvPr/>
        </p:nvCxnSpPr>
        <p:spPr bwMode="auto">
          <a:xfrm rot="5400000">
            <a:off x="1819275" y="4392613"/>
            <a:ext cx="458787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Curved Connector 43"/>
          <p:cNvCxnSpPr>
            <a:stCxn id="42" idx="2"/>
            <a:endCxn id="39" idx="2"/>
          </p:cNvCxnSpPr>
          <p:nvPr/>
        </p:nvCxnSpPr>
        <p:spPr bwMode="auto">
          <a:xfrm rot="10800000">
            <a:off x="1819275" y="3935413"/>
            <a:ext cx="1588" cy="914400"/>
          </a:xfrm>
          <a:prstGeom prst="curvedConnector3">
            <a:avLst>
              <a:gd name="adj1" fmla="val 14395466"/>
            </a:avLst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45" name="Curved Connector 44"/>
          <p:cNvCxnSpPr>
            <a:stCxn id="42" idx="2"/>
            <a:endCxn id="38" idx="2"/>
          </p:cNvCxnSpPr>
          <p:nvPr/>
        </p:nvCxnSpPr>
        <p:spPr bwMode="auto">
          <a:xfrm rot="10800000">
            <a:off x="1819275" y="3021013"/>
            <a:ext cx="1588" cy="1828800"/>
          </a:xfrm>
          <a:prstGeom prst="curvedConnector3">
            <a:avLst>
              <a:gd name="adj1" fmla="val 19793772"/>
            </a:avLst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46" name="Curved Connector 45"/>
          <p:cNvCxnSpPr>
            <a:stCxn id="42" idx="2"/>
            <a:endCxn id="37" idx="2"/>
          </p:cNvCxnSpPr>
          <p:nvPr/>
        </p:nvCxnSpPr>
        <p:spPr bwMode="auto">
          <a:xfrm rot="10800000">
            <a:off x="1819275" y="2106613"/>
            <a:ext cx="1588" cy="2743200"/>
          </a:xfrm>
          <a:prstGeom prst="curvedConnector3">
            <a:avLst>
              <a:gd name="adj1" fmla="val 28790941"/>
            </a:avLst>
          </a:prstGeom>
          <a:noFill/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cxnSp>
        <p:nvCxnSpPr>
          <p:cNvPr id="78864" name="Curved Connector 31"/>
          <p:cNvCxnSpPr>
            <a:cxnSpLocks noChangeShapeType="1"/>
            <a:stCxn id="37" idx="6"/>
            <a:endCxn id="42" idx="6"/>
          </p:cNvCxnSpPr>
          <p:nvPr/>
        </p:nvCxnSpPr>
        <p:spPr bwMode="auto">
          <a:xfrm>
            <a:off x="2276475" y="2105025"/>
            <a:ext cx="1588" cy="2744788"/>
          </a:xfrm>
          <a:prstGeom prst="curvedConnector3">
            <a:avLst>
              <a:gd name="adj1" fmla="val 14395468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8865" name="Line 1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1209675" y="2555875"/>
            <a:ext cx="1676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8866" name="Line 1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1219200" y="3403600"/>
            <a:ext cx="1676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8867" name="Line 16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219200" y="4375150"/>
            <a:ext cx="1676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78868" name="Straight Arrow Connector 51"/>
          <p:cNvCxnSpPr>
            <a:cxnSpLocks noChangeShapeType="1"/>
          </p:cNvCxnSpPr>
          <p:nvPr/>
        </p:nvCxnSpPr>
        <p:spPr bwMode="auto">
          <a:xfrm rot="10800000" flipV="1">
            <a:off x="7307263" y="3249613"/>
            <a:ext cx="455612" cy="31591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5" name="Rectangle 54"/>
          <p:cNvSpPr/>
          <p:nvPr/>
        </p:nvSpPr>
        <p:spPr bwMode="auto">
          <a:xfrm>
            <a:off x="4048125" y="3992563"/>
            <a:ext cx="3316288" cy="549275"/>
          </a:xfrm>
          <a:prstGeom prst="rect">
            <a:avLst/>
          </a:prstGeom>
          <a:solidFill>
            <a:schemeClr val="bg1">
              <a:lumMod val="75000"/>
              <a:alpha val="9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b="1" dirty="0" err="1">
                <a:solidFill>
                  <a:schemeClr val="tx1"/>
                </a:solidFill>
                <a:latin typeface="Tahoma" pitchFamily="34" charset="0"/>
              </a:rPr>
              <a:t>Misspeculation</a:t>
            </a:r>
            <a:r>
              <a:rPr lang="en-US" sz="1600" b="1" dirty="0">
                <a:solidFill>
                  <a:schemeClr val="tx1"/>
                </a:solidFill>
                <a:latin typeface="Tahoma" pitchFamily="34" charset="0"/>
              </a:rPr>
              <a:t> Recovery</a:t>
            </a:r>
          </a:p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b="1" dirty="0">
                <a:solidFill>
                  <a:schemeClr val="tx1"/>
                </a:solidFill>
                <a:latin typeface="Tahoma" pitchFamily="34" charset="0"/>
              </a:rPr>
              <a:t>Rerun Iteration 4</a:t>
            </a:r>
          </a:p>
        </p:txBody>
      </p:sp>
      <p:grpSp>
        <p:nvGrpSpPr>
          <p:cNvPr id="78870" name="Group 26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142875" y="4995863"/>
            <a:ext cx="2528888" cy="1468437"/>
            <a:chOff x="298" y="3147"/>
            <a:chExt cx="1593" cy="925"/>
          </a:xfrm>
        </p:grpSpPr>
        <p:sp>
          <p:nvSpPr>
            <p:cNvPr id="78871" name="Line 27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307" y="3638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2" name="Text Box 28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609" y="3534"/>
              <a:ext cx="83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intra-iteration</a:t>
              </a:r>
              <a:endParaRPr lang="en-US" altLang="en-US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8873" name="Line 29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298" y="383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874" name="Text Box 30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600" y="3726"/>
              <a:ext cx="76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loop-carried</a:t>
              </a:r>
              <a:endParaRPr lang="en-US" altLang="en-US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8875" name="Text Box 31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610" y="3147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rgbClr val="00CC00"/>
                  </a:solidFill>
                  <a:latin typeface="Arial" panose="020B0604020202020204" pitchFamily="34" charset="0"/>
                </a:rPr>
                <a:t>register</a:t>
              </a:r>
              <a:endParaRPr lang="en-US" altLang="en-US" sz="1400" b="1">
                <a:solidFill>
                  <a:srgbClr val="00CC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8876" name="Text Box 33"/>
            <p:cNvSpPr txBox="1"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616" y="3336"/>
              <a:ext cx="49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rgbClr val="FF0000"/>
                  </a:solidFill>
                  <a:latin typeface="Arial" panose="020B0604020202020204" pitchFamily="34" charset="0"/>
                </a:rPr>
                <a:t>control</a:t>
              </a:r>
              <a:endParaRPr lang="en-US" altLang="en-US" sz="14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8877" name="Rectangle 34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98" y="3929"/>
              <a:ext cx="287" cy="95"/>
            </a:xfrm>
            <a:prstGeom prst="rect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sz="1600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78878" name="Text Box 35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591" y="3880"/>
              <a:ext cx="130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400" b="1">
                  <a:solidFill>
                    <a:schemeClr val="tx1"/>
                  </a:solidFill>
                  <a:latin typeface="Arial" panose="020B0604020202020204" pitchFamily="34" charset="0"/>
                </a:rPr>
                <a:t>communication queue</a:t>
              </a:r>
              <a:endParaRPr lang="en-US" altLang="en-US" sz="14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8FEFDFF-D693-4D41-9F09-1D21DACD74D2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1005840" algn="l"/>
                <a:tab pos="2011680" algn="l"/>
                <a:tab pos="3017520" algn="l"/>
                <a:tab pos="4023360" algn="l"/>
                <a:tab pos="5029200" algn="l"/>
                <a:tab pos="6035040" algn="l"/>
                <a:tab pos="7040880" algn="l"/>
                <a:tab pos="8046720" algn="l"/>
                <a:tab pos="9052560" algn="l"/>
                <a:tab pos="10058400" algn="l"/>
                <a:tab pos="11064240" algn="l"/>
              </a:tabLst>
            </a:pPr>
            <a:r>
              <a:rPr lang="en-GB" altLang="en-US" dirty="0" smtClean="0"/>
              <a:t>Evaluation: Dual Core vs Single Core</a:t>
            </a:r>
            <a:r>
              <a:rPr lang="en-GB" altLang="en-US" dirty="0"/>
              <a:t/>
            </a:r>
            <a:br>
              <a:rPr lang="en-GB" altLang="en-US" dirty="0"/>
            </a:br>
            <a:endParaRPr lang="en-GB" altLang="en-US" dirty="0"/>
          </a:p>
        </p:txBody>
      </p:sp>
      <p:graphicFrame>
        <p:nvGraphicFramePr>
          <p:cNvPr id="15365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862648" y="1076485"/>
          <a:ext cx="8602028" cy="5820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0" name="Chart" r:id="rId4" imgW="9239313" imgH="6257775" progId="Excel.Chart.8">
                  <p:embed/>
                </p:oleObj>
              </mc:Choice>
              <mc:Fallback>
                <p:oleObj name="Chart" r:id="rId4" imgW="9239313" imgH="6257775" progId="Excel.Chart.8">
                  <p:embed/>
                  <p:pic>
                    <p:nvPicPr>
                      <p:cNvPr id="153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648" y="1076485"/>
                        <a:ext cx="8602028" cy="58202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B8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962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References</a:t>
            </a:r>
            <a:endParaRPr lang="en-US" alt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200" dirty="0" smtClean="0"/>
              <a:t>“</a:t>
            </a:r>
            <a:r>
              <a:rPr lang="en-US" altLang="en-US" sz="2200" dirty="0" smtClean="0"/>
              <a:t>Automatic Thread Extraction with Decoupled Software Pipelining,” G. </a:t>
            </a:r>
            <a:r>
              <a:rPr lang="en-US" altLang="en-US" sz="2200" dirty="0" err="1" smtClean="0"/>
              <a:t>Ottoni</a:t>
            </a:r>
            <a:r>
              <a:rPr lang="en-US" altLang="en-US" sz="2200" dirty="0" smtClean="0"/>
              <a:t>, R. </a:t>
            </a:r>
            <a:r>
              <a:rPr lang="en-US" altLang="en-US" sz="2200" dirty="0" err="1" smtClean="0"/>
              <a:t>Rangan</a:t>
            </a:r>
            <a:r>
              <a:rPr lang="en-US" altLang="en-US" sz="2200" dirty="0" smtClean="0"/>
              <a:t>, A. </a:t>
            </a:r>
            <a:r>
              <a:rPr lang="en-US" altLang="en-US" sz="2200" dirty="0" err="1" smtClean="0"/>
              <a:t>Stoler</a:t>
            </a:r>
            <a:r>
              <a:rPr lang="en-US" altLang="en-US" sz="2200" dirty="0" smtClean="0"/>
              <a:t>, and D. I. August, </a:t>
            </a:r>
            <a:r>
              <a:rPr lang="en-US" altLang="en-US" sz="2200" i="1" dirty="0" smtClean="0"/>
              <a:t>Proceedings of the 38th IEEE/ACM International Symposium on Microarchitecture</a:t>
            </a:r>
            <a:r>
              <a:rPr lang="en-US" altLang="en-US" sz="2200" dirty="0" smtClean="0"/>
              <a:t>, Nov. </a:t>
            </a:r>
            <a:r>
              <a:rPr lang="en-US" altLang="en-US" sz="2200" dirty="0" smtClean="0"/>
              <a:t>2005</a:t>
            </a:r>
          </a:p>
          <a:p>
            <a:r>
              <a:rPr lang="en-US" altLang="en-US" sz="2200" dirty="0"/>
              <a:t>“Revisiting the Sequential Programming Model for Multi-Core,” M. J. Bridges, N. </a:t>
            </a:r>
            <a:r>
              <a:rPr lang="en-US" altLang="en-US" sz="2200" dirty="0" err="1"/>
              <a:t>Vachharajani</a:t>
            </a:r>
            <a:r>
              <a:rPr lang="en-US" altLang="en-US" sz="2200" dirty="0"/>
              <a:t>, Y. Zhang, T. </a:t>
            </a:r>
            <a:r>
              <a:rPr lang="en-US" altLang="en-US" sz="2200" dirty="0" err="1"/>
              <a:t>Jablin</a:t>
            </a:r>
            <a:r>
              <a:rPr lang="en-US" altLang="en-US" sz="2200" dirty="0"/>
              <a:t>, and D. I. August, </a:t>
            </a:r>
            <a:r>
              <a:rPr lang="en-US" altLang="en-US" sz="2200" dirty="0" err="1"/>
              <a:t>Proc</a:t>
            </a:r>
            <a:r>
              <a:rPr lang="en-US" altLang="en-US" sz="2200" dirty="0"/>
              <a:t> 40th IEEE/ACM International Symposium on Microarchitecture, December 2007. </a:t>
            </a:r>
          </a:p>
          <a:p>
            <a:endParaRPr lang="en-US" altLang="en-US" sz="2200" dirty="0" smtClean="0"/>
          </a:p>
          <a:p>
            <a:pPr lvl="1"/>
            <a:endParaRPr lang="en-US" altLang="en-US" dirty="0" smtClean="0">
              <a:latin typeface="Arial" panose="020B0604020202020204" pitchFamily="34" charset="0"/>
            </a:endParaRPr>
          </a:p>
          <a:p>
            <a:pPr lvl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4984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381000" y="82550"/>
            <a:ext cx="10058400" cy="527050"/>
          </a:xfrm>
        </p:spPr>
        <p:txBody>
          <a:bodyPr lIns="101882" tIns="50941" rIns="101882" bIns="50941" anchor="ctr"/>
          <a:lstStyle/>
          <a:p>
            <a:pPr eaLnBrk="1" hangingPunct="1"/>
            <a:r>
              <a:rPr lang="en-US" altLang="en-US" dirty="0" smtClean="0"/>
              <a:t>Parallelization: Scientific vs </a:t>
            </a:r>
            <a:r>
              <a:rPr lang="en-US" altLang="en-US" dirty="0" smtClean="0"/>
              <a:t>Non-Scientific Codes</a:t>
            </a:r>
            <a:endParaRPr lang="en-US" altLang="en-US" sz="4800" dirty="0" smtClean="0"/>
          </a:p>
        </p:txBody>
      </p:sp>
      <p:sp>
        <p:nvSpPr>
          <p:cNvPr id="51203" name="Text Box 3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28650" y="1135063"/>
            <a:ext cx="3898900" cy="77628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en-US" sz="600" b="1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for(i=1; i&lt;=N; i++) // C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  a[i] = a[i] + 1;  // X</a:t>
            </a:r>
          </a:p>
        </p:txBody>
      </p:sp>
      <p:sp>
        <p:nvSpPr>
          <p:cNvPr id="51204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926013" y="1135063"/>
            <a:ext cx="5132387" cy="77628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en-US" sz="600" b="1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while(ptr = ptr-&gt;next)    // LD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  ptr-&gt;val = ptr-&gt;val + 1; // X</a:t>
            </a:r>
          </a:p>
        </p:txBody>
      </p:sp>
      <p:sp>
        <p:nvSpPr>
          <p:cNvPr id="51205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2925" y="703263"/>
            <a:ext cx="33575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>
                <a:solidFill>
                  <a:schemeClr val="tx1"/>
                </a:solidFill>
                <a:latin typeface="Tahoma" panose="020B0604030504040204" pitchFamily="34" charset="0"/>
              </a:rPr>
              <a:t>Scientific Codes (FORTRAN-like)</a:t>
            </a:r>
          </a:p>
        </p:txBody>
      </p:sp>
      <p:sp>
        <p:nvSpPr>
          <p:cNvPr id="51206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860925" y="704850"/>
            <a:ext cx="4111625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>
                <a:solidFill>
                  <a:schemeClr val="tx1"/>
                </a:solidFill>
                <a:latin typeface="Tahoma" panose="020B0604030504040204" pitchFamily="34" charset="0"/>
              </a:rPr>
              <a:t>General-purpose Codes (legacy C/C++)</a:t>
            </a:r>
          </a:p>
        </p:txBody>
      </p:sp>
      <p:sp>
        <p:nvSpPr>
          <p:cNvPr id="51207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8158163" y="2457450"/>
            <a:ext cx="0" cy="4692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51208" name="Group 8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7742238" y="2335213"/>
            <a:ext cx="522287" cy="385762"/>
            <a:chOff x="340" y="368"/>
            <a:chExt cx="340" cy="275"/>
          </a:xfrm>
        </p:grpSpPr>
        <p:sp>
          <p:nvSpPr>
            <p:cNvPr id="51294" name="Line 9"/>
            <p:cNvSpPr>
              <a:spLocks noChangeShapeType="1"/>
            </p:cNvSpPr>
            <p:nvPr>
              <p:custDataLst>
                <p:tags r:id="rId84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95" name="Text Box 10"/>
            <p:cNvSpPr txBox="1">
              <a:spLocks noChangeArrowheads="1"/>
            </p:cNvSpPr>
            <p:nvPr>
              <p:custDataLst>
                <p:tags r:id="rId85"/>
              </p:custDataLst>
            </p:nvPr>
          </p:nvSpPr>
          <p:spPr bwMode="auto">
            <a:xfrm>
              <a:off x="340" y="368"/>
              <a:ext cx="159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51209" name="Group 11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7742238" y="3133725"/>
            <a:ext cx="522287" cy="385763"/>
            <a:chOff x="340" y="368"/>
            <a:chExt cx="340" cy="275"/>
          </a:xfrm>
        </p:grpSpPr>
        <p:sp>
          <p:nvSpPr>
            <p:cNvPr id="51292" name="Line 12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93" name="Text Box 13"/>
            <p:cNvSpPr txBox="1">
              <a:spLocks noChangeArrowheads="1"/>
            </p:cNvSpPr>
            <p:nvPr>
              <p:custDataLst>
                <p:tags r:id="rId83"/>
              </p:custDataLst>
            </p:nvPr>
          </p:nvSpPr>
          <p:spPr bwMode="auto">
            <a:xfrm>
              <a:off x="340" y="368"/>
              <a:ext cx="159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51210" name="Group 14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7742238" y="3990975"/>
            <a:ext cx="522287" cy="384175"/>
            <a:chOff x="340" y="368"/>
            <a:chExt cx="340" cy="276"/>
          </a:xfrm>
        </p:grpSpPr>
        <p:sp>
          <p:nvSpPr>
            <p:cNvPr id="51290" name="Line 15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91" name="Text Box 16"/>
            <p:cNvSpPr txBox="1"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>
              <a:off x="340" y="368"/>
              <a:ext cx="159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51211" name="Group 17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7742238" y="4784725"/>
            <a:ext cx="522287" cy="384175"/>
            <a:chOff x="340" y="368"/>
            <a:chExt cx="340" cy="275"/>
          </a:xfrm>
        </p:grpSpPr>
        <p:sp>
          <p:nvSpPr>
            <p:cNvPr id="51288" name="Line 18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9" name="Text Box 19"/>
            <p:cNvSpPr txBox="1"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>
              <a:off x="340" y="368"/>
              <a:ext cx="159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51212" name="Group 20"/>
          <p:cNvGrpSpPr>
            <a:grpSpLocks/>
          </p:cNvGrpSpPr>
          <p:nvPr>
            <p:custDataLst>
              <p:tags r:id="rId11"/>
            </p:custDataLst>
          </p:nvPr>
        </p:nvGrpSpPr>
        <p:grpSpPr bwMode="auto">
          <a:xfrm>
            <a:off x="7742238" y="5600700"/>
            <a:ext cx="522287" cy="385763"/>
            <a:chOff x="340" y="368"/>
            <a:chExt cx="340" cy="275"/>
          </a:xfrm>
        </p:grpSpPr>
        <p:sp>
          <p:nvSpPr>
            <p:cNvPr id="51286" name="Line 21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7" name="Text Box 22"/>
            <p:cNvSpPr txBox="1">
              <a:spLocks noChangeArrowheads="1"/>
            </p:cNvSpPr>
            <p:nvPr>
              <p:custDataLst>
                <p:tags r:id="rId77"/>
              </p:custDataLst>
            </p:nvPr>
          </p:nvSpPr>
          <p:spPr bwMode="auto">
            <a:xfrm>
              <a:off x="340" y="368"/>
              <a:ext cx="159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51213" name="Group 23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7742238" y="6415088"/>
            <a:ext cx="522287" cy="385762"/>
            <a:chOff x="340" y="368"/>
            <a:chExt cx="340" cy="276"/>
          </a:xfrm>
        </p:grpSpPr>
        <p:sp>
          <p:nvSpPr>
            <p:cNvPr id="51284" name="Line 24"/>
            <p:cNvSpPr>
              <a:spLocks noChangeShapeType="1"/>
            </p:cNvSpPr>
            <p:nvPr>
              <p:custDataLst>
                <p:tags r:id="rId74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85" name="Text Box 25"/>
            <p:cNvSpPr txBox="1">
              <a:spLocks noChangeArrowheads="1"/>
            </p:cNvSpPr>
            <p:nvPr>
              <p:custDataLst>
                <p:tags r:id="rId75"/>
              </p:custDataLst>
            </p:nvPr>
          </p:nvSpPr>
          <p:spPr bwMode="auto">
            <a:xfrm>
              <a:off x="340" y="368"/>
              <a:ext cx="159" cy="2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5</a:t>
              </a:r>
            </a:p>
          </p:txBody>
        </p:sp>
      </p:grpSp>
      <p:sp>
        <p:nvSpPr>
          <p:cNvPr id="51214" name="Oval 2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475663" y="2540000"/>
            <a:ext cx="476250" cy="487363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LD:1</a:t>
            </a:r>
          </a:p>
        </p:txBody>
      </p:sp>
      <p:sp>
        <p:nvSpPr>
          <p:cNvPr id="51215" name="Line 27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8713788" y="3030538"/>
            <a:ext cx="0" cy="325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16" name="Oval 28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8475663" y="3355975"/>
            <a:ext cx="476250" cy="487363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X:1</a:t>
            </a:r>
          </a:p>
        </p:txBody>
      </p:sp>
      <p:sp>
        <p:nvSpPr>
          <p:cNvPr id="51217" name="Oval 29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9305925" y="3355975"/>
            <a:ext cx="474663" cy="487363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LD:2</a:t>
            </a:r>
          </a:p>
        </p:txBody>
      </p:sp>
      <p:sp>
        <p:nvSpPr>
          <p:cNvPr id="51218" name="Line 30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9544050" y="3844925"/>
            <a:ext cx="0" cy="325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19" name="Oval 31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9305925" y="4170363"/>
            <a:ext cx="474663" cy="487362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X:2</a:t>
            </a:r>
          </a:p>
        </p:txBody>
      </p:sp>
      <p:sp>
        <p:nvSpPr>
          <p:cNvPr id="51220" name="Oval 32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9305925" y="4987925"/>
            <a:ext cx="474663" cy="487363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LD:4</a:t>
            </a:r>
          </a:p>
        </p:txBody>
      </p:sp>
      <p:sp>
        <p:nvSpPr>
          <p:cNvPr id="51221" name="Line 33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9544050" y="5476875"/>
            <a:ext cx="0" cy="325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22" name="Oval 34"/>
          <p:cNvSpPr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9305925" y="5802313"/>
            <a:ext cx="474663" cy="487362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X:4</a:t>
            </a:r>
          </a:p>
        </p:txBody>
      </p:sp>
      <p:sp>
        <p:nvSpPr>
          <p:cNvPr id="51223" name="Oval 35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8475663" y="4175125"/>
            <a:ext cx="476250" cy="48895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LD:3</a:t>
            </a:r>
          </a:p>
        </p:txBody>
      </p:sp>
      <p:sp>
        <p:nvSpPr>
          <p:cNvPr id="51224" name="Line 36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8713788" y="4665663"/>
            <a:ext cx="0" cy="325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25" name="Oval 37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8475663" y="4991100"/>
            <a:ext cx="476250" cy="487363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X:3</a:t>
            </a:r>
          </a:p>
        </p:txBody>
      </p:sp>
      <p:sp>
        <p:nvSpPr>
          <p:cNvPr id="51226" name="Oval 38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8475663" y="5807075"/>
            <a:ext cx="476250" cy="48895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LD:5</a:t>
            </a:r>
          </a:p>
        </p:txBody>
      </p:sp>
      <p:sp>
        <p:nvSpPr>
          <p:cNvPr id="51227" name="Line 39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8713788" y="6297613"/>
            <a:ext cx="0" cy="325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28" name="Oval 40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8475663" y="6623050"/>
            <a:ext cx="476250" cy="487363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X:5</a:t>
            </a:r>
          </a:p>
        </p:txBody>
      </p:sp>
      <p:sp>
        <p:nvSpPr>
          <p:cNvPr id="51229" name="Oval 41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9305925" y="6623050"/>
            <a:ext cx="474663" cy="487363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LD:6</a:t>
            </a:r>
          </a:p>
        </p:txBody>
      </p:sp>
      <p:sp>
        <p:nvSpPr>
          <p:cNvPr id="51230" name="Line 42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8950325" y="2865438"/>
            <a:ext cx="593725" cy="4905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31" name="Line 43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8950325" y="4497388"/>
            <a:ext cx="593725" cy="4905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32" name="Line 44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8950325" y="6129338"/>
            <a:ext cx="593725" cy="4905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33" name="Line 45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H="1">
            <a:off x="8712200" y="5314950"/>
            <a:ext cx="633413" cy="488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34" name="Line 46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H="1">
            <a:off x="8712200" y="3683000"/>
            <a:ext cx="633413" cy="4889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35" name="Line 47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9109075" y="2335213"/>
            <a:ext cx="0" cy="48561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36" name="Text Box 48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4832350" y="2303463"/>
            <a:ext cx="3048000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Cyclic Multithreading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(CMT)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sz="22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sz="22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Example: DOACROSS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000">
                <a:solidFill>
                  <a:schemeClr val="tx1"/>
                </a:solidFill>
                <a:latin typeface="Tahoma" panose="020B0604030504040204" pitchFamily="34" charset="0"/>
              </a:rPr>
              <a:t>[Cytron, ICPP 86]</a:t>
            </a:r>
          </a:p>
        </p:txBody>
      </p:sp>
      <p:sp>
        <p:nvSpPr>
          <p:cNvPr id="51237" name="Text Box 49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355600" y="2293938"/>
            <a:ext cx="2338388" cy="231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Independent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Multithreading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(IMT)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sz="22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Example: DOALL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parallelization</a:t>
            </a:r>
            <a:endParaRPr lang="en-US" altLang="en-US" sz="20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grpSp>
        <p:nvGrpSpPr>
          <p:cNvPr id="51238" name="Group 50"/>
          <p:cNvGrpSpPr>
            <a:grpSpLocks/>
          </p:cNvGrpSpPr>
          <p:nvPr>
            <p:custDataLst>
              <p:tags r:id="rId37"/>
            </p:custDataLst>
          </p:nvPr>
        </p:nvGrpSpPr>
        <p:grpSpPr bwMode="auto">
          <a:xfrm>
            <a:off x="2474913" y="2009775"/>
            <a:ext cx="2316162" cy="5140325"/>
            <a:chOff x="1417" y="1117"/>
            <a:chExt cx="1327" cy="2857"/>
          </a:xfrm>
        </p:grpSpPr>
        <p:grpSp>
          <p:nvGrpSpPr>
            <p:cNvPr id="51243" name="Group 51"/>
            <p:cNvGrpSpPr>
              <a:grpSpLocks/>
            </p:cNvGrpSpPr>
            <p:nvPr/>
          </p:nvGrpSpPr>
          <p:grpSpPr bwMode="auto">
            <a:xfrm>
              <a:off x="1417" y="1298"/>
              <a:ext cx="1145" cy="2676"/>
              <a:chOff x="1417" y="1298"/>
              <a:chExt cx="1145" cy="2676"/>
            </a:xfrm>
          </p:grpSpPr>
          <p:sp>
            <p:nvSpPr>
              <p:cNvPr id="51247" name="Line 52"/>
              <p:cNvSpPr>
                <a:spLocks noChangeShapeType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1655" y="1366"/>
                <a:ext cx="0" cy="260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51248" name="Group 53"/>
              <p:cNvGrpSpPr>
                <a:grpSpLocks/>
              </p:cNvGrpSpPr>
              <p:nvPr/>
            </p:nvGrpSpPr>
            <p:grpSpPr bwMode="auto">
              <a:xfrm>
                <a:off x="1417" y="1298"/>
                <a:ext cx="299" cy="214"/>
                <a:chOff x="340" y="368"/>
                <a:chExt cx="340" cy="275"/>
              </a:xfrm>
            </p:grpSpPr>
            <p:sp>
              <p:nvSpPr>
                <p:cNvPr id="51282" name="Line 54"/>
                <p:cNvSpPr>
                  <a:spLocks noChangeShapeType="1"/>
                </p:cNvSpPr>
                <p:nvPr>
                  <p:custDataLst>
                    <p:tags r:id="rId72"/>
                  </p:custDataLst>
                </p:nvPr>
              </p:nvSpPr>
              <p:spPr bwMode="auto">
                <a:xfrm>
                  <a:off x="544" y="459"/>
                  <a:ext cx="1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283" name="Text Box 55"/>
                <p:cNvSpPr txBox="1">
                  <a:spLocks noChangeArrowheads="1"/>
                </p:cNvSpPr>
                <p:nvPr>
                  <p:custDataLst>
                    <p:tags r:id="rId73"/>
                  </p:custDataLst>
                </p:nvPr>
              </p:nvSpPr>
              <p:spPr bwMode="auto">
                <a:xfrm>
                  <a:off x="340" y="368"/>
                  <a:ext cx="159" cy="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01882" tIns="50941" rIns="101882" bIns="50941">
                  <a:spAutoFit/>
                </a:bodyPr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50000"/>
                    </a:spcBef>
                    <a:buClr>
                      <a:schemeClr val="accent2"/>
                    </a:buClr>
                  </a:pPr>
                  <a:r>
                    <a:rPr lang="en-US" altLang="en-US" sz="2000" b="1">
                      <a:solidFill>
                        <a:schemeClr val="tx1"/>
                      </a:solidFill>
                    </a:rPr>
                    <a:t>0</a:t>
                  </a:r>
                </a:p>
              </p:txBody>
            </p:sp>
          </p:grpSp>
          <p:grpSp>
            <p:nvGrpSpPr>
              <p:cNvPr id="51249" name="Group 56"/>
              <p:cNvGrpSpPr>
                <a:grpSpLocks/>
              </p:cNvGrpSpPr>
              <p:nvPr/>
            </p:nvGrpSpPr>
            <p:grpSpPr bwMode="auto">
              <a:xfrm>
                <a:off x="1417" y="1742"/>
                <a:ext cx="299" cy="214"/>
                <a:chOff x="340" y="368"/>
                <a:chExt cx="340" cy="275"/>
              </a:xfrm>
            </p:grpSpPr>
            <p:sp>
              <p:nvSpPr>
                <p:cNvPr id="51280" name="Line 57"/>
                <p:cNvSpPr>
                  <a:spLocks noChangeShapeType="1"/>
                </p:cNvSpPr>
                <p:nvPr>
                  <p:custDataLst>
                    <p:tags r:id="rId70"/>
                  </p:custDataLst>
                </p:nvPr>
              </p:nvSpPr>
              <p:spPr bwMode="auto">
                <a:xfrm>
                  <a:off x="544" y="459"/>
                  <a:ext cx="1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281" name="Text Box 58"/>
                <p:cNvSpPr txBox="1">
                  <a:spLocks noChangeArrowheads="1"/>
                </p:cNvSpPr>
                <p:nvPr>
                  <p:custDataLst>
                    <p:tags r:id="rId71"/>
                  </p:custDataLst>
                </p:nvPr>
              </p:nvSpPr>
              <p:spPr bwMode="auto">
                <a:xfrm>
                  <a:off x="340" y="368"/>
                  <a:ext cx="159" cy="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01882" tIns="50941" rIns="101882" bIns="50941">
                  <a:spAutoFit/>
                </a:bodyPr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50000"/>
                    </a:spcBef>
                    <a:buClr>
                      <a:schemeClr val="accent2"/>
                    </a:buClr>
                  </a:pPr>
                  <a:r>
                    <a:rPr lang="en-US" altLang="en-US" sz="2000" b="1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</p:grpSp>
          <p:grpSp>
            <p:nvGrpSpPr>
              <p:cNvPr id="51250" name="Group 59"/>
              <p:cNvGrpSpPr>
                <a:grpSpLocks/>
              </p:cNvGrpSpPr>
              <p:nvPr/>
            </p:nvGrpSpPr>
            <p:grpSpPr bwMode="auto">
              <a:xfrm>
                <a:off x="1417" y="2218"/>
                <a:ext cx="299" cy="214"/>
                <a:chOff x="340" y="368"/>
                <a:chExt cx="340" cy="276"/>
              </a:xfrm>
            </p:grpSpPr>
            <p:sp>
              <p:nvSpPr>
                <p:cNvPr id="51278" name="Line 60"/>
                <p:cNvSpPr>
                  <a:spLocks noChangeShapeType="1"/>
                </p:cNvSpPr>
                <p:nvPr>
                  <p:custDataLst>
                    <p:tags r:id="rId68"/>
                  </p:custDataLst>
                </p:nvPr>
              </p:nvSpPr>
              <p:spPr bwMode="auto">
                <a:xfrm>
                  <a:off x="544" y="459"/>
                  <a:ext cx="1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279" name="Text Box 61"/>
                <p:cNvSpPr txBox="1">
                  <a:spLocks noChangeArrowheads="1"/>
                </p:cNvSpPr>
                <p:nvPr>
                  <p:custDataLst>
                    <p:tags r:id="rId69"/>
                  </p:custDataLst>
                </p:nvPr>
              </p:nvSpPr>
              <p:spPr bwMode="auto">
                <a:xfrm>
                  <a:off x="340" y="368"/>
                  <a:ext cx="159" cy="2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01882" tIns="50941" rIns="101882" bIns="50941">
                  <a:spAutoFit/>
                </a:bodyPr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50000"/>
                    </a:spcBef>
                    <a:buClr>
                      <a:schemeClr val="accent2"/>
                    </a:buClr>
                  </a:pPr>
                  <a:r>
                    <a:rPr lang="en-US" altLang="en-US" sz="2000" b="1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</p:grpSp>
          <p:grpSp>
            <p:nvGrpSpPr>
              <p:cNvPr id="51251" name="Group 62"/>
              <p:cNvGrpSpPr>
                <a:grpSpLocks/>
              </p:cNvGrpSpPr>
              <p:nvPr/>
            </p:nvGrpSpPr>
            <p:grpSpPr bwMode="auto">
              <a:xfrm>
                <a:off x="1417" y="2659"/>
                <a:ext cx="299" cy="214"/>
                <a:chOff x="340" y="368"/>
                <a:chExt cx="340" cy="275"/>
              </a:xfrm>
            </p:grpSpPr>
            <p:sp>
              <p:nvSpPr>
                <p:cNvPr id="51276" name="Line 63"/>
                <p:cNvSpPr>
                  <a:spLocks noChangeShapeType="1"/>
                </p:cNvSpPr>
                <p:nvPr>
                  <p:custDataLst>
                    <p:tags r:id="rId66"/>
                  </p:custDataLst>
                </p:nvPr>
              </p:nvSpPr>
              <p:spPr bwMode="auto">
                <a:xfrm>
                  <a:off x="544" y="459"/>
                  <a:ext cx="1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277" name="Text Box 64"/>
                <p:cNvSpPr txBox="1">
                  <a:spLocks noChangeArrowheads="1"/>
                </p:cNvSpPr>
                <p:nvPr>
                  <p:custDataLst>
                    <p:tags r:id="rId67"/>
                  </p:custDataLst>
                </p:nvPr>
              </p:nvSpPr>
              <p:spPr bwMode="auto">
                <a:xfrm>
                  <a:off x="340" y="368"/>
                  <a:ext cx="159" cy="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01882" tIns="50941" rIns="101882" bIns="50941">
                  <a:spAutoFit/>
                </a:bodyPr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50000"/>
                    </a:spcBef>
                    <a:buClr>
                      <a:schemeClr val="accent2"/>
                    </a:buClr>
                  </a:pPr>
                  <a:r>
                    <a:rPr lang="en-US" altLang="en-US" sz="2000" b="1">
                      <a:solidFill>
                        <a:schemeClr val="tx1"/>
                      </a:solidFill>
                    </a:rPr>
                    <a:t>3</a:t>
                  </a:r>
                </a:p>
              </p:txBody>
            </p:sp>
          </p:grpSp>
          <p:grpSp>
            <p:nvGrpSpPr>
              <p:cNvPr id="51252" name="Group 65"/>
              <p:cNvGrpSpPr>
                <a:grpSpLocks/>
              </p:cNvGrpSpPr>
              <p:nvPr/>
            </p:nvGrpSpPr>
            <p:grpSpPr bwMode="auto">
              <a:xfrm>
                <a:off x="1417" y="3113"/>
                <a:ext cx="299" cy="214"/>
                <a:chOff x="340" y="368"/>
                <a:chExt cx="340" cy="275"/>
              </a:xfrm>
            </p:grpSpPr>
            <p:sp>
              <p:nvSpPr>
                <p:cNvPr id="51274" name="Line 66"/>
                <p:cNvSpPr>
                  <a:spLocks noChangeShapeType="1"/>
                </p:cNvSpPr>
                <p:nvPr>
                  <p:custDataLst>
                    <p:tags r:id="rId64"/>
                  </p:custDataLst>
                </p:nvPr>
              </p:nvSpPr>
              <p:spPr bwMode="auto">
                <a:xfrm>
                  <a:off x="544" y="459"/>
                  <a:ext cx="1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275" name="Text Box 67"/>
                <p:cNvSpPr txBox="1">
                  <a:spLocks noChangeArrowheads="1"/>
                </p:cNvSpPr>
                <p:nvPr>
                  <p:custDataLst>
                    <p:tags r:id="rId65"/>
                  </p:custDataLst>
                </p:nvPr>
              </p:nvSpPr>
              <p:spPr bwMode="auto">
                <a:xfrm>
                  <a:off x="340" y="368"/>
                  <a:ext cx="159" cy="2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01882" tIns="50941" rIns="101882" bIns="50941">
                  <a:spAutoFit/>
                </a:bodyPr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50000"/>
                    </a:spcBef>
                    <a:buClr>
                      <a:schemeClr val="accent2"/>
                    </a:buClr>
                  </a:pPr>
                  <a:r>
                    <a:rPr lang="en-US" altLang="en-US" sz="2000" b="1">
                      <a:solidFill>
                        <a:schemeClr val="tx1"/>
                      </a:solidFill>
                    </a:rPr>
                    <a:t>4</a:t>
                  </a:r>
                </a:p>
              </p:txBody>
            </p:sp>
          </p:grpSp>
          <p:grpSp>
            <p:nvGrpSpPr>
              <p:cNvPr id="51253" name="Group 68"/>
              <p:cNvGrpSpPr>
                <a:grpSpLocks/>
              </p:cNvGrpSpPr>
              <p:nvPr/>
            </p:nvGrpSpPr>
            <p:grpSpPr bwMode="auto">
              <a:xfrm>
                <a:off x="1417" y="3566"/>
                <a:ext cx="299" cy="214"/>
                <a:chOff x="340" y="368"/>
                <a:chExt cx="340" cy="276"/>
              </a:xfrm>
            </p:grpSpPr>
            <p:sp>
              <p:nvSpPr>
                <p:cNvPr id="51272" name="Line 69"/>
                <p:cNvSpPr>
                  <a:spLocks noChangeShapeType="1"/>
                </p:cNvSpPr>
                <p:nvPr>
                  <p:custDataLst>
                    <p:tags r:id="rId62"/>
                  </p:custDataLst>
                </p:nvPr>
              </p:nvSpPr>
              <p:spPr bwMode="auto">
                <a:xfrm>
                  <a:off x="544" y="459"/>
                  <a:ext cx="1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1273" name="Text Box 70"/>
                <p:cNvSpPr txBox="1">
                  <a:spLocks noChangeArrowheads="1"/>
                </p:cNvSpPr>
                <p:nvPr>
                  <p:custDataLst>
                    <p:tags r:id="rId63"/>
                  </p:custDataLst>
                </p:nvPr>
              </p:nvSpPr>
              <p:spPr bwMode="auto">
                <a:xfrm>
                  <a:off x="340" y="368"/>
                  <a:ext cx="159" cy="27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101882" tIns="50941" rIns="101882" bIns="50941">
                  <a:spAutoFit/>
                </a:bodyPr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50000"/>
                    </a:spcBef>
                    <a:buClr>
                      <a:schemeClr val="accent2"/>
                    </a:buClr>
                  </a:pPr>
                  <a:r>
                    <a:rPr lang="en-US" altLang="en-US" sz="2000" b="1">
                      <a:solidFill>
                        <a:schemeClr val="tx1"/>
                      </a:solidFill>
                    </a:rPr>
                    <a:t>5</a:t>
                  </a:r>
                </a:p>
              </p:txBody>
            </p:sp>
          </p:grpSp>
          <p:sp>
            <p:nvSpPr>
              <p:cNvPr id="51254" name="Oval 71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1837" y="1412"/>
                <a:ext cx="272" cy="271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01882" tIns="50941" rIns="101882" bIns="50941" anchor="ctr"/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</a:pPr>
                <a:r>
                  <a:rPr lang="en-US" altLang="en-US" sz="1400" b="1">
                    <a:solidFill>
                      <a:schemeClr val="tx1"/>
                    </a:solidFill>
                  </a:rPr>
                  <a:t>C:1</a:t>
                </a:r>
              </a:p>
            </p:txBody>
          </p:sp>
          <p:sp>
            <p:nvSpPr>
              <p:cNvPr id="51255" name="Line 72"/>
              <p:cNvSpPr>
                <a:spLocks noChangeShapeType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1973" y="1684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1256" name="Oval 73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1837" y="1865"/>
                <a:ext cx="272" cy="271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01882" tIns="50941" rIns="101882" bIns="50941" anchor="ctr"/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</a:pPr>
                <a:r>
                  <a:rPr lang="en-US" altLang="en-US" sz="1400" b="1">
                    <a:solidFill>
                      <a:schemeClr val="tx1"/>
                    </a:solidFill>
                  </a:rPr>
                  <a:t>X:1</a:t>
                </a:r>
              </a:p>
            </p:txBody>
          </p:sp>
          <p:sp>
            <p:nvSpPr>
              <p:cNvPr id="51257" name="Oval 74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2290" y="1412"/>
                <a:ext cx="272" cy="271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01882" tIns="50941" rIns="101882" bIns="50941" anchor="ctr"/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</a:pPr>
                <a:r>
                  <a:rPr lang="en-US" altLang="en-US" sz="1400" b="1">
                    <a:solidFill>
                      <a:schemeClr val="tx1"/>
                    </a:solidFill>
                  </a:rPr>
                  <a:t>C:2</a:t>
                </a:r>
              </a:p>
            </p:txBody>
          </p:sp>
          <p:sp>
            <p:nvSpPr>
              <p:cNvPr id="51258" name="Line 75"/>
              <p:cNvSpPr>
                <a:spLocks noChangeShapeType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2426" y="1684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1259" name="Oval 76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2290" y="1865"/>
                <a:ext cx="272" cy="271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01882" tIns="50941" rIns="101882" bIns="50941" anchor="ctr"/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</a:pPr>
                <a:r>
                  <a:rPr lang="en-US" altLang="en-US" sz="1400" b="1">
                    <a:solidFill>
                      <a:schemeClr val="tx1"/>
                    </a:solidFill>
                  </a:rPr>
                  <a:t>X:2</a:t>
                </a:r>
              </a:p>
            </p:txBody>
          </p:sp>
          <p:sp>
            <p:nvSpPr>
              <p:cNvPr id="51260" name="Oval 77"/>
              <p:cNvSpPr>
                <a:spLocks noChangeArrowheads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2290" y="2319"/>
                <a:ext cx="272" cy="271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01882" tIns="50941" rIns="101882" bIns="50941" anchor="ctr"/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</a:pPr>
                <a:r>
                  <a:rPr lang="en-US" altLang="en-US" sz="1400" b="1">
                    <a:solidFill>
                      <a:schemeClr val="tx1"/>
                    </a:solidFill>
                  </a:rPr>
                  <a:t>C:4</a:t>
                </a:r>
              </a:p>
            </p:txBody>
          </p:sp>
          <p:sp>
            <p:nvSpPr>
              <p:cNvPr id="51261" name="Line 78"/>
              <p:cNvSpPr>
                <a:spLocks noChangeShapeType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2426" y="2591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1262" name="Oval 79"/>
              <p:cNvSpPr>
                <a:spLocks noChangeArrowheads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2290" y="2772"/>
                <a:ext cx="272" cy="271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01882" tIns="50941" rIns="101882" bIns="50941" anchor="ctr"/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</a:pPr>
                <a:r>
                  <a:rPr lang="en-US" altLang="en-US" sz="1400" b="1">
                    <a:solidFill>
                      <a:schemeClr val="tx1"/>
                    </a:solidFill>
                  </a:rPr>
                  <a:t>X:4</a:t>
                </a:r>
              </a:p>
            </p:txBody>
          </p:sp>
          <p:sp>
            <p:nvSpPr>
              <p:cNvPr id="51263" name="Oval 80"/>
              <p:cNvSpPr>
                <a:spLocks noChangeArrowheads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1837" y="2321"/>
                <a:ext cx="272" cy="271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01882" tIns="50941" rIns="101882" bIns="50941" anchor="ctr"/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</a:pPr>
                <a:r>
                  <a:rPr lang="en-US" altLang="en-US" sz="1400" b="1">
                    <a:solidFill>
                      <a:schemeClr val="tx1"/>
                    </a:solidFill>
                  </a:rPr>
                  <a:t>C:3</a:t>
                </a:r>
              </a:p>
            </p:txBody>
          </p:sp>
          <p:sp>
            <p:nvSpPr>
              <p:cNvPr id="51264" name="Line 81"/>
              <p:cNvSpPr>
                <a:spLocks noChangeShapeType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1973" y="2593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1265" name="Oval 82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1837" y="2774"/>
                <a:ext cx="272" cy="271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01882" tIns="50941" rIns="101882" bIns="50941" anchor="ctr"/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</a:pPr>
                <a:r>
                  <a:rPr lang="en-US" altLang="en-US" sz="1400" b="1">
                    <a:solidFill>
                      <a:schemeClr val="tx1"/>
                    </a:solidFill>
                  </a:rPr>
                  <a:t>X:3</a:t>
                </a:r>
              </a:p>
            </p:txBody>
          </p:sp>
          <p:sp>
            <p:nvSpPr>
              <p:cNvPr id="51266" name="Oval 83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1837" y="3228"/>
                <a:ext cx="272" cy="271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01882" tIns="50941" rIns="101882" bIns="50941" anchor="ctr"/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</a:pPr>
                <a:r>
                  <a:rPr lang="en-US" altLang="en-US" sz="1400" b="1">
                    <a:solidFill>
                      <a:schemeClr val="tx1"/>
                    </a:solidFill>
                  </a:rPr>
                  <a:t>C:5</a:t>
                </a:r>
              </a:p>
            </p:txBody>
          </p:sp>
          <p:sp>
            <p:nvSpPr>
              <p:cNvPr id="51267" name="Line 84"/>
              <p:cNvSpPr>
                <a:spLocks noChangeShapeType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1973" y="3500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1268" name="Oval 85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1837" y="3681"/>
                <a:ext cx="272" cy="271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01882" tIns="50941" rIns="101882" bIns="50941" anchor="ctr"/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</a:pPr>
                <a:r>
                  <a:rPr lang="en-US" altLang="en-US" sz="1400" b="1">
                    <a:solidFill>
                      <a:schemeClr val="tx1"/>
                    </a:solidFill>
                  </a:rPr>
                  <a:t>X:5</a:t>
                </a:r>
              </a:p>
            </p:txBody>
          </p:sp>
          <p:sp>
            <p:nvSpPr>
              <p:cNvPr id="51269" name="Oval 86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2290" y="3228"/>
                <a:ext cx="272" cy="271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01882" tIns="50941" rIns="101882" bIns="50941" anchor="ctr"/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</a:pPr>
                <a:r>
                  <a:rPr lang="en-US" altLang="en-US" sz="1400" b="1">
                    <a:solidFill>
                      <a:schemeClr val="tx1"/>
                    </a:solidFill>
                  </a:rPr>
                  <a:t>C:6</a:t>
                </a:r>
              </a:p>
            </p:txBody>
          </p:sp>
          <p:sp>
            <p:nvSpPr>
              <p:cNvPr id="51270" name="Line 87"/>
              <p:cNvSpPr>
                <a:spLocks noChangeShapeType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2426" y="3500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1271" name="Oval 88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2290" y="3681"/>
                <a:ext cx="272" cy="271"/>
              </a:xfrm>
              <a:prstGeom prst="ellips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101882" tIns="50941" rIns="101882" bIns="50941" anchor="ctr"/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20000"/>
                  </a:spcBef>
                  <a:buClr>
                    <a:schemeClr val="accent2"/>
                  </a:buClr>
                </a:pPr>
                <a:r>
                  <a:rPr lang="en-US" altLang="en-US" sz="1400" b="1">
                    <a:solidFill>
                      <a:schemeClr val="tx1"/>
                    </a:solidFill>
                  </a:rPr>
                  <a:t>X:6</a:t>
                </a:r>
              </a:p>
            </p:txBody>
          </p:sp>
        </p:grpSp>
        <p:sp>
          <p:nvSpPr>
            <p:cNvPr id="51244" name="Line 89"/>
            <p:cNvSpPr>
              <a:spLocks noChangeShapeType="1"/>
            </p:cNvSpPr>
            <p:nvPr>
              <p:custDataLst>
                <p:tags r:id="rId40"/>
              </p:custDataLst>
            </p:nvPr>
          </p:nvSpPr>
          <p:spPr bwMode="auto">
            <a:xfrm>
              <a:off x="2200" y="1275"/>
              <a:ext cx="0" cy="269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45" name="Text Box 90"/>
            <p:cNvSpPr txBox="1"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1656" y="1117"/>
              <a:ext cx="54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b="1">
                  <a:solidFill>
                    <a:schemeClr val="tx1"/>
                  </a:solidFill>
                  <a:latin typeface="Tahoma" panose="020B0604030504040204" pitchFamily="34" charset="0"/>
                </a:rPr>
                <a:t>Core 1</a:t>
              </a:r>
            </a:p>
          </p:txBody>
        </p:sp>
        <p:sp>
          <p:nvSpPr>
            <p:cNvPr id="51246" name="Text Box 91"/>
            <p:cNvSpPr txBox="1"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2200" y="1117"/>
              <a:ext cx="54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b="1">
                  <a:solidFill>
                    <a:schemeClr val="tx1"/>
                  </a:solidFill>
                  <a:latin typeface="Tahoma" panose="020B0604030504040204" pitchFamily="34" charset="0"/>
                </a:rPr>
                <a:t>Core 2</a:t>
              </a:r>
            </a:p>
          </p:txBody>
        </p:sp>
      </p:grpSp>
      <p:sp>
        <p:nvSpPr>
          <p:cNvPr id="51239" name="Text Box 92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8120063" y="2009775"/>
            <a:ext cx="94932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Core 1</a:t>
            </a:r>
          </a:p>
        </p:txBody>
      </p:sp>
      <p:sp>
        <p:nvSpPr>
          <p:cNvPr id="51240" name="Text Box 93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9069388" y="2009775"/>
            <a:ext cx="950912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Core 2</a:t>
            </a:r>
          </a:p>
        </p:txBody>
      </p:sp>
      <p:sp>
        <p:nvSpPr>
          <p:cNvPr id="51241" name="Oval 94"/>
          <p:cNvSpPr>
            <a:spLocks noChangeArrowheads="1"/>
          </p:cNvSpPr>
          <p:nvPr/>
        </p:nvSpPr>
        <p:spPr bwMode="auto">
          <a:xfrm>
            <a:off x="3003550" y="2382838"/>
            <a:ext cx="852488" cy="1614487"/>
          </a:xfrm>
          <a:prstGeom prst="ellips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1882" tIns="50941" rIns="101882" bIns="50941" anchor="ctr">
            <a:spAutoFit/>
          </a:bodyPr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51242" name="Oval 95"/>
          <p:cNvSpPr>
            <a:spLocks noChangeArrowheads="1"/>
          </p:cNvSpPr>
          <p:nvPr/>
        </p:nvSpPr>
        <p:spPr bwMode="auto">
          <a:xfrm>
            <a:off x="8283575" y="2382838"/>
            <a:ext cx="852488" cy="1614487"/>
          </a:xfrm>
          <a:prstGeom prst="ellips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1882" tIns="50941" rIns="101882" bIns="50941" anchor="ctr">
            <a:spAutoFit/>
          </a:bodyPr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228600" y="228600"/>
            <a:ext cx="9051925" cy="450850"/>
          </a:xfrm>
        </p:spPr>
        <p:txBody>
          <a:bodyPr lIns="101882" tIns="50941" rIns="101882" bIns="50941" anchor="ctr"/>
          <a:lstStyle/>
          <a:p>
            <a:pPr eaLnBrk="1" hangingPunct="1"/>
            <a:r>
              <a:rPr lang="en-US" altLang="en-US" smtClean="0"/>
              <a:t>Alternative Parallelization Approaches</a:t>
            </a:r>
          </a:p>
        </p:txBody>
      </p:sp>
      <p:grpSp>
        <p:nvGrpSpPr>
          <p:cNvPr id="53251" name="Group 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2317750" y="2009775"/>
            <a:ext cx="2276475" cy="5181600"/>
            <a:chOff x="4434" y="1117"/>
            <a:chExt cx="1304" cy="2880"/>
          </a:xfrm>
        </p:grpSpPr>
        <p:sp>
          <p:nvSpPr>
            <p:cNvPr id="53301" name="Line 4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>
              <a:off x="4672" y="1366"/>
              <a:ext cx="0" cy="26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3302" name="Group 5"/>
            <p:cNvGrpSpPr>
              <a:grpSpLocks/>
            </p:cNvGrpSpPr>
            <p:nvPr/>
          </p:nvGrpSpPr>
          <p:grpSpPr bwMode="auto">
            <a:xfrm>
              <a:off x="4434" y="1298"/>
              <a:ext cx="299" cy="214"/>
              <a:chOff x="340" y="368"/>
              <a:chExt cx="340" cy="275"/>
            </a:xfrm>
          </p:grpSpPr>
          <p:sp>
            <p:nvSpPr>
              <p:cNvPr id="53342" name="Line 6"/>
              <p:cNvSpPr>
                <a:spLocks noChangeShapeType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43" name="Text Box 7"/>
              <p:cNvSpPr txBox="1">
                <a:spLocks noChangeArrowheads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  <p:grpSp>
          <p:nvGrpSpPr>
            <p:cNvPr id="53303" name="Group 8"/>
            <p:cNvGrpSpPr>
              <a:grpSpLocks/>
            </p:cNvGrpSpPr>
            <p:nvPr/>
          </p:nvGrpSpPr>
          <p:grpSpPr bwMode="auto">
            <a:xfrm>
              <a:off x="4434" y="1742"/>
              <a:ext cx="299" cy="214"/>
              <a:chOff x="340" y="368"/>
              <a:chExt cx="340" cy="275"/>
            </a:xfrm>
          </p:grpSpPr>
          <p:sp>
            <p:nvSpPr>
              <p:cNvPr id="53340" name="Line 9"/>
              <p:cNvSpPr>
                <a:spLocks noChangeShapeType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41" name="Text Box 10"/>
              <p:cNvSpPr txBox="1">
                <a:spLocks noChangeArrowheads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grpSp>
          <p:nvGrpSpPr>
            <p:cNvPr id="53304" name="Group 11"/>
            <p:cNvGrpSpPr>
              <a:grpSpLocks/>
            </p:cNvGrpSpPr>
            <p:nvPr/>
          </p:nvGrpSpPr>
          <p:grpSpPr bwMode="auto">
            <a:xfrm>
              <a:off x="4434" y="2218"/>
              <a:ext cx="299" cy="214"/>
              <a:chOff x="340" y="368"/>
              <a:chExt cx="340" cy="276"/>
            </a:xfrm>
          </p:grpSpPr>
          <p:sp>
            <p:nvSpPr>
              <p:cNvPr id="53338" name="Line 12"/>
              <p:cNvSpPr>
                <a:spLocks noChangeShapeType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39" name="Text Box 13"/>
              <p:cNvSpPr txBox="1"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340" y="368"/>
                <a:ext cx="159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53305" name="Group 14"/>
            <p:cNvGrpSpPr>
              <a:grpSpLocks/>
            </p:cNvGrpSpPr>
            <p:nvPr/>
          </p:nvGrpSpPr>
          <p:grpSpPr bwMode="auto">
            <a:xfrm>
              <a:off x="4434" y="2659"/>
              <a:ext cx="299" cy="214"/>
              <a:chOff x="340" y="368"/>
              <a:chExt cx="340" cy="275"/>
            </a:xfrm>
          </p:grpSpPr>
          <p:sp>
            <p:nvSpPr>
              <p:cNvPr id="53336" name="Line 15"/>
              <p:cNvSpPr>
                <a:spLocks noChangeShapeType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37" name="Text Box 16"/>
              <p:cNvSpPr txBox="1"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  <p:grpSp>
          <p:nvGrpSpPr>
            <p:cNvPr id="53306" name="Group 17"/>
            <p:cNvGrpSpPr>
              <a:grpSpLocks/>
            </p:cNvGrpSpPr>
            <p:nvPr/>
          </p:nvGrpSpPr>
          <p:grpSpPr bwMode="auto">
            <a:xfrm>
              <a:off x="4434" y="3113"/>
              <a:ext cx="299" cy="214"/>
              <a:chOff x="340" y="368"/>
              <a:chExt cx="340" cy="275"/>
            </a:xfrm>
          </p:grpSpPr>
          <p:sp>
            <p:nvSpPr>
              <p:cNvPr id="53334" name="Line 18"/>
              <p:cNvSpPr>
                <a:spLocks noChangeShapeType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35" name="Text Box 19"/>
              <p:cNvSpPr txBox="1"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4</a:t>
                </a:r>
              </a:p>
            </p:txBody>
          </p:sp>
        </p:grpSp>
        <p:grpSp>
          <p:nvGrpSpPr>
            <p:cNvPr id="53307" name="Group 20"/>
            <p:cNvGrpSpPr>
              <a:grpSpLocks/>
            </p:cNvGrpSpPr>
            <p:nvPr/>
          </p:nvGrpSpPr>
          <p:grpSpPr bwMode="auto">
            <a:xfrm>
              <a:off x="4434" y="3566"/>
              <a:ext cx="299" cy="214"/>
              <a:chOff x="340" y="368"/>
              <a:chExt cx="340" cy="276"/>
            </a:xfrm>
          </p:grpSpPr>
          <p:sp>
            <p:nvSpPr>
              <p:cNvPr id="53332" name="Line 21"/>
              <p:cNvSpPr>
                <a:spLocks noChangeShapeType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33" name="Text Box 22"/>
              <p:cNvSpPr txBox="1"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340" y="368"/>
                <a:ext cx="159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  <p:sp>
          <p:nvSpPr>
            <p:cNvPr id="53308" name="Oval 23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4854" y="1412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LD:1</a:t>
              </a:r>
            </a:p>
          </p:txBody>
        </p:sp>
        <p:sp>
          <p:nvSpPr>
            <p:cNvPr id="53309" name="Line 24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>
              <a:off x="4990" y="1684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310" name="Oval 25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4854" y="1865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X:1</a:t>
              </a:r>
            </a:p>
          </p:txBody>
        </p:sp>
        <p:sp>
          <p:nvSpPr>
            <p:cNvPr id="53311" name="Oval 26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5329" y="1865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LD:2</a:t>
              </a:r>
            </a:p>
          </p:txBody>
        </p:sp>
        <p:sp>
          <p:nvSpPr>
            <p:cNvPr id="53312" name="Line 27"/>
            <p:cNvSpPr>
              <a:spLocks noChangeShapeType="1"/>
            </p:cNvSpPr>
            <p:nvPr>
              <p:custDataLst>
                <p:tags r:id="rId49"/>
              </p:custDataLst>
            </p:nvPr>
          </p:nvSpPr>
          <p:spPr bwMode="auto">
            <a:xfrm>
              <a:off x="5465" y="2137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313" name="Oval 28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5329" y="2318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X:2</a:t>
              </a:r>
            </a:p>
          </p:txBody>
        </p:sp>
        <p:sp>
          <p:nvSpPr>
            <p:cNvPr id="53314" name="Oval 29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5329" y="2772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LD:4</a:t>
              </a:r>
            </a:p>
          </p:txBody>
        </p:sp>
        <p:sp>
          <p:nvSpPr>
            <p:cNvPr id="53315" name="Line 30"/>
            <p:cNvSpPr>
              <a:spLocks noChangeShapeType="1"/>
            </p:cNvSpPr>
            <p:nvPr>
              <p:custDataLst>
                <p:tags r:id="rId52"/>
              </p:custDataLst>
            </p:nvPr>
          </p:nvSpPr>
          <p:spPr bwMode="auto">
            <a:xfrm>
              <a:off x="5465" y="3044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316" name="Oval 31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5329" y="3225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X:4</a:t>
              </a:r>
            </a:p>
          </p:txBody>
        </p:sp>
        <p:sp>
          <p:nvSpPr>
            <p:cNvPr id="53317" name="Oval 32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4854" y="2321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LD:3</a:t>
              </a:r>
            </a:p>
          </p:txBody>
        </p:sp>
        <p:sp>
          <p:nvSpPr>
            <p:cNvPr id="53318" name="Line 33"/>
            <p:cNvSpPr>
              <a:spLocks noChangeShapeType="1"/>
            </p:cNvSpPr>
            <p:nvPr>
              <p:custDataLst>
                <p:tags r:id="rId55"/>
              </p:custDataLst>
            </p:nvPr>
          </p:nvSpPr>
          <p:spPr bwMode="auto">
            <a:xfrm>
              <a:off x="4990" y="2593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319" name="Oval 34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4854" y="2774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X:3</a:t>
              </a:r>
            </a:p>
          </p:txBody>
        </p:sp>
        <p:sp>
          <p:nvSpPr>
            <p:cNvPr id="53320" name="Oval 35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4854" y="3228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LD:5</a:t>
              </a:r>
            </a:p>
          </p:txBody>
        </p:sp>
        <p:sp>
          <p:nvSpPr>
            <p:cNvPr id="53321" name="Line 36"/>
            <p:cNvSpPr>
              <a:spLocks noChangeShapeType="1"/>
            </p:cNvSpPr>
            <p:nvPr>
              <p:custDataLst>
                <p:tags r:id="rId58"/>
              </p:custDataLst>
            </p:nvPr>
          </p:nvSpPr>
          <p:spPr bwMode="auto">
            <a:xfrm>
              <a:off x="4990" y="3500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322" name="Oval 37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4854" y="3681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X:5</a:t>
              </a:r>
            </a:p>
          </p:txBody>
        </p:sp>
        <p:sp>
          <p:nvSpPr>
            <p:cNvPr id="53323" name="Oval 38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5329" y="3681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LD:6</a:t>
              </a:r>
            </a:p>
          </p:txBody>
        </p:sp>
        <p:sp>
          <p:nvSpPr>
            <p:cNvPr id="53324" name="Line 39"/>
            <p:cNvSpPr>
              <a:spLocks noChangeShapeType="1"/>
            </p:cNvSpPr>
            <p:nvPr>
              <p:custDataLst>
                <p:tags r:id="rId61"/>
              </p:custDataLst>
            </p:nvPr>
          </p:nvSpPr>
          <p:spPr bwMode="auto">
            <a:xfrm>
              <a:off x="5125" y="1593"/>
              <a:ext cx="34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325" name="Line 40"/>
            <p:cNvSpPr>
              <a:spLocks noChangeShapeType="1"/>
            </p:cNvSpPr>
            <p:nvPr>
              <p:custDataLst>
                <p:tags r:id="rId62"/>
              </p:custDataLst>
            </p:nvPr>
          </p:nvSpPr>
          <p:spPr bwMode="auto">
            <a:xfrm>
              <a:off x="5125" y="2500"/>
              <a:ext cx="34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326" name="Line 41"/>
            <p:cNvSpPr>
              <a:spLocks noChangeShapeType="1"/>
            </p:cNvSpPr>
            <p:nvPr>
              <p:custDataLst>
                <p:tags r:id="rId63"/>
              </p:custDataLst>
            </p:nvPr>
          </p:nvSpPr>
          <p:spPr bwMode="auto">
            <a:xfrm>
              <a:off x="5125" y="3407"/>
              <a:ext cx="34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327" name="Line 42"/>
            <p:cNvSpPr>
              <a:spLocks noChangeShapeType="1"/>
            </p:cNvSpPr>
            <p:nvPr>
              <p:custDataLst>
                <p:tags r:id="rId64"/>
              </p:custDataLst>
            </p:nvPr>
          </p:nvSpPr>
          <p:spPr bwMode="auto">
            <a:xfrm flipH="1">
              <a:off x="4989" y="2954"/>
              <a:ext cx="363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328" name="Line 43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 flipH="1">
              <a:off x="4989" y="2047"/>
              <a:ext cx="363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329" name="Line 44"/>
            <p:cNvSpPr>
              <a:spLocks noChangeShapeType="1"/>
            </p:cNvSpPr>
            <p:nvPr>
              <p:custDataLst>
                <p:tags r:id="rId66"/>
              </p:custDataLst>
            </p:nvPr>
          </p:nvSpPr>
          <p:spPr bwMode="auto">
            <a:xfrm>
              <a:off x="5216" y="1298"/>
              <a:ext cx="0" cy="269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330" name="Text Box 45"/>
            <p:cNvSpPr txBox="1"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4650" y="1117"/>
              <a:ext cx="54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b="1">
                  <a:solidFill>
                    <a:schemeClr val="tx1"/>
                  </a:solidFill>
                  <a:latin typeface="Tahoma" panose="020B0604030504040204" pitchFamily="34" charset="0"/>
                </a:rPr>
                <a:t>Core 1</a:t>
              </a:r>
            </a:p>
          </p:txBody>
        </p:sp>
        <p:sp>
          <p:nvSpPr>
            <p:cNvPr id="53331" name="Text Box 46"/>
            <p:cNvSpPr txBox="1"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5194" y="1117"/>
              <a:ext cx="54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b="1">
                  <a:solidFill>
                    <a:schemeClr val="tx1"/>
                  </a:solidFill>
                  <a:latin typeface="Tahoma" panose="020B0604030504040204" pitchFamily="34" charset="0"/>
                </a:rPr>
                <a:t>Core 2</a:t>
              </a:r>
            </a:p>
          </p:txBody>
        </p:sp>
      </p:grpSp>
      <p:sp>
        <p:nvSpPr>
          <p:cNvPr id="53252" name="Text Box 4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690813" y="790575"/>
            <a:ext cx="5310187" cy="774700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en-US" sz="600" b="1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while(ptr = ptr-&gt;next)    // LD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000" b="1">
                <a:solidFill>
                  <a:schemeClr val="tx1"/>
                </a:solidFill>
                <a:latin typeface="Courier New" panose="02070309020205020404" pitchFamily="49" charset="0"/>
              </a:rPr>
              <a:t>  ptr-&gt;val = ptr-&gt;val + 1; // X</a:t>
            </a:r>
          </a:p>
        </p:txBody>
      </p:sp>
      <p:grpSp>
        <p:nvGrpSpPr>
          <p:cNvPr id="53253" name="Group 48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7485063" y="2009775"/>
            <a:ext cx="2276475" cy="5181600"/>
            <a:chOff x="2993" y="1117"/>
            <a:chExt cx="1304" cy="2880"/>
          </a:xfrm>
        </p:grpSpPr>
        <p:sp>
          <p:nvSpPr>
            <p:cNvPr id="53258" name="Line 49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>
              <a:off x="3231" y="1366"/>
              <a:ext cx="0" cy="26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3259" name="Group 50"/>
            <p:cNvGrpSpPr>
              <a:grpSpLocks/>
            </p:cNvGrpSpPr>
            <p:nvPr/>
          </p:nvGrpSpPr>
          <p:grpSpPr bwMode="auto">
            <a:xfrm>
              <a:off x="2993" y="1298"/>
              <a:ext cx="299" cy="214"/>
              <a:chOff x="340" y="368"/>
              <a:chExt cx="340" cy="275"/>
            </a:xfrm>
          </p:grpSpPr>
          <p:sp>
            <p:nvSpPr>
              <p:cNvPr id="53299" name="Line 51"/>
              <p:cNvSpPr>
                <a:spLocks noChangeShapeType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300" name="Text Box 52"/>
              <p:cNvSpPr txBox="1"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  <p:grpSp>
          <p:nvGrpSpPr>
            <p:cNvPr id="53260" name="Group 53"/>
            <p:cNvGrpSpPr>
              <a:grpSpLocks/>
            </p:cNvGrpSpPr>
            <p:nvPr/>
          </p:nvGrpSpPr>
          <p:grpSpPr bwMode="auto">
            <a:xfrm>
              <a:off x="2993" y="1742"/>
              <a:ext cx="299" cy="214"/>
              <a:chOff x="340" y="368"/>
              <a:chExt cx="340" cy="275"/>
            </a:xfrm>
          </p:grpSpPr>
          <p:sp>
            <p:nvSpPr>
              <p:cNvPr id="53297" name="Line 54"/>
              <p:cNvSpPr>
                <a:spLocks noChangeShapeType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298" name="Text Box 55"/>
              <p:cNvSpPr txBox="1"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grpSp>
          <p:nvGrpSpPr>
            <p:cNvPr id="53261" name="Group 56"/>
            <p:cNvGrpSpPr>
              <a:grpSpLocks/>
            </p:cNvGrpSpPr>
            <p:nvPr/>
          </p:nvGrpSpPr>
          <p:grpSpPr bwMode="auto">
            <a:xfrm>
              <a:off x="2993" y="2218"/>
              <a:ext cx="299" cy="214"/>
              <a:chOff x="340" y="368"/>
              <a:chExt cx="340" cy="276"/>
            </a:xfrm>
          </p:grpSpPr>
          <p:sp>
            <p:nvSpPr>
              <p:cNvPr id="53295" name="Line 57"/>
              <p:cNvSpPr>
                <a:spLocks noChangeShapeType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296" name="Text Box 58"/>
              <p:cNvSpPr txBox="1"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40" y="368"/>
                <a:ext cx="159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53262" name="Group 59"/>
            <p:cNvGrpSpPr>
              <a:grpSpLocks/>
            </p:cNvGrpSpPr>
            <p:nvPr/>
          </p:nvGrpSpPr>
          <p:grpSpPr bwMode="auto">
            <a:xfrm>
              <a:off x="2993" y="2659"/>
              <a:ext cx="299" cy="214"/>
              <a:chOff x="340" y="368"/>
              <a:chExt cx="340" cy="275"/>
            </a:xfrm>
          </p:grpSpPr>
          <p:sp>
            <p:nvSpPr>
              <p:cNvPr id="53293" name="Line 60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294" name="Text Box 61"/>
              <p:cNvSpPr txBox="1"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  <p:grpSp>
          <p:nvGrpSpPr>
            <p:cNvPr id="53263" name="Group 62"/>
            <p:cNvGrpSpPr>
              <a:grpSpLocks/>
            </p:cNvGrpSpPr>
            <p:nvPr/>
          </p:nvGrpSpPr>
          <p:grpSpPr bwMode="auto">
            <a:xfrm>
              <a:off x="2993" y="3113"/>
              <a:ext cx="299" cy="214"/>
              <a:chOff x="340" y="368"/>
              <a:chExt cx="340" cy="275"/>
            </a:xfrm>
          </p:grpSpPr>
          <p:sp>
            <p:nvSpPr>
              <p:cNvPr id="53291" name="Line 63"/>
              <p:cNvSpPr>
                <a:spLocks noChangeShapeType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292" name="Text Box 64"/>
              <p:cNvSpPr txBox="1"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4</a:t>
                </a:r>
              </a:p>
            </p:txBody>
          </p:sp>
        </p:grpSp>
        <p:grpSp>
          <p:nvGrpSpPr>
            <p:cNvPr id="53264" name="Group 65"/>
            <p:cNvGrpSpPr>
              <a:grpSpLocks/>
            </p:cNvGrpSpPr>
            <p:nvPr/>
          </p:nvGrpSpPr>
          <p:grpSpPr bwMode="auto">
            <a:xfrm>
              <a:off x="2993" y="3566"/>
              <a:ext cx="299" cy="214"/>
              <a:chOff x="340" y="368"/>
              <a:chExt cx="340" cy="276"/>
            </a:xfrm>
          </p:grpSpPr>
          <p:sp>
            <p:nvSpPr>
              <p:cNvPr id="53289" name="Line 66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3290" name="Text Box 67"/>
              <p:cNvSpPr txBox="1"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340" y="368"/>
                <a:ext cx="159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  <p:sp>
          <p:nvSpPr>
            <p:cNvPr id="53265" name="Oval 68"/>
            <p:cNvSpPr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3413" y="1412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LD:1</a:t>
              </a:r>
            </a:p>
          </p:txBody>
        </p:sp>
        <p:sp>
          <p:nvSpPr>
            <p:cNvPr id="53266" name="Line 69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3549" y="1684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67" name="Oval 70"/>
            <p:cNvSpPr>
              <a:spLocks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3413" y="1865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LD:2</a:t>
              </a:r>
            </a:p>
          </p:txBody>
        </p:sp>
        <p:sp>
          <p:nvSpPr>
            <p:cNvPr id="53268" name="Oval 71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3888" y="1865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X:1</a:t>
              </a:r>
            </a:p>
          </p:txBody>
        </p:sp>
        <p:sp>
          <p:nvSpPr>
            <p:cNvPr id="53269" name="Oval 72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3888" y="2318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X:2</a:t>
              </a:r>
            </a:p>
          </p:txBody>
        </p:sp>
        <p:sp>
          <p:nvSpPr>
            <p:cNvPr id="53270" name="Oval 73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>
              <a:off x="3888" y="2772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X:3</a:t>
              </a:r>
            </a:p>
          </p:txBody>
        </p:sp>
        <p:sp>
          <p:nvSpPr>
            <p:cNvPr id="53271" name="Line 74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>
              <a:off x="3560" y="3044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2" name="Oval 75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3888" y="3225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X:4</a:t>
              </a:r>
            </a:p>
          </p:txBody>
        </p:sp>
        <p:sp>
          <p:nvSpPr>
            <p:cNvPr id="53273" name="Oval 76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3413" y="2321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LD:3</a:t>
              </a:r>
            </a:p>
          </p:txBody>
        </p:sp>
        <p:sp>
          <p:nvSpPr>
            <p:cNvPr id="53274" name="Line 77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3549" y="2593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5" name="Oval 78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3413" y="2774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LD:4</a:t>
              </a:r>
            </a:p>
          </p:txBody>
        </p:sp>
        <p:sp>
          <p:nvSpPr>
            <p:cNvPr id="53276" name="Oval 79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413" y="3228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LD:5</a:t>
              </a:r>
            </a:p>
          </p:txBody>
        </p:sp>
        <p:sp>
          <p:nvSpPr>
            <p:cNvPr id="53277" name="Line 80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>
              <a:off x="3549" y="3500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78" name="Oval 81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3413" y="3681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LD:6</a:t>
              </a:r>
            </a:p>
          </p:txBody>
        </p:sp>
        <p:sp>
          <p:nvSpPr>
            <p:cNvPr id="53279" name="Oval 82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3888" y="3681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X:5</a:t>
              </a:r>
            </a:p>
          </p:txBody>
        </p:sp>
        <p:sp>
          <p:nvSpPr>
            <p:cNvPr id="53280" name="Line 83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3674" y="1593"/>
              <a:ext cx="34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1" name="Line 84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>
              <a:off x="3684" y="3407"/>
              <a:ext cx="34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2" name="Line 85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3775" y="1298"/>
              <a:ext cx="0" cy="269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3" name="Text Box 86"/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3209" y="1117"/>
              <a:ext cx="54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b="1">
                  <a:solidFill>
                    <a:schemeClr val="tx1"/>
                  </a:solidFill>
                  <a:latin typeface="Tahoma" panose="020B0604030504040204" pitchFamily="34" charset="0"/>
                </a:rPr>
                <a:t>Core 1</a:t>
              </a:r>
            </a:p>
          </p:txBody>
        </p:sp>
        <p:sp>
          <p:nvSpPr>
            <p:cNvPr id="53284" name="Text Box 87"/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3753" y="1117"/>
              <a:ext cx="54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b="1">
                  <a:solidFill>
                    <a:schemeClr val="tx1"/>
                  </a:solidFill>
                  <a:latin typeface="Tahoma" panose="020B0604030504040204" pitchFamily="34" charset="0"/>
                </a:rPr>
                <a:t>Core 2</a:t>
              </a:r>
            </a:p>
          </p:txBody>
        </p:sp>
        <p:sp>
          <p:nvSpPr>
            <p:cNvPr id="53285" name="Line 88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>
              <a:off x="3674" y="2047"/>
              <a:ext cx="34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6" name="Line 89"/>
            <p:cNvSpPr>
              <a:spLocks noChangeShapeType="1"/>
            </p:cNvSpPr>
            <p:nvPr>
              <p:custDataLst>
                <p:tags r:id="rId29"/>
              </p:custDataLst>
            </p:nvPr>
          </p:nvSpPr>
          <p:spPr bwMode="auto">
            <a:xfrm>
              <a:off x="3674" y="2500"/>
              <a:ext cx="34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7" name="Line 90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>
              <a:off x="3674" y="2954"/>
              <a:ext cx="34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288" name="Line 91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>
              <a:off x="3560" y="2137"/>
              <a:ext cx="0" cy="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3254" name="Text Box 92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4832350" y="2317750"/>
            <a:ext cx="3048000" cy="262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rgbClr val="FF0000"/>
                </a:solidFill>
                <a:latin typeface="Tahoma" panose="020B0604030504040204" pitchFamily="34" charset="0"/>
              </a:rPr>
              <a:t>Pipelined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rgbClr val="FF0000"/>
                </a:solidFill>
                <a:latin typeface="Tahoma" panose="020B0604030504040204" pitchFamily="34" charset="0"/>
              </a:rPr>
              <a:t>Multithreading (PMT)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sz="22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sz="22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Example: DSWP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000" b="1">
                <a:solidFill>
                  <a:schemeClr val="tx1"/>
                </a:solidFill>
                <a:latin typeface="Tahoma" panose="020B0604030504040204" pitchFamily="34" charset="0"/>
              </a:rPr>
              <a:t>[PACT 2004]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sz="20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53255" name="Text Box 93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34975" y="2335213"/>
            <a:ext cx="2020888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Cyclic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Multithreading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(CMT)</a:t>
            </a:r>
          </a:p>
        </p:txBody>
      </p:sp>
      <p:sp>
        <p:nvSpPr>
          <p:cNvPr id="53256" name="Oval 94"/>
          <p:cNvSpPr>
            <a:spLocks noChangeArrowheads="1"/>
          </p:cNvSpPr>
          <p:nvPr/>
        </p:nvSpPr>
        <p:spPr bwMode="auto">
          <a:xfrm rot="-2993339">
            <a:off x="8435975" y="2139950"/>
            <a:ext cx="863600" cy="2095500"/>
          </a:xfrm>
          <a:prstGeom prst="ellips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1882" tIns="50941" rIns="101882" bIns="50941" anchor="ctr">
            <a:spAutoFit/>
          </a:bodyPr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53257" name="Oval 95"/>
          <p:cNvSpPr>
            <a:spLocks noChangeArrowheads="1"/>
          </p:cNvSpPr>
          <p:nvPr/>
        </p:nvSpPr>
        <p:spPr bwMode="auto">
          <a:xfrm>
            <a:off x="2835275" y="2382838"/>
            <a:ext cx="852488" cy="1614487"/>
          </a:xfrm>
          <a:prstGeom prst="ellips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1882" tIns="50941" rIns="101882" bIns="50941" anchor="ctr">
            <a:spAutoFit/>
          </a:bodyPr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838200" y="609600"/>
            <a:ext cx="7772400" cy="287338"/>
          </a:xfrm>
        </p:spPr>
        <p:txBody>
          <a:bodyPr lIns="101882" tIns="50941" rIns="101882" bIns="50941" anchor="ctr"/>
          <a:lstStyle/>
          <a:p>
            <a:pPr eaLnBrk="1" hangingPunct="1"/>
            <a:r>
              <a:rPr lang="en-US" altLang="en-US" smtClean="0"/>
              <a:t>Comparison: IMT, PMT, CMT</a:t>
            </a:r>
            <a:br>
              <a:rPr lang="en-US" altLang="en-US" smtClean="0"/>
            </a:br>
            <a:endParaRPr lang="en-US" altLang="en-US" smtClean="0"/>
          </a:p>
        </p:txBody>
      </p:sp>
      <p:grpSp>
        <p:nvGrpSpPr>
          <p:cNvPr id="59395" name="Group 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444625" y="790575"/>
            <a:ext cx="2316163" cy="5627688"/>
            <a:chOff x="419" y="439"/>
            <a:chExt cx="1327" cy="3128"/>
          </a:xfrm>
        </p:grpSpPr>
        <p:grpSp>
          <p:nvGrpSpPr>
            <p:cNvPr id="59489" name="Group 4"/>
            <p:cNvGrpSpPr>
              <a:grpSpLocks/>
            </p:cNvGrpSpPr>
            <p:nvPr/>
          </p:nvGrpSpPr>
          <p:grpSpPr bwMode="auto">
            <a:xfrm>
              <a:off x="419" y="709"/>
              <a:ext cx="1327" cy="2857"/>
              <a:chOff x="1417" y="1117"/>
              <a:chExt cx="1327" cy="2857"/>
            </a:xfrm>
          </p:grpSpPr>
          <p:grpSp>
            <p:nvGrpSpPr>
              <p:cNvPr id="59497" name="Group 5"/>
              <p:cNvGrpSpPr>
                <a:grpSpLocks/>
              </p:cNvGrpSpPr>
              <p:nvPr/>
            </p:nvGrpSpPr>
            <p:grpSpPr bwMode="auto">
              <a:xfrm>
                <a:off x="1417" y="1298"/>
                <a:ext cx="1145" cy="2676"/>
                <a:chOff x="1417" y="1298"/>
                <a:chExt cx="1145" cy="2676"/>
              </a:xfrm>
            </p:grpSpPr>
            <p:sp>
              <p:nvSpPr>
                <p:cNvPr id="59501" name="Line 6"/>
                <p:cNvSpPr>
                  <a:spLocks noChangeShapeType="1"/>
                </p:cNvSpPr>
                <p:nvPr>
                  <p:custDataLst>
                    <p:tags r:id="rId94"/>
                  </p:custDataLst>
                </p:nvPr>
              </p:nvSpPr>
              <p:spPr bwMode="auto">
                <a:xfrm>
                  <a:off x="1655" y="1366"/>
                  <a:ext cx="0" cy="260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59502" name="Group 7"/>
                <p:cNvGrpSpPr>
                  <a:grpSpLocks/>
                </p:cNvGrpSpPr>
                <p:nvPr/>
              </p:nvGrpSpPr>
              <p:grpSpPr bwMode="auto">
                <a:xfrm>
                  <a:off x="1417" y="1298"/>
                  <a:ext cx="299" cy="214"/>
                  <a:chOff x="340" y="368"/>
                  <a:chExt cx="340" cy="275"/>
                </a:xfrm>
              </p:grpSpPr>
              <p:sp>
                <p:nvSpPr>
                  <p:cNvPr id="59536" name="Line 8"/>
                  <p:cNvSpPr>
                    <a:spLocks noChangeShapeType="1"/>
                  </p:cNvSpPr>
                  <p:nvPr>
                    <p:custDataLst>
                      <p:tags r:id="rId123"/>
                    </p:custDataLst>
                  </p:nvPr>
                </p:nvSpPr>
                <p:spPr bwMode="auto">
                  <a:xfrm>
                    <a:off x="544" y="459"/>
                    <a:ext cx="1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9537" name="Text Box 9"/>
                  <p:cNvSpPr txBox="1">
                    <a:spLocks noChangeArrowheads="1"/>
                  </p:cNvSpPr>
                  <p:nvPr>
                    <p:custDataLst>
                      <p:tags r:id="rId124"/>
                    </p:custDataLst>
                  </p:nvPr>
                </p:nvSpPr>
                <p:spPr bwMode="auto">
                  <a:xfrm>
                    <a:off x="340" y="368"/>
                    <a:ext cx="159" cy="2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101882" tIns="50941" rIns="101882" bIns="50941">
                    <a:spAutoFit/>
                  </a:bodyPr>
                  <a:lstStyle>
                    <a:lvl1pPr marL="382588" indent="-382588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lnSpc>
                        <a:spcPct val="90000"/>
                      </a:lnSpc>
                      <a:spcBef>
                        <a:spcPct val="50000"/>
                      </a:spcBef>
                      <a:buClr>
                        <a:schemeClr val="accent2"/>
                      </a:buClr>
                    </a:pPr>
                    <a:r>
                      <a:rPr lang="en-US" altLang="en-US" sz="2000" b="1">
                        <a:solidFill>
                          <a:schemeClr val="tx1"/>
                        </a:solidFill>
                      </a:rPr>
                      <a:t>0</a:t>
                    </a:r>
                  </a:p>
                </p:txBody>
              </p:sp>
            </p:grpSp>
            <p:grpSp>
              <p:nvGrpSpPr>
                <p:cNvPr id="59503" name="Group 10"/>
                <p:cNvGrpSpPr>
                  <a:grpSpLocks/>
                </p:cNvGrpSpPr>
                <p:nvPr/>
              </p:nvGrpSpPr>
              <p:grpSpPr bwMode="auto">
                <a:xfrm>
                  <a:off x="1417" y="1742"/>
                  <a:ext cx="299" cy="214"/>
                  <a:chOff x="340" y="368"/>
                  <a:chExt cx="340" cy="275"/>
                </a:xfrm>
              </p:grpSpPr>
              <p:sp>
                <p:nvSpPr>
                  <p:cNvPr id="59534" name="Line 11"/>
                  <p:cNvSpPr>
                    <a:spLocks noChangeShapeType="1"/>
                  </p:cNvSpPr>
                  <p:nvPr>
                    <p:custDataLst>
                      <p:tags r:id="rId121"/>
                    </p:custDataLst>
                  </p:nvPr>
                </p:nvSpPr>
                <p:spPr bwMode="auto">
                  <a:xfrm>
                    <a:off x="544" y="459"/>
                    <a:ext cx="1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9535" name="Text Box 12"/>
                  <p:cNvSpPr txBox="1">
                    <a:spLocks noChangeArrowheads="1"/>
                  </p:cNvSpPr>
                  <p:nvPr>
                    <p:custDataLst>
                      <p:tags r:id="rId122"/>
                    </p:custDataLst>
                  </p:nvPr>
                </p:nvSpPr>
                <p:spPr bwMode="auto">
                  <a:xfrm>
                    <a:off x="340" y="368"/>
                    <a:ext cx="159" cy="2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101882" tIns="50941" rIns="101882" bIns="50941">
                    <a:spAutoFit/>
                  </a:bodyPr>
                  <a:lstStyle>
                    <a:lvl1pPr marL="382588" indent="-382588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lnSpc>
                        <a:spcPct val="90000"/>
                      </a:lnSpc>
                      <a:spcBef>
                        <a:spcPct val="50000"/>
                      </a:spcBef>
                      <a:buClr>
                        <a:schemeClr val="accent2"/>
                      </a:buClr>
                    </a:pPr>
                    <a:r>
                      <a:rPr lang="en-US" altLang="en-US" sz="2000" b="1">
                        <a:solidFill>
                          <a:schemeClr val="tx1"/>
                        </a:solidFill>
                      </a:rPr>
                      <a:t>1</a:t>
                    </a:r>
                  </a:p>
                </p:txBody>
              </p:sp>
            </p:grpSp>
            <p:grpSp>
              <p:nvGrpSpPr>
                <p:cNvPr id="59504" name="Group 13"/>
                <p:cNvGrpSpPr>
                  <a:grpSpLocks/>
                </p:cNvGrpSpPr>
                <p:nvPr/>
              </p:nvGrpSpPr>
              <p:grpSpPr bwMode="auto">
                <a:xfrm>
                  <a:off x="1417" y="2218"/>
                  <a:ext cx="299" cy="214"/>
                  <a:chOff x="340" y="368"/>
                  <a:chExt cx="340" cy="276"/>
                </a:xfrm>
              </p:grpSpPr>
              <p:sp>
                <p:nvSpPr>
                  <p:cNvPr id="59532" name="Line 14"/>
                  <p:cNvSpPr>
                    <a:spLocks noChangeShapeType="1"/>
                  </p:cNvSpPr>
                  <p:nvPr>
                    <p:custDataLst>
                      <p:tags r:id="rId119"/>
                    </p:custDataLst>
                  </p:nvPr>
                </p:nvSpPr>
                <p:spPr bwMode="auto">
                  <a:xfrm>
                    <a:off x="544" y="459"/>
                    <a:ext cx="1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9533" name="Text Box 15"/>
                  <p:cNvSpPr txBox="1">
                    <a:spLocks noChangeArrowheads="1"/>
                  </p:cNvSpPr>
                  <p:nvPr>
                    <p:custDataLst>
                      <p:tags r:id="rId120"/>
                    </p:custDataLst>
                  </p:nvPr>
                </p:nvSpPr>
                <p:spPr bwMode="auto">
                  <a:xfrm>
                    <a:off x="340" y="368"/>
                    <a:ext cx="159" cy="27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101882" tIns="50941" rIns="101882" bIns="50941">
                    <a:spAutoFit/>
                  </a:bodyPr>
                  <a:lstStyle>
                    <a:lvl1pPr marL="382588" indent="-382588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lnSpc>
                        <a:spcPct val="90000"/>
                      </a:lnSpc>
                      <a:spcBef>
                        <a:spcPct val="50000"/>
                      </a:spcBef>
                      <a:buClr>
                        <a:schemeClr val="accent2"/>
                      </a:buClr>
                    </a:pPr>
                    <a:r>
                      <a:rPr lang="en-US" altLang="en-US" sz="2000" b="1">
                        <a:solidFill>
                          <a:schemeClr val="tx1"/>
                        </a:solidFill>
                      </a:rPr>
                      <a:t>2</a:t>
                    </a:r>
                  </a:p>
                </p:txBody>
              </p:sp>
            </p:grpSp>
            <p:grpSp>
              <p:nvGrpSpPr>
                <p:cNvPr id="59505" name="Group 16"/>
                <p:cNvGrpSpPr>
                  <a:grpSpLocks/>
                </p:cNvGrpSpPr>
                <p:nvPr/>
              </p:nvGrpSpPr>
              <p:grpSpPr bwMode="auto">
                <a:xfrm>
                  <a:off x="1417" y="2659"/>
                  <a:ext cx="299" cy="214"/>
                  <a:chOff x="340" y="368"/>
                  <a:chExt cx="340" cy="275"/>
                </a:xfrm>
              </p:grpSpPr>
              <p:sp>
                <p:nvSpPr>
                  <p:cNvPr id="59530" name="Line 17"/>
                  <p:cNvSpPr>
                    <a:spLocks noChangeShapeType="1"/>
                  </p:cNvSpPr>
                  <p:nvPr>
                    <p:custDataLst>
                      <p:tags r:id="rId117"/>
                    </p:custDataLst>
                  </p:nvPr>
                </p:nvSpPr>
                <p:spPr bwMode="auto">
                  <a:xfrm>
                    <a:off x="544" y="459"/>
                    <a:ext cx="1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9531" name="Text Box 18"/>
                  <p:cNvSpPr txBox="1">
                    <a:spLocks noChangeArrowheads="1"/>
                  </p:cNvSpPr>
                  <p:nvPr>
                    <p:custDataLst>
                      <p:tags r:id="rId118"/>
                    </p:custDataLst>
                  </p:nvPr>
                </p:nvSpPr>
                <p:spPr bwMode="auto">
                  <a:xfrm>
                    <a:off x="340" y="368"/>
                    <a:ext cx="159" cy="2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101882" tIns="50941" rIns="101882" bIns="50941">
                    <a:spAutoFit/>
                  </a:bodyPr>
                  <a:lstStyle>
                    <a:lvl1pPr marL="382588" indent="-382588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lnSpc>
                        <a:spcPct val="90000"/>
                      </a:lnSpc>
                      <a:spcBef>
                        <a:spcPct val="50000"/>
                      </a:spcBef>
                      <a:buClr>
                        <a:schemeClr val="accent2"/>
                      </a:buClr>
                    </a:pPr>
                    <a:r>
                      <a:rPr lang="en-US" altLang="en-US" sz="2000" b="1">
                        <a:solidFill>
                          <a:schemeClr val="tx1"/>
                        </a:solidFill>
                      </a:rPr>
                      <a:t>3</a:t>
                    </a:r>
                  </a:p>
                </p:txBody>
              </p:sp>
            </p:grpSp>
            <p:grpSp>
              <p:nvGrpSpPr>
                <p:cNvPr id="59506" name="Group 19"/>
                <p:cNvGrpSpPr>
                  <a:grpSpLocks/>
                </p:cNvGrpSpPr>
                <p:nvPr/>
              </p:nvGrpSpPr>
              <p:grpSpPr bwMode="auto">
                <a:xfrm>
                  <a:off x="1417" y="3113"/>
                  <a:ext cx="299" cy="214"/>
                  <a:chOff x="340" y="368"/>
                  <a:chExt cx="340" cy="275"/>
                </a:xfrm>
              </p:grpSpPr>
              <p:sp>
                <p:nvSpPr>
                  <p:cNvPr id="59528" name="Line 20"/>
                  <p:cNvSpPr>
                    <a:spLocks noChangeShapeType="1"/>
                  </p:cNvSpPr>
                  <p:nvPr>
                    <p:custDataLst>
                      <p:tags r:id="rId115"/>
                    </p:custDataLst>
                  </p:nvPr>
                </p:nvSpPr>
                <p:spPr bwMode="auto">
                  <a:xfrm>
                    <a:off x="544" y="459"/>
                    <a:ext cx="1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9529" name="Text Box 21"/>
                  <p:cNvSpPr txBox="1">
                    <a:spLocks noChangeArrowheads="1"/>
                  </p:cNvSpPr>
                  <p:nvPr>
                    <p:custDataLst>
                      <p:tags r:id="rId116"/>
                    </p:custDataLst>
                  </p:nvPr>
                </p:nvSpPr>
                <p:spPr bwMode="auto">
                  <a:xfrm>
                    <a:off x="340" y="368"/>
                    <a:ext cx="159" cy="27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101882" tIns="50941" rIns="101882" bIns="50941">
                    <a:spAutoFit/>
                  </a:bodyPr>
                  <a:lstStyle>
                    <a:lvl1pPr marL="382588" indent="-382588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lnSpc>
                        <a:spcPct val="90000"/>
                      </a:lnSpc>
                      <a:spcBef>
                        <a:spcPct val="50000"/>
                      </a:spcBef>
                      <a:buClr>
                        <a:schemeClr val="accent2"/>
                      </a:buClr>
                    </a:pPr>
                    <a:r>
                      <a:rPr lang="en-US" altLang="en-US" sz="2000" b="1">
                        <a:solidFill>
                          <a:schemeClr val="tx1"/>
                        </a:solidFill>
                      </a:rPr>
                      <a:t>4</a:t>
                    </a:r>
                  </a:p>
                </p:txBody>
              </p:sp>
            </p:grpSp>
            <p:grpSp>
              <p:nvGrpSpPr>
                <p:cNvPr id="59507" name="Group 22"/>
                <p:cNvGrpSpPr>
                  <a:grpSpLocks/>
                </p:cNvGrpSpPr>
                <p:nvPr/>
              </p:nvGrpSpPr>
              <p:grpSpPr bwMode="auto">
                <a:xfrm>
                  <a:off x="1417" y="3566"/>
                  <a:ext cx="299" cy="214"/>
                  <a:chOff x="340" y="368"/>
                  <a:chExt cx="340" cy="276"/>
                </a:xfrm>
              </p:grpSpPr>
              <p:sp>
                <p:nvSpPr>
                  <p:cNvPr id="59526" name="Line 23"/>
                  <p:cNvSpPr>
                    <a:spLocks noChangeShapeType="1"/>
                  </p:cNvSpPr>
                  <p:nvPr>
                    <p:custDataLst>
                      <p:tags r:id="rId113"/>
                    </p:custDataLst>
                  </p:nvPr>
                </p:nvSpPr>
                <p:spPr bwMode="auto">
                  <a:xfrm>
                    <a:off x="544" y="459"/>
                    <a:ext cx="1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59527" name="Text Box 24"/>
                  <p:cNvSpPr txBox="1">
                    <a:spLocks noChangeArrowheads="1"/>
                  </p:cNvSpPr>
                  <p:nvPr>
                    <p:custDataLst>
                      <p:tags r:id="rId114"/>
                    </p:custDataLst>
                  </p:nvPr>
                </p:nvSpPr>
                <p:spPr bwMode="auto">
                  <a:xfrm>
                    <a:off x="340" y="368"/>
                    <a:ext cx="159" cy="276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12700" algn="ctr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lIns="101882" tIns="50941" rIns="101882" bIns="50941">
                    <a:spAutoFit/>
                  </a:bodyPr>
                  <a:lstStyle>
                    <a:lvl1pPr marL="382588" indent="-382588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 defTabSz="1019175"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defTabSz="1019175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accent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lnSpc>
                        <a:spcPct val="90000"/>
                      </a:lnSpc>
                      <a:spcBef>
                        <a:spcPct val="50000"/>
                      </a:spcBef>
                      <a:buClr>
                        <a:schemeClr val="accent2"/>
                      </a:buClr>
                    </a:pPr>
                    <a:r>
                      <a:rPr lang="en-US" altLang="en-US" sz="2000" b="1">
                        <a:solidFill>
                          <a:schemeClr val="tx1"/>
                        </a:solidFill>
                      </a:rPr>
                      <a:t>5</a:t>
                    </a:r>
                  </a:p>
                </p:txBody>
              </p:sp>
            </p:grpSp>
            <p:sp>
              <p:nvSpPr>
                <p:cNvPr id="59508" name="Oval 25"/>
                <p:cNvSpPr>
                  <a:spLocks noChangeArrowheads="1"/>
                </p:cNvSpPr>
                <p:nvPr>
                  <p:custDataLst>
                    <p:tags r:id="rId95"/>
                  </p:custDataLst>
                </p:nvPr>
              </p:nvSpPr>
              <p:spPr bwMode="auto">
                <a:xfrm>
                  <a:off x="1837" y="1412"/>
                  <a:ext cx="272" cy="271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101882" tIns="50941" rIns="101882" bIns="50941" anchor="ctr"/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</a:pPr>
                  <a:r>
                    <a:rPr lang="en-US" altLang="en-US" sz="1400" b="1">
                      <a:solidFill>
                        <a:schemeClr val="tx1"/>
                      </a:solidFill>
                    </a:rPr>
                    <a:t>C:1</a:t>
                  </a:r>
                </a:p>
              </p:txBody>
            </p:sp>
            <p:sp>
              <p:nvSpPr>
                <p:cNvPr id="59509" name="Line 26"/>
                <p:cNvSpPr>
                  <a:spLocks noChangeShapeType="1"/>
                </p:cNvSpPr>
                <p:nvPr>
                  <p:custDataLst>
                    <p:tags r:id="rId96"/>
                  </p:custDataLst>
                </p:nvPr>
              </p:nvSpPr>
              <p:spPr bwMode="auto">
                <a:xfrm>
                  <a:off x="1973" y="1684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9510" name="Oval 27"/>
                <p:cNvSpPr>
                  <a:spLocks noChangeArrowheads="1"/>
                </p:cNvSpPr>
                <p:nvPr>
                  <p:custDataLst>
                    <p:tags r:id="rId97"/>
                  </p:custDataLst>
                </p:nvPr>
              </p:nvSpPr>
              <p:spPr bwMode="auto">
                <a:xfrm>
                  <a:off x="1837" y="1865"/>
                  <a:ext cx="272" cy="271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101882" tIns="50941" rIns="101882" bIns="50941" anchor="ctr"/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</a:pPr>
                  <a:r>
                    <a:rPr lang="en-US" altLang="en-US" sz="1400" b="1">
                      <a:solidFill>
                        <a:schemeClr val="tx1"/>
                      </a:solidFill>
                    </a:rPr>
                    <a:t>X:1</a:t>
                  </a:r>
                </a:p>
              </p:txBody>
            </p:sp>
            <p:sp>
              <p:nvSpPr>
                <p:cNvPr id="59511" name="Oval 28"/>
                <p:cNvSpPr>
                  <a:spLocks noChangeArrowheads="1"/>
                </p:cNvSpPr>
                <p:nvPr>
                  <p:custDataLst>
                    <p:tags r:id="rId98"/>
                  </p:custDataLst>
                </p:nvPr>
              </p:nvSpPr>
              <p:spPr bwMode="auto">
                <a:xfrm>
                  <a:off x="2290" y="1412"/>
                  <a:ext cx="272" cy="271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101882" tIns="50941" rIns="101882" bIns="50941" anchor="ctr"/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</a:pPr>
                  <a:r>
                    <a:rPr lang="en-US" altLang="en-US" sz="1400" b="1">
                      <a:solidFill>
                        <a:schemeClr val="tx1"/>
                      </a:solidFill>
                    </a:rPr>
                    <a:t>C:2</a:t>
                  </a:r>
                </a:p>
              </p:txBody>
            </p:sp>
            <p:sp>
              <p:nvSpPr>
                <p:cNvPr id="59512" name="Line 29"/>
                <p:cNvSpPr>
                  <a:spLocks noChangeShapeType="1"/>
                </p:cNvSpPr>
                <p:nvPr>
                  <p:custDataLst>
                    <p:tags r:id="rId99"/>
                  </p:custDataLst>
                </p:nvPr>
              </p:nvSpPr>
              <p:spPr bwMode="auto">
                <a:xfrm>
                  <a:off x="2426" y="1684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9513" name="Oval 30"/>
                <p:cNvSpPr>
                  <a:spLocks noChangeArrowheads="1"/>
                </p:cNvSpPr>
                <p:nvPr>
                  <p:custDataLst>
                    <p:tags r:id="rId100"/>
                  </p:custDataLst>
                </p:nvPr>
              </p:nvSpPr>
              <p:spPr bwMode="auto">
                <a:xfrm>
                  <a:off x="2290" y="1865"/>
                  <a:ext cx="272" cy="271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101882" tIns="50941" rIns="101882" bIns="50941" anchor="ctr"/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</a:pPr>
                  <a:r>
                    <a:rPr lang="en-US" altLang="en-US" sz="1400" b="1">
                      <a:solidFill>
                        <a:schemeClr val="tx1"/>
                      </a:solidFill>
                    </a:rPr>
                    <a:t>X:2</a:t>
                  </a:r>
                </a:p>
              </p:txBody>
            </p:sp>
            <p:sp>
              <p:nvSpPr>
                <p:cNvPr id="59514" name="Oval 31"/>
                <p:cNvSpPr>
                  <a:spLocks noChangeArrowheads="1"/>
                </p:cNvSpPr>
                <p:nvPr>
                  <p:custDataLst>
                    <p:tags r:id="rId101"/>
                  </p:custDataLst>
                </p:nvPr>
              </p:nvSpPr>
              <p:spPr bwMode="auto">
                <a:xfrm>
                  <a:off x="2290" y="2319"/>
                  <a:ext cx="272" cy="271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101882" tIns="50941" rIns="101882" bIns="50941" anchor="ctr"/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</a:pPr>
                  <a:r>
                    <a:rPr lang="en-US" altLang="en-US" sz="1400" b="1">
                      <a:solidFill>
                        <a:schemeClr val="tx1"/>
                      </a:solidFill>
                    </a:rPr>
                    <a:t>C:4</a:t>
                  </a:r>
                </a:p>
              </p:txBody>
            </p:sp>
            <p:sp>
              <p:nvSpPr>
                <p:cNvPr id="59515" name="Line 32"/>
                <p:cNvSpPr>
                  <a:spLocks noChangeShapeType="1"/>
                </p:cNvSpPr>
                <p:nvPr>
                  <p:custDataLst>
                    <p:tags r:id="rId102"/>
                  </p:custDataLst>
                </p:nvPr>
              </p:nvSpPr>
              <p:spPr bwMode="auto">
                <a:xfrm>
                  <a:off x="2426" y="2591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9516" name="Oval 33"/>
                <p:cNvSpPr>
                  <a:spLocks noChangeArrowheads="1"/>
                </p:cNvSpPr>
                <p:nvPr>
                  <p:custDataLst>
                    <p:tags r:id="rId103"/>
                  </p:custDataLst>
                </p:nvPr>
              </p:nvSpPr>
              <p:spPr bwMode="auto">
                <a:xfrm>
                  <a:off x="2290" y="2772"/>
                  <a:ext cx="272" cy="271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101882" tIns="50941" rIns="101882" bIns="50941" anchor="ctr"/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</a:pPr>
                  <a:r>
                    <a:rPr lang="en-US" altLang="en-US" sz="1400" b="1">
                      <a:solidFill>
                        <a:schemeClr val="tx1"/>
                      </a:solidFill>
                    </a:rPr>
                    <a:t>X:4</a:t>
                  </a:r>
                </a:p>
              </p:txBody>
            </p:sp>
            <p:sp>
              <p:nvSpPr>
                <p:cNvPr id="59517" name="Oval 34"/>
                <p:cNvSpPr>
                  <a:spLocks noChangeArrowheads="1"/>
                </p:cNvSpPr>
                <p:nvPr>
                  <p:custDataLst>
                    <p:tags r:id="rId104"/>
                  </p:custDataLst>
                </p:nvPr>
              </p:nvSpPr>
              <p:spPr bwMode="auto">
                <a:xfrm>
                  <a:off x="1837" y="2321"/>
                  <a:ext cx="272" cy="271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101882" tIns="50941" rIns="101882" bIns="50941" anchor="ctr"/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</a:pPr>
                  <a:r>
                    <a:rPr lang="en-US" altLang="en-US" sz="1400" b="1">
                      <a:solidFill>
                        <a:schemeClr val="tx1"/>
                      </a:solidFill>
                    </a:rPr>
                    <a:t>C:3</a:t>
                  </a:r>
                </a:p>
              </p:txBody>
            </p:sp>
            <p:sp>
              <p:nvSpPr>
                <p:cNvPr id="59518" name="Line 35"/>
                <p:cNvSpPr>
                  <a:spLocks noChangeShapeType="1"/>
                </p:cNvSpPr>
                <p:nvPr>
                  <p:custDataLst>
                    <p:tags r:id="rId105"/>
                  </p:custDataLst>
                </p:nvPr>
              </p:nvSpPr>
              <p:spPr bwMode="auto">
                <a:xfrm>
                  <a:off x="1973" y="2593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9519" name="Oval 36"/>
                <p:cNvSpPr>
                  <a:spLocks noChangeArrowheads="1"/>
                </p:cNvSpPr>
                <p:nvPr>
                  <p:custDataLst>
                    <p:tags r:id="rId106"/>
                  </p:custDataLst>
                </p:nvPr>
              </p:nvSpPr>
              <p:spPr bwMode="auto">
                <a:xfrm>
                  <a:off x="1837" y="2774"/>
                  <a:ext cx="272" cy="271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101882" tIns="50941" rIns="101882" bIns="50941" anchor="ctr"/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</a:pPr>
                  <a:r>
                    <a:rPr lang="en-US" altLang="en-US" sz="1400" b="1">
                      <a:solidFill>
                        <a:schemeClr val="tx1"/>
                      </a:solidFill>
                    </a:rPr>
                    <a:t>X:3</a:t>
                  </a:r>
                </a:p>
              </p:txBody>
            </p:sp>
            <p:sp>
              <p:nvSpPr>
                <p:cNvPr id="59520" name="Oval 37"/>
                <p:cNvSpPr>
                  <a:spLocks noChangeArrowheads="1"/>
                </p:cNvSpPr>
                <p:nvPr>
                  <p:custDataLst>
                    <p:tags r:id="rId107"/>
                  </p:custDataLst>
                </p:nvPr>
              </p:nvSpPr>
              <p:spPr bwMode="auto">
                <a:xfrm>
                  <a:off x="1837" y="3228"/>
                  <a:ext cx="272" cy="271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101882" tIns="50941" rIns="101882" bIns="50941" anchor="ctr"/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</a:pPr>
                  <a:r>
                    <a:rPr lang="en-US" altLang="en-US" sz="1400" b="1">
                      <a:solidFill>
                        <a:schemeClr val="tx1"/>
                      </a:solidFill>
                    </a:rPr>
                    <a:t>C:5</a:t>
                  </a:r>
                </a:p>
              </p:txBody>
            </p:sp>
            <p:sp>
              <p:nvSpPr>
                <p:cNvPr id="59521" name="Line 38"/>
                <p:cNvSpPr>
                  <a:spLocks noChangeShapeType="1"/>
                </p:cNvSpPr>
                <p:nvPr>
                  <p:custDataLst>
                    <p:tags r:id="rId108"/>
                  </p:custDataLst>
                </p:nvPr>
              </p:nvSpPr>
              <p:spPr bwMode="auto">
                <a:xfrm>
                  <a:off x="1973" y="3500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9522" name="Oval 39"/>
                <p:cNvSpPr>
                  <a:spLocks noChangeArrowheads="1"/>
                </p:cNvSpPr>
                <p:nvPr>
                  <p:custDataLst>
                    <p:tags r:id="rId109"/>
                  </p:custDataLst>
                </p:nvPr>
              </p:nvSpPr>
              <p:spPr bwMode="auto">
                <a:xfrm>
                  <a:off x="1837" y="3681"/>
                  <a:ext cx="272" cy="271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101882" tIns="50941" rIns="101882" bIns="50941" anchor="ctr"/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</a:pPr>
                  <a:r>
                    <a:rPr lang="en-US" altLang="en-US" sz="1400" b="1">
                      <a:solidFill>
                        <a:schemeClr val="tx1"/>
                      </a:solidFill>
                    </a:rPr>
                    <a:t>X:5</a:t>
                  </a:r>
                </a:p>
              </p:txBody>
            </p:sp>
            <p:sp>
              <p:nvSpPr>
                <p:cNvPr id="59523" name="Oval 40"/>
                <p:cNvSpPr>
                  <a:spLocks noChangeArrowheads="1"/>
                </p:cNvSpPr>
                <p:nvPr>
                  <p:custDataLst>
                    <p:tags r:id="rId110"/>
                  </p:custDataLst>
                </p:nvPr>
              </p:nvSpPr>
              <p:spPr bwMode="auto">
                <a:xfrm>
                  <a:off x="2290" y="3228"/>
                  <a:ext cx="272" cy="271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101882" tIns="50941" rIns="101882" bIns="50941" anchor="ctr"/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</a:pPr>
                  <a:r>
                    <a:rPr lang="en-US" altLang="en-US" sz="1400" b="1">
                      <a:solidFill>
                        <a:schemeClr val="tx1"/>
                      </a:solidFill>
                    </a:rPr>
                    <a:t>C:6</a:t>
                  </a:r>
                </a:p>
              </p:txBody>
            </p:sp>
            <p:sp>
              <p:nvSpPr>
                <p:cNvPr id="59524" name="Line 41"/>
                <p:cNvSpPr>
                  <a:spLocks noChangeShapeType="1"/>
                </p:cNvSpPr>
                <p:nvPr>
                  <p:custDataLst>
                    <p:tags r:id="rId111"/>
                  </p:custDataLst>
                </p:nvPr>
              </p:nvSpPr>
              <p:spPr bwMode="auto">
                <a:xfrm>
                  <a:off x="2426" y="3500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59525" name="Oval 42"/>
                <p:cNvSpPr>
                  <a:spLocks noChangeArrowheads="1"/>
                </p:cNvSpPr>
                <p:nvPr>
                  <p:custDataLst>
                    <p:tags r:id="rId112"/>
                  </p:custDataLst>
                </p:nvPr>
              </p:nvSpPr>
              <p:spPr bwMode="auto">
                <a:xfrm>
                  <a:off x="2290" y="3681"/>
                  <a:ext cx="272" cy="271"/>
                </a:xfrm>
                <a:prstGeom prst="ellipse">
                  <a:avLst/>
                </a:prstGeom>
                <a:noFill/>
                <a:ln w="127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101882" tIns="50941" rIns="101882" bIns="50941" anchor="ctr"/>
                <a:lstStyle>
                  <a:lvl1pPr marL="382588" indent="-382588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defTabSz="1019175"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defTabSz="10191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accent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lnSpc>
                      <a:spcPct val="90000"/>
                    </a:lnSpc>
                    <a:spcBef>
                      <a:spcPct val="20000"/>
                    </a:spcBef>
                    <a:buClr>
                      <a:schemeClr val="accent2"/>
                    </a:buClr>
                  </a:pPr>
                  <a:r>
                    <a:rPr lang="en-US" altLang="en-US" sz="1400" b="1">
                      <a:solidFill>
                        <a:schemeClr val="tx1"/>
                      </a:solidFill>
                    </a:rPr>
                    <a:t>X:6</a:t>
                  </a:r>
                </a:p>
              </p:txBody>
            </p:sp>
          </p:grpSp>
          <p:sp>
            <p:nvSpPr>
              <p:cNvPr id="59498" name="Line 43"/>
              <p:cNvSpPr>
                <a:spLocks noChangeShapeType="1"/>
              </p:cNvSpPr>
              <p:nvPr>
                <p:custDataLst>
                  <p:tags r:id="rId91"/>
                </p:custDataLst>
              </p:nvPr>
            </p:nvSpPr>
            <p:spPr bwMode="auto">
              <a:xfrm>
                <a:off x="2200" y="1275"/>
                <a:ext cx="0" cy="2699"/>
              </a:xfrm>
              <a:prstGeom prst="line">
                <a:avLst/>
              </a:prstGeom>
              <a:noFill/>
              <a:ln w="3175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99" name="Text Box 44"/>
              <p:cNvSpPr txBox="1">
                <a:spLocks noChangeArrowheads="1"/>
              </p:cNvSpPr>
              <p:nvPr>
                <p:custDataLst>
                  <p:tags r:id="rId92"/>
                </p:custDataLst>
              </p:nvPr>
            </p:nvSpPr>
            <p:spPr bwMode="auto">
              <a:xfrm>
                <a:off x="1656" y="1117"/>
                <a:ext cx="544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b="1">
                    <a:solidFill>
                      <a:schemeClr val="tx1"/>
                    </a:solidFill>
                    <a:latin typeface="Tahoma" panose="020B0604030504040204" pitchFamily="34" charset="0"/>
                  </a:rPr>
                  <a:t>Core 1</a:t>
                </a:r>
              </a:p>
            </p:txBody>
          </p:sp>
          <p:sp>
            <p:nvSpPr>
              <p:cNvPr id="59500" name="Text Box 45"/>
              <p:cNvSpPr txBox="1">
                <a:spLocks noChangeArrowheads="1"/>
              </p:cNvSpPr>
              <p:nvPr>
                <p:custDataLst>
                  <p:tags r:id="rId93"/>
                </p:custDataLst>
              </p:nvPr>
            </p:nvSpPr>
            <p:spPr bwMode="auto">
              <a:xfrm>
                <a:off x="2200" y="1117"/>
                <a:ext cx="544" cy="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b="1">
                    <a:solidFill>
                      <a:schemeClr val="tx1"/>
                    </a:solidFill>
                    <a:latin typeface="Tahoma" panose="020B0604030504040204" pitchFamily="34" charset="0"/>
                  </a:rPr>
                  <a:t>Core 2</a:t>
                </a:r>
              </a:p>
            </p:txBody>
          </p:sp>
        </p:grpSp>
        <p:sp>
          <p:nvSpPr>
            <p:cNvPr id="59490" name="Text Box 46"/>
            <p:cNvSpPr txBox="1">
              <a:spLocks noChangeArrowheads="1"/>
            </p:cNvSpPr>
            <p:nvPr>
              <p:custDataLst>
                <p:tags r:id="rId84"/>
              </p:custDataLst>
            </p:nvPr>
          </p:nvSpPr>
          <p:spPr bwMode="auto">
            <a:xfrm>
              <a:off x="1022" y="439"/>
              <a:ext cx="39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2200">
                  <a:solidFill>
                    <a:schemeClr val="tx1"/>
                  </a:solidFill>
                  <a:latin typeface="Tahoma" panose="020B0604030504040204" pitchFamily="34" charset="0"/>
                </a:rPr>
                <a:t>IMT</a:t>
              </a:r>
            </a:p>
          </p:txBody>
        </p:sp>
        <p:sp>
          <p:nvSpPr>
            <p:cNvPr id="59491" name="Oval 47"/>
            <p:cNvSpPr>
              <a:spLocks noChangeArrowheads="1"/>
            </p:cNvSpPr>
            <p:nvPr>
              <p:custDataLst>
                <p:tags r:id="rId85"/>
              </p:custDataLst>
            </p:nvPr>
          </p:nvSpPr>
          <p:spPr bwMode="auto">
            <a:xfrm>
              <a:off x="816" y="1434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59492" name="Oval 48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>
              <a:off x="1269" y="1434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59493" name="Oval 49"/>
            <p:cNvSpPr>
              <a:spLocks noChangeArrowheads="1"/>
            </p:cNvSpPr>
            <p:nvPr>
              <p:custDataLst>
                <p:tags r:id="rId87"/>
              </p:custDataLst>
            </p:nvPr>
          </p:nvSpPr>
          <p:spPr bwMode="auto">
            <a:xfrm>
              <a:off x="1270" y="2341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59494" name="Oval 50"/>
            <p:cNvSpPr>
              <a:spLocks noChangeArrowheads="1"/>
            </p:cNvSpPr>
            <p:nvPr>
              <p:custDataLst>
                <p:tags r:id="rId88"/>
              </p:custDataLst>
            </p:nvPr>
          </p:nvSpPr>
          <p:spPr bwMode="auto">
            <a:xfrm>
              <a:off x="816" y="2341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59495" name="Oval 51"/>
            <p:cNvSpPr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816" y="3249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59496" name="Oval 52"/>
            <p:cNvSpPr>
              <a:spLocks noChangeArrowheads="1"/>
            </p:cNvSpPr>
            <p:nvPr>
              <p:custDataLst>
                <p:tags r:id="rId90"/>
              </p:custDataLst>
            </p:nvPr>
          </p:nvSpPr>
          <p:spPr bwMode="auto">
            <a:xfrm>
              <a:off x="1270" y="3249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</p:grpSp>
      <p:grpSp>
        <p:nvGrpSpPr>
          <p:cNvPr id="59396" name="Group 53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276725" y="790575"/>
            <a:ext cx="2276475" cy="5667375"/>
            <a:chOff x="4071" y="439"/>
            <a:chExt cx="1304" cy="3150"/>
          </a:xfrm>
        </p:grpSpPr>
        <p:sp>
          <p:nvSpPr>
            <p:cNvPr id="59443" name="Line 54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>
              <a:off x="4309" y="958"/>
              <a:ext cx="0" cy="26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9444" name="Group 55"/>
            <p:cNvGrpSpPr>
              <a:grpSpLocks/>
            </p:cNvGrpSpPr>
            <p:nvPr/>
          </p:nvGrpSpPr>
          <p:grpSpPr bwMode="auto">
            <a:xfrm>
              <a:off x="4071" y="890"/>
              <a:ext cx="299" cy="214"/>
              <a:chOff x="340" y="368"/>
              <a:chExt cx="340" cy="275"/>
            </a:xfrm>
          </p:grpSpPr>
          <p:sp>
            <p:nvSpPr>
              <p:cNvPr id="59487" name="Line 56"/>
              <p:cNvSpPr>
                <a:spLocks noChangeShapeType="1"/>
              </p:cNvSpPr>
              <p:nvPr>
                <p:custDataLst>
                  <p:tags r:id="rId82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88" name="Text Box 57"/>
              <p:cNvSpPr txBox="1">
                <a:spLocks noChangeArrowheads="1"/>
              </p:cNvSpPr>
              <p:nvPr>
                <p:custDataLst>
                  <p:tags r:id="rId83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  <p:grpSp>
          <p:nvGrpSpPr>
            <p:cNvPr id="59445" name="Group 58"/>
            <p:cNvGrpSpPr>
              <a:grpSpLocks/>
            </p:cNvGrpSpPr>
            <p:nvPr/>
          </p:nvGrpSpPr>
          <p:grpSpPr bwMode="auto">
            <a:xfrm>
              <a:off x="4071" y="1334"/>
              <a:ext cx="299" cy="214"/>
              <a:chOff x="340" y="368"/>
              <a:chExt cx="340" cy="275"/>
            </a:xfrm>
          </p:grpSpPr>
          <p:sp>
            <p:nvSpPr>
              <p:cNvPr id="59485" name="Line 59"/>
              <p:cNvSpPr>
                <a:spLocks noChangeShapeType="1"/>
              </p:cNvSpPr>
              <p:nvPr>
                <p:custDataLst>
                  <p:tags r:id="rId80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86" name="Text Box 60"/>
              <p:cNvSpPr txBox="1">
                <a:spLocks noChangeArrowheads="1"/>
              </p:cNvSpPr>
              <p:nvPr>
                <p:custDataLst>
                  <p:tags r:id="rId81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grpSp>
          <p:nvGrpSpPr>
            <p:cNvPr id="59446" name="Group 61"/>
            <p:cNvGrpSpPr>
              <a:grpSpLocks/>
            </p:cNvGrpSpPr>
            <p:nvPr/>
          </p:nvGrpSpPr>
          <p:grpSpPr bwMode="auto">
            <a:xfrm>
              <a:off x="4071" y="1810"/>
              <a:ext cx="299" cy="214"/>
              <a:chOff x="340" y="368"/>
              <a:chExt cx="340" cy="276"/>
            </a:xfrm>
          </p:grpSpPr>
          <p:sp>
            <p:nvSpPr>
              <p:cNvPr id="59483" name="Line 62"/>
              <p:cNvSpPr>
                <a:spLocks noChangeShapeType="1"/>
              </p:cNvSpPr>
              <p:nvPr>
                <p:custDataLst>
                  <p:tags r:id="rId78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84" name="Text Box 63"/>
              <p:cNvSpPr txBox="1">
                <a:spLocks noChangeArrowheads="1"/>
              </p:cNvSpPr>
              <p:nvPr>
                <p:custDataLst>
                  <p:tags r:id="rId79"/>
                </p:custDataLst>
              </p:nvPr>
            </p:nvSpPr>
            <p:spPr bwMode="auto">
              <a:xfrm>
                <a:off x="340" y="368"/>
                <a:ext cx="159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59447" name="Group 64"/>
            <p:cNvGrpSpPr>
              <a:grpSpLocks/>
            </p:cNvGrpSpPr>
            <p:nvPr/>
          </p:nvGrpSpPr>
          <p:grpSpPr bwMode="auto">
            <a:xfrm>
              <a:off x="4071" y="2251"/>
              <a:ext cx="299" cy="214"/>
              <a:chOff x="340" y="368"/>
              <a:chExt cx="340" cy="275"/>
            </a:xfrm>
          </p:grpSpPr>
          <p:sp>
            <p:nvSpPr>
              <p:cNvPr id="59481" name="Line 65"/>
              <p:cNvSpPr>
                <a:spLocks noChangeShapeType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82" name="Text Box 66"/>
              <p:cNvSpPr txBox="1"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  <p:grpSp>
          <p:nvGrpSpPr>
            <p:cNvPr id="59448" name="Group 67"/>
            <p:cNvGrpSpPr>
              <a:grpSpLocks/>
            </p:cNvGrpSpPr>
            <p:nvPr/>
          </p:nvGrpSpPr>
          <p:grpSpPr bwMode="auto">
            <a:xfrm>
              <a:off x="4071" y="2705"/>
              <a:ext cx="299" cy="214"/>
              <a:chOff x="340" y="368"/>
              <a:chExt cx="340" cy="275"/>
            </a:xfrm>
          </p:grpSpPr>
          <p:sp>
            <p:nvSpPr>
              <p:cNvPr id="59479" name="Line 68"/>
              <p:cNvSpPr>
                <a:spLocks noChangeShapeType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80" name="Text Box 69"/>
              <p:cNvSpPr txBox="1"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4</a:t>
                </a:r>
              </a:p>
            </p:txBody>
          </p:sp>
        </p:grpSp>
        <p:grpSp>
          <p:nvGrpSpPr>
            <p:cNvPr id="59449" name="Group 70"/>
            <p:cNvGrpSpPr>
              <a:grpSpLocks/>
            </p:cNvGrpSpPr>
            <p:nvPr/>
          </p:nvGrpSpPr>
          <p:grpSpPr bwMode="auto">
            <a:xfrm>
              <a:off x="4071" y="3158"/>
              <a:ext cx="299" cy="214"/>
              <a:chOff x="340" y="368"/>
              <a:chExt cx="340" cy="276"/>
            </a:xfrm>
          </p:grpSpPr>
          <p:sp>
            <p:nvSpPr>
              <p:cNvPr id="59477" name="Line 71"/>
              <p:cNvSpPr>
                <a:spLocks noChangeShapeType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78" name="Text Box 72"/>
              <p:cNvSpPr txBox="1"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340" y="368"/>
                <a:ext cx="159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  <p:sp>
          <p:nvSpPr>
            <p:cNvPr id="59450" name="Oval 73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4491" y="1004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LD:1</a:t>
              </a:r>
            </a:p>
          </p:txBody>
        </p:sp>
        <p:sp>
          <p:nvSpPr>
            <p:cNvPr id="59451" name="Line 74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>
              <a:off x="4627" y="1276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52" name="Oval 75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4491" y="1457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LD:2</a:t>
              </a:r>
            </a:p>
          </p:txBody>
        </p:sp>
        <p:sp>
          <p:nvSpPr>
            <p:cNvPr id="59453" name="Oval 76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4966" y="1910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X:1</a:t>
              </a:r>
            </a:p>
          </p:txBody>
        </p:sp>
        <p:sp>
          <p:nvSpPr>
            <p:cNvPr id="59454" name="Oval 77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4966" y="2363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X:2</a:t>
              </a:r>
            </a:p>
          </p:txBody>
        </p:sp>
        <p:sp>
          <p:nvSpPr>
            <p:cNvPr id="59455" name="Oval 78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4966" y="2817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X:3</a:t>
              </a:r>
            </a:p>
          </p:txBody>
        </p:sp>
        <p:sp>
          <p:nvSpPr>
            <p:cNvPr id="59456" name="Line 79"/>
            <p:cNvSpPr>
              <a:spLocks noChangeShapeType="1"/>
            </p:cNvSpPr>
            <p:nvPr>
              <p:custDataLst>
                <p:tags r:id="rId51"/>
              </p:custDataLst>
            </p:nvPr>
          </p:nvSpPr>
          <p:spPr bwMode="auto">
            <a:xfrm>
              <a:off x="4638" y="2636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57" name="Oval 80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4966" y="3270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X:4</a:t>
              </a:r>
            </a:p>
          </p:txBody>
        </p:sp>
        <p:sp>
          <p:nvSpPr>
            <p:cNvPr id="59458" name="Oval 81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4491" y="1913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LD:3</a:t>
              </a:r>
            </a:p>
          </p:txBody>
        </p:sp>
        <p:sp>
          <p:nvSpPr>
            <p:cNvPr id="59459" name="Line 82"/>
            <p:cNvSpPr>
              <a:spLocks noChangeShapeType="1"/>
            </p:cNvSpPr>
            <p:nvPr>
              <p:custDataLst>
                <p:tags r:id="rId54"/>
              </p:custDataLst>
            </p:nvPr>
          </p:nvSpPr>
          <p:spPr bwMode="auto">
            <a:xfrm>
              <a:off x="4627" y="2185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60" name="Oval 83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4491" y="2366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LD:4</a:t>
              </a:r>
            </a:p>
          </p:txBody>
        </p:sp>
        <p:sp>
          <p:nvSpPr>
            <p:cNvPr id="59461" name="Oval 84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4491" y="2820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LD:5</a:t>
              </a:r>
            </a:p>
          </p:txBody>
        </p:sp>
        <p:sp>
          <p:nvSpPr>
            <p:cNvPr id="59462" name="Line 85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>
              <a:off x="4627" y="3092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63" name="Oval 86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4491" y="3273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LD:6</a:t>
              </a:r>
            </a:p>
          </p:txBody>
        </p:sp>
        <p:sp>
          <p:nvSpPr>
            <p:cNvPr id="59464" name="Line 87"/>
            <p:cNvSpPr>
              <a:spLocks noChangeShapeType="1"/>
            </p:cNvSpPr>
            <p:nvPr>
              <p:custDataLst>
                <p:tags r:id="rId59"/>
              </p:custDataLst>
            </p:nvPr>
          </p:nvSpPr>
          <p:spPr bwMode="auto">
            <a:xfrm>
              <a:off x="4853" y="890"/>
              <a:ext cx="0" cy="269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65" name="Text Box 88"/>
            <p:cNvSpPr txBox="1"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4287" y="709"/>
              <a:ext cx="54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b="1">
                  <a:solidFill>
                    <a:schemeClr val="tx1"/>
                  </a:solidFill>
                  <a:latin typeface="Tahoma" panose="020B0604030504040204" pitchFamily="34" charset="0"/>
                </a:rPr>
                <a:t>Core 1</a:t>
              </a:r>
            </a:p>
          </p:txBody>
        </p:sp>
        <p:sp>
          <p:nvSpPr>
            <p:cNvPr id="59466" name="Text Box 89"/>
            <p:cNvSpPr txBox="1"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4831" y="709"/>
              <a:ext cx="54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b="1">
                  <a:solidFill>
                    <a:schemeClr val="tx1"/>
                  </a:solidFill>
                  <a:latin typeface="Tahoma" panose="020B0604030504040204" pitchFamily="34" charset="0"/>
                </a:rPr>
                <a:t>Core 2</a:t>
              </a:r>
            </a:p>
          </p:txBody>
        </p:sp>
        <p:sp>
          <p:nvSpPr>
            <p:cNvPr id="59467" name="Line 90"/>
            <p:cNvSpPr>
              <a:spLocks noChangeShapeType="1"/>
            </p:cNvSpPr>
            <p:nvPr>
              <p:custDataLst>
                <p:tags r:id="rId62"/>
              </p:custDataLst>
            </p:nvPr>
          </p:nvSpPr>
          <p:spPr bwMode="auto">
            <a:xfrm>
              <a:off x="4717" y="1230"/>
              <a:ext cx="375" cy="6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68" name="Line 91"/>
            <p:cNvSpPr>
              <a:spLocks noChangeShapeType="1"/>
            </p:cNvSpPr>
            <p:nvPr>
              <p:custDataLst>
                <p:tags r:id="rId63"/>
              </p:custDataLst>
            </p:nvPr>
          </p:nvSpPr>
          <p:spPr bwMode="auto">
            <a:xfrm>
              <a:off x="4638" y="1729"/>
              <a:ext cx="0" cy="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69" name="Text Box 92"/>
            <p:cNvSpPr txBox="1"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4645" y="439"/>
              <a:ext cx="4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2200">
                  <a:solidFill>
                    <a:schemeClr val="tx1"/>
                  </a:solidFill>
                  <a:latin typeface="Tahoma" panose="020B0604030504040204" pitchFamily="34" charset="0"/>
                </a:rPr>
                <a:t>PMT</a:t>
              </a:r>
            </a:p>
          </p:txBody>
        </p:sp>
        <p:sp>
          <p:nvSpPr>
            <p:cNvPr id="59470" name="Line 93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>
              <a:off x="4717" y="1684"/>
              <a:ext cx="375" cy="6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71" name="Line 94"/>
            <p:cNvSpPr>
              <a:spLocks noChangeShapeType="1"/>
            </p:cNvSpPr>
            <p:nvPr>
              <p:custDataLst>
                <p:tags r:id="rId66"/>
              </p:custDataLst>
            </p:nvPr>
          </p:nvSpPr>
          <p:spPr bwMode="auto">
            <a:xfrm>
              <a:off x="4717" y="2137"/>
              <a:ext cx="375" cy="6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72" name="Line 95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>
              <a:off x="4717" y="2590"/>
              <a:ext cx="375" cy="6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73" name="Oval 96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4943" y="1888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59474" name="Oval 97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4944" y="2341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59475" name="Oval 98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4943" y="2795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59476" name="Oval 99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4943" y="3248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</p:grpSp>
      <p:sp>
        <p:nvSpPr>
          <p:cNvPr id="1610852" name="Text Box 100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154238" y="6538913"/>
            <a:ext cx="12890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>
                <a:solidFill>
                  <a:schemeClr val="tx1"/>
                </a:solidFill>
                <a:latin typeface="Tahoma" panose="020B0604030504040204" pitchFamily="34" charset="0"/>
              </a:rPr>
              <a:t>1 iter/cycle</a:t>
            </a:r>
          </a:p>
        </p:txBody>
      </p:sp>
      <p:sp>
        <p:nvSpPr>
          <p:cNvPr id="1610853" name="Text Box 10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54013" y="6542088"/>
            <a:ext cx="1722437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>
                <a:solidFill>
                  <a:schemeClr val="tx1"/>
                </a:solidFill>
                <a:latin typeface="Tahoma" panose="020B0604030504040204" pitchFamily="34" charset="0"/>
              </a:rPr>
              <a:t>lat(comm) = 1:</a:t>
            </a:r>
          </a:p>
        </p:txBody>
      </p:sp>
      <p:sp>
        <p:nvSpPr>
          <p:cNvPr id="1610854" name="Text Box 102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7920038" y="6550025"/>
            <a:ext cx="1287462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>
                <a:solidFill>
                  <a:schemeClr val="tx1"/>
                </a:solidFill>
                <a:latin typeface="Tahoma" panose="020B0604030504040204" pitchFamily="34" charset="0"/>
              </a:rPr>
              <a:t>1 iter/cycle</a:t>
            </a:r>
          </a:p>
        </p:txBody>
      </p:sp>
      <p:sp>
        <p:nvSpPr>
          <p:cNvPr id="1610855" name="Text Box 10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965700" y="6538913"/>
            <a:ext cx="12890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>
                <a:solidFill>
                  <a:schemeClr val="tx1"/>
                </a:solidFill>
                <a:latin typeface="Tahoma" panose="020B0604030504040204" pitchFamily="34" charset="0"/>
              </a:rPr>
              <a:t>1 iter/cycle</a:t>
            </a:r>
          </a:p>
        </p:txBody>
      </p:sp>
      <p:sp>
        <p:nvSpPr>
          <p:cNvPr id="1610856" name="Text Box 10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157413" y="6824663"/>
            <a:ext cx="1287462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>
                <a:solidFill>
                  <a:srgbClr val="FF0000"/>
                </a:solidFill>
                <a:latin typeface="Tahoma" panose="020B0604030504040204" pitchFamily="34" charset="0"/>
              </a:rPr>
              <a:t>1 iter/cycle</a:t>
            </a:r>
          </a:p>
        </p:txBody>
      </p:sp>
      <p:sp>
        <p:nvSpPr>
          <p:cNvPr id="1610857" name="Text Box 10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336550" y="6827838"/>
            <a:ext cx="172243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>
                <a:solidFill>
                  <a:srgbClr val="FF0000"/>
                </a:solidFill>
                <a:latin typeface="Tahoma" panose="020B0604030504040204" pitchFamily="34" charset="0"/>
              </a:rPr>
              <a:t>lat(comm) = 2:</a:t>
            </a:r>
          </a:p>
        </p:txBody>
      </p:sp>
      <p:sp>
        <p:nvSpPr>
          <p:cNvPr id="1610858" name="Text Box 106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826375" y="6837363"/>
            <a:ext cx="147955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>
                <a:solidFill>
                  <a:srgbClr val="FF0000"/>
                </a:solidFill>
                <a:latin typeface="Tahoma" panose="020B0604030504040204" pitchFamily="34" charset="0"/>
              </a:rPr>
              <a:t>0.5 iter/cycle</a:t>
            </a:r>
          </a:p>
        </p:txBody>
      </p:sp>
      <p:sp>
        <p:nvSpPr>
          <p:cNvPr id="1610859" name="Text Box 107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968875" y="6824663"/>
            <a:ext cx="12874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>
                <a:solidFill>
                  <a:srgbClr val="FF0000"/>
                </a:solidFill>
                <a:latin typeface="Tahoma" panose="020B0604030504040204" pitchFamily="34" charset="0"/>
              </a:rPr>
              <a:t>1 iter/cycle</a:t>
            </a:r>
          </a:p>
        </p:txBody>
      </p:sp>
      <p:grpSp>
        <p:nvGrpSpPr>
          <p:cNvPr id="59405" name="Group 108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7227888" y="790575"/>
            <a:ext cx="2276475" cy="5667375"/>
            <a:chOff x="2143" y="439"/>
            <a:chExt cx="1304" cy="3150"/>
          </a:xfrm>
        </p:grpSpPr>
        <p:sp>
          <p:nvSpPr>
            <p:cNvPr id="59406" name="Line 109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>
              <a:off x="2381" y="958"/>
              <a:ext cx="0" cy="26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9407" name="Group 110"/>
            <p:cNvGrpSpPr>
              <a:grpSpLocks/>
            </p:cNvGrpSpPr>
            <p:nvPr/>
          </p:nvGrpSpPr>
          <p:grpSpPr bwMode="auto">
            <a:xfrm>
              <a:off x="2143" y="890"/>
              <a:ext cx="299" cy="214"/>
              <a:chOff x="340" y="368"/>
              <a:chExt cx="340" cy="275"/>
            </a:xfrm>
          </p:grpSpPr>
          <p:sp>
            <p:nvSpPr>
              <p:cNvPr id="59441" name="Line 111"/>
              <p:cNvSpPr>
                <a:spLocks noChangeShapeType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42" name="Text Box 112"/>
              <p:cNvSpPr txBox="1"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  <p:grpSp>
          <p:nvGrpSpPr>
            <p:cNvPr id="59408" name="Group 113"/>
            <p:cNvGrpSpPr>
              <a:grpSpLocks/>
            </p:cNvGrpSpPr>
            <p:nvPr/>
          </p:nvGrpSpPr>
          <p:grpSpPr bwMode="auto">
            <a:xfrm>
              <a:off x="2143" y="1334"/>
              <a:ext cx="299" cy="214"/>
              <a:chOff x="340" y="368"/>
              <a:chExt cx="340" cy="275"/>
            </a:xfrm>
          </p:grpSpPr>
          <p:sp>
            <p:nvSpPr>
              <p:cNvPr id="59439" name="Line 114"/>
              <p:cNvSpPr>
                <a:spLocks noChangeShapeType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40" name="Text Box 115"/>
              <p:cNvSpPr txBox="1"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grpSp>
          <p:nvGrpSpPr>
            <p:cNvPr id="59409" name="Group 116"/>
            <p:cNvGrpSpPr>
              <a:grpSpLocks/>
            </p:cNvGrpSpPr>
            <p:nvPr/>
          </p:nvGrpSpPr>
          <p:grpSpPr bwMode="auto">
            <a:xfrm>
              <a:off x="2143" y="1810"/>
              <a:ext cx="299" cy="214"/>
              <a:chOff x="340" y="368"/>
              <a:chExt cx="340" cy="276"/>
            </a:xfrm>
          </p:grpSpPr>
          <p:sp>
            <p:nvSpPr>
              <p:cNvPr id="59437" name="Line 117"/>
              <p:cNvSpPr>
                <a:spLocks noChangeShapeType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38" name="Text Box 118"/>
              <p:cNvSpPr txBox="1"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340" y="368"/>
                <a:ext cx="159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59410" name="Group 119"/>
            <p:cNvGrpSpPr>
              <a:grpSpLocks/>
            </p:cNvGrpSpPr>
            <p:nvPr/>
          </p:nvGrpSpPr>
          <p:grpSpPr bwMode="auto">
            <a:xfrm>
              <a:off x="2143" y="2251"/>
              <a:ext cx="299" cy="214"/>
              <a:chOff x="340" y="368"/>
              <a:chExt cx="340" cy="275"/>
            </a:xfrm>
          </p:grpSpPr>
          <p:sp>
            <p:nvSpPr>
              <p:cNvPr id="59435" name="Line 120"/>
              <p:cNvSpPr>
                <a:spLocks noChangeShapeType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36" name="Text Box 121"/>
              <p:cNvSpPr txBox="1"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  <p:grpSp>
          <p:nvGrpSpPr>
            <p:cNvPr id="59411" name="Group 122"/>
            <p:cNvGrpSpPr>
              <a:grpSpLocks/>
            </p:cNvGrpSpPr>
            <p:nvPr/>
          </p:nvGrpSpPr>
          <p:grpSpPr bwMode="auto">
            <a:xfrm>
              <a:off x="2143" y="2705"/>
              <a:ext cx="299" cy="214"/>
              <a:chOff x="340" y="368"/>
              <a:chExt cx="340" cy="275"/>
            </a:xfrm>
          </p:grpSpPr>
          <p:sp>
            <p:nvSpPr>
              <p:cNvPr id="59433" name="Line 123"/>
              <p:cNvSpPr>
                <a:spLocks noChangeShapeType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34" name="Text Box 124"/>
              <p:cNvSpPr txBox="1"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340" y="368"/>
                <a:ext cx="159" cy="2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4</a:t>
                </a:r>
              </a:p>
            </p:txBody>
          </p:sp>
        </p:grpSp>
        <p:grpSp>
          <p:nvGrpSpPr>
            <p:cNvPr id="59412" name="Group 125"/>
            <p:cNvGrpSpPr>
              <a:grpSpLocks/>
            </p:cNvGrpSpPr>
            <p:nvPr/>
          </p:nvGrpSpPr>
          <p:grpSpPr bwMode="auto">
            <a:xfrm>
              <a:off x="2143" y="3158"/>
              <a:ext cx="299" cy="214"/>
              <a:chOff x="340" y="368"/>
              <a:chExt cx="340" cy="276"/>
            </a:xfrm>
          </p:grpSpPr>
          <p:sp>
            <p:nvSpPr>
              <p:cNvPr id="59431" name="Line 126"/>
              <p:cNvSpPr>
                <a:spLocks noChangeShapeType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432" name="Text Box 127"/>
              <p:cNvSpPr txBox="1"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340" y="368"/>
                <a:ext cx="159" cy="2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  <p:sp>
          <p:nvSpPr>
            <p:cNvPr id="59413" name="Oval 128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2563" y="1004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LD:1</a:t>
              </a:r>
            </a:p>
          </p:txBody>
        </p:sp>
        <p:sp>
          <p:nvSpPr>
            <p:cNvPr id="59414" name="Line 129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>
              <a:off x="2699" y="1276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15" name="Oval 130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2563" y="1457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X:1</a:t>
              </a:r>
            </a:p>
          </p:txBody>
        </p:sp>
        <p:sp>
          <p:nvSpPr>
            <p:cNvPr id="59416" name="Oval 131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3038" y="1910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LD:2</a:t>
              </a:r>
            </a:p>
          </p:txBody>
        </p:sp>
        <p:sp>
          <p:nvSpPr>
            <p:cNvPr id="59417" name="Line 132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>
              <a:off x="3174" y="2182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18" name="Oval 133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038" y="2363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X:2</a:t>
              </a:r>
            </a:p>
          </p:txBody>
        </p:sp>
        <p:sp>
          <p:nvSpPr>
            <p:cNvPr id="59419" name="Oval 134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2563" y="2820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LD:3</a:t>
              </a:r>
            </a:p>
          </p:txBody>
        </p:sp>
        <p:sp>
          <p:nvSpPr>
            <p:cNvPr id="59420" name="Line 135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>
              <a:off x="2699" y="3092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21" name="Oval 136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2563" y="3273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X:3</a:t>
              </a:r>
            </a:p>
          </p:txBody>
        </p:sp>
        <p:sp>
          <p:nvSpPr>
            <p:cNvPr id="59422" name="Line 137"/>
            <p:cNvSpPr>
              <a:spLocks noChangeShapeType="1"/>
            </p:cNvSpPr>
            <p:nvPr>
              <p:custDataLst>
                <p:tags r:id="rId23"/>
              </p:custDataLst>
            </p:nvPr>
          </p:nvSpPr>
          <p:spPr bwMode="auto">
            <a:xfrm>
              <a:off x="2812" y="1230"/>
              <a:ext cx="363" cy="6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23" name="Line 138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flipH="1">
              <a:off x="2698" y="2137"/>
              <a:ext cx="363" cy="6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24" name="Line 139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>
              <a:off x="2925" y="890"/>
              <a:ext cx="0" cy="2699"/>
            </a:xfrm>
            <a:prstGeom prst="line">
              <a:avLst/>
            </a:prstGeom>
            <a:noFill/>
            <a:ln w="3175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25" name="Text Box 140"/>
            <p:cNvSpPr txBox="1"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2359" y="709"/>
              <a:ext cx="54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b="1">
                  <a:solidFill>
                    <a:schemeClr val="tx1"/>
                  </a:solidFill>
                  <a:latin typeface="Tahoma" panose="020B0604030504040204" pitchFamily="34" charset="0"/>
                </a:rPr>
                <a:t>Core 1</a:t>
              </a:r>
            </a:p>
          </p:txBody>
        </p:sp>
        <p:sp>
          <p:nvSpPr>
            <p:cNvPr id="59426" name="Text Box 141"/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903" y="709"/>
              <a:ext cx="544" cy="1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b="1">
                  <a:solidFill>
                    <a:schemeClr val="tx1"/>
                  </a:solidFill>
                  <a:latin typeface="Tahoma" panose="020B0604030504040204" pitchFamily="34" charset="0"/>
                </a:rPr>
                <a:t>Core 2</a:t>
              </a:r>
            </a:p>
          </p:txBody>
        </p:sp>
        <p:sp>
          <p:nvSpPr>
            <p:cNvPr id="59427" name="Text Box 142"/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708" y="439"/>
              <a:ext cx="4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2200">
                  <a:solidFill>
                    <a:schemeClr val="tx1"/>
                  </a:solidFill>
                  <a:latin typeface="Tahoma" panose="020B0604030504040204" pitchFamily="34" charset="0"/>
                </a:rPr>
                <a:t>CMT</a:t>
              </a:r>
            </a:p>
          </p:txBody>
        </p:sp>
        <p:sp>
          <p:nvSpPr>
            <p:cNvPr id="59428" name="Oval 143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2539" y="1434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59429" name="Oval 144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3016" y="2341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59430" name="Oval 145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2540" y="3249"/>
              <a:ext cx="318" cy="318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0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0852" grpId="0"/>
      <p:bldP spid="1610853" grpId="0"/>
      <p:bldP spid="1610854" grpId="0"/>
      <p:bldP spid="1610855" grpId="0"/>
      <p:bldP spid="1610856" grpId="0"/>
      <p:bldP spid="1610857" grpId="0"/>
      <p:bldP spid="1610858" grpId="0"/>
      <p:bldP spid="16108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838200" y="457200"/>
            <a:ext cx="7772400" cy="287338"/>
          </a:xfrm>
        </p:spPr>
        <p:txBody>
          <a:bodyPr lIns="101882" tIns="50941" rIns="101882" bIns="50941" anchor="ctr"/>
          <a:lstStyle/>
          <a:p>
            <a:pPr eaLnBrk="1" hangingPunct="1"/>
            <a:r>
              <a:rPr lang="en-US" altLang="en-US" smtClean="0"/>
              <a:t>Comparison: IMT, PMT, CMT</a:t>
            </a:r>
            <a:br>
              <a:rPr lang="en-US" altLang="en-US" smtClean="0"/>
            </a:br>
            <a:endParaRPr lang="en-US" altLang="en-US" smtClean="0"/>
          </a:p>
        </p:txBody>
      </p:sp>
      <p:grpSp>
        <p:nvGrpSpPr>
          <p:cNvPr id="61443" name="Group 3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1444625" y="2087563"/>
            <a:ext cx="1890713" cy="4332287"/>
            <a:chOff x="1417" y="1298"/>
            <a:chExt cx="1145" cy="2676"/>
          </a:xfrm>
        </p:grpSpPr>
        <p:sp>
          <p:nvSpPr>
            <p:cNvPr id="61541" name="Line 4"/>
            <p:cNvSpPr>
              <a:spLocks noChangeShapeType="1"/>
            </p:cNvSpPr>
            <p:nvPr>
              <p:custDataLst>
                <p:tags r:id="rId100"/>
              </p:custDataLst>
            </p:nvPr>
          </p:nvSpPr>
          <p:spPr bwMode="auto">
            <a:xfrm>
              <a:off x="1655" y="1366"/>
              <a:ext cx="0" cy="26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1542" name="Group 5"/>
            <p:cNvGrpSpPr>
              <a:grpSpLocks/>
            </p:cNvGrpSpPr>
            <p:nvPr/>
          </p:nvGrpSpPr>
          <p:grpSpPr bwMode="auto">
            <a:xfrm>
              <a:off x="1417" y="1298"/>
              <a:ext cx="299" cy="237"/>
              <a:chOff x="340" y="368"/>
              <a:chExt cx="340" cy="305"/>
            </a:xfrm>
          </p:grpSpPr>
          <p:sp>
            <p:nvSpPr>
              <p:cNvPr id="61576" name="Line 6"/>
              <p:cNvSpPr>
                <a:spLocks noChangeShapeType="1"/>
              </p:cNvSpPr>
              <p:nvPr>
                <p:custDataLst>
                  <p:tags r:id="rId129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77" name="Text Box 7"/>
              <p:cNvSpPr txBox="1">
                <a:spLocks noChangeArrowheads="1"/>
              </p:cNvSpPr>
              <p:nvPr>
                <p:custDataLst>
                  <p:tags r:id="rId130"/>
                </p:custDataLst>
              </p:nvPr>
            </p:nvSpPr>
            <p:spPr bwMode="auto">
              <a:xfrm>
                <a:off x="340" y="368"/>
                <a:ext cx="159" cy="3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0</a:t>
                </a:r>
              </a:p>
            </p:txBody>
          </p:sp>
        </p:grpSp>
        <p:grpSp>
          <p:nvGrpSpPr>
            <p:cNvPr id="61543" name="Group 8"/>
            <p:cNvGrpSpPr>
              <a:grpSpLocks/>
            </p:cNvGrpSpPr>
            <p:nvPr/>
          </p:nvGrpSpPr>
          <p:grpSpPr bwMode="auto">
            <a:xfrm>
              <a:off x="1417" y="1742"/>
              <a:ext cx="299" cy="239"/>
              <a:chOff x="340" y="368"/>
              <a:chExt cx="340" cy="307"/>
            </a:xfrm>
          </p:grpSpPr>
          <p:sp>
            <p:nvSpPr>
              <p:cNvPr id="61574" name="Line 9"/>
              <p:cNvSpPr>
                <a:spLocks noChangeShapeType="1"/>
              </p:cNvSpPr>
              <p:nvPr>
                <p:custDataLst>
                  <p:tags r:id="rId127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75" name="Text Box 10"/>
              <p:cNvSpPr txBox="1">
                <a:spLocks noChangeArrowheads="1"/>
              </p:cNvSpPr>
              <p:nvPr>
                <p:custDataLst>
                  <p:tags r:id="rId128"/>
                </p:custDataLst>
              </p:nvPr>
            </p:nvSpPr>
            <p:spPr bwMode="auto">
              <a:xfrm>
                <a:off x="340" y="368"/>
                <a:ext cx="159" cy="3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grpSp>
          <p:nvGrpSpPr>
            <p:cNvPr id="61544" name="Group 11"/>
            <p:cNvGrpSpPr>
              <a:grpSpLocks/>
            </p:cNvGrpSpPr>
            <p:nvPr/>
          </p:nvGrpSpPr>
          <p:grpSpPr bwMode="auto">
            <a:xfrm>
              <a:off x="1417" y="2218"/>
              <a:ext cx="299" cy="239"/>
              <a:chOff x="340" y="368"/>
              <a:chExt cx="340" cy="308"/>
            </a:xfrm>
          </p:grpSpPr>
          <p:sp>
            <p:nvSpPr>
              <p:cNvPr id="61572" name="Line 12"/>
              <p:cNvSpPr>
                <a:spLocks noChangeShapeType="1"/>
              </p:cNvSpPr>
              <p:nvPr>
                <p:custDataLst>
                  <p:tags r:id="rId125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73" name="Text Box 13"/>
              <p:cNvSpPr txBox="1">
                <a:spLocks noChangeArrowheads="1"/>
              </p:cNvSpPr>
              <p:nvPr>
                <p:custDataLst>
                  <p:tags r:id="rId126"/>
                </p:custDataLst>
              </p:nvPr>
            </p:nvSpPr>
            <p:spPr bwMode="auto">
              <a:xfrm>
                <a:off x="340" y="368"/>
                <a:ext cx="159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2</a:t>
                </a:r>
              </a:p>
            </p:txBody>
          </p:sp>
        </p:grpSp>
        <p:grpSp>
          <p:nvGrpSpPr>
            <p:cNvPr id="61545" name="Group 14"/>
            <p:cNvGrpSpPr>
              <a:grpSpLocks/>
            </p:cNvGrpSpPr>
            <p:nvPr/>
          </p:nvGrpSpPr>
          <p:grpSpPr bwMode="auto">
            <a:xfrm>
              <a:off x="1417" y="2659"/>
              <a:ext cx="299" cy="239"/>
              <a:chOff x="340" y="368"/>
              <a:chExt cx="340" cy="307"/>
            </a:xfrm>
          </p:grpSpPr>
          <p:sp>
            <p:nvSpPr>
              <p:cNvPr id="61570" name="Line 15"/>
              <p:cNvSpPr>
                <a:spLocks noChangeShapeType="1"/>
              </p:cNvSpPr>
              <p:nvPr>
                <p:custDataLst>
                  <p:tags r:id="rId123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71" name="Text Box 16"/>
              <p:cNvSpPr txBox="1">
                <a:spLocks noChangeArrowheads="1"/>
              </p:cNvSpPr>
              <p:nvPr>
                <p:custDataLst>
                  <p:tags r:id="rId124"/>
                </p:custDataLst>
              </p:nvPr>
            </p:nvSpPr>
            <p:spPr bwMode="auto">
              <a:xfrm>
                <a:off x="340" y="368"/>
                <a:ext cx="159" cy="3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3</a:t>
                </a:r>
              </a:p>
            </p:txBody>
          </p:sp>
        </p:grpSp>
        <p:grpSp>
          <p:nvGrpSpPr>
            <p:cNvPr id="61546" name="Group 17"/>
            <p:cNvGrpSpPr>
              <a:grpSpLocks/>
            </p:cNvGrpSpPr>
            <p:nvPr/>
          </p:nvGrpSpPr>
          <p:grpSpPr bwMode="auto">
            <a:xfrm>
              <a:off x="1417" y="3113"/>
              <a:ext cx="299" cy="237"/>
              <a:chOff x="340" y="368"/>
              <a:chExt cx="340" cy="305"/>
            </a:xfrm>
          </p:grpSpPr>
          <p:sp>
            <p:nvSpPr>
              <p:cNvPr id="61568" name="Line 18"/>
              <p:cNvSpPr>
                <a:spLocks noChangeShapeType="1"/>
              </p:cNvSpPr>
              <p:nvPr>
                <p:custDataLst>
                  <p:tags r:id="rId121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69" name="Text Box 19"/>
              <p:cNvSpPr txBox="1">
                <a:spLocks noChangeArrowheads="1"/>
              </p:cNvSpPr>
              <p:nvPr>
                <p:custDataLst>
                  <p:tags r:id="rId122"/>
                </p:custDataLst>
              </p:nvPr>
            </p:nvSpPr>
            <p:spPr bwMode="auto">
              <a:xfrm>
                <a:off x="340" y="368"/>
                <a:ext cx="159" cy="3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4</a:t>
                </a:r>
              </a:p>
            </p:txBody>
          </p:sp>
        </p:grpSp>
        <p:grpSp>
          <p:nvGrpSpPr>
            <p:cNvPr id="61547" name="Group 20"/>
            <p:cNvGrpSpPr>
              <a:grpSpLocks/>
            </p:cNvGrpSpPr>
            <p:nvPr/>
          </p:nvGrpSpPr>
          <p:grpSpPr bwMode="auto">
            <a:xfrm>
              <a:off x="1417" y="3566"/>
              <a:ext cx="299" cy="239"/>
              <a:chOff x="340" y="368"/>
              <a:chExt cx="340" cy="308"/>
            </a:xfrm>
          </p:grpSpPr>
          <p:sp>
            <p:nvSpPr>
              <p:cNvPr id="61566" name="Line 21"/>
              <p:cNvSpPr>
                <a:spLocks noChangeShapeType="1"/>
              </p:cNvSpPr>
              <p:nvPr>
                <p:custDataLst>
                  <p:tags r:id="rId119"/>
                </p:custDataLst>
              </p:nvPr>
            </p:nvSpPr>
            <p:spPr bwMode="auto">
              <a:xfrm>
                <a:off x="544" y="459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567" name="Text Box 22"/>
              <p:cNvSpPr txBox="1">
                <a:spLocks noChangeArrowheads="1"/>
              </p:cNvSpPr>
              <p:nvPr>
                <p:custDataLst>
                  <p:tags r:id="rId120"/>
                </p:custDataLst>
              </p:nvPr>
            </p:nvSpPr>
            <p:spPr bwMode="auto">
              <a:xfrm>
                <a:off x="340" y="368"/>
                <a:ext cx="159" cy="30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01882" tIns="50941" rIns="101882" bIns="50941">
                <a:spAutoFit/>
              </a:bodyPr>
              <a:lstStyle>
                <a:lvl1pPr marL="382588" indent="-382588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1pPr>
                <a:lvl2pPr marL="742950" indent="-28575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2pPr>
                <a:lvl3pPr marL="11430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3pPr>
                <a:lvl4pPr marL="16002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4pPr>
                <a:lvl5pPr marL="2057400" indent="-228600" defTabSz="1019175"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5pPr>
                <a:lvl6pPr marL="25146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6pPr>
                <a:lvl7pPr marL="29718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7pPr>
                <a:lvl8pPr marL="34290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8pPr>
                <a:lvl9pPr marL="3886200" indent="-228600" defTabSz="1019175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accent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chemeClr val="accent2"/>
                  </a:buClr>
                </a:pPr>
                <a:r>
                  <a:rPr lang="en-US" altLang="en-US" sz="2000" b="1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  <p:sp>
          <p:nvSpPr>
            <p:cNvPr id="61548" name="Oval 23"/>
            <p:cNvSpPr>
              <a:spLocks noChangeArrowheads="1"/>
            </p:cNvSpPr>
            <p:nvPr>
              <p:custDataLst>
                <p:tags r:id="rId101"/>
              </p:custDataLst>
            </p:nvPr>
          </p:nvSpPr>
          <p:spPr bwMode="auto">
            <a:xfrm>
              <a:off x="1837" y="1412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C:1</a:t>
              </a:r>
            </a:p>
          </p:txBody>
        </p:sp>
        <p:sp>
          <p:nvSpPr>
            <p:cNvPr id="61549" name="Line 24"/>
            <p:cNvSpPr>
              <a:spLocks noChangeShapeType="1"/>
            </p:cNvSpPr>
            <p:nvPr>
              <p:custDataLst>
                <p:tags r:id="rId102"/>
              </p:custDataLst>
            </p:nvPr>
          </p:nvSpPr>
          <p:spPr bwMode="auto">
            <a:xfrm>
              <a:off x="1973" y="1684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50" name="Oval 25"/>
            <p:cNvSpPr>
              <a:spLocks noChangeArrowheads="1"/>
            </p:cNvSpPr>
            <p:nvPr>
              <p:custDataLst>
                <p:tags r:id="rId103"/>
              </p:custDataLst>
            </p:nvPr>
          </p:nvSpPr>
          <p:spPr bwMode="auto">
            <a:xfrm>
              <a:off x="1837" y="1865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X:1</a:t>
              </a:r>
            </a:p>
          </p:txBody>
        </p:sp>
        <p:sp>
          <p:nvSpPr>
            <p:cNvPr id="61551" name="Oval 26"/>
            <p:cNvSpPr>
              <a:spLocks noChangeArrowheads="1"/>
            </p:cNvSpPr>
            <p:nvPr>
              <p:custDataLst>
                <p:tags r:id="rId104"/>
              </p:custDataLst>
            </p:nvPr>
          </p:nvSpPr>
          <p:spPr bwMode="auto">
            <a:xfrm>
              <a:off x="2290" y="1412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C:2</a:t>
              </a:r>
            </a:p>
          </p:txBody>
        </p:sp>
        <p:sp>
          <p:nvSpPr>
            <p:cNvPr id="61552" name="Line 27"/>
            <p:cNvSpPr>
              <a:spLocks noChangeShapeType="1"/>
            </p:cNvSpPr>
            <p:nvPr>
              <p:custDataLst>
                <p:tags r:id="rId105"/>
              </p:custDataLst>
            </p:nvPr>
          </p:nvSpPr>
          <p:spPr bwMode="auto">
            <a:xfrm>
              <a:off x="2426" y="1684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53" name="Oval 28"/>
            <p:cNvSpPr>
              <a:spLocks noChangeArrowheads="1"/>
            </p:cNvSpPr>
            <p:nvPr>
              <p:custDataLst>
                <p:tags r:id="rId106"/>
              </p:custDataLst>
            </p:nvPr>
          </p:nvSpPr>
          <p:spPr bwMode="auto">
            <a:xfrm>
              <a:off x="2290" y="1865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X:2</a:t>
              </a:r>
            </a:p>
          </p:txBody>
        </p:sp>
        <p:sp>
          <p:nvSpPr>
            <p:cNvPr id="61554" name="Oval 29"/>
            <p:cNvSpPr>
              <a:spLocks noChangeArrowheads="1"/>
            </p:cNvSpPr>
            <p:nvPr>
              <p:custDataLst>
                <p:tags r:id="rId107"/>
              </p:custDataLst>
            </p:nvPr>
          </p:nvSpPr>
          <p:spPr bwMode="auto">
            <a:xfrm>
              <a:off x="2290" y="2319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C:4</a:t>
              </a:r>
            </a:p>
          </p:txBody>
        </p:sp>
        <p:sp>
          <p:nvSpPr>
            <p:cNvPr id="61555" name="Line 30"/>
            <p:cNvSpPr>
              <a:spLocks noChangeShapeType="1"/>
            </p:cNvSpPr>
            <p:nvPr>
              <p:custDataLst>
                <p:tags r:id="rId108"/>
              </p:custDataLst>
            </p:nvPr>
          </p:nvSpPr>
          <p:spPr bwMode="auto">
            <a:xfrm>
              <a:off x="2426" y="2591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56" name="Oval 31"/>
            <p:cNvSpPr>
              <a:spLocks noChangeArrowheads="1"/>
            </p:cNvSpPr>
            <p:nvPr>
              <p:custDataLst>
                <p:tags r:id="rId109"/>
              </p:custDataLst>
            </p:nvPr>
          </p:nvSpPr>
          <p:spPr bwMode="auto">
            <a:xfrm>
              <a:off x="2290" y="2772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X:4</a:t>
              </a:r>
            </a:p>
          </p:txBody>
        </p:sp>
        <p:sp>
          <p:nvSpPr>
            <p:cNvPr id="61557" name="Oval 32"/>
            <p:cNvSpPr>
              <a:spLocks noChangeArrowheads="1"/>
            </p:cNvSpPr>
            <p:nvPr>
              <p:custDataLst>
                <p:tags r:id="rId110"/>
              </p:custDataLst>
            </p:nvPr>
          </p:nvSpPr>
          <p:spPr bwMode="auto">
            <a:xfrm>
              <a:off x="1837" y="2321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C:3</a:t>
              </a:r>
            </a:p>
          </p:txBody>
        </p:sp>
        <p:sp>
          <p:nvSpPr>
            <p:cNvPr id="61558" name="Line 33"/>
            <p:cNvSpPr>
              <a:spLocks noChangeShapeType="1"/>
            </p:cNvSpPr>
            <p:nvPr>
              <p:custDataLst>
                <p:tags r:id="rId111"/>
              </p:custDataLst>
            </p:nvPr>
          </p:nvSpPr>
          <p:spPr bwMode="auto">
            <a:xfrm>
              <a:off x="1973" y="2593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59" name="Oval 34"/>
            <p:cNvSpPr>
              <a:spLocks noChangeArrowheads="1"/>
            </p:cNvSpPr>
            <p:nvPr>
              <p:custDataLst>
                <p:tags r:id="rId112"/>
              </p:custDataLst>
            </p:nvPr>
          </p:nvSpPr>
          <p:spPr bwMode="auto">
            <a:xfrm>
              <a:off x="1837" y="2774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X:3</a:t>
              </a:r>
            </a:p>
          </p:txBody>
        </p:sp>
        <p:sp>
          <p:nvSpPr>
            <p:cNvPr id="61560" name="Oval 35"/>
            <p:cNvSpPr>
              <a:spLocks noChangeArrowheads="1"/>
            </p:cNvSpPr>
            <p:nvPr>
              <p:custDataLst>
                <p:tags r:id="rId113"/>
              </p:custDataLst>
            </p:nvPr>
          </p:nvSpPr>
          <p:spPr bwMode="auto">
            <a:xfrm>
              <a:off x="1837" y="3228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C:5</a:t>
              </a:r>
            </a:p>
          </p:txBody>
        </p:sp>
        <p:sp>
          <p:nvSpPr>
            <p:cNvPr id="61561" name="Line 36"/>
            <p:cNvSpPr>
              <a:spLocks noChangeShapeType="1"/>
            </p:cNvSpPr>
            <p:nvPr>
              <p:custDataLst>
                <p:tags r:id="rId114"/>
              </p:custDataLst>
            </p:nvPr>
          </p:nvSpPr>
          <p:spPr bwMode="auto">
            <a:xfrm>
              <a:off x="1973" y="3500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62" name="Oval 37"/>
            <p:cNvSpPr>
              <a:spLocks noChangeArrowheads="1"/>
            </p:cNvSpPr>
            <p:nvPr>
              <p:custDataLst>
                <p:tags r:id="rId115"/>
              </p:custDataLst>
            </p:nvPr>
          </p:nvSpPr>
          <p:spPr bwMode="auto">
            <a:xfrm>
              <a:off x="1837" y="3681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X:5</a:t>
              </a:r>
            </a:p>
          </p:txBody>
        </p:sp>
        <p:sp>
          <p:nvSpPr>
            <p:cNvPr id="61563" name="Oval 38"/>
            <p:cNvSpPr>
              <a:spLocks noChangeArrowheads="1"/>
            </p:cNvSpPr>
            <p:nvPr>
              <p:custDataLst>
                <p:tags r:id="rId116"/>
              </p:custDataLst>
            </p:nvPr>
          </p:nvSpPr>
          <p:spPr bwMode="auto">
            <a:xfrm>
              <a:off x="2290" y="3228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C:6</a:t>
              </a:r>
            </a:p>
          </p:txBody>
        </p:sp>
        <p:sp>
          <p:nvSpPr>
            <p:cNvPr id="61564" name="Line 39"/>
            <p:cNvSpPr>
              <a:spLocks noChangeShapeType="1"/>
            </p:cNvSpPr>
            <p:nvPr>
              <p:custDataLst>
                <p:tags r:id="rId117"/>
              </p:custDataLst>
            </p:nvPr>
          </p:nvSpPr>
          <p:spPr bwMode="auto">
            <a:xfrm>
              <a:off x="2426" y="3500"/>
              <a:ext cx="0" cy="1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65" name="Oval 40"/>
            <p:cNvSpPr>
              <a:spLocks noChangeArrowheads="1"/>
            </p:cNvSpPr>
            <p:nvPr>
              <p:custDataLst>
                <p:tags r:id="rId118"/>
              </p:custDataLst>
            </p:nvPr>
          </p:nvSpPr>
          <p:spPr bwMode="auto">
            <a:xfrm>
              <a:off x="2290" y="3681"/>
              <a:ext cx="272" cy="271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101882" tIns="50941" rIns="101882" bIns="50941" anchor="ctr"/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en-US" altLang="en-US" sz="1400" b="1">
                  <a:solidFill>
                    <a:schemeClr val="tx1"/>
                  </a:solidFill>
                </a:rPr>
                <a:t>X:6</a:t>
              </a:r>
            </a:p>
          </p:txBody>
        </p:sp>
      </p:grpSp>
      <p:sp>
        <p:nvSpPr>
          <p:cNvPr id="61444" name="Line 41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2738438" y="2049463"/>
            <a:ext cx="0" cy="4370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45" name="Text Box 42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584325" y="1793875"/>
            <a:ext cx="115411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Core 1</a:t>
            </a:r>
          </a:p>
        </p:txBody>
      </p:sp>
      <p:sp>
        <p:nvSpPr>
          <p:cNvPr id="61446" name="Text Box 4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738438" y="1793875"/>
            <a:ext cx="106362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Core 2</a:t>
            </a:r>
          </a:p>
        </p:txBody>
      </p:sp>
      <p:sp>
        <p:nvSpPr>
          <p:cNvPr id="61447" name="Text Box 4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422525" y="1357313"/>
            <a:ext cx="684213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IMT</a:t>
            </a:r>
          </a:p>
        </p:txBody>
      </p:sp>
      <p:sp>
        <p:nvSpPr>
          <p:cNvPr id="61448" name="Oval 4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98675" y="2967038"/>
            <a:ext cx="525463" cy="515937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449" name="Oval 46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847975" y="2967038"/>
            <a:ext cx="525463" cy="515937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450" name="Oval 47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849563" y="4437063"/>
            <a:ext cx="525462" cy="5143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451" name="Oval 4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098675" y="4437063"/>
            <a:ext cx="525463" cy="5143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452" name="Oval 49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098675" y="5907088"/>
            <a:ext cx="525463" cy="5143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453" name="Oval 50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849563" y="5907088"/>
            <a:ext cx="525462" cy="5143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454" name="Line 51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4516438" y="2197100"/>
            <a:ext cx="0" cy="422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61455" name="Group 52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4122738" y="2087563"/>
            <a:ext cx="493712" cy="382587"/>
            <a:chOff x="340" y="368"/>
            <a:chExt cx="340" cy="305"/>
          </a:xfrm>
        </p:grpSpPr>
        <p:sp>
          <p:nvSpPr>
            <p:cNvPr id="61539" name="Line 53"/>
            <p:cNvSpPr>
              <a:spLocks noChangeShapeType="1"/>
            </p:cNvSpPr>
            <p:nvPr>
              <p:custDataLst>
                <p:tags r:id="rId98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40" name="Text Box 54"/>
            <p:cNvSpPr txBox="1">
              <a:spLocks noChangeArrowheads="1"/>
            </p:cNvSpPr>
            <p:nvPr>
              <p:custDataLst>
                <p:tags r:id="rId99"/>
              </p:custDataLst>
            </p:nvPr>
          </p:nvSpPr>
          <p:spPr bwMode="auto">
            <a:xfrm>
              <a:off x="340" y="368"/>
              <a:ext cx="159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61456" name="Group 55"/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4122738" y="2806700"/>
            <a:ext cx="493712" cy="387350"/>
            <a:chOff x="340" y="368"/>
            <a:chExt cx="340" cy="307"/>
          </a:xfrm>
        </p:grpSpPr>
        <p:sp>
          <p:nvSpPr>
            <p:cNvPr id="61537" name="Line 56"/>
            <p:cNvSpPr>
              <a:spLocks noChangeShapeType="1"/>
            </p:cNvSpPr>
            <p:nvPr>
              <p:custDataLst>
                <p:tags r:id="rId96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38" name="Text Box 57"/>
            <p:cNvSpPr txBox="1">
              <a:spLocks noChangeArrowheads="1"/>
            </p:cNvSpPr>
            <p:nvPr>
              <p:custDataLst>
                <p:tags r:id="rId97"/>
              </p:custDataLst>
            </p:nvPr>
          </p:nvSpPr>
          <p:spPr bwMode="auto">
            <a:xfrm>
              <a:off x="340" y="368"/>
              <a:ext cx="159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61457" name="Group 58"/>
          <p:cNvGrpSpPr>
            <a:grpSpLocks/>
          </p:cNvGrpSpPr>
          <p:nvPr>
            <p:custDataLst>
              <p:tags r:id="rId16"/>
            </p:custDataLst>
          </p:nvPr>
        </p:nvGrpSpPr>
        <p:grpSpPr bwMode="auto">
          <a:xfrm>
            <a:off x="4122738" y="3576638"/>
            <a:ext cx="493712" cy="382587"/>
            <a:chOff x="340" y="368"/>
            <a:chExt cx="340" cy="306"/>
          </a:xfrm>
        </p:grpSpPr>
        <p:sp>
          <p:nvSpPr>
            <p:cNvPr id="61535" name="Line 59"/>
            <p:cNvSpPr>
              <a:spLocks noChangeShapeType="1"/>
            </p:cNvSpPr>
            <p:nvPr>
              <p:custDataLst>
                <p:tags r:id="rId94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36" name="Text Box 60"/>
            <p:cNvSpPr txBox="1">
              <a:spLocks noChangeArrowheads="1"/>
            </p:cNvSpPr>
            <p:nvPr>
              <p:custDataLst>
                <p:tags r:id="rId95"/>
              </p:custDataLst>
            </p:nvPr>
          </p:nvSpPr>
          <p:spPr bwMode="auto">
            <a:xfrm>
              <a:off x="340" y="368"/>
              <a:ext cx="159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61458" name="Group 61"/>
          <p:cNvGrpSpPr>
            <a:grpSpLocks/>
          </p:cNvGrpSpPr>
          <p:nvPr>
            <p:custDataLst>
              <p:tags r:id="rId17"/>
            </p:custDataLst>
          </p:nvPr>
        </p:nvGrpSpPr>
        <p:grpSpPr bwMode="auto">
          <a:xfrm>
            <a:off x="4122738" y="4291013"/>
            <a:ext cx="493712" cy="387350"/>
            <a:chOff x="340" y="368"/>
            <a:chExt cx="340" cy="307"/>
          </a:xfrm>
        </p:grpSpPr>
        <p:sp>
          <p:nvSpPr>
            <p:cNvPr id="61533" name="Line 62"/>
            <p:cNvSpPr>
              <a:spLocks noChangeShapeType="1"/>
            </p:cNvSpPr>
            <p:nvPr>
              <p:custDataLst>
                <p:tags r:id="rId92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34" name="Text Box 63"/>
            <p:cNvSpPr txBox="1">
              <a:spLocks noChangeArrowheads="1"/>
            </p:cNvSpPr>
            <p:nvPr>
              <p:custDataLst>
                <p:tags r:id="rId93"/>
              </p:custDataLst>
            </p:nvPr>
          </p:nvSpPr>
          <p:spPr bwMode="auto">
            <a:xfrm>
              <a:off x="340" y="368"/>
              <a:ext cx="159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61459" name="Group 64"/>
          <p:cNvGrpSpPr>
            <a:grpSpLocks/>
          </p:cNvGrpSpPr>
          <p:nvPr>
            <p:custDataLst>
              <p:tags r:id="rId18"/>
            </p:custDataLst>
          </p:nvPr>
        </p:nvGrpSpPr>
        <p:grpSpPr bwMode="auto">
          <a:xfrm>
            <a:off x="4122738" y="5024438"/>
            <a:ext cx="493712" cy="385762"/>
            <a:chOff x="340" y="368"/>
            <a:chExt cx="340" cy="305"/>
          </a:xfrm>
        </p:grpSpPr>
        <p:sp>
          <p:nvSpPr>
            <p:cNvPr id="61531" name="Line 65"/>
            <p:cNvSpPr>
              <a:spLocks noChangeShapeType="1"/>
            </p:cNvSpPr>
            <p:nvPr>
              <p:custDataLst>
                <p:tags r:id="rId90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32" name="Text Box 66"/>
            <p:cNvSpPr txBox="1">
              <a:spLocks noChangeArrowheads="1"/>
            </p:cNvSpPr>
            <p:nvPr>
              <p:custDataLst>
                <p:tags r:id="rId91"/>
              </p:custDataLst>
            </p:nvPr>
          </p:nvSpPr>
          <p:spPr bwMode="auto">
            <a:xfrm>
              <a:off x="340" y="368"/>
              <a:ext cx="159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61460" name="Group 67"/>
          <p:cNvGrpSpPr>
            <a:grpSpLocks/>
          </p:cNvGrpSpPr>
          <p:nvPr>
            <p:custDataLst>
              <p:tags r:id="rId19"/>
            </p:custDataLst>
          </p:nvPr>
        </p:nvGrpSpPr>
        <p:grpSpPr bwMode="auto">
          <a:xfrm>
            <a:off x="4122738" y="5759450"/>
            <a:ext cx="493712" cy="382588"/>
            <a:chOff x="340" y="368"/>
            <a:chExt cx="340" cy="306"/>
          </a:xfrm>
        </p:grpSpPr>
        <p:sp>
          <p:nvSpPr>
            <p:cNvPr id="61529" name="Line 68"/>
            <p:cNvSpPr>
              <a:spLocks noChangeShapeType="1"/>
            </p:cNvSpPr>
            <p:nvPr>
              <p:custDataLst>
                <p:tags r:id="rId88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30" name="Text Box 69"/>
            <p:cNvSpPr txBox="1"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340" y="368"/>
              <a:ext cx="159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5</a:t>
              </a:r>
            </a:p>
          </p:txBody>
        </p:sp>
      </p:grpSp>
      <p:sp>
        <p:nvSpPr>
          <p:cNvPr id="61461" name="Oval 70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4816475" y="2271713"/>
            <a:ext cx="450850" cy="43815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LD:1</a:t>
            </a:r>
          </a:p>
        </p:txBody>
      </p:sp>
      <p:sp>
        <p:nvSpPr>
          <p:cNvPr id="61462" name="Line 71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5041900" y="2711450"/>
            <a:ext cx="0" cy="2936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63" name="Oval 72"/>
          <p:cNvSpPr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4816475" y="3005138"/>
            <a:ext cx="450850" cy="43815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LD:2</a:t>
            </a:r>
          </a:p>
        </p:txBody>
      </p:sp>
      <p:sp>
        <p:nvSpPr>
          <p:cNvPr id="61464" name="Oval 73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5602288" y="3738563"/>
            <a:ext cx="449262" cy="439737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X:1</a:t>
            </a:r>
          </a:p>
        </p:txBody>
      </p:sp>
      <p:sp>
        <p:nvSpPr>
          <p:cNvPr id="61465" name="Oval 74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5602288" y="4471988"/>
            <a:ext cx="449262" cy="439737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X:2</a:t>
            </a:r>
          </a:p>
        </p:txBody>
      </p:sp>
      <p:sp>
        <p:nvSpPr>
          <p:cNvPr id="61466" name="Oval 75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5602288" y="5207000"/>
            <a:ext cx="449262" cy="43815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X:3</a:t>
            </a:r>
          </a:p>
        </p:txBody>
      </p:sp>
      <p:sp>
        <p:nvSpPr>
          <p:cNvPr id="61467" name="Line 76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5060950" y="4913313"/>
            <a:ext cx="0" cy="2936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68" name="Oval 77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5602288" y="5940425"/>
            <a:ext cx="449262" cy="439738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X:4</a:t>
            </a:r>
          </a:p>
        </p:txBody>
      </p:sp>
      <p:sp>
        <p:nvSpPr>
          <p:cNvPr id="61469" name="Oval 78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4816475" y="3743325"/>
            <a:ext cx="450850" cy="439738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LD:3</a:t>
            </a:r>
          </a:p>
        </p:txBody>
      </p:sp>
      <p:sp>
        <p:nvSpPr>
          <p:cNvPr id="61470" name="Line 79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5041900" y="4183063"/>
            <a:ext cx="0" cy="2936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71" name="Oval 80"/>
          <p:cNvSpPr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4816475" y="4476750"/>
            <a:ext cx="450850" cy="43815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LD:4</a:t>
            </a:r>
          </a:p>
        </p:txBody>
      </p:sp>
      <p:sp>
        <p:nvSpPr>
          <p:cNvPr id="61472" name="Oval 81"/>
          <p:cNvSpPr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4816475" y="5211763"/>
            <a:ext cx="450850" cy="439737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LD:5</a:t>
            </a:r>
          </a:p>
        </p:txBody>
      </p:sp>
      <p:sp>
        <p:nvSpPr>
          <p:cNvPr id="61473" name="Line 82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5041900" y="5653088"/>
            <a:ext cx="0" cy="2936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74" name="Oval 83"/>
          <p:cNvSpPr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4816475" y="5946775"/>
            <a:ext cx="450850" cy="43815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LD:6</a:t>
            </a:r>
          </a:p>
        </p:txBody>
      </p:sp>
      <p:sp>
        <p:nvSpPr>
          <p:cNvPr id="61475" name="Line 84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5414963" y="2087563"/>
            <a:ext cx="0" cy="4370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76" name="Text Box 85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4197350" y="1793875"/>
            <a:ext cx="11811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Core 1</a:t>
            </a:r>
          </a:p>
        </p:txBody>
      </p:sp>
      <p:sp>
        <p:nvSpPr>
          <p:cNvPr id="61477" name="Text Box 86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5378450" y="1793875"/>
            <a:ext cx="11557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Core 2</a:t>
            </a:r>
          </a:p>
        </p:txBody>
      </p:sp>
      <p:sp>
        <p:nvSpPr>
          <p:cNvPr id="61478" name="Line 87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5189538" y="2636838"/>
            <a:ext cx="620712" cy="1103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79" name="Line 88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5060950" y="3444875"/>
            <a:ext cx="0" cy="2952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80" name="Text Box 89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5051425" y="1357313"/>
            <a:ext cx="733425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PMT</a:t>
            </a:r>
          </a:p>
        </p:txBody>
      </p:sp>
      <p:sp>
        <p:nvSpPr>
          <p:cNvPr id="61481" name="Line 90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>
            <a:off x="5189538" y="3373438"/>
            <a:ext cx="620712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82" name="Line 91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>
            <a:off x="5189538" y="4105275"/>
            <a:ext cx="620712" cy="1103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83" name="Line 92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>
            <a:off x="5189538" y="4840288"/>
            <a:ext cx="620712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84" name="Oval 93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5564188" y="3702050"/>
            <a:ext cx="525462" cy="515938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485" name="Oval 94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5565775" y="4437063"/>
            <a:ext cx="525463" cy="5143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486" name="Oval 95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5564188" y="5170488"/>
            <a:ext cx="525462" cy="515937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487" name="Oval 96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5564188" y="5905500"/>
            <a:ext cx="525462" cy="5143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488" name="Line 97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7308850" y="2197100"/>
            <a:ext cx="0" cy="422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61489" name="Group 98"/>
          <p:cNvGrpSpPr>
            <a:grpSpLocks/>
          </p:cNvGrpSpPr>
          <p:nvPr>
            <p:custDataLst>
              <p:tags r:id="rId48"/>
            </p:custDataLst>
          </p:nvPr>
        </p:nvGrpSpPr>
        <p:grpSpPr bwMode="auto">
          <a:xfrm>
            <a:off x="6915150" y="2087563"/>
            <a:ext cx="493713" cy="382587"/>
            <a:chOff x="340" y="368"/>
            <a:chExt cx="340" cy="305"/>
          </a:xfrm>
        </p:grpSpPr>
        <p:sp>
          <p:nvSpPr>
            <p:cNvPr id="61527" name="Line 99"/>
            <p:cNvSpPr>
              <a:spLocks noChangeShapeType="1"/>
            </p:cNvSpPr>
            <p:nvPr>
              <p:custDataLst>
                <p:tags r:id="rId86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28" name="Text Box 100"/>
            <p:cNvSpPr txBox="1">
              <a:spLocks noChangeArrowheads="1"/>
            </p:cNvSpPr>
            <p:nvPr>
              <p:custDataLst>
                <p:tags r:id="rId87"/>
              </p:custDataLst>
            </p:nvPr>
          </p:nvSpPr>
          <p:spPr bwMode="auto">
            <a:xfrm>
              <a:off x="340" y="368"/>
              <a:ext cx="159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0</a:t>
              </a:r>
            </a:p>
          </p:txBody>
        </p:sp>
      </p:grpSp>
      <p:grpSp>
        <p:nvGrpSpPr>
          <p:cNvPr id="61490" name="Group 101"/>
          <p:cNvGrpSpPr>
            <a:grpSpLocks/>
          </p:cNvGrpSpPr>
          <p:nvPr>
            <p:custDataLst>
              <p:tags r:id="rId49"/>
            </p:custDataLst>
          </p:nvPr>
        </p:nvGrpSpPr>
        <p:grpSpPr bwMode="auto">
          <a:xfrm>
            <a:off x="6915150" y="2806700"/>
            <a:ext cx="493713" cy="387350"/>
            <a:chOff x="340" y="368"/>
            <a:chExt cx="340" cy="307"/>
          </a:xfrm>
        </p:grpSpPr>
        <p:sp>
          <p:nvSpPr>
            <p:cNvPr id="61525" name="Line 102"/>
            <p:cNvSpPr>
              <a:spLocks noChangeShapeType="1"/>
            </p:cNvSpPr>
            <p:nvPr>
              <p:custDataLst>
                <p:tags r:id="rId84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26" name="Text Box 103"/>
            <p:cNvSpPr txBox="1">
              <a:spLocks noChangeArrowheads="1"/>
            </p:cNvSpPr>
            <p:nvPr>
              <p:custDataLst>
                <p:tags r:id="rId85"/>
              </p:custDataLst>
            </p:nvPr>
          </p:nvSpPr>
          <p:spPr bwMode="auto">
            <a:xfrm>
              <a:off x="340" y="368"/>
              <a:ext cx="159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61491" name="Group 104"/>
          <p:cNvGrpSpPr>
            <a:grpSpLocks/>
          </p:cNvGrpSpPr>
          <p:nvPr>
            <p:custDataLst>
              <p:tags r:id="rId50"/>
            </p:custDataLst>
          </p:nvPr>
        </p:nvGrpSpPr>
        <p:grpSpPr bwMode="auto">
          <a:xfrm>
            <a:off x="6915150" y="3576638"/>
            <a:ext cx="493713" cy="382587"/>
            <a:chOff x="340" y="368"/>
            <a:chExt cx="340" cy="306"/>
          </a:xfrm>
        </p:grpSpPr>
        <p:sp>
          <p:nvSpPr>
            <p:cNvPr id="61523" name="Line 105"/>
            <p:cNvSpPr>
              <a:spLocks noChangeShapeType="1"/>
            </p:cNvSpPr>
            <p:nvPr>
              <p:custDataLst>
                <p:tags r:id="rId82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24" name="Text Box 106"/>
            <p:cNvSpPr txBox="1">
              <a:spLocks noChangeArrowheads="1"/>
            </p:cNvSpPr>
            <p:nvPr>
              <p:custDataLst>
                <p:tags r:id="rId83"/>
              </p:custDataLst>
            </p:nvPr>
          </p:nvSpPr>
          <p:spPr bwMode="auto">
            <a:xfrm>
              <a:off x="340" y="368"/>
              <a:ext cx="159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2</a:t>
              </a:r>
            </a:p>
          </p:txBody>
        </p:sp>
      </p:grpSp>
      <p:grpSp>
        <p:nvGrpSpPr>
          <p:cNvPr id="61492" name="Group 107"/>
          <p:cNvGrpSpPr>
            <a:grpSpLocks/>
          </p:cNvGrpSpPr>
          <p:nvPr>
            <p:custDataLst>
              <p:tags r:id="rId51"/>
            </p:custDataLst>
          </p:nvPr>
        </p:nvGrpSpPr>
        <p:grpSpPr bwMode="auto">
          <a:xfrm>
            <a:off x="6915150" y="4291013"/>
            <a:ext cx="493713" cy="387350"/>
            <a:chOff x="340" y="368"/>
            <a:chExt cx="340" cy="307"/>
          </a:xfrm>
        </p:grpSpPr>
        <p:sp>
          <p:nvSpPr>
            <p:cNvPr id="61521" name="Line 108"/>
            <p:cNvSpPr>
              <a:spLocks noChangeShapeType="1"/>
            </p:cNvSpPr>
            <p:nvPr>
              <p:custDataLst>
                <p:tags r:id="rId80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22" name="Text Box 109"/>
            <p:cNvSpPr txBox="1"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>
              <a:off x="340" y="368"/>
              <a:ext cx="159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61493" name="Group 110"/>
          <p:cNvGrpSpPr>
            <a:grpSpLocks/>
          </p:cNvGrpSpPr>
          <p:nvPr>
            <p:custDataLst>
              <p:tags r:id="rId52"/>
            </p:custDataLst>
          </p:nvPr>
        </p:nvGrpSpPr>
        <p:grpSpPr bwMode="auto">
          <a:xfrm>
            <a:off x="6915150" y="5024438"/>
            <a:ext cx="493713" cy="385762"/>
            <a:chOff x="340" y="368"/>
            <a:chExt cx="340" cy="305"/>
          </a:xfrm>
        </p:grpSpPr>
        <p:sp>
          <p:nvSpPr>
            <p:cNvPr id="61519" name="Line 111"/>
            <p:cNvSpPr>
              <a:spLocks noChangeShapeType="1"/>
            </p:cNvSpPr>
            <p:nvPr>
              <p:custDataLst>
                <p:tags r:id="rId78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20" name="Text Box 112"/>
            <p:cNvSpPr txBox="1"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>
              <a:off x="340" y="368"/>
              <a:ext cx="159" cy="3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4</a:t>
              </a:r>
            </a:p>
          </p:txBody>
        </p:sp>
      </p:grpSp>
      <p:grpSp>
        <p:nvGrpSpPr>
          <p:cNvPr id="61494" name="Group 113"/>
          <p:cNvGrpSpPr>
            <a:grpSpLocks/>
          </p:cNvGrpSpPr>
          <p:nvPr>
            <p:custDataLst>
              <p:tags r:id="rId53"/>
            </p:custDataLst>
          </p:nvPr>
        </p:nvGrpSpPr>
        <p:grpSpPr bwMode="auto">
          <a:xfrm>
            <a:off x="6915150" y="5759450"/>
            <a:ext cx="493713" cy="382588"/>
            <a:chOff x="340" y="368"/>
            <a:chExt cx="340" cy="306"/>
          </a:xfrm>
        </p:grpSpPr>
        <p:sp>
          <p:nvSpPr>
            <p:cNvPr id="61517" name="Line 114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544" y="459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518" name="Text Box 115"/>
            <p:cNvSpPr txBox="1">
              <a:spLocks noChangeArrowheads="1"/>
            </p:cNvSpPr>
            <p:nvPr>
              <p:custDataLst>
                <p:tags r:id="rId77"/>
              </p:custDataLst>
            </p:nvPr>
          </p:nvSpPr>
          <p:spPr bwMode="auto">
            <a:xfrm>
              <a:off x="340" y="368"/>
              <a:ext cx="159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</a:pPr>
              <a:r>
                <a:rPr lang="en-US" altLang="en-US" sz="2000" b="1">
                  <a:solidFill>
                    <a:schemeClr val="tx1"/>
                  </a:solidFill>
                </a:rPr>
                <a:t>5</a:t>
              </a:r>
            </a:p>
          </p:txBody>
        </p:sp>
      </p:grpSp>
      <p:sp>
        <p:nvSpPr>
          <p:cNvPr id="61495" name="Oval 116"/>
          <p:cNvSpPr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7608888" y="2271713"/>
            <a:ext cx="447675" cy="43815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LD:1</a:t>
            </a:r>
          </a:p>
        </p:txBody>
      </p:sp>
      <p:sp>
        <p:nvSpPr>
          <p:cNvPr id="61496" name="Line 117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7834313" y="2711450"/>
            <a:ext cx="0" cy="2936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97" name="Oval 118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7608888" y="3005138"/>
            <a:ext cx="447675" cy="43815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X:1</a:t>
            </a:r>
          </a:p>
        </p:txBody>
      </p:sp>
      <p:sp>
        <p:nvSpPr>
          <p:cNvPr id="61498" name="Oval 119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8393113" y="3738563"/>
            <a:ext cx="447675" cy="439737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LD:2</a:t>
            </a:r>
          </a:p>
        </p:txBody>
      </p:sp>
      <p:sp>
        <p:nvSpPr>
          <p:cNvPr id="61499" name="Line 120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>
            <a:off x="8618538" y="4179888"/>
            <a:ext cx="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00" name="Oval 121"/>
          <p:cNvSpPr>
            <a:spLocks noChangeArrowheads="1"/>
          </p:cNvSpPr>
          <p:nvPr>
            <p:custDataLst>
              <p:tags r:id="rId59"/>
            </p:custDataLst>
          </p:nvPr>
        </p:nvSpPr>
        <p:spPr bwMode="auto">
          <a:xfrm>
            <a:off x="8393113" y="4471988"/>
            <a:ext cx="447675" cy="439737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X:2</a:t>
            </a:r>
          </a:p>
        </p:txBody>
      </p:sp>
      <p:sp>
        <p:nvSpPr>
          <p:cNvPr id="61501" name="Oval 122"/>
          <p:cNvSpPr>
            <a:spLocks noChangeArrowheads="1"/>
          </p:cNvSpPr>
          <p:nvPr>
            <p:custDataLst>
              <p:tags r:id="rId60"/>
            </p:custDataLst>
          </p:nvPr>
        </p:nvSpPr>
        <p:spPr bwMode="auto">
          <a:xfrm>
            <a:off x="7608888" y="5211763"/>
            <a:ext cx="447675" cy="439737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LD:3</a:t>
            </a:r>
          </a:p>
        </p:txBody>
      </p:sp>
      <p:sp>
        <p:nvSpPr>
          <p:cNvPr id="61502" name="Line 123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>
            <a:off x="7834313" y="5653088"/>
            <a:ext cx="0" cy="2936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03" name="Oval 124"/>
          <p:cNvSpPr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7608888" y="5946775"/>
            <a:ext cx="447675" cy="43815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400" b="1">
                <a:solidFill>
                  <a:schemeClr val="tx1"/>
                </a:solidFill>
              </a:rPr>
              <a:t>X:3</a:t>
            </a:r>
          </a:p>
        </p:txBody>
      </p:sp>
      <p:sp>
        <p:nvSpPr>
          <p:cNvPr id="61504" name="Line 125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>
            <a:off x="8020050" y="2636838"/>
            <a:ext cx="600075" cy="1103312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05" name="Line 126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 flipH="1">
            <a:off x="7832725" y="4105275"/>
            <a:ext cx="598488" cy="110331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06" name="Line 127"/>
          <p:cNvSpPr>
            <a:spLocks noChangeShapeType="1"/>
          </p:cNvSpPr>
          <p:nvPr>
            <p:custDataLst>
              <p:tags r:id="rId65"/>
            </p:custDataLst>
          </p:nvPr>
        </p:nvSpPr>
        <p:spPr bwMode="auto">
          <a:xfrm>
            <a:off x="8205788" y="2087563"/>
            <a:ext cx="0" cy="4370387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07" name="Text Box 128"/>
          <p:cNvSpPr txBox="1">
            <a:spLocks noChangeArrowheads="1"/>
          </p:cNvSpPr>
          <p:nvPr>
            <p:custDataLst>
              <p:tags r:id="rId66"/>
            </p:custDataLst>
          </p:nvPr>
        </p:nvSpPr>
        <p:spPr bwMode="auto">
          <a:xfrm>
            <a:off x="7008813" y="1793875"/>
            <a:ext cx="116205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Core 1</a:t>
            </a:r>
          </a:p>
        </p:txBody>
      </p:sp>
      <p:sp>
        <p:nvSpPr>
          <p:cNvPr id="61508" name="Text Box 129"/>
          <p:cNvSpPr txBox="1">
            <a:spLocks noChangeArrowheads="1"/>
          </p:cNvSpPr>
          <p:nvPr>
            <p:custDataLst>
              <p:tags r:id="rId67"/>
            </p:custDataLst>
          </p:nvPr>
        </p:nvSpPr>
        <p:spPr bwMode="auto">
          <a:xfrm>
            <a:off x="8170863" y="1793875"/>
            <a:ext cx="1135062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Core 2</a:t>
            </a:r>
          </a:p>
        </p:txBody>
      </p:sp>
      <p:sp>
        <p:nvSpPr>
          <p:cNvPr id="61509" name="Text Box 130"/>
          <p:cNvSpPr txBox="1">
            <a:spLocks noChangeArrowheads="1"/>
          </p:cNvSpPr>
          <p:nvPr>
            <p:custDataLst>
              <p:tags r:id="rId68"/>
            </p:custDataLst>
          </p:nvPr>
        </p:nvSpPr>
        <p:spPr bwMode="auto">
          <a:xfrm>
            <a:off x="7827963" y="1357313"/>
            <a:ext cx="747712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2200">
                <a:solidFill>
                  <a:schemeClr val="tx1"/>
                </a:solidFill>
                <a:latin typeface="Tahoma" panose="020B0604030504040204" pitchFamily="34" charset="0"/>
              </a:rPr>
              <a:t>CMT</a:t>
            </a:r>
          </a:p>
        </p:txBody>
      </p:sp>
      <p:sp>
        <p:nvSpPr>
          <p:cNvPr id="61510" name="Oval 131"/>
          <p:cNvSpPr>
            <a:spLocks noChangeArrowheads="1"/>
          </p:cNvSpPr>
          <p:nvPr>
            <p:custDataLst>
              <p:tags r:id="rId69"/>
            </p:custDataLst>
          </p:nvPr>
        </p:nvSpPr>
        <p:spPr bwMode="auto">
          <a:xfrm>
            <a:off x="7567613" y="2968625"/>
            <a:ext cx="527050" cy="5143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511" name="Oval 132"/>
          <p:cNvSpPr>
            <a:spLocks noChangeArrowheads="1"/>
          </p:cNvSpPr>
          <p:nvPr>
            <p:custDataLst>
              <p:tags r:id="rId70"/>
            </p:custDataLst>
          </p:nvPr>
        </p:nvSpPr>
        <p:spPr bwMode="auto">
          <a:xfrm>
            <a:off x="8356600" y="4437063"/>
            <a:ext cx="525463" cy="5143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512" name="Oval 133"/>
          <p:cNvSpPr>
            <a:spLocks noChangeArrowheads="1"/>
          </p:cNvSpPr>
          <p:nvPr>
            <p:custDataLst>
              <p:tags r:id="rId71"/>
            </p:custDataLst>
          </p:nvPr>
        </p:nvSpPr>
        <p:spPr bwMode="auto">
          <a:xfrm>
            <a:off x="7570788" y="5907088"/>
            <a:ext cx="525462" cy="51435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513" name="AutoShape 134"/>
          <p:cNvSpPr>
            <a:spLocks/>
          </p:cNvSpPr>
          <p:nvPr>
            <p:custDataLst>
              <p:tags r:id="rId72"/>
            </p:custDataLst>
          </p:nvPr>
        </p:nvSpPr>
        <p:spPr bwMode="auto">
          <a:xfrm rot="-5400000">
            <a:off x="3678238" y="-1023938"/>
            <a:ext cx="406400" cy="4594225"/>
          </a:xfrm>
          <a:prstGeom prst="rightBrace">
            <a:avLst>
              <a:gd name="adj1" fmla="val 94206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514" name="AutoShape 135"/>
          <p:cNvSpPr>
            <a:spLocks/>
          </p:cNvSpPr>
          <p:nvPr>
            <p:custDataLst>
              <p:tags r:id="rId73"/>
            </p:custDataLst>
          </p:nvPr>
        </p:nvSpPr>
        <p:spPr bwMode="auto">
          <a:xfrm rot="5400000">
            <a:off x="6449219" y="4282282"/>
            <a:ext cx="406400" cy="4595812"/>
          </a:xfrm>
          <a:prstGeom prst="rightBrace">
            <a:avLst>
              <a:gd name="adj1" fmla="val 9423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1515" name="Text Box 136"/>
          <p:cNvSpPr txBox="1">
            <a:spLocks noChangeArrowheads="1"/>
          </p:cNvSpPr>
          <p:nvPr>
            <p:custDataLst>
              <p:tags r:id="rId74"/>
            </p:custDataLst>
          </p:nvPr>
        </p:nvSpPr>
        <p:spPr bwMode="auto">
          <a:xfrm>
            <a:off x="4197350" y="6905625"/>
            <a:ext cx="5703888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Cross-thread Dependences </a:t>
            </a: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 Wide Applicability</a:t>
            </a:r>
          </a:p>
        </p:txBody>
      </p:sp>
      <p:sp>
        <p:nvSpPr>
          <p:cNvPr id="61516" name="Text Box 137"/>
          <p:cNvSpPr txBox="1">
            <a:spLocks noChangeArrowheads="1"/>
          </p:cNvSpPr>
          <p:nvPr>
            <p:custDataLst>
              <p:tags r:id="rId75"/>
            </p:custDataLst>
          </p:nvPr>
        </p:nvSpPr>
        <p:spPr bwMode="auto">
          <a:xfrm>
            <a:off x="949325" y="661988"/>
            <a:ext cx="570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Thread-local Recurrences </a:t>
            </a: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  <a:sym typeface="Wingdings" panose="05000000000000000000" pitchFamily="2" charset="2"/>
              </a:rPr>
              <a:t></a:t>
            </a: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 Fast Execution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Decoupled Software Pipelining</a:t>
            </a:r>
          </a:p>
        </p:txBody>
      </p:sp>
      <p:sp>
        <p:nvSpPr>
          <p:cNvPr id="6553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503238" y="1588"/>
            <a:ext cx="9890125" cy="124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 anchor="ctr"/>
          <a:lstStyle>
            <a:lvl1pPr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3100">
                <a:solidFill>
                  <a:srgbClr val="990000"/>
                </a:solidFill>
              </a:rPr>
              <a:t>Decoupled Software Pipelining (DSWP)</a:t>
            </a:r>
            <a:br>
              <a:rPr lang="en-US" altLang="en-US" sz="3100">
                <a:solidFill>
                  <a:srgbClr val="990000"/>
                </a:solidFill>
              </a:rPr>
            </a:br>
            <a:endParaRPr lang="en-US" altLang="en-US" sz="3100">
              <a:solidFill>
                <a:srgbClr val="990000"/>
              </a:solidFill>
            </a:endParaRPr>
          </a:p>
        </p:txBody>
      </p:sp>
      <p:sp>
        <p:nvSpPr>
          <p:cNvPr id="66563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536825" y="889000"/>
            <a:ext cx="4900613" cy="1552575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endParaRPr lang="en-US" altLang="en-US" sz="100" b="1">
              <a:solidFill>
                <a:schemeClr val="tx1"/>
              </a:solidFill>
              <a:latin typeface="Courier New" panose="02070309020205020404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A: while(node) 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B:   ncost = doit(node);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C:   cost += ncost;</a:t>
            </a:r>
          </a:p>
          <a:p>
            <a:pPr>
              <a:lnSpc>
                <a:spcPct val="5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sz="2200" b="1">
                <a:solidFill>
                  <a:schemeClr val="tx1"/>
                </a:solidFill>
                <a:latin typeface="Courier New" panose="02070309020205020404" pitchFamily="49" charset="0"/>
              </a:rPr>
              <a:t>D:   node = node-&gt;next;</a:t>
            </a:r>
          </a:p>
        </p:txBody>
      </p:sp>
      <p:sp>
        <p:nvSpPr>
          <p:cNvPr id="17413" name="Text Box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573463" y="6580188"/>
            <a:ext cx="34798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Inter-thread communication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latency is a one-time cost</a:t>
            </a:r>
          </a:p>
        </p:txBody>
      </p:sp>
      <p:grpSp>
        <p:nvGrpSpPr>
          <p:cNvPr id="66565" name="Group 26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157163" y="5662613"/>
            <a:ext cx="2781300" cy="1663700"/>
            <a:chOff x="298" y="3147"/>
            <a:chExt cx="1593" cy="925"/>
          </a:xfrm>
        </p:grpSpPr>
        <p:sp>
          <p:nvSpPr>
            <p:cNvPr id="66610" name="Line 27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>
              <a:off x="307" y="3638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11" name="Text Box 28"/>
            <p:cNvSpPr txBox="1"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609" y="3534"/>
              <a:ext cx="83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intra-iteration</a:t>
              </a:r>
              <a:endParaRPr lang="en-US" altLang="en-US" sz="16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612" name="Line 29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>
              <a:off x="298" y="383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613" name="Text Box 30"/>
            <p:cNvSpPr txBox="1"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600" y="3726"/>
              <a:ext cx="76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loop-carried</a:t>
              </a:r>
              <a:endParaRPr lang="en-US" altLang="en-US" sz="16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614" name="Text Box 31"/>
            <p:cNvSpPr txBox="1">
              <a:spLocks noChangeArrowheads="1"/>
            </p:cNvSpPr>
            <p:nvPr>
              <p:custDataLst>
                <p:tags r:id="rId21"/>
              </p:custDataLst>
            </p:nvPr>
          </p:nvSpPr>
          <p:spPr bwMode="auto">
            <a:xfrm>
              <a:off x="610" y="3147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00CC00"/>
                  </a:solidFill>
                  <a:latin typeface="Arial" panose="020B0604020202020204" pitchFamily="34" charset="0"/>
                </a:rPr>
                <a:t>register</a:t>
              </a:r>
              <a:endParaRPr lang="en-US" altLang="en-US" sz="1600" b="1">
                <a:solidFill>
                  <a:srgbClr val="00CC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615" name="Text Box 33"/>
            <p:cNvSpPr txBox="1">
              <a:spLocks noChangeArrowheads="1"/>
            </p:cNvSpPr>
            <p:nvPr>
              <p:custDataLst>
                <p:tags r:id="rId22"/>
              </p:custDataLst>
            </p:nvPr>
          </p:nvSpPr>
          <p:spPr bwMode="auto">
            <a:xfrm>
              <a:off x="616" y="3336"/>
              <a:ext cx="49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control</a:t>
              </a:r>
              <a:endParaRPr lang="en-US" altLang="en-US" sz="16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616" name="Rectangle 3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298" y="3929"/>
              <a:ext cx="287" cy="95"/>
            </a:xfrm>
            <a:prstGeom prst="rect">
              <a:avLst/>
            </a:prstGeom>
            <a:solidFill>
              <a:schemeClr val="tx1"/>
            </a:solidFill>
            <a:ln w="381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1882" tIns="50941" rIns="101882" bIns="50941" anchor="ctr"/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endParaRPr lang="en-US" altLang="en-US" b="1">
                <a:solidFill>
                  <a:schemeClr val="tx1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66617" name="Text Box 35"/>
            <p:cNvSpPr txBox="1">
              <a:spLocks noChangeArrowheads="1"/>
            </p:cNvSpPr>
            <p:nvPr>
              <p:custDataLst>
                <p:tags r:id="rId24"/>
              </p:custDataLst>
            </p:nvPr>
          </p:nvSpPr>
          <p:spPr bwMode="auto">
            <a:xfrm>
              <a:off x="591" y="3880"/>
              <a:ext cx="130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communication queue</a:t>
              </a:r>
              <a:endParaRPr lang="en-US" altLang="en-US" sz="16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6566" name="Text Box 3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083550" y="0"/>
            <a:ext cx="197485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>
                <a:schemeClr val="accent2"/>
              </a:buClr>
            </a:pPr>
            <a:r>
              <a:rPr lang="en-US" altLang="en-US" b="1">
                <a:solidFill>
                  <a:schemeClr val="tx1"/>
                </a:solidFill>
                <a:latin typeface="Tahoma" panose="020B0604030504040204" pitchFamily="34" charset="0"/>
              </a:rPr>
              <a:t>[MICRO 2005]</a:t>
            </a:r>
          </a:p>
        </p:txBody>
      </p:sp>
      <p:sp>
        <p:nvSpPr>
          <p:cNvPr id="66567" name="Text Box 10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47700" y="2613025"/>
            <a:ext cx="144621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Dependence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Graph</a:t>
            </a:r>
          </a:p>
        </p:txBody>
      </p:sp>
      <p:sp>
        <p:nvSpPr>
          <p:cNvPr id="1614861" name="Text Box 13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927475" y="2682875"/>
            <a:ext cx="90170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DAG</a:t>
            </a:r>
            <a:r>
              <a:rPr lang="en-US" altLang="en-US" sz="1600" b="1" baseline="-25000">
                <a:solidFill>
                  <a:schemeClr val="tx1"/>
                </a:solidFill>
                <a:latin typeface="Tahoma" panose="020B0604030504040204" pitchFamily="34" charset="0"/>
              </a:rPr>
              <a:t>SCC</a:t>
            </a:r>
          </a:p>
        </p:txBody>
      </p:sp>
      <p:sp>
        <p:nvSpPr>
          <p:cNvPr id="1614862" name="Text Box 14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427788" y="2635250"/>
            <a:ext cx="108902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Thread 1</a:t>
            </a:r>
          </a:p>
        </p:txBody>
      </p:sp>
      <p:sp>
        <p:nvSpPr>
          <p:cNvPr id="1614863" name="Text Box 15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7908925" y="2635250"/>
            <a:ext cx="1089025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alt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Thread 2</a:t>
            </a:r>
          </a:p>
        </p:txBody>
      </p:sp>
      <p:sp>
        <p:nvSpPr>
          <p:cNvPr id="1614864" name="Line 16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7745413" y="2854325"/>
            <a:ext cx="0" cy="28781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14865" name="Line 17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7213600" y="3460750"/>
            <a:ext cx="360363" cy="2381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14870" name="Rectangle 22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 rot="2041855">
            <a:off x="7516813" y="3746500"/>
            <a:ext cx="455612" cy="150813"/>
          </a:xfrm>
          <a:prstGeom prst="rect">
            <a:avLst/>
          </a:prstGeom>
          <a:solidFill>
            <a:srgbClr val="FF0000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sz="16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614873" name="Line 2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7897813" y="3925888"/>
            <a:ext cx="455612" cy="30321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" name="Oval 37"/>
          <p:cNvSpPr/>
          <p:nvPr/>
        </p:nvSpPr>
        <p:spPr bwMode="auto">
          <a:xfrm>
            <a:off x="2544763" y="2755900"/>
            <a:ext cx="455612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sp>
        <p:nvSpPr>
          <p:cNvPr id="40" name="Oval 39"/>
          <p:cNvSpPr/>
          <p:nvPr/>
        </p:nvSpPr>
        <p:spPr bwMode="auto">
          <a:xfrm>
            <a:off x="2544763" y="3740150"/>
            <a:ext cx="457200" cy="45561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41" name="Oval 40"/>
          <p:cNvSpPr/>
          <p:nvPr/>
        </p:nvSpPr>
        <p:spPr bwMode="auto">
          <a:xfrm>
            <a:off x="2544763" y="4722813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1584325" y="374173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A</a:t>
            </a:r>
          </a:p>
        </p:txBody>
      </p:sp>
      <p:cxnSp>
        <p:nvCxnSpPr>
          <p:cNvPr id="66579" name="Straight Arrow Connector 43"/>
          <p:cNvCxnSpPr>
            <a:cxnSpLocks noChangeShapeType="1"/>
            <a:stCxn id="40" idx="4"/>
            <a:endCxn id="41" idx="0"/>
          </p:cNvCxnSpPr>
          <p:nvPr/>
        </p:nvCxnSpPr>
        <p:spPr bwMode="auto">
          <a:xfrm rot="5400000">
            <a:off x="2510632" y="4460081"/>
            <a:ext cx="525462" cy="3175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0" name="Curved Connector 49"/>
          <p:cNvCxnSpPr>
            <a:cxnSpLocks noChangeShapeType="1"/>
            <a:stCxn id="41" idx="5"/>
            <a:endCxn id="41" idx="7"/>
          </p:cNvCxnSpPr>
          <p:nvPr/>
        </p:nvCxnSpPr>
        <p:spPr bwMode="auto">
          <a:xfrm rot="5400000" flipH="1">
            <a:off x="2773362" y="4951413"/>
            <a:ext cx="322263" cy="1588"/>
          </a:xfrm>
          <a:prstGeom prst="curvedConnector5">
            <a:avLst>
              <a:gd name="adj1" fmla="val -34398"/>
              <a:gd name="adj2" fmla="val -19542889"/>
              <a:gd name="adj3" fmla="val 126755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1" name="Curved Connector 49"/>
          <p:cNvCxnSpPr>
            <a:cxnSpLocks noChangeShapeType="1"/>
            <a:stCxn id="38" idx="5"/>
            <a:endCxn id="38" idx="7"/>
          </p:cNvCxnSpPr>
          <p:nvPr/>
        </p:nvCxnSpPr>
        <p:spPr bwMode="auto">
          <a:xfrm rot="5400000" flipH="1">
            <a:off x="2773363" y="2984500"/>
            <a:ext cx="322262" cy="1588"/>
          </a:xfrm>
          <a:prstGeom prst="curvedConnector5">
            <a:avLst>
              <a:gd name="adj1" fmla="val -42046"/>
              <a:gd name="adj2" fmla="val -21942264"/>
              <a:gd name="adj3" fmla="val 149685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2" name="Straight Arrow Connector 66"/>
          <p:cNvCxnSpPr>
            <a:cxnSpLocks noChangeShapeType="1"/>
            <a:stCxn id="38" idx="4"/>
            <a:endCxn id="40" idx="0"/>
          </p:cNvCxnSpPr>
          <p:nvPr/>
        </p:nvCxnSpPr>
        <p:spPr bwMode="auto">
          <a:xfrm rot="16200000" flipH="1">
            <a:off x="2508250" y="3476625"/>
            <a:ext cx="528638" cy="158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3" name="Straight Arrow Connector 70"/>
          <p:cNvCxnSpPr>
            <a:cxnSpLocks noChangeShapeType="1"/>
            <a:stCxn id="42" idx="7"/>
            <a:endCxn id="38" idx="3"/>
          </p:cNvCxnSpPr>
          <p:nvPr/>
        </p:nvCxnSpPr>
        <p:spPr bwMode="auto">
          <a:xfrm rot="5400000" flipH="1" flipV="1">
            <a:off x="1962150" y="3159125"/>
            <a:ext cx="661988" cy="636588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4" name="Straight Arrow Connector 76"/>
          <p:cNvCxnSpPr>
            <a:cxnSpLocks noChangeShapeType="1"/>
            <a:stCxn id="42" idx="5"/>
            <a:endCxn id="41" idx="2"/>
          </p:cNvCxnSpPr>
          <p:nvPr/>
        </p:nvCxnSpPr>
        <p:spPr bwMode="auto">
          <a:xfrm rot="16200000" flipH="1">
            <a:off x="1850232" y="4256881"/>
            <a:ext cx="819150" cy="569913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5" name="Curved Connector 49"/>
          <p:cNvCxnSpPr>
            <a:cxnSpLocks noChangeShapeType="1"/>
            <a:stCxn id="42" idx="3"/>
            <a:endCxn id="42" idx="1"/>
          </p:cNvCxnSpPr>
          <p:nvPr/>
        </p:nvCxnSpPr>
        <p:spPr bwMode="auto">
          <a:xfrm rot="5400000" flipH="1">
            <a:off x="1490662" y="3970338"/>
            <a:ext cx="322263" cy="1588"/>
          </a:xfrm>
          <a:prstGeom prst="curvedConnector5">
            <a:avLst>
              <a:gd name="adj1" fmla="val -35389"/>
              <a:gd name="adj2" fmla="val 32348935"/>
              <a:gd name="adj3" fmla="val 135389"/>
            </a:avLst>
          </a:prstGeom>
          <a:noFill/>
          <a:ln w="25400" algn="ctr">
            <a:solidFill>
              <a:srgbClr val="FF00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6" name="Straight Arrow Connector 93"/>
          <p:cNvCxnSpPr>
            <a:cxnSpLocks noChangeShapeType="1"/>
            <a:stCxn id="42" idx="6"/>
            <a:endCxn id="40" idx="2"/>
          </p:cNvCxnSpPr>
          <p:nvPr/>
        </p:nvCxnSpPr>
        <p:spPr bwMode="auto">
          <a:xfrm flipV="1">
            <a:off x="2041525" y="3968750"/>
            <a:ext cx="503238" cy="1588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6587" name="Straight Arrow Connector 103"/>
          <p:cNvCxnSpPr>
            <a:cxnSpLocks noChangeShapeType="1"/>
            <a:stCxn id="38" idx="2"/>
            <a:endCxn id="42" idx="0"/>
          </p:cNvCxnSpPr>
          <p:nvPr/>
        </p:nvCxnSpPr>
        <p:spPr bwMode="auto">
          <a:xfrm rot="10800000" flipV="1">
            <a:off x="1812925" y="2984500"/>
            <a:ext cx="731838" cy="757238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6" name="Oval 105"/>
          <p:cNvSpPr/>
          <p:nvPr/>
        </p:nvSpPr>
        <p:spPr bwMode="auto">
          <a:xfrm>
            <a:off x="4970463" y="2655888"/>
            <a:ext cx="668337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A  D</a:t>
            </a:r>
          </a:p>
        </p:txBody>
      </p:sp>
      <p:sp>
        <p:nvSpPr>
          <p:cNvPr id="108" name="Oval 107"/>
          <p:cNvSpPr/>
          <p:nvPr/>
        </p:nvSpPr>
        <p:spPr bwMode="auto">
          <a:xfrm>
            <a:off x="4600575" y="3656013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109" name="Oval 108"/>
          <p:cNvSpPr/>
          <p:nvPr/>
        </p:nvSpPr>
        <p:spPr bwMode="auto">
          <a:xfrm>
            <a:off x="5076825" y="4657725"/>
            <a:ext cx="457200" cy="455613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113" name="Straight Arrow Connector 112"/>
          <p:cNvCxnSpPr>
            <a:cxnSpLocks noChangeShapeType="1"/>
            <a:stCxn id="106" idx="4"/>
            <a:endCxn id="108" idx="7"/>
          </p:cNvCxnSpPr>
          <p:nvPr/>
        </p:nvCxnSpPr>
        <p:spPr bwMode="auto">
          <a:xfrm rot="5400000">
            <a:off x="4842669" y="3261519"/>
            <a:ext cx="611187" cy="314325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5" name="Straight Arrow Connector 114"/>
          <p:cNvCxnSpPr>
            <a:cxnSpLocks noChangeShapeType="1"/>
            <a:stCxn id="106" idx="4"/>
            <a:endCxn id="109" idx="0"/>
          </p:cNvCxnSpPr>
          <p:nvPr/>
        </p:nvCxnSpPr>
        <p:spPr bwMode="auto">
          <a:xfrm rot="5400000">
            <a:off x="4532313" y="3884613"/>
            <a:ext cx="1544637" cy="1587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7" name="Straight Arrow Connector 126"/>
          <p:cNvCxnSpPr>
            <a:cxnSpLocks noChangeShapeType="1"/>
            <a:stCxn id="106" idx="3"/>
            <a:endCxn id="108" idx="0"/>
          </p:cNvCxnSpPr>
          <p:nvPr/>
        </p:nvCxnSpPr>
        <p:spPr bwMode="auto">
          <a:xfrm rot="5400000">
            <a:off x="4644232" y="3231356"/>
            <a:ext cx="609600" cy="239713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9" name="Straight Arrow Connector 128"/>
          <p:cNvCxnSpPr>
            <a:cxnSpLocks noChangeShapeType="1"/>
            <a:stCxn id="108" idx="4"/>
            <a:endCxn id="109" idx="1"/>
          </p:cNvCxnSpPr>
          <p:nvPr/>
        </p:nvCxnSpPr>
        <p:spPr bwMode="auto">
          <a:xfrm rot="16200000" flipH="1">
            <a:off x="4680744" y="4261644"/>
            <a:ext cx="611187" cy="314325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0" name="Line 12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4711700" y="3343275"/>
            <a:ext cx="92710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1" name="Oval 130"/>
          <p:cNvSpPr/>
          <p:nvPr/>
        </p:nvSpPr>
        <p:spPr bwMode="auto">
          <a:xfrm>
            <a:off x="6756400" y="3175000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A</a:t>
            </a:r>
          </a:p>
        </p:txBody>
      </p:sp>
      <p:sp>
        <p:nvSpPr>
          <p:cNvPr id="132" name="Oval 131"/>
          <p:cNvSpPr/>
          <p:nvPr/>
        </p:nvSpPr>
        <p:spPr bwMode="auto">
          <a:xfrm>
            <a:off x="6756400" y="4024313"/>
            <a:ext cx="455613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D</a:t>
            </a:r>
          </a:p>
        </p:txBody>
      </p:sp>
      <p:cxnSp>
        <p:nvCxnSpPr>
          <p:cNvPr id="134" name="Straight Arrow Connector 133"/>
          <p:cNvCxnSpPr>
            <a:cxnSpLocks noChangeShapeType="1"/>
            <a:stCxn id="131" idx="4"/>
            <a:endCxn id="132" idx="0"/>
          </p:cNvCxnSpPr>
          <p:nvPr/>
        </p:nvCxnSpPr>
        <p:spPr bwMode="auto">
          <a:xfrm rot="5400000">
            <a:off x="6788943" y="3828257"/>
            <a:ext cx="392113" cy="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6" name="Curved Connector 49"/>
          <p:cNvCxnSpPr>
            <a:cxnSpLocks noChangeShapeType="1"/>
            <a:stCxn id="131" idx="3"/>
            <a:endCxn id="131" idx="1"/>
          </p:cNvCxnSpPr>
          <p:nvPr/>
        </p:nvCxnSpPr>
        <p:spPr bwMode="auto">
          <a:xfrm rot="5400000" flipH="1">
            <a:off x="6661944" y="3404394"/>
            <a:ext cx="323850" cy="1588"/>
          </a:xfrm>
          <a:prstGeom prst="curvedConnector5">
            <a:avLst>
              <a:gd name="adj1" fmla="val -41287"/>
              <a:gd name="adj2" fmla="val 26950634"/>
              <a:gd name="adj3" fmla="val 135389"/>
            </a:avLst>
          </a:prstGeom>
          <a:noFill/>
          <a:ln w="25400" algn="ctr">
            <a:solidFill>
              <a:srgbClr val="FF000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4" name="Curved Connector 49"/>
          <p:cNvCxnSpPr>
            <a:cxnSpLocks noChangeShapeType="1"/>
            <a:stCxn id="132" idx="3"/>
            <a:endCxn id="132" idx="1"/>
          </p:cNvCxnSpPr>
          <p:nvPr/>
        </p:nvCxnSpPr>
        <p:spPr bwMode="auto">
          <a:xfrm rot="5400000" flipH="1">
            <a:off x="6661150" y="4252913"/>
            <a:ext cx="322263" cy="1587"/>
          </a:xfrm>
          <a:prstGeom prst="curvedConnector5">
            <a:avLst>
              <a:gd name="adj1" fmla="val -53083"/>
              <a:gd name="adj2" fmla="val 26950634"/>
              <a:gd name="adj3" fmla="val 141287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8" name="Curved Connector 49"/>
          <p:cNvCxnSpPr>
            <a:cxnSpLocks noChangeShapeType="1"/>
            <a:stCxn id="132" idx="6"/>
            <a:endCxn id="131" idx="5"/>
          </p:cNvCxnSpPr>
          <p:nvPr/>
        </p:nvCxnSpPr>
        <p:spPr bwMode="auto">
          <a:xfrm flipH="1" flipV="1">
            <a:off x="7146925" y="3565525"/>
            <a:ext cx="65088" cy="687388"/>
          </a:xfrm>
          <a:prstGeom prst="curvedConnector4">
            <a:avLst>
              <a:gd name="adj1" fmla="val -345847"/>
              <a:gd name="adj2" fmla="val 61755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2" name="Oval 171"/>
          <p:cNvSpPr/>
          <p:nvPr/>
        </p:nvSpPr>
        <p:spPr bwMode="auto">
          <a:xfrm>
            <a:off x="8199438" y="4224338"/>
            <a:ext cx="457200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173" name="Oval 172"/>
          <p:cNvSpPr/>
          <p:nvPr/>
        </p:nvSpPr>
        <p:spPr bwMode="auto">
          <a:xfrm>
            <a:off x="8201025" y="5065713"/>
            <a:ext cx="455613" cy="457200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anchor="ctr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cxnSp>
        <p:nvCxnSpPr>
          <p:cNvPr id="174" name="Straight Arrow Connector 173"/>
          <p:cNvCxnSpPr>
            <a:cxnSpLocks noChangeShapeType="1"/>
            <a:stCxn id="172" idx="4"/>
            <a:endCxn id="173" idx="0"/>
          </p:cNvCxnSpPr>
          <p:nvPr/>
        </p:nvCxnSpPr>
        <p:spPr bwMode="auto">
          <a:xfrm rot="16200000" flipH="1">
            <a:off x="8236744" y="4872832"/>
            <a:ext cx="384175" cy="1587"/>
          </a:xfrm>
          <a:prstGeom prst="straightConnector1">
            <a:avLst/>
          </a:prstGeom>
          <a:noFill/>
          <a:ln w="25400" algn="ctr">
            <a:solidFill>
              <a:srgbClr val="00B05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8" name="Curved Connector 49"/>
          <p:cNvCxnSpPr>
            <a:cxnSpLocks noChangeShapeType="1"/>
            <a:stCxn id="173" idx="5"/>
            <a:endCxn id="173" idx="7"/>
          </p:cNvCxnSpPr>
          <p:nvPr/>
        </p:nvCxnSpPr>
        <p:spPr bwMode="auto">
          <a:xfrm rot="5400000" flipH="1">
            <a:off x="8429625" y="5294313"/>
            <a:ext cx="322263" cy="1587"/>
          </a:xfrm>
          <a:prstGeom prst="curvedConnector5">
            <a:avLst>
              <a:gd name="adj1" fmla="val -38338"/>
              <a:gd name="adj2" fmla="val -26977912"/>
              <a:gd name="adj3" fmla="val 132440"/>
            </a:avLst>
          </a:prstGeom>
          <a:noFill/>
          <a:ln w="25400" algn="ctr">
            <a:solidFill>
              <a:srgbClr val="00B050"/>
            </a:solidFill>
            <a:prstDash val="dash"/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" name="Line 25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7897813" y="3938588"/>
            <a:ext cx="455612" cy="119538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5" name="Rectangle 22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516813" y="4294188"/>
            <a:ext cx="455612" cy="150812"/>
          </a:xfrm>
          <a:prstGeom prst="rect">
            <a:avLst/>
          </a:prstGeom>
          <a:solidFill>
            <a:srgbClr val="00B050"/>
          </a:solidFill>
          <a:ln w="38100" algn="ctr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endParaRPr lang="en-US" altLang="en-US" sz="1600" b="1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cxnSp>
        <p:nvCxnSpPr>
          <p:cNvPr id="188" name="Straight Arrow Connector 187"/>
          <p:cNvCxnSpPr>
            <a:cxnSpLocks noChangeShapeType="1"/>
          </p:cNvCxnSpPr>
          <p:nvPr/>
        </p:nvCxnSpPr>
        <p:spPr bwMode="auto">
          <a:xfrm>
            <a:off x="7191375" y="4367213"/>
            <a:ext cx="319088" cy="1587"/>
          </a:xfrm>
          <a:prstGeom prst="straightConnector1">
            <a:avLst/>
          </a:prstGeom>
          <a:noFill/>
          <a:ln w="19050" algn="ctr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9" name="Straight Arrow Connector 188"/>
          <p:cNvCxnSpPr>
            <a:cxnSpLocks noChangeShapeType="1"/>
          </p:cNvCxnSpPr>
          <p:nvPr/>
        </p:nvCxnSpPr>
        <p:spPr bwMode="auto">
          <a:xfrm>
            <a:off x="7908925" y="4370388"/>
            <a:ext cx="320675" cy="1587"/>
          </a:xfrm>
          <a:prstGeom prst="straightConnector1">
            <a:avLst/>
          </a:prstGeom>
          <a:noFill/>
          <a:ln w="19050" algn="ctr">
            <a:solidFill>
              <a:srgbClr val="00B05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614861" grpId="0"/>
      <p:bldP spid="1614862" grpId="0"/>
      <p:bldP spid="1614863" grpId="0"/>
      <p:bldP spid="1614870" grpId="0" animBg="1"/>
      <p:bldP spid="106" grpId="0" animBg="1"/>
      <p:bldP spid="108" grpId="0" animBg="1"/>
      <p:bldP spid="109" grpId="0" animBg="1"/>
      <p:bldP spid="131" grpId="0" animBg="1"/>
      <p:bldP spid="132" grpId="0" animBg="1"/>
      <p:bldP spid="172" grpId="0" animBg="1"/>
      <p:bldP spid="173" grpId="0" animBg="1"/>
      <p:bldP spid="1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214313"/>
          </a:xfrm>
        </p:spPr>
        <p:txBody>
          <a:bodyPr/>
          <a:lstStyle/>
          <a:p>
            <a:pPr eaLnBrk="1" hangingPunct="1"/>
            <a:r>
              <a:rPr lang="pt-BR" altLang="en-US" smtClean="0"/>
              <a:t>Implementing DSWP</a:t>
            </a:r>
            <a:endParaRPr lang="en-US" altLang="en-US" smtClean="0"/>
          </a:p>
        </p:txBody>
      </p:sp>
      <p:grpSp>
        <p:nvGrpSpPr>
          <p:cNvPr id="68611" name="Group 3"/>
          <p:cNvGrpSpPr>
            <a:grpSpLocks/>
          </p:cNvGrpSpPr>
          <p:nvPr/>
        </p:nvGrpSpPr>
        <p:grpSpPr bwMode="auto">
          <a:xfrm>
            <a:off x="5283200" y="665163"/>
            <a:ext cx="4457700" cy="5156200"/>
            <a:chOff x="3207" y="902"/>
            <a:chExt cx="2553" cy="2866"/>
          </a:xfrm>
        </p:grpSpPr>
        <p:pic>
          <p:nvPicPr>
            <p:cNvPr id="6862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7" y="1071"/>
              <a:ext cx="2553" cy="26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8625" name="Text Box 5"/>
            <p:cNvSpPr txBox="1">
              <a:spLocks noChangeArrowheads="1"/>
            </p:cNvSpPr>
            <p:nvPr/>
          </p:nvSpPr>
          <p:spPr bwMode="auto">
            <a:xfrm>
              <a:off x="3364" y="902"/>
              <a:ext cx="3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pt-BR" altLang="en-US" sz="2200" b="1">
                  <a:solidFill>
                    <a:schemeClr val="tx1"/>
                  </a:solidFill>
                  <a:latin typeface="Times" panose="02020603050405020304" pitchFamily="18" charset="0"/>
                </a:rPr>
                <a:t>L1:</a:t>
              </a:r>
              <a:endParaRPr lang="en-US" altLang="en-US" sz="2200" b="1">
                <a:solidFill>
                  <a:schemeClr val="tx1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68626" name="Text Box 6"/>
            <p:cNvSpPr txBox="1">
              <a:spLocks noChangeArrowheads="1"/>
            </p:cNvSpPr>
            <p:nvPr/>
          </p:nvSpPr>
          <p:spPr bwMode="auto">
            <a:xfrm>
              <a:off x="3267" y="2547"/>
              <a:ext cx="4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marL="382588" indent="-382588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20000"/>
                </a:spcBef>
                <a:buClr>
                  <a:schemeClr val="accent2"/>
                </a:buClr>
              </a:pPr>
              <a:r>
                <a:rPr lang="pt-BR" altLang="en-US" sz="2200" b="1">
                  <a:solidFill>
                    <a:schemeClr val="tx1"/>
                  </a:solidFill>
                  <a:latin typeface="Times" panose="02020603050405020304" pitchFamily="18" charset="0"/>
                </a:rPr>
                <a:t>Aux:</a:t>
              </a:r>
              <a:endParaRPr lang="en-US" altLang="en-US" sz="2200" b="1">
                <a:solidFill>
                  <a:schemeClr val="tx1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68627" name="Line 7"/>
            <p:cNvSpPr>
              <a:spLocks noChangeShapeType="1"/>
            </p:cNvSpPr>
            <p:nvPr/>
          </p:nvSpPr>
          <p:spPr bwMode="auto">
            <a:xfrm>
              <a:off x="4622" y="1725"/>
              <a:ext cx="121" cy="1113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pic>
        <p:nvPicPr>
          <p:cNvPr id="6861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" y="763588"/>
            <a:ext cx="3403600" cy="647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613" name="Text Box 9"/>
          <p:cNvSpPr txBox="1">
            <a:spLocks noChangeArrowheads="1"/>
          </p:cNvSpPr>
          <p:nvPr/>
        </p:nvSpPr>
        <p:spPr bwMode="auto">
          <a:xfrm>
            <a:off x="987425" y="839788"/>
            <a:ext cx="7239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pt-BR" altLang="en-US" sz="2200">
                <a:solidFill>
                  <a:schemeClr val="tx1"/>
                </a:solidFill>
                <a:latin typeface="Tahoma" panose="020B0604030504040204" pitchFamily="34" charset="0"/>
              </a:rPr>
              <a:t>DFG</a:t>
            </a:r>
            <a:endParaRPr lang="en-US" altLang="en-US" sz="2200" baseline="-250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68614" name="Line 10"/>
          <p:cNvSpPr>
            <a:spLocks noChangeShapeType="1"/>
          </p:cNvSpPr>
          <p:nvPr/>
        </p:nvSpPr>
        <p:spPr bwMode="auto">
          <a:xfrm>
            <a:off x="930275" y="3494088"/>
            <a:ext cx="3760788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15" name="Line 11"/>
          <p:cNvSpPr>
            <a:spLocks noChangeShapeType="1"/>
          </p:cNvSpPr>
          <p:nvPr/>
        </p:nvSpPr>
        <p:spPr bwMode="auto">
          <a:xfrm flipH="1">
            <a:off x="6000750" y="1493838"/>
            <a:ext cx="1606550" cy="22193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68616" name="Group 12"/>
          <p:cNvGrpSpPr>
            <a:grpSpLocks/>
          </p:cNvGrpSpPr>
          <p:nvPr/>
        </p:nvGrpSpPr>
        <p:grpSpPr bwMode="auto">
          <a:xfrm>
            <a:off x="8056563" y="5713413"/>
            <a:ext cx="2001837" cy="1700212"/>
            <a:chOff x="4444" y="515"/>
            <a:chExt cx="1146" cy="945"/>
          </a:xfrm>
        </p:grpSpPr>
        <p:sp>
          <p:nvSpPr>
            <p:cNvPr id="68617" name="Line 13"/>
            <p:cNvSpPr>
              <a:spLocks noChangeShapeType="1"/>
            </p:cNvSpPr>
            <p:nvPr/>
          </p:nvSpPr>
          <p:spPr bwMode="auto">
            <a:xfrm>
              <a:off x="4453" y="118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18" name="Text Box 14"/>
            <p:cNvSpPr txBox="1">
              <a:spLocks noChangeArrowheads="1"/>
            </p:cNvSpPr>
            <p:nvPr/>
          </p:nvSpPr>
          <p:spPr bwMode="auto">
            <a:xfrm>
              <a:off x="4755" y="1076"/>
              <a:ext cx="83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intra-iteration</a:t>
              </a:r>
              <a:endParaRPr lang="en-US" altLang="en-US" sz="16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8619" name="Line 15"/>
            <p:cNvSpPr>
              <a:spLocks noChangeShapeType="1"/>
            </p:cNvSpPr>
            <p:nvPr/>
          </p:nvSpPr>
          <p:spPr bwMode="auto">
            <a:xfrm>
              <a:off x="4444" y="1372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20" name="Text Box 16"/>
            <p:cNvSpPr txBox="1">
              <a:spLocks noChangeArrowheads="1"/>
            </p:cNvSpPr>
            <p:nvPr/>
          </p:nvSpPr>
          <p:spPr bwMode="auto">
            <a:xfrm>
              <a:off x="4746" y="1268"/>
              <a:ext cx="76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loop-carried</a:t>
              </a:r>
              <a:endParaRPr lang="en-US" altLang="en-US" sz="16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8621" name="Text Box 17"/>
            <p:cNvSpPr txBox="1">
              <a:spLocks noChangeArrowheads="1"/>
            </p:cNvSpPr>
            <p:nvPr/>
          </p:nvSpPr>
          <p:spPr bwMode="auto">
            <a:xfrm>
              <a:off x="4756" y="515"/>
              <a:ext cx="5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00FF00"/>
                  </a:solidFill>
                  <a:latin typeface="Arial" panose="020B0604020202020204" pitchFamily="34" charset="0"/>
                </a:rPr>
                <a:t>register</a:t>
              </a:r>
              <a:endParaRPr lang="en-US" altLang="en-US" sz="1600" b="1">
                <a:solidFill>
                  <a:srgbClr val="00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8622" name="Text Box 18"/>
            <p:cNvSpPr txBox="1">
              <a:spLocks noChangeArrowheads="1"/>
            </p:cNvSpPr>
            <p:nvPr/>
          </p:nvSpPr>
          <p:spPr bwMode="auto">
            <a:xfrm>
              <a:off x="4765" y="892"/>
              <a:ext cx="5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FFCC00"/>
                  </a:solidFill>
                  <a:latin typeface="Arial" panose="020B0604020202020204" pitchFamily="34" charset="0"/>
                </a:rPr>
                <a:t>memory</a:t>
              </a:r>
              <a:endParaRPr lang="en-US" altLang="en-US" sz="1600" b="1">
                <a:solidFill>
                  <a:srgbClr val="FFCC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8623" name="Text Box 19"/>
            <p:cNvSpPr txBox="1">
              <a:spLocks noChangeArrowheads="1"/>
            </p:cNvSpPr>
            <p:nvPr/>
          </p:nvSpPr>
          <p:spPr bwMode="auto">
            <a:xfrm>
              <a:off x="4762" y="704"/>
              <a:ext cx="49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control</a:t>
              </a:r>
              <a:endParaRPr lang="en-US" altLang="en-US" sz="16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9051925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Optimization: Node Splitting</a:t>
            </a:r>
            <a:br>
              <a:rPr lang="en-US" altLang="en-US" smtClean="0"/>
            </a:br>
            <a:r>
              <a:rPr lang="en-US" altLang="en-US" smtClean="0"/>
              <a:t>To Eliminate Cross Thread Control</a:t>
            </a:r>
          </a:p>
        </p:txBody>
      </p:sp>
      <p:pic>
        <p:nvPicPr>
          <p:cNvPr id="131379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08713" y="1101725"/>
            <a:ext cx="3806825" cy="4730750"/>
          </a:xfrm>
          <a:noFill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1313796" name="Text Box 4"/>
          <p:cNvSpPr txBox="1">
            <a:spLocks noChangeArrowheads="1"/>
          </p:cNvSpPr>
          <p:nvPr/>
        </p:nvSpPr>
        <p:spPr bwMode="auto">
          <a:xfrm>
            <a:off x="5743575" y="1187450"/>
            <a:ext cx="528638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pt-BR" altLang="en-US" sz="2200" b="1">
                <a:solidFill>
                  <a:schemeClr val="tx1"/>
                </a:solidFill>
                <a:latin typeface="Times" panose="02020603050405020304" pitchFamily="18" charset="0"/>
              </a:rPr>
              <a:t>L1</a:t>
            </a:r>
            <a:endParaRPr lang="en-US" altLang="en-US" sz="2200" b="1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313797" name="Text Box 5"/>
          <p:cNvSpPr txBox="1">
            <a:spLocks noChangeArrowheads="1"/>
          </p:cNvSpPr>
          <p:nvPr/>
        </p:nvSpPr>
        <p:spPr bwMode="auto">
          <a:xfrm>
            <a:off x="5743575" y="3775075"/>
            <a:ext cx="528638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>
            <a:spAutoFit/>
          </a:bodyPr>
          <a:lstStyle>
            <a:lvl1pPr marL="382588" indent="-382588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019175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pt-BR" altLang="en-US" sz="2200" b="1">
                <a:solidFill>
                  <a:schemeClr val="tx1"/>
                </a:solidFill>
                <a:latin typeface="Times" panose="02020603050405020304" pitchFamily="18" charset="0"/>
              </a:rPr>
              <a:t>L2</a:t>
            </a:r>
            <a:endParaRPr lang="en-US" altLang="en-US" sz="2200" b="1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313798" name="Line 6"/>
          <p:cNvSpPr>
            <a:spLocks noChangeShapeType="1"/>
          </p:cNvSpPr>
          <p:nvPr/>
        </p:nvSpPr>
        <p:spPr bwMode="auto">
          <a:xfrm>
            <a:off x="7983538" y="1797050"/>
            <a:ext cx="211137" cy="2046288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13799" name="Line 7"/>
          <p:cNvSpPr>
            <a:spLocks noChangeShapeType="1"/>
          </p:cNvSpPr>
          <p:nvPr/>
        </p:nvSpPr>
        <p:spPr bwMode="auto">
          <a:xfrm>
            <a:off x="8296275" y="2362200"/>
            <a:ext cx="66675" cy="2830513"/>
          </a:xfrm>
          <a:prstGeom prst="line">
            <a:avLst/>
          </a:prstGeom>
          <a:noFill/>
          <a:ln w="28575">
            <a:solidFill>
              <a:srgbClr val="00FF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1380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5" y="1055688"/>
            <a:ext cx="2376488" cy="635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13801" name="Freeform 9"/>
          <p:cNvSpPr>
            <a:spLocks/>
          </p:cNvSpPr>
          <p:nvPr/>
        </p:nvSpPr>
        <p:spPr bwMode="auto">
          <a:xfrm flipH="1">
            <a:off x="3975100" y="2357438"/>
            <a:ext cx="2152650" cy="1354137"/>
          </a:xfrm>
          <a:custGeom>
            <a:avLst/>
            <a:gdLst>
              <a:gd name="T0" fmla="*/ 0 w 798"/>
              <a:gd name="T1" fmla="*/ 2147483646 h 657"/>
              <a:gd name="T2" fmla="*/ 2147483646 w 798"/>
              <a:gd name="T3" fmla="*/ 2147483646 h 657"/>
              <a:gd name="T4" fmla="*/ 2147483646 w 798"/>
              <a:gd name="T5" fmla="*/ 2147483646 h 657"/>
              <a:gd name="T6" fmla="*/ 2147483646 w 798"/>
              <a:gd name="T7" fmla="*/ 0 h 6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98" h="657">
                <a:moveTo>
                  <a:pt x="0" y="605"/>
                </a:moveTo>
                <a:cubicBezTo>
                  <a:pt x="159" y="631"/>
                  <a:pt x="318" y="657"/>
                  <a:pt x="411" y="605"/>
                </a:cubicBezTo>
                <a:cubicBezTo>
                  <a:pt x="504" y="553"/>
                  <a:pt x="491" y="391"/>
                  <a:pt x="556" y="290"/>
                </a:cubicBezTo>
                <a:cubicBezTo>
                  <a:pt x="621" y="189"/>
                  <a:pt x="753" y="44"/>
                  <a:pt x="798" y="0"/>
                </a:cubicBezTo>
              </a:path>
            </a:pathLst>
          </a:custGeom>
          <a:noFill/>
          <a:ln w="2857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0666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055688"/>
            <a:ext cx="1706563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667" name="Line 11"/>
          <p:cNvSpPr>
            <a:spLocks noChangeShapeType="1"/>
          </p:cNvSpPr>
          <p:nvPr/>
        </p:nvSpPr>
        <p:spPr bwMode="auto">
          <a:xfrm>
            <a:off x="508000" y="3668713"/>
            <a:ext cx="2238375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313804" name="Group 12"/>
          <p:cNvGrpSpPr>
            <a:grpSpLocks/>
          </p:cNvGrpSpPr>
          <p:nvPr/>
        </p:nvGrpSpPr>
        <p:grpSpPr bwMode="auto">
          <a:xfrm>
            <a:off x="2073275" y="3276600"/>
            <a:ext cx="3040063" cy="174625"/>
            <a:chOff x="1187" y="1821"/>
            <a:chExt cx="1741" cy="97"/>
          </a:xfrm>
        </p:grpSpPr>
        <p:sp>
          <p:nvSpPr>
            <p:cNvPr id="70677" name="Line 13"/>
            <p:cNvSpPr>
              <a:spLocks noChangeShapeType="1"/>
            </p:cNvSpPr>
            <p:nvPr/>
          </p:nvSpPr>
          <p:spPr bwMode="auto">
            <a:xfrm flipV="1">
              <a:off x="1187" y="1821"/>
              <a:ext cx="1741" cy="25"/>
            </a:xfrm>
            <a:prstGeom prst="line">
              <a:avLst/>
            </a:prstGeom>
            <a:noFill/>
            <a:ln w="76200" cap="rnd">
              <a:solidFill>
                <a:srgbClr val="99CC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70678" name="Line 14"/>
            <p:cNvSpPr>
              <a:spLocks noChangeShapeType="1"/>
            </p:cNvSpPr>
            <p:nvPr/>
          </p:nvSpPr>
          <p:spPr bwMode="auto">
            <a:xfrm>
              <a:off x="1187" y="1846"/>
              <a:ext cx="1137" cy="72"/>
            </a:xfrm>
            <a:prstGeom prst="line">
              <a:avLst/>
            </a:prstGeom>
            <a:noFill/>
            <a:ln w="76200" cap="rnd">
              <a:solidFill>
                <a:srgbClr val="99CCFF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70669" name="Group 15"/>
          <p:cNvGrpSpPr>
            <a:grpSpLocks/>
          </p:cNvGrpSpPr>
          <p:nvPr/>
        </p:nvGrpSpPr>
        <p:grpSpPr bwMode="auto">
          <a:xfrm>
            <a:off x="8056563" y="5713413"/>
            <a:ext cx="2001837" cy="1700212"/>
            <a:chOff x="4444" y="515"/>
            <a:chExt cx="1146" cy="945"/>
          </a:xfrm>
        </p:grpSpPr>
        <p:sp>
          <p:nvSpPr>
            <p:cNvPr id="70670" name="Line 16"/>
            <p:cNvSpPr>
              <a:spLocks noChangeShapeType="1"/>
            </p:cNvSpPr>
            <p:nvPr/>
          </p:nvSpPr>
          <p:spPr bwMode="auto">
            <a:xfrm>
              <a:off x="4453" y="1180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1" name="Text Box 17"/>
            <p:cNvSpPr txBox="1">
              <a:spLocks noChangeArrowheads="1"/>
            </p:cNvSpPr>
            <p:nvPr/>
          </p:nvSpPr>
          <p:spPr bwMode="auto">
            <a:xfrm>
              <a:off x="4755" y="1076"/>
              <a:ext cx="83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intra-iteration</a:t>
              </a:r>
              <a:endParaRPr lang="en-US" altLang="en-US" sz="16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0672" name="Line 18"/>
            <p:cNvSpPr>
              <a:spLocks noChangeShapeType="1"/>
            </p:cNvSpPr>
            <p:nvPr/>
          </p:nvSpPr>
          <p:spPr bwMode="auto">
            <a:xfrm>
              <a:off x="4444" y="1372"/>
              <a:ext cx="2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673" name="Text Box 19"/>
            <p:cNvSpPr txBox="1">
              <a:spLocks noChangeArrowheads="1"/>
            </p:cNvSpPr>
            <p:nvPr/>
          </p:nvSpPr>
          <p:spPr bwMode="auto">
            <a:xfrm>
              <a:off x="4746" y="1268"/>
              <a:ext cx="761" cy="1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loop-carried</a:t>
              </a:r>
              <a:endParaRPr lang="en-US" altLang="en-US" sz="1600" b="1">
                <a:solidFill>
                  <a:schemeClr val="tx1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0674" name="Text Box 20"/>
            <p:cNvSpPr txBox="1">
              <a:spLocks noChangeArrowheads="1"/>
            </p:cNvSpPr>
            <p:nvPr/>
          </p:nvSpPr>
          <p:spPr bwMode="auto">
            <a:xfrm>
              <a:off x="4756" y="515"/>
              <a:ext cx="5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00FF00"/>
                  </a:solidFill>
                  <a:latin typeface="Arial" panose="020B0604020202020204" pitchFamily="34" charset="0"/>
                </a:rPr>
                <a:t>register</a:t>
              </a:r>
              <a:endParaRPr lang="en-US" altLang="en-US" sz="1600" b="1">
                <a:solidFill>
                  <a:srgbClr val="00FF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0675" name="Text Box 21"/>
            <p:cNvSpPr txBox="1">
              <a:spLocks noChangeArrowheads="1"/>
            </p:cNvSpPr>
            <p:nvPr/>
          </p:nvSpPr>
          <p:spPr bwMode="auto">
            <a:xfrm>
              <a:off x="4765" y="892"/>
              <a:ext cx="5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FFCC00"/>
                  </a:solidFill>
                  <a:latin typeface="Arial" panose="020B0604020202020204" pitchFamily="34" charset="0"/>
                </a:rPr>
                <a:t>memory</a:t>
              </a:r>
              <a:endParaRPr lang="en-US" altLang="en-US" sz="1600" b="1">
                <a:solidFill>
                  <a:srgbClr val="FFCC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0676" name="Text Box 22"/>
            <p:cNvSpPr txBox="1">
              <a:spLocks noChangeArrowheads="1"/>
            </p:cNvSpPr>
            <p:nvPr/>
          </p:nvSpPr>
          <p:spPr bwMode="auto">
            <a:xfrm>
              <a:off x="4762" y="704"/>
              <a:ext cx="49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1882" tIns="50941" rIns="101882" bIns="50941">
              <a:spAutoFit/>
            </a:bodyPr>
            <a:lstStyle>
              <a:lvl1pPr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 defTabSz="1019175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defTabSz="10191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pt-BR" altLang="en-US" sz="1600" b="1">
                  <a:solidFill>
                    <a:srgbClr val="FF0000"/>
                  </a:solidFill>
                  <a:latin typeface="Arial" panose="020B0604020202020204" pitchFamily="34" charset="0"/>
                </a:rPr>
                <a:t>control</a:t>
              </a:r>
              <a:endParaRPr lang="en-US" altLang="en-US" sz="16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3796" grpId="0"/>
      <p:bldP spid="131379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1_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12333</TotalTime>
  <Words>909</Words>
  <Application>Microsoft Office PowerPoint</Application>
  <PresentationFormat>Custom</PresentationFormat>
  <Paragraphs>420</Paragraphs>
  <Slides>17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Courier New</vt:lpstr>
      <vt:lpstr>Hewlett</vt:lpstr>
      <vt:lpstr>Monotype Sorts</vt:lpstr>
      <vt:lpstr>Tahoma</vt:lpstr>
      <vt:lpstr>Times</vt:lpstr>
      <vt:lpstr>Times New Roman</vt:lpstr>
      <vt:lpstr>Wingdings</vt:lpstr>
      <vt:lpstr>hp new</vt:lpstr>
      <vt:lpstr>1_hp new</vt:lpstr>
      <vt:lpstr>Chart</vt:lpstr>
      <vt:lpstr>EECS 583 – Automatic Parallelization Via Decoupled Software Pipelining</vt:lpstr>
      <vt:lpstr>Parallelization: Scientific vs Non-Scientific Codes</vt:lpstr>
      <vt:lpstr>Alternative Parallelization Approaches</vt:lpstr>
      <vt:lpstr>Comparison: IMT, PMT, CMT </vt:lpstr>
      <vt:lpstr>Comparison: IMT, PMT, CMT </vt:lpstr>
      <vt:lpstr>Decoupled Software Pipelining</vt:lpstr>
      <vt:lpstr>PowerPoint Presentation</vt:lpstr>
      <vt:lpstr>Implementing DSWP</vt:lpstr>
      <vt:lpstr>Optimization: Node Splitting To Eliminate Cross Thread Control</vt:lpstr>
      <vt:lpstr>Optimization: Node Splitting To Reduce Communication</vt:lpstr>
      <vt:lpstr>Constraint: Strongly Connected Components</vt:lpstr>
      <vt:lpstr>Speculation – Break Statistically Unlikely Dependences </vt:lpstr>
      <vt:lpstr>Why Speculation? </vt:lpstr>
      <vt:lpstr>Why Speculation? </vt:lpstr>
      <vt:lpstr>Execution Paradigm </vt:lpstr>
      <vt:lpstr>Evaluation: Dual Core vs Single Core </vt:lpstr>
      <vt:lpstr>References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288</cp:revision>
  <cp:lastPrinted>2001-10-18T06:50:13Z</cp:lastPrinted>
  <dcterms:created xsi:type="dcterms:W3CDTF">1999-01-24T07:45:10Z</dcterms:created>
  <dcterms:modified xsi:type="dcterms:W3CDTF">2023-04-10T01:23:33Z</dcterms:modified>
</cp:coreProperties>
</file>