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8" r:id="rId3"/>
    <p:sldId id="592" r:id="rId4"/>
    <p:sldId id="593" r:id="rId5"/>
    <p:sldId id="594" r:id="rId6"/>
    <p:sldId id="595" r:id="rId7"/>
    <p:sldId id="596" r:id="rId8"/>
    <p:sldId id="597" r:id="rId9"/>
    <p:sldId id="598" r:id="rId10"/>
    <p:sldId id="609" r:id="rId11"/>
    <p:sldId id="602" r:id="rId12"/>
    <p:sldId id="603" r:id="rId13"/>
    <p:sldId id="604" r:id="rId14"/>
    <p:sldId id="605" r:id="rId15"/>
    <p:sldId id="610" r:id="rId16"/>
    <p:sldId id="606" r:id="rId17"/>
    <p:sldId id="607" r:id="rId18"/>
    <p:sldId id="530" r:id="rId19"/>
    <p:sldId id="538" r:id="rId20"/>
    <p:sldId id="539" r:id="rId21"/>
    <p:sldId id="540" r:id="rId22"/>
    <p:sldId id="541" r:id="rId23"/>
    <p:sldId id="600" r:id="rId24"/>
    <p:sldId id="601" r:id="rId25"/>
    <p:sldId id="542" r:id="rId26"/>
    <p:sldId id="543" r:id="rId27"/>
    <p:sldId id="544" r:id="rId28"/>
    <p:sldId id="545" r:id="rId29"/>
    <p:sldId id="546" r:id="rId30"/>
    <p:sldId id="547" r:id="rId31"/>
    <p:sldId id="611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722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3" Type="http://schemas.openxmlformats.org/officeDocument/2006/relationships/slide" Target="slides/slide13.xml"/><Relationship Id="rId7" Type="http://schemas.openxmlformats.org/officeDocument/2006/relationships/slide" Target="slides/slide20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19.xml"/><Relationship Id="rId11" Type="http://schemas.openxmlformats.org/officeDocument/2006/relationships/slide" Target="slides/slide29.xml"/><Relationship Id="rId5" Type="http://schemas.openxmlformats.org/officeDocument/2006/relationships/slide" Target="slides/slide15.xml"/><Relationship Id="rId10" Type="http://schemas.openxmlformats.org/officeDocument/2006/relationships/slide" Target="slides/slide28.xml"/><Relationship Id="rId4" Type="http://schemas.openxmlformats.org/officeDocument/2006/relationships/slide" Target="slides/slide14.xml"/><Relationship Id="rId9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E317DE1D-E05B-43DE-AC9C-0F087325F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9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605130-1AAA-426B-9166-621806B45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750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D38DB97-76E2-49AD-BFCB-C5FF80FD9778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05422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972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0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8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0D350A5-5E01-439A-8C25-9A6E1B8D201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</a:t>
            </a:r>
            <a:r>
              <a:rPr lang="en-US" altLang="en-US" sz="4800" dirty="0"/>
              <a:t>9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>Classic + ILP </a:t>
            </a:r>
            <a:r>
              <a:rPr lang="en-US" altLang="en-US" sz="4800" dirty="0" smtClean="0"/>
              <a:t>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 6</a:t>
            </a:r>
            <a:r>
              <a:rPr lang="en-US" altLang="en-US" i="1" dirty="0" smtClean="0"/>
              <a:t>, 2023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Back to 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dirty="0" smtClean="0"/>
              <a:t>Classical</a:t>
            </a:r>
            <a:r>
              <a:rPr lang="en-US" altLang="en-US" dirty="0" smtClean="0"/>
              <a:t> (machine independent, done at IR level)</a:t>
            </a:r>
          </a:p>
          <a:p>
            <a:pPr lvl="1"/>
            <a:r>
              <a:rPr lang="en-US" altLang="en-US" dirty="0" smtClean="0"/>
              <a:t>Reducing operation count (redundancy elimination)</a:t>
            </a:r>
          </a:p>
          <a:p>
            <a:pPr lvl="1"/>
            <a:r>
              <a:rPr lang="en-US" altLang="en-US" dirty="0" smtClean="0"/>
              <a:t>Simplifying operations</a:t>
            </a:r>
          </a:p>
          <a:p>
            <a:pPr lvl="1"/>
            <a:r>
              <a:rPr lang="en-US" altLang="en-US" dirty="0" smtClean="0"/>
              <a:t>Generally good for any kind of machine</a:t>
            </a:r>
          </a:p>
          <a:p>
            <a:r>
              <a:rPr lang="en-US" altLang="en-US" dirty="0" smtClean="0"/>
              <a:t>We went through</a:t>
            </a:r>
          </a:p>
          <a:p>
            <a:pPr lvl="1"/>
            <a:r>
              <a:rPr lang="en-US" altLang="en-US" dirty="0"/>
              <a:t>D</a:t>
            </a:r>
            <a:r>
              <a:rPr lang="en-US" altLang="en-US" dirty="0" smtClean="0"/>
              <a:t>ead code elimination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dirty="0" smtClean="0"/>
              <a:t>onstant propagation</a:t>
            </a:r>
          </a:p>
          <a:p>
            <a:pPr lvl="1"/>
            <a:r>
              <a:rPr lang="en-US" altLang="en-US" dirty="0" smtClean="0"/>
              <a:t>Constant folding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dirty="0" smtClean="0"/>
              <a:t>opy propagation</a:t>
            </a:r>
          </a:p>
          <a:p>
            <a:pPr lvl="1"/>
            <a:r>
              <a:rPr lang="en-US" altLang="en-US" dirty="0" smtClean="0"/>
              <a:t>CSE</a:t>
            </a:r>
          </a:p>
          <a:p>
            <a:pPr lvl="1"/>
            <a:r>
              <a:rPr lang="en-US" altLang="en-US" dirty="0" smtClean="0"/>
              <a:t>LICM</a:t>
            </a:r>
          </a:p>
        </p:txBody>
      </p:sp>
    </p:spTree>
    <p:extLst>
      <p:ext uri="{BB962C8B-B14F-4D97-AF65-F5344CB8AC3E}">
        <p14:creationId xmlns:p14="http://schemas.microsoft.com/office/powerpoint/2010/main" val="129064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 smtClean="0"/>
              <a:t>Assign a global variable temporarily to a register for the duration of the loop</a:t>
            </a:r>
          </a:p>
          <a:p>
            <a:pPr lvl="1"/>
            <a:r>
              <a:rPr lang="en-US" altLang="en-US" sz="1800" smtClean="0"/>
              <a:t>Load in preheader</a:t>
            </a:r>
          </a:p>
          <a:p>
            <a:pPr lvl="1"/>
            <a:r>
              <a:rPr lang="en-US" altLang="en-US" sz="1800" smtClean="0"/>
              <a:t>Store at exit points</a:t>
            </a:r>
          </a:p>
          <a:p>
            <a:r>
              <a:rPr lang="en-US" altLang="en-US" sz="2000" smtClean="0"/>
              <a:t>Rules</a:t>
            </a:r>
          </a:p>
          <a:p>
            <a:pPr lvl="1"/>
            <a:r>
              <a:rPr lang="en-US" altLang="en-US" sz="1800" smtClean="0"/>
              <a:t>X is a load or store</a:t>
            </a:r>
          </a:p>
          <a:p>
            <a:pPr lvl="1"/>
            <a:r>
              <a:rPr lang="en-US" altLang="en-US" sz="1800" smtClean="0"/>
              <a:t>address(X) not modified in the loop</a:t>
            </a:r>
          </a:p>
          <a:p>
            <a:pPr lvl="1"/>
            <a:r>
              <a:rPr lang="en-US" altLang="en-US" sz="1800" smtClean="0"/>
              <a:t>if X not executed on every iteration, then X must provably not cause an exception</a:t>
            </a:r>
          </a:p>
          <a:p>
            <a:pPr lvl="1"/>
            <a:r>
              <a:rPr lang="en-US" altLang="en-US" sz="1800" smtClean="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45737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454227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 smtClean="0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 smtClean="0"/>
              <a:t>Create basic induction variables from derived induction variables</a:t>
            </a:r>
          </a:p>
          <a:p>
            <a:r>
              <a:rPr lang="en-US" altLang="en-US" smtClean="0"/>
              <a:t>Induction variable</a:t>
            </a:r>
          </a:p>
          <a:p>
            <a:pPr lvl="1"/>
            <a:r>
              <a:rPr lang="en-US" altLang="en-US" smtClean="0"/>
              <a:t>BIV (i++)</a:t>
            </a:r>
          </a:p>
          <a:p>
            <a:pPr lvl="2"/>
            <a:r>
              <a:rPr lang="en-US" altLang="en-US" smtClean="0"/>
              <a:t>0,1,2,3,4,...</a:t>
            </a:r>
          </a:p>
          <a:p>
            <a:pPr lvl="1"/>
            <a:r>
              <a:rPr lang="en-US" altLang="en-US" smtClean="0"/>
              <a:t>DIV (j = i * 4)</a:t>
            </a:r>
          </a:p>
          <a:p>
            <a:pPr lvl="2"/>
            <a:r>
              <a:rPr lang="en-US" altLang="en-US" smtClean="0"/>
              <a:t>0, 4, 8, 12, 16, ...</a:t>
            </a:r>
          </a:p>
          <a:p>
            <a:pPr lvl="1"/>
            <a:r>
              <a:rPr lang="en-US" altLang="en-US" smtClean="0"/>
              <a:t>DIV can be converted into a BIV that is incremented by 4</a:t>
            </a:r>
          </a:p>
          <a:p>
            <a:r>
              <a:rPr lang="en-US" altLang="en-US" smtClean="0"/>
              <a:t>Issues</a:t>
            </a:r>
          </a:p>
          <a:p>
            <a:pPr lvl="1"/>
            <a:r>
              <a:rPr lang="en-US" altLang="en-US" smtClean="0"/>
              <a:t>Initial and increment vals</a:t>
            </a:r>
          </a:p>
          <a:p>
            <a:pPr lvl="1"/>
            <a:r>
              <a:rPr lang="en-US" altLang="en-US" smtClean="0"/>
              <a:t>Where to place increments</a:t>
            </a:r>
            <a:endParaRPr lang="en-US" altLang="en-US" sz="180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811136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 smtClean="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Change X </a:t>
            </a:r>
            <a:r>
              <a:rPr lang="en-US" altLang="en-US" sz="1600" smtClean="0">
                <a:sym typeface="Wingdings" panose="05000000000000000000" pitchFamily="2" charset="2"/>
              </a:rPr>
              <a:t> dest(X) = new_reg</a:t>
            </a:r>
            <a:endParaRPr lang="en-US" altLang="en-US" sz="1600" smtClean="0"/>
          </a:p>
          <a:p>
            <a:pPr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2934850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458200" cy="615950"/>
          </a:xfrm>
        </p:spPr>
        <p:txBody>
          <a:bodyPr/>
          <a:lstStyle/>
          <a:p>
            <a:r>
              <a:rPr lang="en-US" altLang="en-US" dirty="0" smtClean="0"/>
              <a:t>Induction Variable Strength Reduction - Example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24200" y="42672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105400" y="42672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114800" y="52578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3581400" y="3886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724400" y="38862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3048000" y="5867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3048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0480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867400" y="4800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5257800" y="594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52578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37125" y="3467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3429000" y="182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3414713" y="3200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3008313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5988050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3559175" y="52800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3559175" y="61579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85936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  <p:extLst>
      <p:ext uri="{BB962C8B-B14F-4D97-AF65-F5344CB8AC3E}">
        <p14:creationId xmlns:p14="http://schemas.microsoft.com/office/powerpoint/2010/main" val="114450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  <p:extLst>
      <p:ext uri="{BB962C8B-B14F-4D97-AF65-F5344CB8AC3E}">
        <p14:creationId xmlns:p14="http://schemas.microsoft.com/office/powerpoint/2010/main" val="691984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ILP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Traditional optimizations</a:t>
            </a:r>
          </a:p>
          <a:p>
            <a:pPr lvl="1"/>
            <a:r>
              <a:rPr lang="en-US" altLang="en-US" smtClean="0"/>
              <a:t>Redundancy elimination</a:t>
            </a:r>
          </a:p>
          <a:p>
            <a:pPr lvl="1"/>
            <a:r>
              <a:rPr lang="en-US" altLang="en-US" smtClean="0"/>
              <a:t>Reducing operation count</a:t>
            </a:r>
          </a:p>
          <a:p>
            <a:r>
              <a:rPr lang="en-US" altLang="en-US" smtClean="0"/>
              <a:t>ILP (instruction-level parallelism) optimizations</a:t>
            </a:r>
          </a:p>
          <a:p>
            <a:pPr lvl="1"/>
            <a:r>
              <a:rPr lang="en-US" altLang="en-US" smtClean="0"/>
              <a:t>Increase the amount of parallelism and the ability to overlap operations</a:t>
            </a:r>
          </a:p>
          <a:p>
            <a:pPr lvl="1"/>
            <a:r>
              <a:rPr lang="en-US" altLang="en-US" smtClean="0"/>
              <a:t>Operation count is secondary, often trade parallelism for extra instructions (avoid code explosion)</a:t>
            </a:r>
          </a:p>
          <a:p>
            <a:r>
              <a:rPr lang="en-US" altLang="en-US" smtClean="0"/>
              <a:t>ILP increased by breaking dependences</a:t>
            </a:r>
          </a:p>
          <a:p>
            <a:pPr lvl="1"/>
            <a:r>
              <a:rPr lang="en-US" altLang="en-US" smtClean="0"/>
              <a:t>True or flow = read after write dependence</a:t>
            </a:r>
          </a:p>
          <a:p>
            <a:pPr lvl="1"/>
            <a:r>
              <a:rPr lang="en-US" altLang="en-US" smtClean="0"/>
              <a:t>False or (anti/output) = write after read, write after write</a:t>
            </a:r>
          </a:p>
          <a:p>
            <a:pPr lvl="2"/>
            <a:endParaRPr lang="en-US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ChangeArrowheads="1"/>
          </p:cNvSpPr>
          <p:nvPr/>
        </p:nvSpPr>
        <p:spPr bwMode="auto">
          <a:xfrm>
            <a:off x="5308600" y="2743200"/>
            <a:ext cx="2209800" cy="1676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 Substitution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Generation of expressions by compiler frontends is very sequential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Account for operator precedence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Apply left-to-right within same precedence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Back substitution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Create larger expressions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Iteratively substitute RHS expression for LHS variable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Note – may correspond to multiple source statements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Enable subsequent optis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Re-compute expression in a more favorable manner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522913" y="2820988"/>
            <a:ext cx="1781175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1. r9 = r1 + r2</a:t>
            </a:r>
          </a:p>
          <a:p>
            <a:r>
              <a:rPr lang="en-US" altLang="en-US" b="1"/>
              <a:t>2. r10 = r9 + r3</a:t>
            </a:r>
          </a:p>
          <a:p>
            <a:r>
              <a:rPr lang="en-US" altLang="en-US" b="1"/>
              <a:t>3. r11 = r10 - r4</a:t>
            </a:r>
          </a:p>
          <a:p>
            <a:r>
              <a:rPr lang="en-US" altLang="en-US" b="1"/>
              <a:t>4. r12 = r11 + r5</a:t>
            </a:r>
          </a:p>
          <a:p>
            <a:r>
              <a:rPr lang="en-US" altLang="en-US" b="1"/>
              <a:t>5. r13 = r12 – r6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876800" y="4492625"/>
            <a:ext cx="3473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Subs r12: </a:t>
            </a:r>
          </a:p>
          <a:p>
            <a:r>
              <a:rPr lang="en-US" altLang="en-US" b="1"/>
              <a:t>    r13 = r11 + r5 – r6</a:t>
            </a:r>
          </a:p>
          <a:p>
            <a:r>
              <a:rPr lang="en-US" altLang="en-US" b="1"/>
              <a:t>Subs r11:</a:t>
            </a:r>
          </a:p>
          <a:p>
            <a:r>
              <a:rPr lang="en-US" altLang="en-US" b="1"/>
              <a:t>    r13 = r10 – r4 + r5 – r6</a:t>
            </a:r>
          </a:p>
          <a:p>
            <a:r>
              <a:rPr lang="en-US" altLang="en-US" b="1"/>
              <a:t>Subs r10</a:t>
            </a:r>
          </a:p>
          <a:p>
            <a:r>
              <a:rPr lang="en-US" altLang="en-US" b="1"/>
              <a:t>    r13 = r9 + r3 – r4 + r5 – r6</a:t>
            </a:r>
          </a:p>
          <a:p>
            <a:r>
              <a:rPr lang="en-US" altLang="en-US" b="1"/>
              <a:t>Subs r9</a:t>
            </a:r>
          </a:p>
          <a:p>
            <a:r>
              <a:rPr lang="en-US" altLang="en-US" b="1"/>
              <a:t>    r13 = r1 + r2 + r3 – r4 + r5 – r6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029200" y="197802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y = a + b + c – d + e – f;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Hopefully everyone is making some progress on HW </a:t>
            </a:r>
            <a:r>
              <a:rPr lang="en-US" altLang="en-US" dirty="0" smtClean="0"/>
              <a:t>2</a:t>
            </a:r>
          </a:p>
          <a:p>
            <a:pPr lvl="1"/>
            <a:r>
              <a:rPr lang="en-US" altLang="en-US" dirty="0" smtClean="0"/>
              <a:t>Due Feb 15</a:t>
            </a:r>
            <a:endParaRPr lang="en-US" altLang="en-US" dirty="0" smtClean="0"/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dirty="0" smtClean="0"/>
              <a:t>“Compiler Code Transformations for Superscalar-Based High-Performance Systems,” S. Mahlke, W. Chen, J. Gyllenhaal, W.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P, Chang, and T. </a:t>
            </a:r>
            <a:r>
              <a:rPr lang="en-US" altLang="en-US" dirty="0" err="1" smtClean="0"/>
              <a:t>Kiyohara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Proceedings of Supercomputing '92</a:t>
            </a:r>
            <a:r>
              <a:rPr lang="en-US" altLang="en-US" dirty="0" smtClean="0"/>
              <a:t>, Nov. 1992, pp. 808-817</a:t>
            </a:r>
          </a:p>
          <a:p>
            <a:r>
              <a:rPr lang="en-US" altLang="en-US" dirty="0" smtClean="0"/>
              <a:t>Next class (code generation)</a:t>
            </a:r>
          </a:p>
          <a:p>
            <a:pPr lvl="1"/>
            <a:r>
              <a:rPr lang="en-US" altLang="en-US" dirty="0" smtClean="0"/>
              <a:t>“Machine Description Driven Compilers for EPIC Processors”, B. Rau, V. </a:t>
            </a:r>
            <a:r>
              <a:rPr lang="en-US" altLang="en-US" dirty="0" err="1" smtClean="0"/>
              <a:t>Kathail</a:t>
            </a:r>
            <a:r>
              <a:rPr lang="en-US" altLang="en-US" dirty="0" smtClean="0"/>
              <a:t>, and S. Aditya, HP Technical Report, HPL-98-40, 1998. (long paper but informative)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Tree Height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1800" smtClean="0"/>
              <a:t>Re-compute expression as a balanced binary tree</a:t>
            </a:r>
          </a:p>
          <a:p>
            <a:pPr lvl="1"/>
            <a:r>
              <a:rPr lang="en-US" altLang="en-US" sz="1600" smtClean="0"/>
              <a:t>Obey precedence rules</a:t>
            </a:r>
          </a:p>
          <a:p>
            <a:pPr lvl="1"/>
            <a:r>
              <a:rPr lang="en-US" altLang="en-US" sz="1600" smtClean="0"/>
              <a:t>Essentially re-parenthesize</a:t>
            </a:r>
          </a:p>
          <a:p>
            <a:pPr lvl="1"/>
            <a:r>
              <a:rPr lang="en-US" altLang="en-US" sz="1600" smtClean="0"/>
              <a:t>Combine literals if possible</a:t>
            </a:r>
          </a:p>
          <a:p>
            <a:r>
              <a:rPr lang="en-US" altLang="en-US" sz="1800" smtClean="0"/>
              <a:t>Effects</a:t>
            </a:r>
          </a:p>
          <a:p>
            <a:pPr lvl="1"/>
            <a:r>
              <a:rPr lang="en-US" altLang="en-US" sz="1600" smtClean="0"/>
              <a:t>Height reduced (n terms)</a:t>
            </a:r>
          </a:p>
          <a:p>
            <a:pPr lvl="2"/>
            <a:r>
              <a:rPr lang="en-US" altLang="en-US" sz="1400" smtClean="0"/>
              <a:t>n-1 (assuming unit latency)</a:t>
            </a:r>
          </a:p>
          <a:p>
            <a:pPr lvl="2"/>
            <a:r>
              <a:rPr lang="en-US" altLang="en-US" sz="1400" smtClean="0"/>
              <a:t>ceil(log2(n))</a:t>
            </a:r>
          </a:p>
          <a:p>
            <a:pPr lvl="1"/>
            <a:r>
              <a:rPr lang="en-US" altLang="en-US" sz="1600" smtClean="0"/>
              <a:t>Number of operations remains constant</a:t>
            </a:r>
          </a:p>
          <a:p>
            <a:pPr lvl="1"/>
            <a:r>
              <a:rPr lang="en-US" altLang="en-US" sz="1600" smtClean="0"/>
              <a:t>Cost</a:t>
            </a:r>
          </a:p>
          <a:p>
            <a:pPr lvl="2"/>
            <a:r>
              <a:rPr lang="en-US" altLang="en-US" sz="1400" smtClean="0"/>
              <a:t>Temporary registers “live” longer</a:t>
            </a:r>
          </a:p>
          <a:p>
            <a:pPr lvl="1"/>
            <a:r>
              <a:rPr lang="en-US" altLang="en-US" sz="1600" smtClean="0"/>
              <a:t>Watch out for</a:t>
            </a:r>
          </a:p>
          <a:p>
            <a:pPr lvl="2"/>
            <a:r>
              <a:rPr lang="en-US" altLang="en-US" sz="1400" smtClean="0"/>
              <a:t>Always ok for integer arithmetic</a:t>
            </a:r>
          </a:p>
          <a:p>
            <a:pPr lvl="2"/>
            <a:r>
              <a:rPr lang="en-US" altLang="en-US" sz="1400" smtClean="0"/>
              <a:t>Floating-point – may not be!!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162800" y="1600200"/>
            <a:ext cx="14700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r9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r10 = r9 + r3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r10 - r4</a:t>
            </a:r>
          </a:p>
          <a:p>
            <a:r>
              <a:rPr lang="en-US" altLang="en-US">
                <a:solidFill>
                  <a:schemeClr val="tx1"/>
                </a:solidFill>
              </a:rPr>
              <a:t>r12 = r11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r12 – r6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86400" y="3200400"/>
            <a:ext cx="306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 = r1 + r2 + r3 – r4 + r5 – r6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29200" y="3810000"/>
            <a:ext cx="808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+ r2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198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r3 – r4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2390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r5 – r6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562600" y="41941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019800" y="4194175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867400" y="48006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096000" y="51085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6553200" y="4194175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324600" y="57150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477000" y="60991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772400" y="4648200"/>
            <a:ext cx="13303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t1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t2 = r3 – r4</a:t>
            </a:r>
          </a:p>
          <a:p>
            <a:r>
              <a:rPr lang="en-US" altLang="en-US">
                <a:solidFill>
                  <a:schemeClr val="tx1"/>
                </a:solidFill>
              </a:rPr>
              <a:t>t3 = r5 – r6</a:t>
            </a:r>
          </a:p>
          <a:p>
            <a:r>
              <a:rPr lang="en-US" altLang="en-US">
                <a:solidFill>
                  <a:schemeClr val="tx1"/>
                </a:solidFill>
              </a:rPr>
              <a:t>t4 = t1 + t2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t4 + t3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248400" y="6324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181600" y="2895600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after back subs: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096000" y="16002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original: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680325" y="4308475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final code: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90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124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581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114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648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05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906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  <a:endParaRPr lang="en-US" altLang="en-US" sz="1600" b="1" dirty="0">
              <a:solidFill>
                <a:schemeClr val="tx2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 smtClean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</a:t>
            </a:r>
            <a:r>
              <a:rPr lang="en-US" altLang="en-US" dirty="0" smtClean="0"/>
              <a:t>iterations</a:t>
            </a:r>
            <a:endParaRPr lang="en-US" altLang="en-US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</a:t>
            </a:r>
            <a:r>
              <a:rPr lang="en-US" altLang="en-US" dirty="0" smtClean="0">
                <a:solidFill>
                  <a:schemeClr val="tx1"/>
                </a:solidFill>
              </a:rPr>
              <a:t>or (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=x;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&lt; 100;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sum += a[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</a:t>
            </a:r>
            <a:r>
              <a:rPr lang="en-US" altLang="en-US" dirty="0" smtClean="0">
                <a:solidFill>
                  <a:schemeClr val="tx1"/>
                </a:solidFill>
              </a:rPr>
              <a:t>*b[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0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</a:t>
            </a:r>
            <a:r>
              <a:rPr lang="en-US" altLang="en-US" dirty="0" smtClean="0"/>
              <a:t>multiple</a:t>
            </a:r>
          </a:p>
          <a:p>
            <a:r>
              <a:rPr lang="en-US" altLang="en-US" dirty="0"/>
              <a:t>o</a:t>
            </a:r>
            <a:r>
              <a:rPr lang="en-US" altLang="en-US" dirty="0" smtClean="0"/>
              <a:t>f trip count</a:t>
            </a:r>
            <a:endParaRPr lang="en-US" altLang="en-US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Want to remove early exit branches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Trip count = 400/4 = 100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iter3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iter4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73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??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  <a:endParaRPr lang="en-US" altLang="en-US" sz="1400" b="1" dirty="0" smtClean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FF0000"/>
                </a:solidFill>
              </a:rPr>
              <a:t>Create a </a:t>
            </a:r>
            <a:r>
              <a:rPr lang="en-US" altLang="en-US" dirty="0" err="1" smtClean="0">
                <a:solidFill>
                  <a:srgbClr val="FF0000"/>
                </a:solidFill>
              </a:rPr>
              <a:t>preloop</a:t>
            </a:r>
            <a:r>
              <a:rPr lang="en-US" altLang="en-US" dirty="0" smtClean="0">
                <a:solidFill>
                  <a:srgbClr val="FF0000"/>
                </a:solidFill>
              </a:rPr>
              <a:t> to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ensure trip count of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or (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 smtClean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 smtClean="0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13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Register Renaming is Not Enough!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Still not much overlap possible</a:t>
            </a:r>
          </a:p>
          <a:p>
            <a:r>
              <a:rPr lang="en-US" altLang="en-US" sz="2000" smtClean="0"/>
              <a:t>Problems</a:t>
            </a:r>
          </a:p>
          <a:p>
            <a:pPr lvl="1"/>
            <a:r>
              <a:rPr lang="en-US" altLang="en-US" sz="1800" smtClean="0"/>
              <a:t>r2, r4, r6 sequentialize the iterations</a:t>
            </a:r>
          </a:p>
          <a:p>
            <a:pPr lvl="1"/>
            <a:r>
              <a:rPr lang="en-US" altLang="en-US" sz="1800" smtClean="0"/>
              <a:t>Need to rename these</a:t>
            </a:r>
          </a:p>
          <a:p>
            <a:r>
              <a:rPr lang="en-US" altLang="en-US" sz="2000" smtClean="0"/>
              <a:t>2 specialized renaming optis</a:t>
            </a:r>
          </a:p>
          <a:p>
            <a:pPr lvl="1"/>
            <a:r>
              <a:rPr lang="en-US" altLang="en-US" sz="1800" smtClean="0"/>
              <a:t>Accumulator variable expansion (r6)</a:t>
            </a:r>
          </a:p>
          <a:p>
            <a:pPr lvl="1"/>
            <a:r>
              <a:rPr lang="en-US" altLang="en-US" sz="1800" smtClean="0"/>
              <a:t>Induction variable expansion (r2, r4)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Accumulator Variable Expansion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Accumulator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temporary accumulators</a:t>
            </a:r>
          </a:p>
          <a:p>
            <a:r>
              <a:rPr lang="en-US" altLang="en-US" sz="2000" smtClean="0"/>
              <a:t>Each iteration targets a different accumulator</a:t>
            </a:r>
          </a:p>
          <a:p>
            <a:r>
              <a:rPr lang="en-US" altLang="en-US" sz="2000" smtClean="0"/>
              <a:t>Sum up the accumulator variables at the end</a:t>
            </a:r>
          </a:p>
          <a:p>
            <a:r>
              <a:rPr lang="en-US" altLang="en-US" sz="2000" smtClean="0"/>
              <a:t>May not be safe for floating-point values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Expansion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Induction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invariant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additional induction variables</a:t>
            </a:r>
          </a:p>
          <a:p>
            <a:r>
              <a:rPr lang="en-US" altLang="en-US" sz="2000" smtClean="0"/>
              <a:t>Each iteration uses and modifies a different induction variable</a:t>
            </a:r>
          </a:p>
          <a:p>
            <a:r>
              <a:rPr lang="en-US" altLang="en-US" sz="2000" smtClean="0"/>
              <a:t>Initialize induction variables to init, init+step, init+2*step, etc.</a:t>
            </a:r>
          </a:p>
          <a:p>
            <a:r>
              <a:rPr lang="en-US" altLang="en-US" sz="2000" smtClean="0"/>
              <a:t>Step increased to n*original step</a:t>
            </a:r>
          </a:p>
          <a:p>
            <a:r>
              <a:rPr lang="en-US" altLang="en-US" sz="2000" smtClean="0"/>
              <a:t>Now iterations are completely independent !!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773660" y="6822043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Induction Variable Expansion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With base+displacement addressing, often don’t need additional induction variables</a:t>
            </a:r>
          </a:p>
          <a:p>
            <a:pPr lvl="1"/>
            <a:r>
              <a:rPr lang="en-US" altLang="en-US" sz="1800" smtClean="0"/>
              <a:t>Just change offsets in each iterations to reflect step</a:t>
            </a:r>
          </a:p>
          <a:p>
            <a:pPr lvl="1"/>
            <a:r>
              <a:rPr lang="en-US" altLang="en-US" sz="1800" smtClean="0"/>
              <a:t>Change final increments to n * original step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 dirty="0" smtClean="0"/>
              <a:t>Course Project – Time to Start Thinking About This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7696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Mission statement:  Design and implement something “interesting” in a compiler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LLVM preferred, but others are fine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Groups of </a:t>
            </a:r>
            <a:r>
              <a:rPr lang="en-US" altLang="en-US" sz="1800" dirty="0" smtClean="0"/>
              <a:t>3-4 </a:t>
            </a:r>
            <a:r>
              <a:rPr lang="en-US" altLang="en-US" sz="1800" dirty="0" smtClean="0"/>
              <a:t>people (other group sizes are possible in some cases)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Extend existing research paper or go out on your own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Topic areas (Not in any priority order)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Automatic parallelization/</a:t>
            </a:r>
            <a:r>
              <a:rPr lang="en-US" altLang="en-US" sz="1800" dirty="0" err="1" smtClean="0"/>
              <a:t>SIMDization</a:t>
            </a:r>
            <a:endParaRPr lang="en-US" altLang="en-US" sz="18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High level synthesis/FPGAs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Approximate computing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Memory system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Energy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Dynamic </a:t>
            </a:r>
            <a:r>
              <a:rPr lang="en-US" altLang="en-US" sz="1800" dirty="0" smtClean="0"/>
              <a:t>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Machine learning for compilers</a:t>
            </a:r>
            <a:endParaRPr lang="en-US" altLang="en-US" sz="18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Optimizing for GPUs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  <p:extLst>
      <p:ext uri="{BB962C8B-B14F-4D97-AF65-F5344CB8AC3E}">
        <p14:creationId xmlns:p14="http://schemas.microsoft.com/office/powerpoint/2010/main" val="15162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Course Projects – Timetable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69022" y="1489075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Now - </a:t>
            </a:r>
            <a:r>
              <a:rPr lang="en-US" altLang="en-US" sz="1800" dirty="0" smtClean="0"/>
              <a:t>Start thinking about potential topics, identify group </a:t>
            </a:r>
            <a:r>
              <a:rPr lang="en-US" altLang="en-US" sz="1800" dirty="0" smtClean="0"/>
              <a:t>members</a:t>
            </a:r>
          </a:p>
          <a:p>
            <a:pPr lvl="1"/>
            <a:r>
              <a:rPr lang="en-US" altLang="en-US" sz="1800" dirty="0" smtClean="0"/>
              <a:t>Use piazza to recruit group members</a:t>
            </a:r>
            <a:endParaRPr lang="en-US" altLang="en-US" sz="1800" dirty="0" smtClean="0"/>
          </a:p>
          <a:p>
            <a:r>
              <a:rPr lang="en-US" altLang="en-US" sz="2000" dirty="0" smtClean="0"/>
              <a:t>Mar </a:t>
            </a:r>
            <a:r>
              <a:rPr lang="en-US" altLang="en-US" sz="2000" dirty="0" smtClean="0"/>
              <a:t>6</a:t>
            </a:r>
            <a:r>
              <a:rPr lang="en-US" altLang="en-US" sz="2000" dirty="0" smtClean="0"/>
              <a:t>-10: </a:t>
            </a:r>
            <a:r>
              <a:rPr lang="en-US" altLang="en-US" sz="2000" dirty="0" smtClean="0"/>
              <a:t>Project </a:t>
            </a:r>
            <a:r>
              <a:rPr lang="en-US" altLang="en-US" sz="2000" dirty="0" smtClean="0"/>
              <a:t>proposal discussions</a:t>
            </a:r>
            <a:r>
              <a:rPr lang="en-US" altLang="en-US" sz="2000" dirty="0" smtClean="0"/>
              <a:t>, </a:t>
            </a:r>
            <a:r>
              <a:rPr lang="en-US" altLang="en-US" sz="1800" dirty="0" smtClean="0"/>
              <a:t>No class </a:t>
            </a:r>
            <a:r>
              <a:rPr lang="en-US" altLang="en-US" sz="1800" dirty="0" smtClean="0"/>
              <a:t>Mar 6/8</a:t>
            </a:r>
            <a:r>
              <a:rPr lang="en-US" altLang="en-US" sz="1800" dirty="0" smtClean="0"/>
              <a:t> (Previous week is Spring Break),– </a:t>
            </a:r>
            <a:r>
              <a:rPr lang="en-US" altLang="en-US" sz="1800" dirty="0" smtClean="0"/>
              <a:t>Regular class resumes </a:t>
            </a:r>
            <a:r>
              <a:rPr lang="en-US" altLang="en-US" sz="1800" dirty="0" smtClean="0"/>
              <a:t>Mon Mar 13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Aditya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and I will meet with each group virtually for 5-10 mins, slot signups the week before </a:t>
            </a:r>
            <a:r>
              <a:rPr lang="en-US" altLang="en-US" sz="1800" dirty="0" smtClean="0"/>
              <a:t>Feb 20-24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Ideas/proposal discussed at meeting – don’t come into the meeting with too many ideas (1-2 only)</a:t>
            </a:r>
          </a:p>
          <a:p>
            <a:pPr lvl="1"/>
            <a:r>
              <a:rPr lang="en-US" altLang="en-US" sz="1800" dirty="0" smtClean="0"/>
              <a:t>Short written proposal (a paragraph plus 1-2 references) due </a:t>
            </a:r>
            <a:r>
              <a:rPr lang="en-US" altLang="en-US" sz="1800" dirty="0" smtClean="0"/>
              <a:t>Mon, Mar 13 </a:t>
            </a:r>
            <a:r>
              <a:rPr lang="en-US" altLang="en-US" sz="1800" dirty="0" smtClean="0"/>
              <a:t>from each group, submit via email </a:t>
            </a:r>
          </a:p>
          <a:p>
            <a:r>
              <a:rPr lang="en-US" altLang="en-US" sz="2000" dirty="0" smtClean="0"/>
              <a:t>Mar 20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– End of semester: Research </a:t>
            </a:r>
            <a:r>
              <a:rPr lang="en-US" altLang="en-US" sz="2000" dirty="0" smtClean="0"/>
              <a:t>presentations (details later)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Each group presents a research paper related to their project (15 </a:t>
            </a:r>
            <a:r>
              <a:rPr lang="en-US" altLang="en-US" sz="1800" dirty="0" err="1" smtClean="0"/>
              <a:t>mins</a:t>
            </a:r>
            <a:r>
              <a:rPr lang="en-US" altLang="en-US" sz="1800" dirty="0" smtClean="0"/>
              <a:t>)</a:t>
            </a:r>
          </a:p>
          <a:p>
            <a:r>
              <a:rPr lang="en-US" altLang="en-US" dirty="0" smtClean="0"/>
              <a:t>Late Mar </a:t>
            </a:r>
            <a:r>
              <a:rPr lang="en-US" altLang="en-US" sz="2800" dirty="0" smtClean="0"/>
              <a:t>- </a:t>
            </a:r>
            <a:r>
              <a:rPr lang="en-US" altLang="en-US" sz="2200" dirty="0" smtClean="0"/>
              <a:t>Optional quick discussion with groups on progress</a:t>
            </a:r>
          </a:p>
          <a:p>
            <a:r>
              <a:rPr lang="en-US" altLang="en-US" sz="2000" dirty="0" smtClean="0"/>
              <a:t>Apr </a:t>
            </a:r>
            <a:r>
              <a:rPr lang="en-US" altLang="en-US" sz="2000" dirty="0" smtClean="0"/>
              <a:t>17</a:t>
            </a:r>
            <a:r>
              <a:rPr lang="en-US" altLang="en-US" sz="2000" dirty="0" smtClean="0"/>
              <a:t>-21: </a:t>
            </a:r>
            <a:r>
              <a:rPr lang="en-US" altLang="en-US" sz="2000" dirty="0" smtClean="0"/>
              <a:t>Project demos</a:t>
            </a:r>
          </a:p>
          <a:p>
            <a:pPr lvl="1"/>
            <a:r>
              <a:rPr lang="en-US" altLang="en-US" sz="1800" dirty="0" smtClean="0"/>
              <a:t>Each group, 15 min slot - Presentation/Demo/whatever you like</a:t>
            </a:r>
          </a:p>
          <a:p>
            <a:pPr lvl="1"/>
            <a:r>
              <a:rPr lang="en-US" altLang="en-US" sz="1800" dirty="0" smtClean="0"/>
              <a:t>Turn in short report on your project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 smtClean="0"/>
              <a:t>Sample Project Ideas (Traditional)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 smtClean="0"/>
              <a:t>Memory system</a:t>
            </a:r>
          </a:p>
          <a:p>
            <a:pPr lvl="1"/>
            <a:r>
              <a:rPr lang="en-US" altLang="en-US" smtClean="0"/>
              <a:t>Cache profiler for LLVM IR – miss rates, stride determination</a:t>
            </a:r>
          </a:p>
          <a:p>
            <a:pPr lvl="1"/>
            <a:r>
              <a:rPr lang="en-US" altLang="en-US" smtClean="0"/>
              <a:t>Data cache prefetching, cache bypassing, scratch pad memories</a:t>
            </a:r>
          </a:p>
          <a:p>
            <a:pPr lvl="1"/>
            <a:r>
              <a:rPr lang="en-US" altLang="en-US" smtClean="0"/>
              <a:t>Data layout for improved cache behavior</a:t>
            </a:r>
          </a:p>
          <a:p>
            <a:pPr lvl="1"/>
            <a:r>
              <a:rPr lang="en-US" altLang="en-US" smtClean="0"/>
              <a:t>Advanced loads – move up to hide latency</a:t>
            </a:r>
          </a:p>
          <a:p>
            <a:r>
              <a:rPr lang="en-US" altLang="en-US" smtClean="0"/>
              <a:t>Control/Dataflow optimization</a:t>
            </a:r>
          </a:p>
          <a:p>
            <a:pPr lvl="1"/>
            <a:r>
              <a:rPr lang="en-US" altLang="en-US" smtClean="0"/>
              <a:t>Superblock formation</a:t>
            </a:r>
          </a:p>
          <a:p>
            <a:pPr lvl="1"/>
            <a:r>
              <a:rPr lang="en-US" altLang="en-US" smtClean="0"/>
              <a:t>Make an LLVM optimization smarter with profile data</a:t>
            </a:r>
          </a:p>
          <a:p>
            <a:pPr lvl="1"/>
            <a:r>
              <a:rPr lang="en-US" altLang="en-US" smtClean="0"/>
              <a:t>Implement optimization not in LLVM</a:t>
            </a:r>
          </a:p>
          <a:p>
            <a:r>
              <a:rPr lang="en-US" altLang="en-US" smtClean="0">
                <a:sym typeface="Wingdings" panose="05000000000000000000" pitchFamily="2" charset="2"/>
              </a:rPr>
              <a:t>Reliability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AVF profiling, vulnerability analysis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Selective code duplication for soft error protection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Low-cost fault detection and/or recovery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Efficient soft error protection on GPUs/SIMD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 smtClean="0"/>
              <a:t>Sample Project Ideas (Traditional cont)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 smtClean="0"/>
              <a:t>Energy</a:t>
            </a:r>
          </a:p>
          <a:p>
            <a:pPr lvl="1"/>
            <a:r>
              <a:rPr lang="en-US" altLang="en-US" smtClean="0"/>
              <a:t>Minimizing instruction bit flips</a:t>
            </a:r>
          </a:p>
          <a:p>
            <a:pPr lvl="1"/>
            <a:r>
              <a:rPr lang="en-US" altLang="en-US" smtClean="0"/>
              <a:t>Deactivate parts of processor (FUs, registers, cache)</a:t>
            </a:r>
          </a:p>
          <a:p>
            <a:pPr lvl="1"/>
            <a:r>
              <a:rPr lang="en-US" altLang="en-US" smtClean="0"/>
              <a:t>Use different processors (e.g., big.LITTLE)</a:t>
            </a:r>
          </a:p>
          <a:p>
            <a:r>
              <a:rPr lang="en-US" altLang="en-US" smtClean="0"/>
              <a:t>Security/Safety</a:t>
            </a:r>
          </a:p>
          <a:p>
            <a:pPr lvl="1"/>
            <a:r>
              <a:rPr lang="en-US" altLang="en-US" smtClean="0"/>
              <a:t>Efficient taint/information flow tracking</a:t>
            </a:r>
          </a:p>
          <a:p>
            <a:pPr lvl="1"/>
            <a:r>
              <a:rPr lang="en-US" altLang="en-US" smtClean="0"/>
              <a:t>Automatic mitigation methods – obfuscation for side channels</a:t>
            </a:r>
          </a:p>
          <a:p>
            <a:pPr lvl="1"/>
            <a:r>
              <a:rPr lang="en-US" altLang="en-US" smtClean="0"/>
              <a:t>Preventing control flow exploits</a:t>
            </a:r>
          </a:p>
          <a:p>
            <a:pPr lvl="1"/>
            <a:r>
              <a:rPr lang="en-US" altLang="en-US" smtClean="0"/>
              <a:t>Rule compliance checking (driving rules for AV software)</a:t>
            </a:r>
          </a:p>
          <a:p>
            <a:pPr lvl="1"/>
            <a:r>
              <a:rPr lang="en-US" altLang="en-US" smtClean="0"/>
              <a:t>Run-time safety verification</a:t>
            </a:r>
          </a:p>
          <a:p>
            <a:r>
              <a:rPr lang="en-US" altLang="en-US" smtClean="0"/>
              <a:t>Dealing with pointers</a:t>
            </a:r>
          </a:p>
          <a:p>
            <a:pPr lvl="1"/>
            <a:r>
              <a:rPr lang="en-US" altLang="en-US" smtClean="0"/>
              <a:t>Memory dependence analysis – try to improve on LLVM</a:t>
            </a:r>
          </a:p>
          <a:p>
            <a:pPr lvl="1"/>
            <a:r>
              <a:rPr lang="en-US" altLang="en-US" smtClean="0"/>
              <a:t>Using dependence speculation for optimization or code reordering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Project Ideas (Parallelism)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1489075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Optimizing for GPUs</a:t>
            </a:r>
          </a:p>
          <a:p>
            <a:pPr lvl="1"/>
            <a:r>
              <a:rPr lang="en-US" altLang="en-US" dirty="0" smtClean="0"/>
              <a:t>Dumb </a:t>
            </a:r>
            <a:r>
              <a:rPr lang="en-US" altLang="en-US" dirty="0" err="1" smtClean="0"/>
              <a:t>OpenCL</a:t>
            </a:r>
            <a:r>
              <a:rPr lang="en-US" altLang="en-US" dirty="0" smtClean="0"/>
              <a:t>/CUDA </a:t>
            </a:r>
            <a:r>
              <a:rPr lang="en-US" altLang="en-US" dirty="0" smtClean="0">
                <a:sym typeface="Wingdings" panose="05000000000000000000" pitchFamily="2" charset="2"/>
              </a:rPr>
              <a:t> smart </a:t>
            </a:r>
            <a:r>
              <a:rPr lang="en-US" altLang="en-US" dirty="0" err="1" smtClean="0">
                <a:sym typeface="Wingdings" panose="05000000000000000000" pitchFamily="2" charset="2"/>
              </a:rPr>
              <a:t>OpenCL</a:t>
            </a:r>
            <a:r>
              <a:rPr lang="en-US" altLang="en-US" dirty="0" smtClean="0">
                <a:sym typeface="Wingdings" panose="05000000000000000000" pitchFamily="2" charset="2"/>
              </a:rPr>
              <a:t>/CUDA – selection of threads/blocks and managing on-chip memory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Reducing </a:t>
            </a:r>
            <a:r>
              <a:rPr lang="en-US" altLang="en-US" dirty="0" err="1" smtClean="0">
                <a:sym typeface="Wingdings" panose="05000000000000000000" pitchFamily="2" charset="2"/>
              </a:rPr>
              <a:t>uncoalesced</a:t>
            </a:r>
            <a:r>
              <a:rPr lang="en-US" altLang="en-US" dirty="0" smtClean="0">
                <a:sym typeface="Wingdings" panose="05000000000000000000" pitchFamily="2" charset="2"/>
              </a:rPr>
              <a:t> memory accesses – measurement of </a:t>
            </a:r>
            <a:r>
              <a:rPr lang="en-US" altLang="en-US" dirty="0" err="1" smtClean="0">
                <a:sym typeface="Wingdings" panose="05000000000000000000" pitchFamily="2" charset="2"/>
              </a:rPr>
              <a:t>uncoalesced</a:t>
            </a:r>
            <a:r>
              <a:rPr lang="en-US" altLang="en-US" dirty="0" smtClean="0">
                <a:sym typeface="Wingdings" panose="05000000000000000000" pitchFamily="2" charset="2"/>
              </a:rPr>
              <a:t> accesses, code restructuring to reduce these</a:t>
            </a:r>
          </a:p>
          <a:p>
            <a:pPr lvl="1"/>
            <a:r>
              <a:rPr lang="en-US" altLang="en-US" dirty="0" err="1" smtClean="0">
                <a:sym typeface="Wingdings" panose="05000000000000000000" pitchFamily="2" charset="2"/>
              </a:rPr>
              <a:t>Matlab</a:t>
            </a:r>
            <a:r>
              <a:rPr lang="en-US" altLang="en-US" dirty="0" smtClean="0">
                <a:sym typeface="Wingdings" panose="05000000000000000000" pitchFamily="2" charset="2"/>
              </a:rPr>
              <a:t>  CUDA/</a:t>
            </a:r>
            <a:r>
              <a:rPr lang="en-US" altLang="en-US" dirty="0" err="1" smtClean="0">
                <a:sym typeface="Wingdings" panose="05000000000000000000" pitchFamily="2" charset="2"/>
              </a:rPr>
              <a:t>OpenCL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Kernel partitioning, data partitioning across multiple GPUs</a:t>
            </a:r>
          </a:p>
          <a:p>
            <a:r>
              <a:rPr lang="en-US" altLang="en-US" dirty="0" smtClean="0"/>
              <a:t>Parallelization/</a:t>
            </a:r>
            <a:r>
              <a:rPr lang="en-US" altLang="en-US" dirty="0" err="1" smtClean="0"/>
              <a:t>SIMDization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DOALL loop parallelization, dependence breaking transformations</a:t>
            </a:r>
          </a:p>
          <a:p>
            <a:pPr lvl="1"/>
            <a:r>
              <a:rPr lang="en-US" altLang="en-US" dirty="0" smtClean="0"/>
              <a:t>DSWP parallelization</a:t>
            </a:r>
          </a:p>
          <a:p>
            <a:pPr lvl="1"/>
            <a:r>
              <a:rPr lang="en-US" altLang="en-US" dirty="0" smtClean="0"/>
              <a:t>Access-execute program </a:t>
            </a:r>
            <a:r>
              <a:rPr lang="en-US" altLang="en-US" dirty="0" smtClean="0"/>
              <a:t>decomposition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Automatic </a:t>
            </a:r>
            <a:r>
              <a:rPr lang="en-US" altLang="en-US" dirty="0" err="1" smtClean="0">
                <a:sym typeface="Wingdings" panose="05000000000000000000" pitchFamily="2" charset="2"/>
              </a:rPr>
              <a:t>SIMDization</a:t>
            </a:r>
            <a:r>
              <a:rPr lang="en-US" altLang="en-US" dirty="0" smtClean="0">
                <a:sym typeface="Wingdings" panose="05000000000000000000" pitchFamily="2" charset="2"/>
              </a:rPr>
              <a:t>, </a:t>
            </a:r>
            <a:r>
              <a:rPr lang="en-US" altLang="en-US" dirty="0" err="1" smtClean="0">
                <a:sym typeface="Wingdings" panose="05000000000000000000" pitchFamily="2" charset="2"/>
              </a:rPr>
              <a:t>Superword</a:t>
            </a:r>
            <a:r>
              <a:rPr lang="en-US" altLang="en-US" dirty="0" smtClean="0">
                <a:sym typeface="Wingdings" panose="05000000000000000000" pitchFamily="2" charset="2"/>
              </a:rPr>
              <a:t> level parallelism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Project Ideas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7924800" cy="5216525"/>
          </a:xfrm>
        </p:spPr>
        <p:txBody>
          <a:bodyPr/>
          <a:lstStyle/>
          <a:p>
            <a:r>
              <a:rPr lang="en-US" altLang="en-US" smtClean="0"/>
              <a:t>Dynamic optimization (Dynamo, LLVM, Dalvik VM)</a:t>
            </a:r>
          </a:p>
          <a:p>
            <a:pPr lvl="1"/>
            <a:r>
              <a:rPr lang="en-US" altLang="en-US" smtClean="0"/>
              <a:t>Run-time DOALL loop parallelization</a:t>
            </a:r>
          </a:p>
          <a:p>
            <a:pPr lvl="1"/>
            <a:r>
              <a:rPr lang="en-US" altLang="en-US" smtClean="0"/>
              <a:t>Run-time program analysis for reliability/security</a:t>
            </a:r>
          </a:p>
          <a:p>
            <a:pPr lvl="1"/>
            <a:r>
              <a:rPr lang="en-US" altLang="en-US" smtClean="0"/>
              <a:t>Run-time profiling tools (cache, memory dependence, etc.)</a:t>
            </a:r>
          </a:p>
          <a:p>
            <a:r>
              <a:rPr lang="en-US" altLang="en-US" smtClean="0"/>
              <a:t>Binary optimizer</a:t>
            </a:r>
          </a:p>
          <a:p>
            <a:pPr lvl="1"/>
            <a:r>
              <a:rPr lang="en-US" altLang="en-US" smtClean="0"/>
              <a:t>Arm binary to LLVM IR, de-register allocation</a:t>
            </a:r>
          </a:p>
          <a:p>
            <a:r>
              <a:rPr lang="en-US" altLang="en-US" smtClean="0"/>
              <a:t>High level synthesis</a:t>
            </a:r>
          </a:p>
          <a:p>
            <a:pPr lvl="1"/>
            <a:r>
              <a:rPr lang="en-US" altLang="en-US" smtClean="0"/>
              <a:t>Custom instructions - finding most common instruction patterns, constrained by inputs/outputs</a:t>
            </a:r>
          </a:p>
          <a:p>
            <a:pPr lvl="1"/>
            <a:r>
              <a:rPr lang="en-US" altLang="en-US" smtClean="0"/>
              <a:t>Int/FP precision analysis, Float to fixed point</a:t>
            </a:r>
          </a:p>
          <a:p>
            <a:pPr lvl="1"/>
            <a:r>
              <a:rPr lang="en-US" altLang="en-US" smtClean="0"/>
              <a:t>Custom data path synthesis</a:t>
            </a:r>
          </a:p>
          <a:p>
            <a:pPr lvl="1"/>
            <a:r>
              <a:rPr lang="en-US" altLang="en-US" smtClean="0"/>
              <a:t>Customized memory systems (e.g., sparse data structs)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And Yet a Few More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Approximate computing</a:t>
            </a:r>
          </a:p>
          <a:p>
            <a:pPr lvl="1"/>
            <a:r>
              <a:rPr lang="en-US" altLang="en-US" dirty="0" smtClean="0"/>
              <a:t>New approximation optimizations (lookup tables, loop perforation, tiling)</a:t>
            </a:r>
          </a:p>
          <a:p>
            <a:pPr lvl="1"/>
            <a:r>
              <a:rPr lang="en-US" altLang="en-US" dirty="0" smtClean="0"/>
              <a:t>Impact of local approximation on global program outcome</a:t>
            </a:r>
          </a:p>
          <a:p>
            <a:pPr lvl="1"/>
            <a:r>
              <a:rPr lang="en-US" altLang="en-US" dirty="0" smtClean="0"/>
              <a:t>Program distillation - create a subset program with equivalent memory/branch behavior</a:t>
            </a:r>
          </a:p>
          <a:p>
            <a:r>
              <a:rPr lang="en-US" altLang="en-US" dirty="0" smtClean="0"/>
              <a:t>Machine </a:t>
            </a:r>
            <a:r>
              <a:rPr lang="en-US" altLang="en-US" dirty="0" smtClean="0"/>
              <a:t>learning for compilers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Using ML/search to guide optimizations (e.g., unroll factors)</a:t>
            </a:r>
          </a:p>
          <a:p>
            <a:pPr lvl="1"/>
            <a:r>
              <a:rPr lang="en-US" altLang="en-US" dirty="0" smtClean="0"/>
              <a:t>Using ML/search to guide optimization choices (which </a:t>
            </a:r>
            <a:r>
              <a:rPr lang="en-US" altLang="en-US" dirty="0" err="1" smtClean="0"/>
              <a:t>optis</a:t>
            </a:r>
            <a:r>
              <a:rPr lang="en-US" altLang="en-US" dirty="0" smtClean="0"/>
              <a:t>/order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Be careful with low compiler content!!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r>
              <a:rPr lang="en-US" altLang="en-US" dirty="0" smtClean="0">
                <a:solidFill>
                  <a:srgbClr val="FF0000"/>
                </a:solidFill>
              </a:rPr>
              <a:t>Remember, don’t be constrained by my suggestions, you can pick other topics!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11345</TotalTime>
  <Words>3719</Words>
  <Application>Microsoft Office PowerPoint</Application>
  <PresentationFormat>Custom</PresentationFormat>
  <Paragraphs>771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Hewlett</vt:lpstr>
      <vt:lpstr>Monotype Sorts</vt:lpstr>
      <vt:lpstr>Times New Roman</vt:lpstr>
      <vt:lpstr>Wingdings</vt:lpstr>
      <vt:lpstr>hp new</vt:lpstr>
      <vt:lpstr>EECS 583 – Class 9 Classic + ILP Optimization</vt:lpstr>
      <vt:lpstr>Announcements &amp; Reading Material</vt:lpstr>
      <vt:lpstr>Course Project – Time to Start Thinking About This</vt:lpstr>
      <vt:lpstr>Course Projects – Timetable</vt:lpstr>
      <vt:lpstr>Sample Project Ideas (Traditional)</vt:lpstr>
      <vt:lpstr>Sample Project Ideas (Traditional cont)</vt:lpstr>
      <vt:lpstr>Sample Project Ideas (Parallelism)</vt:lpstr>
      <vt:lpstr>More Project Ideas</vt:lpstr>
      <vt:lpstr>And Yet a Few More</vt:lpstr>
      <vt:lpstr>Back to Code Optimization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  <vt:lpstr>ILP Optimization</vt:lpstr>
      <vt:lpstr>Back Substitution</vt:lpstr>
      <vt:lpstr>Tree Height Reduction</vt:lpstr>
      <vt:lpstr>Class Problem</vt:lpstr>
      <vt:lpstr>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254</cp:revision>
  <cp:lastPrinted>2001-10-18T06:50:13Z</cp:lastPrinted>
  <dcterms:created xsi:type="dcterms:W3CDTF">1999-01-24T07:45:10Z</dcterms:created>
  <dcterms:modified xsi:type="dcterms:W3CDTF">2023-02-05T03:00:51Z</dcterms:modified>
</cp:coreProperties>
</file>