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408" r:id="rId3"/>
    <p:sldId id="505" r:id="rId4"/>
    <p:sldId id="506" r:id="rId5"/>
    <p:sldId id="507" r:id="rId6"/>
    <p:sldId id="509" r:id="rId7"/>
    <p:sldId id="510" r:id="rId8"/>
    <p:sldId id="511" r:id="rId9"/>
    <p:sldId id="512" r:id="rId10"/>
    <p:sldId id="536" r:id="rId11"/>
    <p:sldId id="513" r:id="rId12"/>
    <p:sldId id="514" r:id="rId13"/>
    <p:sldId id="515" r:id="rId14"/>
    <p:sldId id="533" r:id="rId15"/>
    <p:sldId id="523" r:id="rId16"/>
    <p:sldId id="534" r:id="rId17"/>
    <p:sldId id="525" r:id="rId18"/>
    <p:sldId id="535" r:id="rId19"/>
    <p:sldId id="526" r:id="rId20"/>
    <p:sldId id="527" r:id="rId21"/>
    <p:sldId id="528" r:id="rId22"/>
    <p:sldId id="532" r:id="rId23"/>
  </p:sldIdLst>
  <p:sldSz cx="10058400" cy="7772400"/>
  <p:notesSz cx="6858000" cy="9029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0">
          <p15:clr>
            <a:srgbClr val="A4A3A4"/>
          </p15:clr>
        </p15:guide>
        <p15:guide id="2" pos="30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45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CBCBCB"/>
    <a:srgbClr val="CCECFF"/>
    <a:srgbClr val="FFFF00"/>
    <a:srgbClr val="FF6600"/>
    <a:srgbClr val="FF9999"/>
    <a:srgbClr val="FF00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20"/>
    <p:restoredTop sz="94660"/>
  </p:normalViewPr>
  <p:slideViewPr>
    <p:cSldViewPr>
      <p:cViewPr varScale="1">
        <p:scale>
          <a:sx n="93" d="100"/>
          <a:sy n="93" d="100"/>
        </p:scale>
        <p:origin x="348" y="84"/>
      </p:cViewPr>
      <p:guideLst>
        <p:guide orient="horz" pos="1200"/>
        <p:guide pos="3072"/>
      </p:guideLst>
    </p:cSldViewPr>
  </p:slideViewPr>
  <p:outlineViewPr>
    <p:cViewPr>
      <p:scale>
        <a:sx n="50" d="100"/>
        <a:sy n="50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1478" y="-58"/>
      </p:cViewPr>
      <p:guideLst>
        <p:guide orient="horz" pos="2845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17.xml"/><Relationship Id="rId3" Type="http://schemas.openxmlformats.org/officeDocument/2006/relationships/slide" Target="slides/slide7.xml"/><Relationship Id="rId7" Type="http://schemas.openxmlformats.org/officeDocument/2006/relationships/slide" Target="slides/slide16.xml"/><Relationship Id="rId2" Type="http://schemas.openxmlformats.org/officeDocument/2006/relationships/slide" Target="slides/slide6.xml"/><Relationship Id="rId1" Type="http://schemas.openxmlformats.org/officeDocument/2006/relationships/slide" Target="slides/slide5.xml"/><Relationship Id="rId6" Type="http://schemas.openxmlformats.org/officeDocument/2006/relationships/slide" Target="slides/slide15.xml"/><Relationship Id="rId11" Type="http://schemas.openxmlformats.org/officeDocument/2006/relationships/slide" Target="slides/slide20.xml"/><Relationship Id="rId5" Type="http://schemas.openxmlformats.org/officeDocument/2006/relationships/slide" Target="slides/slide12.xml"/><Relationship Id="rId10" Type="http://schemas.openxmlformats.org/officeDocument/2006/relationships/slide" Target="slides/slide19.xml"/><Relationship Id="rId4" Type="http://schemas.openxmlformats.org/officeDocument/2006/relationships/slide" Target="slides/slide11.xml"/><Relationship Id="rId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2438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30163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14288" y="8543925"/>
            <a:ext cx="2994026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543925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887413">
              <a:defRPr sz="1000" i="1" smtClean="0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fld id="{7271DC71-C4BC-4B3F-9217-F1BC5D1E771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59151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8413" y="715963"/>
            <a:ext cx="4324350" cy="33416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9163" y="4305300"/>
            <a:ext cx="5019675" cy="4033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59" tIns="59330" rIns="90559" bIns="593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977900">
              <a:defRPr sz="1000" i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18956C8C-13F7-438D-9057-AFFBAC3434F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29281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7148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46150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43033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908175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9B551A19-C173-4CB5-BC0D-B2CDCE31FBF2}" type="slidenum">
              <a:rPr lang="en-US" altLang="en-US">
                <a:solidFill>
                  <a:schemeClr val="tx1"/>
                </a:solidFill>
              </a:rPr>
              <a:pPr/>
              <a:t>0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120" rIns="92120"/>
          <a:lstStyle/>
          <a:p>
            <a:endParaRPr lang="en-US" altLang="en-US" sz="1400" smtClean="0"/>
          </a:p>
        </p:txBody>
      </p:sp>
    </p:spTree>
    <p:extLst>
      <p:ext uri="{BB962C8B-B14F-4D97-AF65-F5344CB8AC3E}">
        <p14:creationId xmlns:p14="http://schemas.microsoft.com/office/powerpoint/2010/main" val="3169316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914400" y="38862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2438400"/>
            <a:ext cx="7772400" cy="14478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508125" y="4403725"/>
            <a:ext cx="7042150" cy="198755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529847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422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838200"/>
            <a:ext cx="196215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838200"/>
            <a:ext cx="573405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8149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082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896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38" y="4994275"/>
            <a:ext cx="8548687" cy="1544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38" y="3294063"/>
            <a:ext cx="8548687" cy="17002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417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04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11150"/>
            <a:ext cx="9051925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739900"/>
            <a:ext cx="4443412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8" y="2465388"/>
            <a:ext cx="4443412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0163" y="1739900"/>
            <a:ext cx="4445000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0163" y="2465388"/>
            <a:ext cx="4445000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025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357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28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9563"/>
            <a:ext cx="3308350" cy="131762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238" y="309563"/>
            <a:ext cx="5622925" cy="6634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1627188"/>
            <a:ext cx="3308350" cy="53165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564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675" y="5440363"/>
            <a:ext cx="6035675" cy="64293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675" y="693738"/>
            <a:ext cx="6035675" cy="4664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675" y="6083300"/>
            <a:ext cx="6035675" cy="911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167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914400" y="1447800"/>
            <a:ext cx="77692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838200"/>
            <a:ext cx="777240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641475"/>
            <a:ext cx="76962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781800"/>
            <a:ext cx="3429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defTabSz="1106488">
              <a:defRPr sz="1000" b="1" i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5200" y="6781800"/>
            <a:ext cx="152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algn="r" defTabSz="1106488">
              <a:defRPr sz="1400">
                <a:solidFill>
                  <a:schemeClr val="tx2"/>
                </a:solidFill>
                <a:latin typeface="Hewlett" pitchFamily="8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914400" y="68580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4495800" y="6858000"/>
            <a:ext cx="685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>
            <a:lvl1pPr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en-US" altLang="en-US" sz="1400" smtClean="0">
                <a:solidFill>
                  <a:schemeClr val="tx1"/>
                </a:solidFill>
              </a:rPr>
              <a:t>- </a:t>
            </a:r>
            <a:fld id="{1776F3BD-5F31-4176-B9E4-CAEB67581687}" type="slidenum">
              <a:rPr lang="en-US" altLang="en-US" sz="1400" smtClean="0">
                <a:solidFill>
                  <a:schemeClr val="tx1"/>
                </a:solidFill>
              </a:rPr>
              <a:pPr algn="ctr">
                <a:defRPr/>
              </a:pPr>
              <a:t>‹#›</a:t>
            </a:fld>
            <a:r>
              <a:rPr lang="en-US" altLang="en-US" sz="1400" smtClean="0">
                <a:solidFill>
                  <a:schemeClr val="tx1"/>
                </a:solidFill>
              </a:rPr>
              <a:t> -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</p:sldLayoutIdLst>
  <p:txStyles>
    <p:titleStyle>
      <a:lvl1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2pPr>
      <a:lvl3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3pPr>
      <a:lvl4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4pPr>
      <a:lvl5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5pPr>
      <a:lvl6pPr marL="4572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6pPr>
      <a:lvl7pPr marL="9144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7pPr>
      <a:lvl8pPr marL="13716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8pPr>
      <a:lvl9pPr marL="18288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9pPr>
    </p:titleStyle>
    <p:bodyStyle>
      <a:lvl1pPr marL="377825" indent="-377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75000"/>
        <a:buFont typeface="Monotype Sorts" pitchFamily="2" charset="2"/>
        <a:buChar char="v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06450" indent="-3143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»"/>
        <a:defRPr sz="2000">
          <a:solidFill>
            <a:schemeClr val="tx1"/>
          </a:solidFill>
          <a:latin typeface="+mn-lt"/>
        </a:defRPr>
      </a:lvl2pPr>
      <a:lvl3pPr marL="1171575" indent="-250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anose="05000000000000000000" pitchFamily="2" charset="2"/>
        <a:buChar char="Ÿ"/>
        <a:defRPr>
          <a:solidFill>
            <a:schemeClr val="tx1"/>
          </a:solidFill>
          <a:latin typeface="+mn-lt"/>
        </a:defRPr>
      </a:lvl3pPr>
      <a:lvl4pPr marL="1538288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65000"/>
        <a:buFont typeface="Monotype Sorts" pitchFamily="2" charset="2"/>
        <a:buChar char="u"/>
        <a:defRPr sz="1600">
          <a:solidFill>
            <a:schemeClr val="tx1"/>
          </a:solidFill>
          <a:latin typeface="+mn-lt"/>
        </a:defRPr>
      </a:lvl4pPr>
      <a:lvl5pPr marL="19050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5pPr>
      <a:lvl6pPr marL="23622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6pPr>
      <a:lvl7pPr marL="28194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7pPr>
      <a:lvl8pPr marL="32766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8pPr>
      <a:lvl9pPr marL="37338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2438400"/>
            <a:ext cx="8001000" cy="1447800"/>
          </a:xfrm>
          <a:noFill/>
        </p:spPr>
        <p:txBody>
          <a:bodyPr lIns="111125" tIns="55562" rIns="111125" bIns="55562"/>
          <a:lstStyle/>
          <a:p>
            <a:r>
              <a:rPr lang="en-US" altLang="en-US" sz="4800" smtClean="0"/>
              <a:t>EECS 583 – Class 8</a:t>
            </a:r>
            <a:br>
              <a:rPr lang="en-US" altLang="en-US" sz="4800" smtClean="0"/>
            </a:br>
            <a:r>
              <a:rPr lang="en-US" altLang="en-US" sz="4800" smtClean="0">
                <a:solidFill>
                  <a:schemeClr val="accent1"/>
                </a:solidFill>
              </a:rPr>
              <a:t>Classic Optimization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 lIns="111125" tIns="55562" rIns="111125" bIns="55562"/>
          <a:lstStyle/>
          <a:p>
            <a:pPr algn="l">
              <a:lnSpc>
                <a:spcPct val="80000"/>
              </a:lnSpc>
            </a:pPr>
            <a:endParaRPr lang="en-US" altLang="en-US" i="1" dirty="0" smtClean="0"/>
          </a:p>
          <a:p>
            <a:pPr algn="l">
              <a:lnSpc>
                <a:spcPct val="80000"/>
              </a:lnSpc>
            </a:pPr>
            <a:r>
              <a:rPr lang="en-US" altLang="en-US" i="1" dirty="0" smtClean="0"/>
              <a:t>University of Michigan</a:t>
            </a:r>
          </a:p>
          <a:p>
            <a:pPr algn="l">
              <a:lnSpc>
                <a:spcPct val="80000"/>
              </a:lnSpc>
            </a:pPr>
            <a:endParaRPr lang="en-US" altLang="en-US" i="1" dirty="0" smtClean="0"/>
          </a:p>
          <a:p>
            <a:pPr algn="l">
              <a:lnSpc>
                <a:spcPct val="80000"/>
              </a:lnSpc>
            </a:pPr>
            <a:r>
              <a:rPr lang="en-US" altLang="en-US" i="1" dirty="0" smtClean="0"/>
              <a:t>February 1, 2023</a:t>
            </a:r>
            <a:endParaRPr lang="en-US" altLang="en-US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Class Problem - Solution</a:t>
            </a: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1973263" y="1524000"/>
            <a:ext cx="16764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1. r1 = 0</a:t>
            </a:r>
          </a:p>
          <a:p>
            <a:r>
              <a:rPr lang="en-US" altLang="en-US"/>
              <a:t>2. r2 = 10</a:t>
            </a:r>
          </a:p>
          <a:p>
            <a:r>
              <a:rPr lang="en-US" altLang="en-US"/>
              <a:t>3. r3 = 0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1973263" y="2667000"/>
            <a:ext cx="1676400" cy="1447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4. r4 = 1</a:t>
            </a:r>
          </a:p>
          <a:p>
            <a:r>
              <a:rPr lang="en-US" altLang="en-US"/>
              <a:t>5. r7 = r1 * 4</a:t>
            </a:r>
          </a:p>
          <a:p>
            <a:r>
              <a:rPr lang="en-US" altLang="en-US"/>
              <a:t>6. r6 = 8</a:t>
            </a:r>
          </a:p>
          <a:p>
            <a:r>
              <a:rPr lang="en-US" altLang="en-US"/>
              <a:t>7. if (r3 &gt; 0)</a:t>
            </a: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1973263" y="6400800"/>
            <a:ext cx="16764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17. store (r1, r3)</a:t>
            </a:r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2735263" y="2438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1" name="Line 7"/>
          <p:cNvSpPr>
            <a:spLocks noChangeShapeType="1"/>
          </p:cNvSpPr>
          <p:nvPr/>
        </p:nvSpPr>
        <p:spPr bwMode="auto">
          <a:xfrm flipH="1">
            <a:off x="211725" y="6324600"/>
            <a:ext cx="1990138" cy="3769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 flipV="1">
            <a:off x="191587" y="2552299"/>
            <a:ext cx="0" cy="3810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191587" y="2514600"/>
            <a:ext cx="201027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2201863" y="2514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26436" y="1468904"/>
            <a:ext cx="162897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u="sng" dirty="0">
                <a:solidFill>
                  <a:schemeClr val="tx1"/>
                </a:solidFill>
              </a:rPr>
              <a:t>Optimize this applying</a:t>
            </a:r>
          </a:p>
          <a:p>
            <a:r>
              <a:rPr lang="en-US" altLang="en-US" sz="1200" dirty="0">
                <a:solidFill>
                  <a:schemeClr val="tx1"/>
                </a:solidFill>
              </a:rPr>
              <a:t>1. constant propagation</a:t>
            </a:r>
          </a:p>
          <a:p>
            <a:r>
              <a:rPr lang="en-US" altLang="en-US" sz="1200" dirty="0">
                <a:solidFill>
                  <a:schemeClr val="tx1"/>
                </a:solidFill>
              </a:rPr>
              <a:t>2. constant folding</a:t>
            </a:r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>
            <a:off x="2201863" y="6248400"/>
            <a:ext cx="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7" name="Line 13"/>
          <p:cNvSpPr>
            <a:spLocks noChangeShapeType="1"/>
          </p:cNvSpPr>
          <p:nvPr/>
        </p:nvSpPr>
        <p:spPr bwMode="auto">
          <a:xfrm>
            <a:off x="2811463" y="6248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8" name="Rectangle 14"/>
          <p:cNvSpPr>
            <a:spLocks noChangeArrowheads="1"/>
          </p:cNvSpPr>
          <p:nvPr/>
        </p:nvSpPr>
        <p:spPr bwMode="auto">
          <a:xfrm>
            <a:off x="449263" y="4267200"/>
            <a:ext cx="16764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8. r2 = 0</a:t>
            </a:r>
          </a:p>
          <a:p>
            <a:r>
              <a:rPr lang="en-US" altLang="en-US"/>
              <a:t>9. r6 = r6 * r7</a:t>
            </a:r>
          </a:p>
          <a:p>
            <a:r>
              <a:rPr lang="en-US" altLang="en-US"/>
              <a:t>10. r3 = r2 / r6</a:t>
            </a:r>
          </a:p>
        </p:txBody>
      </p:sp>
      <p:sp>
        <p:nvSpPr>
          <p:cNvPr id="16399" name="Rectangle 15"/>
          <p:cNvSpPr>
            <a:spLocks noChangeArrowheads="1"/>
          </p:cNvSpPr>
          <p:nvPr/>
        </p:nvSpPr>
        <p:spPr bwMode="auto">
          <a:xfrm>
            <a:off x="3192463" y="4267200"/>
            <a:ext cx="16764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11. r3 = r4</a:t>
            </a:r>
          </a:p>
          <a:p>
            <a:r>
              <a:rPr lang="en-US" altLang="en-US"/>
              <a:t>12. r3 = r3 + r2</a:t>
            </a:r>
          </a:p>
          <a:p>
            <a:r>
              <a:rPr lang="en-US" altLang="en-US"/>
              <a:t>13. r1 = r6</a:t>
            </a:r>
          </a:p>
        </p:txBody>
      </p:sp>
      <p:sp>
        <p:nvSpPr>
          <p:cNvPr id="16400" name="Rectangle 16"/>
          <p:cNvSpPr>
            <a:spLocks noChangeArrowheads="1"/>
          </p:cNvSpPr>
          <p:nvPr/>
        </p:nvSpPr>
        <p:spPr bwMode="auto">
          <a:xfrm>
            <a:off x="1973263" y="5334000"/>
            <a:ext cx="16764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14. r2 = r2 + 1</a:t>
            </a:r>
          </a:p>
          <a:p>
            <a:r>
              <a:rPr lang="en-US" altLang="en-US"/>
              <a:t>15. r1 = r1 + 1</a:t>
            </a:r>
          </a:p>
          <a:p>
            <a:r>
              <a:rPr lang="en-US" altLang="en-US"/>
              <a:t>16. if (r1 &lt; 100)</a:t>
            </a:r>
          </a:p>
        </p:txBody>
      </p:sp>
      <p:sp>
        <p:nvSpPr>
          <p:cNvPr id="16401" name="Line 17"/>
          <p:cNvSpPr>
            <a:spLocks noChangeShapeType="1"/>
          </p:cNvSpPr>
          <p:nvPr/>
        </p:nvSpPr>
        <p:spPr bwMode="auto">
          <a:xfrm flipH="1">
            <a:off x="1744663" y="4114800"/>
            <a:ext cx="6858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2" name="Line 18"/>
          <p:cNvSpPr>
            <a:spLocks noChangeShapeType="1"/>
          </p:cNvSpPr>
          <p:nvPr/>
        </p:nvSpPr>
        <p:spPr bwMode="auto">
          <a:xfrm>
            <a:off x="3192463" y="4114800"/>
            <a:ext cx="6858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3" name="Line 19"/>
          <p:cNvSpPr>
            <a:spLocks noChangeShapeType="1"/>
          </p:cNvSpPr>
          <p:nvPr/>
        </p:nvSpPr>
        <p:spPr bwMode="auto">
          <a:xfrm>
            <a:off x="1439863" y="5181600"/>
            <a:ext cx="7620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4" name="Line 20"/>
          <p:cNvSpPr>
            <a:spLocks noChangeShapeType="1"/>
          </p:cNvSpPr>
          <p:nvPr/>
        </p:nvSpPr>
        <p:spPr bwMode="auto">
          <a:xfrm flipH="1">
            <a:off x="3116263" y="5181600"/>
            <a:ext cx="7620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5" name="Text Box 18"/>
          <p:cNvSpPr txBox="1">
            <a:spLocks noChangeArrowheads="1"/>
          </p:cNvSpPr>
          <p:nvPr/>
        </p:nvSpPr>
        <p:spPr bwMode="auto">
          <a:xfrm>
            <a:off x="1428750" y="1812925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16406" name="Text Box 18"/>
          <p:cNvSpPr txBox="1">
            <a:spLocks noChangeArrowheads="1"/>
          </p:cNvSpPr>
          <p:nvPr/>
        </p:nvSpPr>
        <p:spPr bwMode="auto">
          <a:xfrm>
            <a:off x="1441450" y="281940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16407" name="Text Box 18"/>
          <p:cNvSpPr txBox="1">
            <a:spLocks noChangeArrowheads="1"/>
          </p:cNvSpPr>
          <p:nvPr/>
        </p:nvSpPr>
        <p:spPr bwMode="auto">
          <a:xfrm>
            <a:off x="171450" y="3857625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16408" name="Text Box 18"/>
          <p:cNvSpPr txBox="1">
            <a:spLocks noChangeArrowheads="1"/>
          </p:cNvSpPr>
          <p:nvPr/>
        </p:nvSpPr>
        <p:spPr bwMode="auto">
          <a:xfrm>
            <a:off x="4313238" y="3875088"/>
            <a:ext cx="56038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16409" name="Text Box 18"/>
          <p:cNvSpPr txBox="1">
            <a:spLocks noChangeArrowheads="1"/>
          </p:cNvSpPr>
          <p:nvPr/>
        </p:nvSpPr>
        <p:spPr bwMode="auto">
          <a:xfrm>
            <a:off x="1392238" y="545465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16410" name="Text Box 18"/>
          <p:cNvSpPr txBox="1">
            <a:spLocks noChangeArrowheads="1"/>
          </p:cNvSpPr>
          <p:nvPr/>
        </p:nvSpPr>
        <p:spPr bwMode="auto">
          <a:xfrm>
            <a:off x="1389063" y="6432550"/>
            <a:ext cx="56038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p:sp>
        <p:nvSpPr>
          <p:cNvPr id="27" name="Rectangle 3"/>
          <p:cNvSpPr>
            <a:spLocks noChangeArrowheads="1"/>
          </p:cNvSpPr>
          <p:nvPr/>
        </p:nvSpPr>
        <p:spPr bwMode="auto">
          <a:xfrm>
            <a:off x="7005638" y="1524000"/>
            <a:ext cx="16764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1. r1 = 0</a:t>
            </a:r>
          </a:p>
          <a:p>
            <a:r>
              <a:rPr lang="en-US" altLang="en-US"/>
              <a:t>2. r2 = 10</a:t>
            </a:r>
          </a:p>
          <a:p>
            <a:r>
              <a:rPr lang="en-US" altLang="en-US"/>
              <a:t>3. r3 = 0</a:t>
            </a:r>
          </a:p>
        </p:txBody>
      </p:sp>
      <p:sp>
        <p:nvSpPr>
          <p:cNvPr id="28" name="Rectangle 4"/>
          <p:cNvSpPr>
            <a:spLocks noChangeArrowheads="1"/>
          </p:cNvSpPr>
          <p:nvPr/>
        </p:nvSpPr>
        <p:spPr bwMode="auto">
          <a:xfrm>
            <a:off x="7005638" y="2667000"/>
            <a:ext cx="1676400" cy="1447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4. </a:t>
            </a:r>
            <a:r>
              <a:rPr lang="en-US" altLang="en-US" dirty="0">
                <a:solidFill>
                  <a:srgbClr val="FF0000"/>
                </a:solidFill>
              </a:rPr>
              <a:t>r4 = 1</a:t>
            </a:r>
          </a:p>
          <a:p>
            <a:r>
              <a:rPr lang="en-US" altLang="en-US" dirty="0"/>
              <a:t>5. </a:t>
            </a:r>
            <a:r>
              <a:rPr lang="en-US" altLang="en-US" dirty="0">
                <a:solidFill>
                  <a:srgbClr val="FF0000"/>
                </a:solidFill>
              </a:rPr>
              <a:t>r7 = r1 * 4</a:t>
            </a:r>
          </a:p>
          <a:p>
            <a:r>
              <a:rPr lang="en-US" altLang="en-US" dirty="0"/>
              <a:t>6. </a:t>
            </a:r>
            <a:r>
              <a:rPr lang="en-US" altLang="en-US" dirty="0">
                <a:solidFill>
                  <a:srgbClr val="FF0000"/>
                </a:solidFill>
              </a:rPr>
              <a:t>r6 = 8</a:t>
            </a:r>
          </a:p>
          <a:p>
            <a:r>
              <a:rPr lang="en-US" altLang="en-US" dirty="0"/>
              <a:t>7. if (r3 &gt; 0)</a:t>
            </a:r>
          </a:p>
        </p:txBody>
      </p:sp>
      <p:sp>
        <p:nvSpPr>
          <p:cNvPr id="29" name="Rectangle 5"/>
          <p:cNvSpPr>
            <a:spLocks noChangeArrowheads="1"/>
          </p:cNvSpPr>
          <p:nvPr/>
        </p:nvSpPr>
        <p:spPr bwMode="auto">
          <a:xfrm>
            <a:off x="7005638" y="6400800"/>
            <a:ext cx="16764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17. store (r1, r3)</a:t>
            </a:r>
          </a:p>
        </p:txBody>
      </p:sp>
      <p:sp>
        <p:nvSpPr>
          <p:cNvPr id="30" name="Line 6"/>
          <p:cNvSpPr>
            <a:spLocks noChangeShapeType="1"/>
          </p:cNvSpPr>
          <p:nvPr/>
        </p:nvSpPr>
        <p:spPr bwMode="auto">
          <a:xfrm>
            <a:off x="7767638" y="2438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7"/>
          <p:cNvSpPr>
            <a:spLocks noChangeShapeType="1"/>
          </p:cNvSpPr>
          <p:nvPr/>
        </p:nvSpPr>
        <p:spPr bwMode="auto">
          <a:xfrm flipH="1">
            <a:off x="5334000" y="6324600"/>
            <a:ext cx="1900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Line 8"/>
          <p:cNvSpPr>
            <a:spLocks noChangeShapeType="1"/>
          </p:cNvSpPr>
          <p:nvPr/>
        </p:nvSpPr>
        <p:spPr bwMode="auto">
          <a:xfrm flipV="1">
            <a:off x="5334000" y="2514600"/>
            <a:ext cx="0" cy="3810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Line 9"/>
          <p:cNvSpPr>
            <a:spLocks noChangeShapeType="1"/>
          </p:cNvSpPr>
          <p:nvPr/>
        </p:nvSpPr>
        <p:spPr bwMode="auto">
          <a:xfrm>
            <a:off x="5334000" y="2514600"/>
            <a:ext cx="1900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" name="Line 10"/>
          <p:cNvSpPr>
            <a:spLocks noChangeShapeType="1"/>
          </p:cNvSpPr>
          <p:nvPr/>
        </p:nvSpPr>
        <p:spPr bwMode="auto">
          <a:xfrm>
            <a:off x="7234238" y="2514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Line 12"/>
          <p:cNvSpPr>
            <a:spLocks noChangeShapeType="1"/>
          </p:cNvSpPr>
          <p:nvPr/>
        </p:nvSpPr>
        <p:spPr bwMode="auto">
          <a:xfrm>
            <a:off x="7234238" y="6248400"/>
            <a:ext cx="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Line 13"/>
          <p:cNvSpPr>
            <a:spLocks noChangeShapeType="1"/>
          </p:cNvSpPr>
          <p:nvPr/>
        </p:nvSpPr>
        <p:spPr bwMode="auto">
          <a:xfrm>
            <a:off x="7843838" y="6248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" name="Rectangle 14"/>
          <p:cNvSpPr>
            <a:spLocks noChangeArrowheads="1"/>
          </p:cNvSpPr>
          <p:nvPr/>
        </p:nvSpPr>
        <p:spPr bwMode="auto">
          <a:xfrm>
            <a:off x="5481638" y="4267200"/>
            <a:ext cx="16764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8. r2 = 0</a:t>
            </a:r>
          </a:p>
          <a:p>
            <a:r>
              <a:rPr lang="en-US" altLang="en-US" dirty="0"/>
              <a:t>9. </a:t>
            </a:r>
            <a:r>
              <a:rPr lang="en-US" altLang="en-US" dirty="0">
                <a:solidFill>
                  <a:srgbClr val="FF0000"/>
                </a:solidFill>
              </a:rPr>
              <a:t>r6 = </a:t>
            </a:r>
            <a:r>
              <a:rPr lang="en-US" altLang="en-US" dirty="0" smtClean="0">
                <a:solidFill>
                  <a:srgbClr val="FF0000"/>
                </a:solidFill>
              </a:rPr>
              <a:t>r7 &lt;&lt; 3</a:t>
            </a:r>
            <a:endParaRPr lang="en-US" altLang="en-US" dirty="0">
              <a:solidFill>
                <a:srgbClr val="FF0000"/>
              </a:solidFill>
            </a:endParaRPr>
          </a:p>
          <a:p>
            <a:r>
              <a:rPr lang="en-US" altLang="en-US" dirty="0"/>
              <a:t>10. r3 = 0</a:t>
            </a:r>
          </a:p>
        </p:txBody>
      </p:sp>
      <p:sp>
        <p:nvSpPr>
          <p:cNvPr id="38" name="Rectangle 15"/>
          <p:cNvSpPr>
            <a:spLocks noChangeArrowheads="1"/>
          </p:cNvSpPr>
          <p:nvPr/>
        </p:nvSpPr>
        <p:spPr bwMode="auto">
          <a:xfrm>
            <a:off x="8224838" y="4267200"/>
            <a:ext cx="16764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11</a:t>
            </a:r>
            <a:r>
              <a:rPr lang="en-US" altLang="en-US" dirty="0">
                <a:solidFill>
                  <a:srgbClr val="FF0000"/>
                </a:solidFill>
              </a:rPr>
              <a:t>. r3 = 1</a:t>
            </a:r>
          </a:p>
          <a:p>
            <a:r>
              <a:rPr lang="en-US" altLang="en-US" dirty="0"/>
              <a:t>12. r3 = 1</a:t>
            </a:r>
            <a:r>
              <a:rPr lang="en-US" altLang="en-US" dirty="0" smtClean="0"/>
              <a:t> </a:t>
            </a:r>
            <a:r>
              <a:rPr lang="en-US" altLang="en-US" dirty="0"/>
              <a:t>+ r2</a:t>
            </a:r>
          </a:p>
          <a:p>
            <a:r>
              <a:rPr lang="en-US" altLang="en-US" dirty="0"/>
              <a:t>13. r1 = </a:t>
            </a:r>
            <a:r>
              <a:rPr lang="en-US" altLang="en-US" dirty="0" smtClean="0"/>
              <a:t>8</a:t>
            </a:r>
            <a:endParaRPr lang="en-US" altLang="en-US" dirty="0"/>
          </a:p>
        </p:txBody>
      </p:sp>
      <p:sp>
        <p:nvSpPr>
          <p:cNvPr id="39" name="Rectangle 16"/>
          <p:cNvSpPr>
            <a:spLocks noChangeArrowheads="1"/>
          </p:cNvSpPr>
          <p:nvPr/>
        </p:nvSpPr>
        <p:spPr bwMode="auto">
          <a:xfrm>
            <a:off x="7005638" y="5334000"/>
            <a:ext cx="16764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14. r2 = r2 + 1</a:t>
            </a:r>
          </a:p>
          <a:p>
            <a:r>
              <a:rPr lang="en-US" altLang="en-US"/>
              <a:t>15. r1 = r1 + 1</a:t>
            </a:r>
          </a:p>
          <a:p>
            <a:r>
              <a:rPr lang="en-US" altLang="en-US"/>
              <a:t>16. if (r1 &lt; 100)</a:t>
            </a:r>
          </a:p>
        </p:txBody>
      </p:sp>
      <p:sp>
        <p:nvSpPr>
          <p:cNvPr id="40" name="Line 17"/>
          <p:cNvSpPr>
            <a:spLocks noChangeShapeType="1"/>
          </p:cNvSpPr>
          <p:nvPr/>
        </p:nvSpPr>
        <p:spPr bwMode="auto">
          <a:xfrm flipH="1">
            <a:off x="6777038" y="4114800"/>
            <a:ext cx="6858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Line 18"/>
          <p:cNvSpPr>
            <a:spLocks noChangeShapeType="1"/>
          </p:cNvSpPr>
          <p:nvPr/>
        </p:nvSpPr>
        <p:spPr bwMode="auto">
          <a:xfrm>
            <a:off x="8224838" y="4114800"/>
            <a:ext cx="6858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" name="Line 19"/>
          <p:cNvSpPr>
            <a:spLocks noChangeShapeType="1"/>
          </p:cNvSpPr>
          <p:nvPr/>
        </p:nvSpPr>
        <p:spPr bwMode="auto">
          <a:xfrm>
            <a:off x="6472238" y="5181600"/>
            <a:ext cx="7620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Line 20"/>
          <p:cNvSpPr>
            <a:spLocks noChangeShapeType="1"/>
          </p:cNvSpPr>
          <p:nvPr/>
        </p:nvSpPr>
        <p:spPr bwMode="auto">
          <a:xfrm flipH="1">
            <a:off x="8148638" y="5181600"/>
            <a:ext cx="7620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Text Box 18"/>
          <p:cNvSpPr txBox="1">
            <a:spLocks noChangeArrowheads="1"/>
          </p:cNvSpPr>
          <p:nvPr/>
        </p:nvSpPr>
        <p:spPr bwMode="auto">
          <a:xfrm>
            <a:off x="6461125" y="1812925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45" name="Text Box 18"/>
          <p:cNvSpPr txBox="1">
            <a:spLocks noChangeArrowheads="1"/>
          </p:cNvSpPr>
          <p:nvPr/>
        </p:nvSpPr>
        <p:spPr bwMode="auto">
          <a:xfrm>
            <a:off x="6473825" y="281940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46" name="Text Box 18"/>
          <p:cNvSpPr txBox="1">
            <a:spLocks noChangeArrowheads="1"/>
          </p:cNvSpPr>
          <p:nvPr/>
        </p:nvSpPr>
        <p:spPr bwMode="auto">
          <a:xfrm>
            <a:off x="5269706" y="3825081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dirty="0"/>
              <a:t>BB3</a:t>
            </a:r>
          </a:p>
        </p:txBody>
      </p:sp>
      <p:sp>
        <p:nvSpPr>
          <p:cNvPr id="47" name="Text Box 18"/>
          <p:cNvSpPr txBox="1">
            <a:spLocks noChangeArrowheads="1"/>
          </p:cNvSpPr>
          <p:nvPr/>
        </p:nvSpPr>
        <p:spPr bwMode="auto">
          <a:xfrm>
            <a:off x="9345613" y="3875088"/>
            <a:ext cx="56038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48" name="Text Box 18"/>
          <p:cNvSpPr txBox="1">
            <a:spLocks noChangeArrowheads="1"/>
          </p:cNvSpPr>
          <p:nvPr/>
        </p:nvSpPr>
        <p:spPr bwMode="auto">
          <a:xfrm>
            <a:off x="6424613" y="545465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49" name="Text Box 18"/>
          <p:cNvSpPr txBox="1">
            <a:spLocks noChangeArrowheads="1"/>
          </p:cNvSpPr>
          <p:nvPr/>
        </p:nvSpPr>
        <p:spPr bwMode="auto">
          <a:xfrm>
            <a:off x="6421438" y="6432550"/>
            <a:ext cx="56038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p:sp>
        <p:nvSpPr>
          <p:cNvPr id="2" name="Right Arrow 1"/>
          <p:cNvSpPr/>
          <p:nvPr/>
        </p:nvSpPr>
        <p:spPr bwMode="auto">
          <a:xfrm>
            <a:off x="4934947" y="4305300"/>
            <a:ext cx="381001" cy="838200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258452" y="6924240"/>
            <a:ext cx="30123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Red instructions can be deleted by</a:t>
            </a:r>
          </a:p>
          <a:p>
            <a:r>
              <a:rPr lang="en-US" sz="1600" dirty="0">
                <a:solidFill>
                  <a:srgbClr val="FF0000"/>
                </a:solidFill>
              </a:rPr>
              <a:t>s</a:t>
            </a:r>
            <a:r>
              <a:rPr lang="en-US" sz="1600" dirty="0" smtClean="0">
                <a:solidFill>
                  <a:srgbClr val="FF0000"/>
                </a:solidFill>
              </a:rPr>
              <a:t>ubsequent dead code elimination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44403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Forward Copy Propagation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41475"/>
            <a:ext cx="4114800" cy="5216525"/>
          </a:xfrm>
        </p:spPr>
        <p:txBody>
          <a:bodyPr/>
          <a:lstStyle/>
          <a:p>
            <a:r>
              <a:rPr lang="en-US" altLang="en-US" sz="2000" smtClean="0"/>
              <a:t>Forward propagation of the RHS of moves</a:t>
            </a:r>
          </a:p>
          <a:p>
            <a:pPr lvl="1"/>
            <a:r>
              <a:rPr lang="en-US" altLang="en-US" sz="1800" smtClean="0"/>
              <a:t>r1 = r2</a:t>
            </a:r>
          </a:p>
          <a:p>
            <a:pPr lvl="1"/>
            <a:r>
              <a:rPr lang="en-US" altLang="en-US" sz="1800" smtClean="0"/>
              <a:t>…</a:t>
            </a:r>
          </a:p>
          <a:p>
            <a:pPr lvl="1"/>
            <a:r>
              <a:rPr lang="en-US" altLang="en-US" sz="1800" smtClean="0"/>
              <a:t>r4 = r1 + 1  </a:t>
            </a:r>
            <a:r>
              <a:rPr lang="en-US" altLang="en-US" sz="1800" smtClean="0">
                <a:sym typeface="Wingdings" panose="05000000000000000000" pitchFamily="2" charset="2"/>
              </a:rPr>
              <a:t> r4 = r2 + 1</a:t>
            </a:r>
          </a:p>
          <a:p>
            <a:r>
              <a:rPr lang="en-US" altLang="en-US" sz="2000" smtClean="0"/>
              <a:t>Benefits</a:t>
            </a:r>
          </a:p>
          <a:p>
            <a:pPr lvl="1"/>
            <a:r>
              <a:rPr lang="en-US" altLang="en-US" sz="1800" smtClean="0"/>
              <a:t>Reduce chain of dependences</a:t>
            </a:r>
          </a:p>
          <a:p>
            <a:pPr lvl="1"/>
            <a:r>
              <a:rPr lang="en-US" altLang="en-US" sz="1800" smtClean="0"/>
              <a:t>Eliminate the move</a:t>
            </a:r>
          </a:p>
          <a:p>
            <a:r>
              <a:rPr lang="en-US" altLang="en-US" sz="2000" smtClean="0"/>
              <a:t>Rules (ops X and Y)</a:t>
            </a:r>
          </a:p>
          <a:p>
            <a:pPr lvl="1"/>
            <a:r>
              <a:rPr lang="en-US" altLang="en-US" sz="1800" smtClean="0"/>
              <a:t>X is a move</a:t>
            </a:r>
          </a:p>
          <a:p>
            <a:pPr lvl="1"/>
            <a:r>
              <a:rPr lang="en-US" altLang="en-US" sz="1800" smtClean="0"/>
              <a:t>src1(X) is a register</a:t>
            </a:r>
          </a:p>
          <a:p>
            <a:pPr lvl="1"/>
            <a:r>
              <a:rPr lang="en-US" altLang="en-US" sz="1800" smtClean="0"/>
              <a:t>Y consumes dest(X)</a:t>
            </a:r>
          </a:p>
          <a:p>
            <a:pPr lvl="1"/>
            <a:r>
              <a:rPr lang="en-US" altLang="en-US" sz="1800" smtClean="0"/>
              <a:t>X.dest is an available def at Y</a:t>
            </a:r>
          </a:p>
          <a:p>
            <a:pPr lvl="1"/>
            <a:r>
              <a:rPr lang="en-US" altLang="en-US" sz="1800" smtClean="0"/>
              <a:t>X.src1 is an available expr at Y</a:t>
            </a:r>
          </a:p>
          <a:p>
            <a:pPr lvl="1"/>
            <a:endParaRPr lang="en-US" altLang="en-US" sz="1800" smtClean="0"/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5943600" y="23622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1. r1 = r2</a:t>
            </a:r>
          </a:p>
          <a:p>
            <a:pPr algn="ctr"/>
            <a:r>
              <a:rPr lang="en-US" altLang="en-US"/>
              <a:t>2. r3 = r4</a:t>
            </a: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5029200" y="35814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3. r2 = 0</a:t>
            </a: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6934200" y="35814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4. r6 = r3 + 1</a:t>
            </a:r>
          </a:p>
        </p:txBody>
      </p:sp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6019800" y="4724400"/>
            <a:ext cx="1447800" cy="838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5. r5 = r2 + r3</a:t>
            </a:r>
          </a:p>
        </p:txBody>
      </p:sp>
      <p:sp>
        <p:nvSpPr>
          <p:cNvPr id="17416" name="Line 8"/>
          <p:cNvSpPr>
            <a:spLocks noChangeShapeType="1"/>
          </p:cNvSpPr>
          <p:nvPr/>
        </p:nvSpPr>
        <p:spPr bwMode="auto">
          <a:xfrm flipH="1">
            <a:off x="5791200" y="3048000"/>
            <a:ext cx="838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7" name="Line 9"/>
          <p:cNvSpPr>
            <a:spLocks noChangeShapeType="1"/>
          </p:cNvSpPr>
          <p:nvPr/>
        </p:nvSpPr>
        <p:spPr bwMode="auto">
          <a:xfrm>
            <a:off x="6705600" y="3048000"/>
            <a:ext cx="9144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8" name="Line 10"/>
          <p:cNvSpPr>
            <a:spLocks noChangeShapeType="1"/>
          </p:cNvSpPr>
          <p:nvPr/>
        </p:nvSpPr>
        <p:spPr bwMode="auto">
          <a:xfrm>
            <a:off x="5791200" y="42672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9" name="Line 11"/>
          <p:cNvSpPr>
            <a:spLocks noChangeShapeType="1"/>
          </p:cNvSpPr>
          <p:nvPr/>
        </p:nvSpPr>
        <p:spPr bwMode="auto">
          <a:xfrm flipH="1">
            <a:off x="6934200" y="4267200"/>
            <a:ext cx="762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0" name="Text Box 18"/>
          <p:cNvSpPr txBox="1">
            <a:spLocks noChangeArrowheads="1"/>
          </p:cNvSpPr>
          <p:nvPr/>
        </p:nvSpPr>
        <p:spPr bwMode="auto">
          <a:xfrm>
            <a:off x="5387975" y="2351088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17421" name="Text Box 18"/>
          <p:cNvSpPr txBox="1">
            <a:spLocks noChangeArrowheads="1"/>
          </p:cNvSpPr>
          <p:nvPr/>
        </p:nvSpPr>
        <p:spPr bwMode="auto">
          <a:xfrm>
            <a:off x="4984750" y="3244850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17422" name="Text Box 18"/>
          <p:cNvSpPr txBox="1">
            <a:spLocks noChangeArrowheads="1"/>
          </p:cNvSpPr>
          <p:nvPr/>
        </p:nvSpPr>
        <p:spPr bwMode="auto">
          <a:xfrm>
            <a:off x="7826375" y="3244850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17423" name="Text Box 18"/>
          <p:cNvSpPr txBox="1">
            <a:spLocks noChangeArrowheads="1"/>
          </p:cNvSpPr>
          <p:nvPr/>
        </p:nvSpPr>
        <p:spPr bwMode="auto">
          <a:xfrm>
            <a:off x="5475288" y="4724400"/>
            <a:ext cx="5603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077200" cy="615950"/>
          </a:xfrm>
        </p:spPr>
        <p:txBody>
          <a:bodyPr/>
          <a:lstStyle/>
          <a:p>
            <a:r>
              <a:rPr lang="en-US" altLang="en-US" smtClean="0"/>
              <a:t>CSE – Common Subexpression Elimination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41475"/>
            <a:ext cx="4114800" cy="5216525"/>
          </a:xfrm>
        </p:spPr>
        <p:txBody>
          <a:bodyPr/>
          <a:lstStyle/>
          <a:p>
            <a:r>
              <a:rPr lang="en-US" altLang="en-US" sz="1800" smtClean="0"/>
              <a:t>Eliminate recomputation of an expression by reusing the previous result</a:t>
            </a:r>
          </a:p>
          <a:p>
            <a:pPr lvl="1"/>
            <a:r>
              <a:rPr lang="en-US" altLang="en-US" sz="1600" smtClean="0"/>
              <a:t>r1 = r2 * r3</a:t>
            </a:r>
          </a:p>
          <a:p>
            <a:pPr lvl="1"/>
            <a:r>
              <a:rPr lang="en-US" altLang="en-US" sz="1600" smtClean="0"/>
              <a:t>                   </a:t>
            </a:r>
            <a:r>
              <a:rPr lang="en-US" altLang="en-US" sz="1600" smtClean="0">
                <a:sym typeface="Wingdings" panose="05000000000000000000" pitchFamily="2" charset="2"/>
              </a:rPr>
              <a:t> r100 = r1</a:t>
            </a:r>
            <a:endParaRPr lang="en-US" altLang="en-US" sz="1600" smtClean="0"/>
          </a:p>
          <a:p>
            <a:pPr lvl="1"/>
            <a:r>
              <a:rPr lang="en-US" altLang="en-US" sz="1600" smtClean="0"/>
              <a:t>…</a:t>
            </a:r>
          </a:p>
          <a:p>
            <a:pPr lvl="1"/>
            <a:r>
              <a:rPr lang="en-US" altLang="en-US" sz="1600" smtClean="0"/>
              <a:t>r4 = r2 * r3  </a:t>
            </a:r>
            <a:r>
              <a:rPr lang="en-US" altLang="en-US" sz="1600" smtClean="0">
                <a:sym typeface="Wingdings" panose="05000000000000000000" pitchFamily="2" charset="2"/>
              </a:rPr>
              <a:t> r4 = r100</a:t>
            </a:r>
          </a:p>
          <a:p>
            <a:r>
              <a:rPr lang="en-US" altLang="en-US" sz="1800" smtClean="0"/>
              <a:t>Benefits</a:t>
            </a:r>
          </a:p>
          <a:p>
            <a:pPr lvl="1"/>
            <a:r>
              <a:rPr lang="en-US" altLang="en-US" sz="1600" smtClean="0"/>
              <a:t>Reduce work</a:t>
            </a:r>
          </a:p>
          <a:p>
            <a:pPr lvl="1"/>
            <a:r>
              <a:rPr lang="en-US" altLang="en-US" sz="1600" smtClean="0"/>
              <a:t>Moves can get copy propagated</a:t>
            </a:r>
          </a:p>
          <a:p>
            <a:r>
              <a:rPr lang="en-US" altLang="en-US" sz="1800" smtClean="0"/>
              <a:t>Rules (ops X and Y)</a:t>
            </a:r>
          </a:p>
          <a:p>
            <a:pPr lvl="1"/>
            <a:r>
              <a:rPr lang="en-US" altLang="en-US" sz="1600" smtClean="0"/>
              <a:t>X and Y have the same opcode</a:t>
            </a:r>
          </a:p>
          <a:p>
            <a:pPr lvl="1"/>
            <a:r>
              <a:rPr lang="en-US" altLang="en-US" sz="1600" smtClean="0"/>
              <a:t>src(X) = src(Y), for all srcs</a:t>
            </a:r>
          </a:p>
          <a:p>
            <a:pPr lvl="1"/>
            <a:r>
              <a:rPr lang="en-US" altLang="en-US" sz="1600" smtClean="0"/>
              <a:t>expr(X) is available at Y</a:t>
            </a:r>
          </a:p>
          <a:p>
            <a:pPr lvl="1"/>
            <a:r>
              <a:rPr lang="en-US" altLang="en-US" sz="1600" smtClean="0"/>
              <a:t>if X is a load, then there is no store that may write to address(X) along any path between X and Y</a:t>
            </a:r>
          </a:p>
          <a:p>
            <a:pPr lvl="1"/>
            <a:endParaRPr lang="en-US" altLang="en-US" sz="1600" smtClean="0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5943600" y="18288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1. r1 = r2 * r6</a:t>
            </a:r>
          </a:p>
          <a:p>
            <a:pPr algn="ctr"/>
            <a:r>
              <a:rPr lang="en-US" altLang="en-US"/>
              <a:t>2. r3 = r4 / r7</a:t>
            </a: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5029200" y="30480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3. r2 = r2 + 1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6934200" y="30480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4. r6 = r3 * 7</a:t>
            </a:r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6019800" y="4191000"/>
            <a:ext cx="1447800" cy="1066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5. r5 = r2 * r6</a:t>
            </a:r>
          </a:p>
          <a:p>
            <a:pPr algn="ctr"/>
            <a:r>
              <a:rPr lang="en-US" altLang="en-US"/>
              <a:t>6. r8 = r4 / r7</a:t>
            </a:r>
          </a:p>
          <a:p>
            <a:pPr algn="ctr"/>
            <a:r>
              <a:rPr lang="en-US" altLang="en-US"/>
              <a:t>7. r9 = r3 * 7</a:t>
            </a:r>
          </a:p>
        </p:txBody>
      </p:sp>
      <p:sp>
        <p:nvSpPr>
          <p:cNvPr id="18440" name="Line 8"/>
          <p:cNvSpPr>
            <a:spLocks noChangeShapeType="1"/>
          </p:cNvSpPr>
          <p:nvPr/>
        </p:nvSpPr>
        <p:spPr bwMode="auto">
          <a:xfrm flipH="1">
            <a:off x="5791200" y="2514600"/>
            <a:ext cx="838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1" name="Line 9"/>
          <p:cNvSpPr>
            <a:spLocks noChangeShapeType="1"/>
          </p:cNvSpPr>
          <p:nvPr/>
        </p:nvSpPr>
        <p:spPr bwMode="auto">
          <a:xfrm>
            <a:off x="6705600" y="2514600"/>
            <a:ext cx="9144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2" name="Line 10"/>
          <p:cNvSpPr>
            <a:spLocks noChangeShapeType="1"/>
          </p:cNvSpPr>
          <p:nvPr/>
        </p:nvSpPr>
        <p:spPr bwMode="auto">
          <a:xfrm>
            <a:off x="5791200" y="37338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3" name="Line 11"/>
          <p:cNvSpPr>
            <a:spLocks noChangeShapeType="1"/>
          </p:cNvSpPr>
          <p:nvPr/>
        </p:nvSpPr>
        <p:spPr bwMode="auto">
          <a:xfrm flipH="1">
            <a:off x="6934200" y="3733800"/>
            <a:ext cx="762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4" name="Text Box 12"/>
          <p:cNvSpPr txBox="1">
            <a:spLocks noChangeArrowheads="1"/>
          </p:cNvSpPr>
          <p:nvPr/>
        </p:nvSpPr>
        <p:spPr bwMode="auto">
          <a:xfrm>
            <a:off x="5119255" y="5855841"/>
            <a:ext cx="380694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dirty="0">
                <a:solidFill>
                  <a:srgbClr val="FF0000"/>
                </a:solidFill>
              </a:rPr>
              <a:t>if op is a load, call it redundant</a:t>
            </a:r>
          </a:p>
          <a:p>
            <a:r>
              <a:rPr lang="en-US" altLang="en-US" sz="1600" dirty="0">
                <a:solidFill>
                  <a:srgbClr val="FF0000"/>
                </a:solidFill>
              </a:rPr>
              <a:t>load elimination rather than </a:t>
            </a:r>
            <a:r>
              <a:rPr lang="en-US" altLang="en-US" sz="1600" dirty="0" smtClean="0">
                <a:solidFill>
                  <a:srgbClr val="FF0000"/>
                </a:solidFill>
              </a:rPr>
              <a:t>CSE, </a:t>
            </a:r>
          </a:p>
          <a:p>
            <a:r>
              <a:rPr lang="en-US" altLang="en-US" sz="1600" dirty="0" smtClean="0">
                <a:solidFill>
                  <a:srgbClr val="FF0000"/>
                </a:solidFill>
              </a:rPr>
              <a:t>Redundant store elimination also possible, </a:t>
            </a:r>
          </a:p>
          <a:p>
            <a:r>
              <a:rPr lang="en-US" altLang="en-US" sz="1600" dirty="0">
                <a:solidFill>
                  <a:srgbClr val="FF0000"/>
                </a:solidFill>
              </a:rPr>
              <a:t>b</a:t>
            </a:r>
            <a:r>
              <a:rPr lang="en-US" altLang="en-US" sz="1600" dirty="0" smtClean="0">
                <a:solidFill>
                  <a:srgbClr val="FF0000"/>
                </a:solidFill>
              </a:rPr>
              <a:t>ut applied a bit differently – think about it!</a:t>
            </a:r>
            <a:endParaRPr lang="en-US" altLang="en-US" sz="1600" dirty="0">
              <a:solidFill>
                <a:srgbClr val="FF0000"/>
              </a:solidFill>
            </a:endParaRPr>
          </a:p>
        </p:txBody>
      </p:sp>
      <p:sp>
        <p:nvSpPr>
          <p:cNvPr id="18445" name="Text Box 18"/>
          <p:cNvSpPr txBox="1">
            <a:spLocks noChangeArrowheads="1"/>
          </p:cNvSpPr>
          <p:nvPr/>
        </p:nvSpPr>
        <p:spPr bwMode="auto">
          <a:xfrm>
            <a:off x="5387975" y="1817688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18446" name="Text Box 18"/>
          <p:cNvSpPr txBox="1">
            <a:spLocks noChangeArrowheads="1"/>
          </p:cNvSpPr>
          <p:nvPr/>
        </p:nvSpPr>
        <p:spPr bwMode="auto">
          <a:xfrm>
            <a:off x="5029200" y="2711450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18447" name="Text Box 18"/>
          <p:cNvSpPr txBox="1">
            <a:spLocks noChangeArrowheads="1"/>
          </p:cNvSpPr>
          <p:nvPr/>
        </p:nvSpPr>
        <p:spPr bwMode="auto">
          <a:xfrm>
            <a:off x="7869238" y="2716213"/>
            <a:ext cx="560387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18448" name="Text Box 18"/>
          <p:cNvSpPr txBox="1">
            <a:spLocks noChangeArrowheads="1"/>
          </p:cNvSpPr>
          <p:nvPr/>
        </p:nvSpPr>
        <p:spPr bwMode="auto">
          <a:xfrm>
            <a:off x="5475288" y="4191000"/>
            <a:ext cx="5603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Class Problem</a:t>
            </a: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288925" y="1501775"/>
            <a:ext cx="2228850" cy="95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u="sng">
                <a:solidFill>
                  <a:schemeClr val="tx1"/>
                </a:solidFill>
              </a:rPr>
              <a:t>Optimize this applying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1. dead code elimination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2. forward copy propagation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3. CSE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3048000" y="1600200"/>
            <a:ext cx="1752600" cy="2209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1. r4 = r1</a:t>
            </a:r>
          </a:p>
          <a:p>
            <a:r>
              <a:rPr lang="en-US" altLang="en-US" sz="2000"/>
              <a:t>2. r6 = r15</a:t>
            </a:r>
          </a:p>
          <a:p>
            <a:r>
              <a:rPr lang="en-US" altLang="en-US" sz="2000"/>
              <a:t>3. r2 = r3 * r4</a:t>
            </a:r>
          </a:p>
          <a:p>
            <a:r>
              <a:rPr lang="en-US" altLang="en-US" sz="2000"/>
              <a:t>4. r8 = r2 + r5</a:t>
            </a:r>
          </a:p>
          <a:p>
            <a:r>
              <a:rPr lang="en-US" altLang="en-US" sz="2000"/>
              <a:t>5. r9 = r3</a:t>
            </a:r>
          </a:p>
          <a:p>
            <a:r>
              <a:rPr lang="en-US" altLang="en-US"/>
              <a:t>6. r7 = load(r2)</a:t>
            </a:r>
            <a:endParaRPr lang="en-US" altLang="en-US" sz="2000"/>
          </a:p>
          <a:p>
            <a:r>
              <a:rPr lang="en-US" altLang="en-US" sz="2000"/>
              <a:t>7. if (r2 &gt; r8)</a:t>
            </a: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1752600" y="40386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8. r5 = r9 * r4</a:t>
            </a:r>
          </a:p>
          <a:p>
            <a:r>
              <a:rPr lang="en-US" altLang="en-US"/>
              <a:t>9. r11 = r2</a:t>
            </a:r>
          </a:p>
          <a:p>
            <a:r>
              <a:rPr lang="en-US" altLang="en-US"/>
              <a:t>10. r12 = load(r11)</a:t>
            </a:r>
          </a:p>
          <a:p>
            <a:r>
              <a:rPr lang="en-US" altLang="en-US"/>
              <a:t>11. if (r12 != 0)</a:t>
            </a:r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4343400" y="4038600"/>
            <a:ext cx="17526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12. r3 = load(r2)</a:t>
            </a:r>
          </a:p>
          <a:p>
            <a:pPr algn="ctr"/>
            <a:r>
              <a:rPr lang="en-US" altLang="en-US"/>
              <a:t>13. r10 = r3 / r6</a:t>
            </a:r>
          </a:p>
          <a:p>
            <a:pPr algn="ctr"/>
            <a:r>
              <a:rPr lang="en-US" altLang="en-US"/>
              <a:t>14. r11 = r8</a:t>
            </a:r>
          </a:p>
          <a:p>
            <a:pPr algn="ctr"/>
            <a:r>
              <a:rPr lang="en-US" altLang="en-US"/>
              <a:t>15. store (r11, r7)</a:t>
            </a:r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2971800" y="5562600"/>
            <a:ext cx="17526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16. store (r12, r3)</a:t>
            </a:r>
          </a:p>
        </p:txBody>
      </p:sp>
      <p:sp>
        <p:nvSpPr>
          <p:cNvPr id="19464" name="Line 8"/>
          <p:cNvSpPr>
            <a:spLocks noChangeShapeType="1"/>
          </p:cNvSpPr>
          <p:nvPr/>
        </p:nvSpPr>
        <p:spPr bwMode="auto">
          <a:xfrm flipH="1">
            <a:off x="2819400" y="3810000"/>
            <a:ext cx="838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5" name="Line 9"/>
          <p:cNvSpPr>
            <a:spLocks noChangeShapeType="1"/>
          </p:cNvSpPr>
          <p:nvPr/>
        </p:nvSpPr>
        <p:spPr bwMode="auto">
          <a:xfrm>
            <a:off x="4191000" y="3810000"/>
            <a:ext cx="838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6" name="Line 10"/>
          <p:cNvSpPr>
            <a:spLocks noChangeShapeType="1"/>
          </p:cNvSpPr>
          <p:nvPr/>
        </p:nvSpPr>
        <p:spPr bwMode="auto">
          <a:xfrm>
            <a:off x="2819400" y="5181600"/>
            <a:ext cx="762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7" name="Line 11"/>
          <p:cNvSpPr>
            <a:spLocks noChangeShapeType="1"/>
          </p:cNvSpPr>
          <p:nvPr/>
        </p:nvSpPr>
        <p:spPr bwMode="auto">
          <a:xfrm flipH="1">
            <a:off x="4114800" y="5181600"/>
            <a:ext cx="1066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8" name="Line 12"/>
          <p:cNvSpPr>
            <a:spLocks noChangeShapeType="1"/>
          </p:cNvSpPr>
          <p:nvPr/>
        </p:nvSpPr>
        <p:spPr bwMode="auto">
          <a:xfrm>
            <a:off x="2057400" y="5181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9" name="Line 13"/>
          <p:cNvSpPr>
            <a:spLocks noChangeShapeType="1"/>
          </p:cNvSpPr>
          <p:nvPr/>
        </p:nvSpPr>
        <p:spPr bwMode="auto">
          <a:xfrm flipH="1">
            <a:off x="1447800" y="53340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0" name="Line 14"/>
          <p:cNvSpPr>
            <a:spLocks noChangeShapeType="1"/>
          </p:cNvSpPr>
          <p:nvPr/>
        </p:nvSpPr>
        <p:spPr bwMode="auto">
          <a:xfrm flipV="1">
            <a:off x="1447800" y="3733800"/>
            <a:ext cx="0" cy="1600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1" name="Line 15"/>
          <p:cNvSpPr>
            <a:spLocks noChangeShapeType="1"/>
          </p:cNvSpPr>
          <p:nvPr/>
        </p:nvSpPr>
        <p:spPr bwMode="auto">
          <a:xfrm>
            <a:off x="1447800" y="37338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2" name="Line 16"/>
          <p:cNvSpPr>
            <a:spLocks noChangeShapeType="1"/>
          </p:cNvSpPr>
          <p:nvPr/>
        </p:nvSpPr>
        <p:spPr bwMode="auto">
          <a:xfrm>
            <a:off x="2057400" y="3733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3" name="Text Box 18"/>
          <p:cNvSpPr txBox="1">
            <a:spLocks noChangeArrowheads="1"/>
          </p:cNvSpPr>
          <p:nvPr/>
        </p:nvSpPr>
        <p:spPr bwMode="auto">
          <a:xfrm>
            <a:off x="2492375" y="1601788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19474" name="Text Box 18"/>
          <p:cNvSpPr txBox="1">
            <a:spLocks noChangeArrowheads="1"/>
          </p:cNvSpPr>
          <p:nvPr/>
        </p:nvSpPr>
        <p:spPr bwMode="auto">
          <a:xfrm>
            <a:off x="2214563" y="3702050"/>
            <a:ext cx="5603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19475" name="Text Box 18"/>
          <p:cNvSpPr txBox="1">
            <a:spLocks noChangeArrowheads="1"/>
          </p:cNvSpPr>
          <p:nvPr/>
        </p:nvSpPr>
        <p:spPr bwMode="auto">
          <a:xfrm>
            <a:off x="5486400" y="3717925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19476" name="Text Box 18"/>
          <p:cNvSpPr txBox="1">
            <a:spLocks noChangeArrowheads="1"/>
          </p:cNvSpPr>
          <p:nvPr/>
        </p:nvSpPr>
        <p:spPr bwMode="auto">
          <a:xfrm>
            <a:off x="2416175" y="5562600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Class Problem Solution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128588" y="1524000"/>
            <a:ext cx="1939925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u="sng">
                <a:solidFill>
                  <a:schemeClr val="tx1"/>
                </a:solidFill>
              </a:rPr>
              <a:t>Optimize this applying</a:t>
            </a:r>
          </a:p>
          <a:p>
            <a:r>
              <a:rPr lang="en-US" altLang="en-US" sz="1200">
                <a:solidFill>
                  <a:schemeClr val="tx1"/>
                </a:solidFill>
              </a:rPr>
              <a:t>1. dead code elimination</a:t>
            </a:r>
          </a:p>
          <a:p>
            <a:r>
              <a:rPr lang="en-US" altLang="en-US" sz="1200">
                <a:solidFill>
                  <a:schemeClr val="tx1"/>
                </a:solidFill>
              </a:rPr>
              <a:t>2. forward copy propagation</a:t>
            </a:r>
          </a:p>
          <a:p>
            <a:r>
              <a:rPr lang="en-US" altLang="en-US" sz="1200">
                <a:solidFill>
                  <a:schemeClr val="tx1"/>
                </a:solidFill>
              </a:rPr>
              <a:t>3. CSE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2133600" y="1600200"/>
            <a:ext cx="1752600" cy="2209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r4 = r1</a:t>
            </a:r>
          </a:p>
          <a:p>
            <a:r>
              <a:rPr lang="en-US" altLang="en-US" sz="2000"/>
              <a:t>r6 = r15</a:t>
            </a:r>
          </a:p>
          <a:p>
            <a:r>
              <a:rPr lang="en-US" altLang="en-US" sz="2000"/>
              <a:t>r2 = r3 * r4</a:t>
            </a:r>
          </a:p>
          <a:p>
            <a:r>
              <a:rPr lang="en-US" altLang="en-US" sz="2000"/>
              <a:t>r8 = r2 + r5</a:t>
            </a:r>
          </a:p>
          <a:p>
            <a:r>
              <a:rPr lang="en-US" altLang="en-US" sz="2000"/>
              <a:t>r9 = r3</a:t>
            </a:r>
          </a:p>
          <a:p>
            <a:r>
              <a:rPr lang="en-US" altLang="en-US"/>
              <a:t>r7 = load(r2)</a:t>
            </a:r>
            <a:endParaRPr lang="en-US" altLang="en-US" sz="2000"/>
          </a:p>
          <a:p>
            <a:r>
              <a:rPr lang="en-US" altLang="en-US" sz="2000"/>
              <a:t>if (r2 &gt; r8)</a:t>
            </a: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838200" y="4038600"/>
            <a:ext cx="17526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r5 = r9 * r4</a:t>
            </a:r>
          </a:p>
          <a:p>
            <a:r>
              <a:rPr lang="en-US" altLang="en-US"/>
              <a:t>r11 = r2</a:t>
            </a:r>
          </a:p>
          <a:p>
            <a:r>
              <a:rPr lang="en-US" altLang="en-US"/>
              <a:t>r12 = load(r11)</a:t>
            </a:r>
          </a:p>
          <a:p>
            <a:r>
              <a:rPr lang="en-US" altLang="en-US"/>
              <a:t>if (r12 != 0)</a:t>
            </a: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3429000" y="4038600"/>
            <a:ext cx="17526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r3 = load(r2)</a:t>
            </a:r>
          </a:p>
          <a:p>
            <a:pPr algn="ctr"/>
            <a:r>
              <a:rPr lang="en-US" altLang="en-US"/>
              <a:t>r10 = r3 / r6</a:t>
            </a:r>
          </a:p>
          <a:p>
            <a:pPr algn="ctr"/>
            <a:r>
              <a:rPr lang="en-US" altLang="en-US"/>
              <a:t>r11 = r8</a:t>
            </a:r>
          </a:p>
          <a:p>
            <a:pPr algn="ctr"/>
            <a:r>
              <a:rPr lang="en-US" altLang="en-US"/>
              <a:t>store (r11, r7)</a:t>
            </a:r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2057400" y="5562600"/>
            <a:ext cx="17526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store (r12, r3)</a:t>
            </a:r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 flipH="1">
            <a:off x="1905000" y="3810000"/>
            <a:ext cx="838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3276600" y="3810000"/>
            <a:ext cx="838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1905000" y="5181600"/>
            <a:ext cx="762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1" name="Line 11"/>
          <p:cNvSpPr>
            <a:spLocks noChangeShapeType="1"/>
          </p:cNvSpPr>
          <p:nvPr/>
        </p:nvSpPr>
        <p:spPr bwMode="auto">
          <a:xfrm flipH="1">
            <a:off x="3200400" y="5181600"/>
            <a:ext cx="1066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>
            <a:off x="1143000" y="5181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3" name="Line 13"/>
          <p:cNvSpPr>
            <a:spLocks noChangeShapeType="1"/>
          </p:cNvSpPr>
          <p:nvPr/>
        </p:nvSpPr>
        <p:spPr bwMode="auto">
          <a:xfrm flipH="1">
            <a:off x="533400" y="53340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4" name="Line 14"/>
          <p:cNvSpPr>
            <a:spLocks noChangeShapeType="1"/>
          </p:cNvSpPr>
          <p:nvPr/>
        </p:nvSpPr>
        <p:spPr bwMode="auto">
          <a:xfrm flipV="1">
            <a:off x="533400" y="3733800"/>
            <a:ext cx="0" cy="1600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5" name="Line 15"/>
          <p:cNvSpPr>
            <a:spLocks noChangeShapeType="1"/>
          </p:cNvSpPr>
          <p:nvPr/>
        </p:nvSpPr>
        <p:spPr bwMode="auto">
          <a:xfrm>
            <a:off x="533400" y="37338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6" name="Line 16"/>
          <p:cNvSpPr>
            <a:spLocks noChangeShapeType="1"/>
          </p:cNvSpPr>
          <p:nvPr/>
        </p:nvSpPr>
        <p:spPr bwMode="auto">
          <a:xfrm>
            <a:off x="1143000" y="3733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7" name="Rectangle 4"/>
          <p:cNvSpPr>
            <a:spLocks noChangeArrowheads="1"/>
          </p:cNvSpPr>
          <p:nvPr/>
        </p:nvSpPr>
        <p:spPr bwMode="auto">
          <a:xfrm>
            <a:off x="6934200" y="1676400"/>
            <a:ext cx="1752600" cy="2209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r2 = r3 * r1</a:t>
            </a:r>
          </a:p>
          <a:p>
            <a:r>
              <a:rPr lang="en-US" altLang="en-US" sz="2000"/>
              <a:t>r8 = r2 + r5</a:t>
            </a:r>
          </a:p>
          <a:p>
            <a:r>
              <a:rPr lang="en-US" altLang="en-US"/>
              <a:t>r7 = load(r2)</a:t>
            </a:r>
            <a:endParaRPr lang="en-US" altLang="en-US" sz="2000"/>
          </a:p>
          <a:p>
            <a:r>
              <a:rPr lang="en-US" altLang="en-US" sz="2000"/>
              <a:t>if (r2 &gt; r8)</a:t>
            </a:r>
          </a:p>
        </p:txBody>
      </p:sp>
      <p:sp>
        <p:nvSpPr>
          <p:cNvPr id="20498" name="Rectangle 5"/>
          <p:cNvSpPr>
            <a:spLocks noChangeArrowheads="1"/>
          </p:cNvSpPr>
          <p:nvPr/>
        </p:nvSpPr>
        <p:spPr bwMode="auto">
          <a:xfrm>
            <a:off x="5638800" y="4114800"/>
            <a:ext cx="17526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  <a:p>
            <a:r>
              <a:rPr lang="en-US" altLang="en-US"/>
              <a:t>if (r7 != 0)</a:t>
            </a:r>
          </a:p>
        </p:txBody>
      </p:sp>
      <p:sp>
        <p:nvSpPr>
          <p:cNvPr id="20499" name="Rectangle 6"/>
          <p:cNvSpPr>
            <a:spLocks noChangeArrowheads="1"/>
          </p:cNvSpPr>
          <p:nvPr/>
        </p:nvSpPr>
        <p:spPr bwMode="auto">
          <a:xfrm>
            <a:off x="8229600" y="4114800"/>
            <a:ext cx="17526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r3 = r7</a:t>
            </a:r>
          </a:p>
          <a:p>
            <a:pPr algn="ctr"/>
            <a:r>
              <a:rPr lang="en-US" altLang="en-US"/>
              <a:t>store (r8, r7)</a:t>
            </a:r>
          </a:p>
        </p:txBody>
      </p:sp>
      <p:sp>
        <p:nvSpPr>
          <p:cNvPr id="20500" name="Rectangle 7"/>
          <p:cNvSpPr>
            <a:spLocks noChangeArrowheads="1"/>
          </p:cNvSpPr>
          <p:nvPr/>
        </p:nvSpPr>
        <p:spPr bwMode="auto">
          <a:xfrm>
            <a:off x="6858000" y="5638800"/>
            <a:ext cx="17526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store (r12, r3)</a:t>
            </a:r>
          </a:p>
        </p:txBody>
      </p:sp>
      <p:sp>
        <p:nvSpPr>
          <p:cNvPr id="20501" name="Line 8"/>
          <p:cNvSpPr>
            <a:spLocks noChangeShapeType="1"/>
          </p:cNvSpPr>
          <p:nvPr/>
        </p:nvSpPr>
        <p:spPr bwMode="auto">
          <a:xfrm flipH="1">
            <a:off x="6705600" y="3886200"/>
            <a:ext cx="838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2" name="Line 9"/>
          <p:cNvSpPr>
            <a:spLocks noChangeShapeType="1"/>
          </p:cNvSpPr>
          <p:nvPr/>
        </p:nvSpPr>
        <p:spPr bwMode="auto">
          <a:xfrm>
            <a:off x="8077200" y="3886200"/>
            <a:ext cx="838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3" name="Line 10"/>
          <p:cNvSpPr>
            <a:spLocks noChangeShapeType="1"/>
          </p:cNvSpPr>
          <p:nvPr/>
        </p:nvSpPr>
        <p:spPr bwMode="auto">
          <a:xfrm>
            <a:off x="6705600" y="5257800"/>
            <a:ext cx="762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4" name="Line 11"/>
          <p:cNvSpPr>
            <a:spLocks noChangeShapeType="1"/>
          </p:cNvSpPr>
          <p:nvPr/>
        </p:nvSpPr>
        <p:spPr bwMode="auto">
          <a:xfrm flipH="1">
            <a:off x="8001000" y="5257800"/>
            <a:ext cx="1066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5" name="Line 12"/>
          <p:cNvSpPr>
            <a:spLocks noChangeShapeType="1"/>
          </p:cNvSpPr>
          <p:nvPr/>
        </p:nvSpPr>
        <p:spPr bwMode="auto">
          <a:xfrm>
            <a:off x="5943600" y="52578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6" name="Line 13"/>
          <p:cNvSpPr>
            <a:spLocks noChangeShapeType="1"/>
          </p:cNvSpPr>
          <p:nvPr/>
        </p:nvSpPr>
        <p:spPr bwMode="auto">
          <a:xfrm flipH="1">
            <a:off x="5334000" y="54102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7" name="Line 14"/>
          <p:cNvSpPr>
            <a:spLocks noChangeShapeType="1"/>
          </p:cNvSpPr>
          <p:nvPr/>
        </p:nvSpPr>
        <p:spPr bwMode="auto">
          <a:xfrm flipV="1">
            <a:off x="5334000" y="3810000"/>
            <a:ext cx="0" cy="1600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8" name="Line 15"/>
          <p:cNvSpPr>
            <a:spLocks noChangeShapeType="1"/>
          </p:cNvSpPr>
          <p:nvPr/>
        </p:nvSpPr>
        <p:spPr bwMode="auto">
          <a:xfrm>
            <a:off x="5334000" y="38100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9" name="Line 16"/>
          <p:cNvSpPr>
            <a:spLocks noChangeShapeType="1"/>
          </p:cNvSpPr>
          <p:nvPr/>
        </p:nvSpPr>
        <p:spPr bwMode="auto">
          <a:xfrm>
            <a:off x="5943600" y="3810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0" name="Right Arrow 1"/>
          <p:cNvSpPr>
            <a:spLocks noChangeArrowheads="1"/>
          </p:cNvSpPr>
          <p:nvPr/>
        </p:nvSpPr>
        <p:spPr bwMode="auto">
          <a:xfrm>
            <a:off x="4572000" y="2590800"/>
            <a:ext cx="685800" cy="6096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Loop Invariant Code Motion (LICM)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4711" y="1582737"/>
            <a:ext cx="4948236" cy="52165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000" dirty="0" smtClean="0"/>
              <a:t>Move operations whose source operands do not change within the loop to the loop </a:t>
            </a:r>
            <a:r>
              <a:rPr lang="en-US" altLang="en-US" sz="2000" dirty="0" err="1" smtClean="0"/>
              <a:t>preheader</a:t>
            </a:r>
            <a:endParaRPr lang="en-US" altLang="en-US" sz="2000" dirty="0" smtClean="0"/>
          </a:p>
          <a:p>
            <a:pPr lvl="1">
              <a:lnSpc>
                <a:spcPct val="90000"/>
              </a:lnSpc>
            </a:pPr>
            <a:r>
              <a:rPr lang="en-US" altLang="en-US" sz="1800" dirty="0" smtClean="0">
                <a:solidFill>
                  <a:srgbClr val="FF0000"/>
                </a:solidFill>
              </a:rPr>
              <a:t>Execute them only 1x per invocation of the loop</a:t>
            </a:r>
          </a:p>
          <a:p>
            <a:pPr>
              <a:lnSpc>
                <a:spcPct val="90000"/>
              </a:lnSpc>
            </a:pPr>
            <a:r>
              <a:rPr lang="en-US" altLang="en-US" sz="2000" dirty="0"/>
              <a:t>Rules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X can be moved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 err="1"/>
              <a:t>src</a:t>
            </a:r>
            <a:r>
              <a:rPr lang="en-US" altLang="en-US" sz="1800" dirty="0"/>
              <a:t>(X) not modified in loop body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X is the only op to modify </a:t>
            </a:r>
            <a:r>
              <a:rPr lang="en-US" altLang="en-US" sz="1800" dirty="0" err="1"/>
              <a:t>dest</a:t>
            </a:r>
            <a:r>
              <a:rPr lang="en-US" altLang="en-US" sz="1800" dirty="0"/>
              <a:t>(X)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for all uses of </a:t>
            </a:r>
            <a:r>
              <a:rPr lang="en-US" altLang="en-US" sz="1800" dirty="0" err="1"/>
              <a:t>dest</a:t>
            </a:r>
            <a:r>
              <a:rPr lang="en-US" altLang="en-US" sz="1800" dirty="0"/>
              <a:t>(X), X is in the available </a:t>
            </a:r>
            <a:r>
              <a:rPr lang="en-US" altLang="en-US" sz="1800" dirty="0" err="1"/>
              <a:t>defs</a:t>
            </a:r>
            <a:r>
              <a:rPr lang="en-US" altLang="en-US" sz="1800" dirty="0"/>
              <a:t> set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for all exit BB, if </a:t>
            </a:r>
            <a:r>
              <a:rPr lang="en-US" altLang="en-US" sz="1800" dirty="0" err="1"/>
              <a:t>dest</a:t>
            </a:r>
            <a:r>
              <a:rPr lang="en-US" altLang="en-US" sz="1800" dirty="0"/>
              <a:t>(X) is live on the exit edge, X is in the available </a:t>
            </a:r>
            <a:r>
              <a:rPr lang="en-US" altLang="en-US" sz="1800" dirty="0" err="1"/>
              <a:t>defs</a:t>
            </a:r>
            <a:r>
              <a:rPr lang="en-US" altLang="en-US" sz="1800" dirty="0"/>
              <a:t> set on the edge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>
                <a:solidFill>
                  <a:srgbClr val="FF0000"/>
                </a:solidFill>
              </a:rPr>
              <a:t>if X not executed on every iteration, then X must provably not cause exceptions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>
                <a:solidFill>
                  <a:srgbClr val="FF0000"/>
                </a:solidFill>
              </a:rPr>
              <a:t>if X is a load or store, then there are no writes to address(X) in </a:t>
            </a:r>
            <a:r>
              <a:rPr lang="en-US" altLang="en-US" sz="1800" dirty="0" smtClean="0">
                <a:solidFill>
                  <a:srgbClr val="FF0000"/>
                </a:solidFill>
              </a:rPr>
              <a:t>loop</a:t>
            </a:r>
            <a:endParaRPr lang="en-US" altLang="en-US" sz="1800" dirty="0">
              <a:solidFill>
                <a:srgbClr val="FF0000"/>
              </a:solidFill>
            </a:endParaRP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6553200" y="1752600"/>
            <a:ext cx="14478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 dirty="0"/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6553200" y="31242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 dirty="0"/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5410200" y="4191000"/>
            <a:ext cx="1447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 dirty="0"/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7696200" y="4191000"/>
            <a:ext cx="1447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 dirty="0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6705600" y="51816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 dirty="0"/>
          </a:p>
        </p:txBody>
      </p:sp>
      <p:sp>
        <p:nvSpPr>
          <p:cNvPr id="21513" name="Rectangle 9"/>
          <p:cNvSpPr>
            <a:spLocks noChangeArrowheads="1"/>
          </p:cNvSpPr>
          <p:nvPr/>
        </p:nvSpPr>
        <p:spPr bwMode="auto">
          <a:xfrm>
            <a:off x="6705600" y="60960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 dirty="0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>
            <a:off x="7315200" y="2667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5" name="Line 11"/>
          <p:cNvSpPr>
            <a:spLocks noChangeShapeType="1"/>
          </p:cNvSpPr>
          <p:nvPr/>
        </p:nvSpPr>
        <p:spPr bwMode="auto">
          <a:xfrm flipH="1">
            <a:off x="6172200" y="3810000"/>
            <a:ext cx="1066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6" name="Line 12"/>
          <p:cNvSpPr>
            <a:spLocks noChangeShapeType="1"/>
          </p:cNvSpPr>
          <p:nvPr/>
        </p:nvSpPr>
        <p:spPr bwMode="auto">
          <a:xfrm>
            <a:off x="7315200" y="3810000"/>
            <a:ext cx="990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7" name="Line 13"/>
          <p:cNvSpPr>
            <a:spLocks noChangeShapeType="1"/>
          </p:cNvSpPr>
          <p:nvPr/>
        </p:nvSpPr>
        <p:spPr bwMode="auto">
          <a:xfrm>
            <a:off x="6400800" y="47244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8" name="Line 14"/>
          <p:cNvSpPr>
            <a:spLocks noChangeShapeType="1"/>
          </p:cNvSpPr>
          <p:nvPr/>
        </p:nvSpPr>
        <p:spPr bwMode="auto">
          <a:xfrm flipH="1">
            <a:off x="7543800" y="4724400"/>
            <a:ext cx="762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9" name="Line 15"/>
          <p:cNvSpPr>
            <a:spLocks noChangeShapeType="1"/>
          </p:cNvSpPr>
          <p:nvPr/>
        </p:nvSpPr>
        <p:spPr bwMode="auto">
          <a:xfrm>
            <a:off x="7391400" y="55626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0" name="Line 16"/>
          <p:cNvSpPr>
            <a:spLocks noChangeShapeType="1"/>
          </p:cNvSpPr>
          <p:nvPr/>
        </p:nvSpPr>
        <p:spPr bwMode="auto">
          <a:xfrm>
            <a:off x="6858000" y="5562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1" name="Line 17"/>
          <p:cNvSpPr>
            <a:spLocks noChangeShapeType="1"/>
          </p:cNvSpPr>
          <p:nvPr/>
        </p:nvSpPr>
        <p:spPr bwMode="auto">
          <a:xfrm flipH="1">
            <a:off x="5181600" y="57912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2" name="Line 18"/>
          <p:cNvSpPr>
            <a:spLocks noChangeShapeType="1"/>
          </p:cNvSpPr>
          <p:nvPr/>
        </p:nvSpPr>
        <p:spPr bwMode="auto">
          <a:xfrm flipV="1">
            <a:off x="5181600" y="28956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3" name="Line 19"/>
          <p:cNvSpPr>
            <a:spLocks noChangeShapeType="1"/>
          </p:cNvSpPr>
          <p:nvPr/>
        </p:nvSpPr>
        <p:spPr bwMode="auto">
          <a:xfrm>
            <a:off x="5181600" y="2895600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4" name="Line 20"/>
          <p:cNvSpPr>
            <a:spLocks noChangeShapeType="1"/>
          </p:cNvSpPr>
          <p:nvPr/>
        </p:nvSpPr>
        <p:spPr bwMode="auto">
          <a:xfrm>
            <a:off x="6705600" y="2895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5" name="Line 21"/>
          <p:cNvSpPr>
            <a:spLocks noChangeShapeType="1"/>
          </p:cNvSpPr>
          <p:nvPr/>
        </p:nvSpPr>
        <p:spPr bwMode="auto">
          <a:xfrm>
            <a:off x="8458200" y="4724400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6" name="Line 22"/>
          <p:cNvSpPr>
            <a:spLocks noChangeShapeType="1"/>
          </p:cNvSpPr>
          <p:nvPr/>
        </p:nvSpPr>
        <p:spPr bwMode="auto">
          <a:xfrm flipH="1">
            <a:off x="7848600" y="58674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7" name="Line 23"/>
          <p:cNvSpPr>
            <a:spLocks noChangeShapeType="1"/>
          </p:cNvSpPr>
          <p:nvPr/>
        </p:nvSpPr>
        <p:spPr bwMode="auto">
          <a:xfrm>
            <a:off x="7848600" y="5867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8" name="Text Box 24"/>
          <p:cNvSpPr txBox="1">
            <a:spLocks noChangeArrowheads="1"/>
          </p:cNvSpPr>
          <p:nvPr/>
        </p:nvSpPr>
        <p:spPr bwMode="auto">
          <a:xfrm>
            <a:off x="7527925" y="33909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1529" name="Text Box 18"/>
          <p:cNvSpPr txBox="1">
            <a:spLocks noChangeArrowheads="1"/>
          </p:cNvSpPr>
          <p:nvPr/>
        </p:nvSpPr>
        <p:spPr bwMode="auto">
          <a:xfrm>
            <a:off x="6019800" y="1752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1530" name="Text Box 18"/>
          <p:cNvSpPr txBox="1">
            <a:spLocks noChangeArrowheads="1"/>
          </p:cNvSpPr>
          <p:nvPr/>
        </p:nvSpPr>
        <p:spPr bwMode="auto">
          <a:xfrm>
            <a:off x="5997575" y="3124200"/>
            <a:ext cx="5603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1531" name="Text Box 18"/>
          <p:cNvSpPr txBox="1">
            <a:spLocks noChangeArrowheads="1"/>
          </p:cNvSpPr>
          <p:nvPr/>
        </p:nvSpPr>
        <p:spPr bwMode="auto">
          <a:xfrm>
            <a:off x="5410200" y="3865563"/>
            <a:ext cx="56038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1532" name="Text Box 18"/>
          <p:cNvSpPr txBox="1">
            <a:spLocks noChangeArrowheads="1"/>
          </p:cNvSpPr>
          <p:nvPr/>
        </p:nvSpPr>
        <p:spPr bwMode="auto">
          <a:xfrm>
            <a:off x="8588375" y="3879850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1533" name="Text Box 18"/>
          <p:cNvSpPr txBox="1">
            <a:spLocks noChangeArrowheads="1"/>
          </p:cNvSpPr>
          <p:nvPr/>
        </p:nvSpPr>
        <p:spPr bwMode="auto">
          <a:xfrm>
            <a:off x="6172200" y="5170488"/>
            <a:ext cx="56038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21534" name="Text Box 18"/>
          <p:cNvSpPr txBox="1">
            <a:spLocks noChangeArrowheads="1"/>
          </p:cNvSpPr>
          <p:nvPr/>
        </p:nvSpPr>
        <p:spPr bwMode="auto">
          <a:xfrm>
            <a:off x="6146800" y="6094413"/>
            <a:ext cx="558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LICM Example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2438400" y="1752600"/>
            <a:ext cx="14478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1. r1 = 3</a:t>
            </a:r>
          </a:p>
          <a:p>
            <a:pPr algn="ctr"/>
            <a:r>
              <a:rPr lang="en-US" altLang="en-US"/>
              <a:t>2. r5 = &amp;A</a:t>
            </a: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2438400" y="31242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3. r4 = load(r5)</a:t>
            </a:r>
          </a:p>
          <a:p>
            <a:pPr algn="ctr"/>
            <a:r>
              <a:rPr lang="en-US" altLang="en-US"/>
              <a:t>4. r7 = r4 * 3</a:t>
            </a:r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1295400" y="4191000"/>
            <a:ext cx="1447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5. r8 = r2 + 1</a:t>
            </a:r>
          </a:p>
          <a:p>
            <a:pPr algn="ctr"/>
            <a:r>
              <a:rPr lang="en-US" altLang="en-US"/>
              <a:t>6. r7 = r8 * r4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3581400" y="4191000"/>
            <a:ext cx="1447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7. r3 = r2 + 1</a:t>
            </a:r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2590800" y="51816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8. r1 = r1 + r7</a:t>
            </a:r>
          </a:p>
        </p:txBody>
      </p:sp>
      <p:sp>
        <p:nvSpPr>
          <p:cNvPr id="22537" name="Rectangle 9"/>
          <p:cNvSpPr>
            <a:spLocks noChangeArrowheads="1"/>
          </p:cNvSpPr>
          <p:nvPr/>
        </p:nvSpPr>
        <p:spPr bwMode="auto">
          <a:xfrm>
            <a:off x="2590800" y="60960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9. store (r1, r3)</a:t>
            </a:r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>
            <a:off x="3200400" y="2667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9" name="Line 11"/>
          <p:cNvSpPr>
            <a:spLocks noChangeShapeType="1"/>
          </p:cNvSpPr>
          <p:nvPr/>
        </p:nvSpPr>
        <p:spPr bwMode="auto">
          <a:xfrm flipH="1">
            <a:off x="2057400" y="3810000"/>
            <a:ext cx="1066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0" name="Line 12"/>
          <p:cNvSpPr>
            <a:spLocks noChangeShapeType="1"/>
          </p:cNvSpPr>
          <p:nvPr/>
        </p:nvSpPr>
        <p:spPr bwMode="auto">
          <a:xfrm>
            <a:off x="3200400" y="3810000"/>
            <a:ext cx="990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1" name="Line 13"/>
          <p:cNvSpPr>
            <a:spLocks noChangeShapeType="1"/>
          </p:cNvSpPr>
          <p:nvPr/>
        </p:nvSpPr>
        <p:spPr bwMode="auto">
          <a:xfrm>
            <a:off x="2286000" y="47244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2" name="Line 14"/>
          <p:cNvSpPr>
            <a:spLocks noChangeShapeType="1"/>
          </p:cNvSpPr>
          <p:nvPr/>
        </p:nvSpPr>
        <p:spPr bwMode="auto">
          <a:xfrm flipH="1">
            <a:off x="3429000" y="4724400"/>
            <a:ext cx="762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3" name="Line 15"/>
          <p:cNvSpPr>
            <a:spLocks noChangeShapeType="1"/>
          </p:cNvSpPr>
          <p:nvPr/>
        </p:nvSpPr>
        <p:spPr bwMode="auto">
          <a:xfrm>
            <a:off x="3276600" y="55626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4" name="Line 16"/>
          <p:cNvSpPr>
            <a:spLocks noChangeShapeType="1"/>
          </p:cNvSpPr>
          <p:nvPr/>
        </p:nvSpPr>
        <p:spPr bwMode="auto">
          <a:xfrm>
            <a:off x="2743200" y="5562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5" name="Line 17"/>
          <p:cNvSpPr>
            <a:spLocks noChangeShapeType="1"/>
          </p:cNvSpPr>
          <p:nvPr/>
        </p:nvSpPr>
        <p:spPr bwMode="auto">
          <a:xfrm flipH="1">
            <a:off x="1066800" y="57912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6" name="Line 18"/>
          <p:cNvSpPr>
            <a:spLocks noChangeShapeType="1"/>
          </p:cNvSpPr>
          <p:nvPr/>
        </p:nvSpPr>
        <p:spPr bwMode="auto">
          <a:xfrm flipV="1">
            <a:off x="1066800" y="28956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7" name="Line 19"/>
          <p:cNvSpPr>
            <a:spLocks noChangeShapeType="1"/>
          </p:cNvSpPr>
          <p:nvPr/>
        </p:nvSpPr>
        <p:spPr bwMode="auto">
          <a:xfrm>
            <a:off x="1066800" y="2895600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8" name="Line 20"/>
          <p:cNvSpPr>
            <a:spLocks noChangeShapeType="1"/>
          </p:cNvSpPr>
          <p:nvPr/>
        </p:nvSpPr>
        <p:spPr bwMode="auto">
          <a:xfrm>
            <a:off x="2590800" y="2895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9" name="Line 21"/>
          <p:cNvSpPr>
            <a:spLocks noChangeShapeType="1"/>
          </p:cNvSpPr>
          <p:nvPr/>
        </p:nvSpPr>
        <p:spPr bwMode="auto">
          <a:xfrm>
            <a:off x="4343400" y="4724400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0" name="Line 22"/>
          <p:cNvSpPr>
            <a:spLocks noChangeShapeType="1"/>
          </p:cNvSpPr>
          <p:nvPr/>
        </p:nvSpPr>
        <p:spPr bwMode="auto">
          <a:xfrm flipH="1">
            <a:off x="3733800" y="58674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1" name="Line 23"/>
          <p:cNvSpPr>
            <a:spLocks noChangeShapeType="1"/>
          </p:cNvSpPr>
          <p:nvPr/>
        </p:nvSpPr>
        <p:spPr bwMode="auto">
          <a:xfrm>
            <a:off x="3733800" y="5867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2" name="Text Box 24"/>
          <p:cNvSpPr txBox="1">
            <a:spLocks noChangeArrowheads="1"/>
          </p:cNvSpPr>
          <p:nvPr/>
        </p:nvSpPr>
        <p:spPr bwMode="auto">
          <a:xfrm>
            <a:off x="3413125" y="33909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2553" name="Text Box 18"/>
          <p:cNvSpPr txBox="1">
            <a:spLocks noChangeArrowheads="1"/>
          </p:cNvSpPr>
          <p:nvPr/>
        </p:nvSpPr>
        <p:spPr bwMode="auto">
          <a:xfrm>
            <a:off x="1905000" y="1752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2554" name="Text Box 18"/>
          <p:cNvSpPr txBox="1">
            <a:spLocks noChangeArrowheads="1"/>
          </p:cNvSpPr>
          <p:nvPr/>
        </p:nvSpPr>
        <p:spPr bwMode="auto">
          <a:xfrm>
            <a:off x="1882775" y="3124200"/>
            <a:ext cx="56038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2555" name="Text Box 18"/>
          <p:cNvSpPr txBox="1">
            <a:spLocks noChangeArrowheads="1"/>
          </p:cNvSpPr>
          <p:nvPr/>
        </p:nvSpPr>
        <p:spPr bwMode="auto">
          <a:xfrm>
            <a:off x="1295400" y="3865563"/>
            <a:ext cx="560387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2556" name="Text Box 18"/>
          <p:cNvSpPr txBox="1">
            <a:spLocks noChangeArrowheads="1"/>
          </p:cNvSpPr>
          <p:nvPr/>
        </p:nvSpPr>
        <p:spPr bwMode="auto">
          <a:xfrm>
            <a:off x="4473575" y="3879850"/>
            <a:ext cx="5603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2557" name="Text Box 18"/>
          <p:cNvSpPr txBox="1">
            <a:spLocks noChangeArrowheads="1"/>
          </p:cNvSpPr>
          <p:nvPr/>
        </p:nvSpPr>
        <p:spPr bwMode="auto">
          <a:xfrm>
            <a:off x="2057400" y="5170488"/>
            <a:ext cx="560387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22558" name="Text Box 18"/>
          <p:cNvSpPr txBox="1">
            <a:spLocks noChangeArrowheads="1"/>
          </p:cNvSpPr>
          <p:nvPr/>
        </p:nvSpPr>
        <p:spPr bwMode="auto">
          <a:xfrm>
            <a:off x="2032000" y="6094413"/>
            <a:ext cx="560387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</p:spTree>
    <p:extLst>
      <p:ext uri="{BB962C8B-B14F-4D97-AF65-F5344CB8AC3E}">
        <p14:creationId xmlns:p14="http://schemas.microsoft.com/office/powerpoint/2010/main" val="19947494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Global Variable Migration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41475"/>
            <a:ext cx="4038600" cy="5216525"/>
          </a:xfrm>
        </p:spPr>
        <p:txBody>
          <a:bodyPr/>
          <a:lstStyle/>
          <a:p>
            <a:r>
              <a:rPr lang="en-US" altLang="en-US" sz="2000" smtClean="0"/>
              <a:t>Assign a global variable temporarily to a register for the duration of the loop</a:t>
            </a:r>
          </a:p>
          <a:p>
            <a:pPr lvl="1"/>
            <a:r>
              <a:rPr lang="en-US" altLang="en-US" sz="1800" smtClean="0"/>
              <a:t>Load in preheader</a:t>
            </a:r>
          </a:p>
          <a:p>
            <a:pPr lvl="1"/>
            <a:r>
              <a:rPr lang="en-US" altLang="en-US" sz="1800" smtClean="0"/>
              <a:t>Store at exit points</a:t>
            </a:r>
          </a:p>
          <a:p>
            <a:r>
              <a:rPr lang="en-US" altLang="en-US" sz="2000" smtClean="0"/>
              <a:t>Rules</a:t>
            </a:r>
          </a:p>
          <a:p>
            <a:pPr lvl="1"/>
            <a:r>
              <a:rPr lang="en-US" altLang="en-US" sz="1800" smtClean="0"/>
              <a:t>X is a load or store</a:t>
            </a:r>
          </a:p>
          <a:p>
            <a:pPr lvl="1"/>
            <a:r>
              <a:rPr lang="en-US" altLang="en-US" sz="1800" smtClean="0"/>
              <a:t>address(X) not modified in the loop</a:t>
            </a:r>
          </a:p>
          <a:p>
            <a:pPr lvl="1"/>
            <a:r>
              <a:rPr lang="en-US" altLang="en-US" sz="1800" smtClean="0"/>
              <a:t>if X not executed on every iteration, then X must provably not cause an exception</a:t>
            </a:r>
          </a:p>
          <a:p>
            <a:pPr lvl="1"/>
            <a:r>
              <a:rPr lang="en-US" altLang="en-US" sz="1800" smtClean="0"/>
              <a:t>All memory ops in loop whose address can equal address(X) must always have the same address as X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6553200" y="1752600"/>
            <a:ext cx="14478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6553200" y="31242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1. r4 = load(r5)</a:t>
            </a:r>
          </a:p>
          <a:p>
            <a:pPr algn="ctr"/>
            <a:r>
              <a:rPr lang="en-US" altLang="en-US"/>
              <a:t>2. r4 = r4 + 1</a:t>
            </a:r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5410200" y="4191000"/>
            <a:ext cx="1447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3. r8 = load(r5)</a:t>
            </a:r>
          </a:p>
          <a:p>
            <a:pPr algn="ctr"/>
            <a:r>
              <a:rPr lang="en-US" altLang="en-US"/>
              <a:t>4. r7 = r8 * r4</a:t>
            </a:r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7696200" y="4191000"/>
            <a:ext cx="1447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5. store(r5, r4)</a:t>
            </a:r>
          </a:p>
        </p:txBody>
      </p:sp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6705600" y="51816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6. store(r5,r7)</a:t>
            </a:r>
          </a:p>
        </p:txBody>
      </p:sp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6705600" y="60960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3562" name="Line 10"/>
          <p:cNvSpPr>
            <a:spLocks noChangeShapeType="1"/>
          </p:cNvSpPr>
          <p:nvPr/>
        </p:nvSpPr>
        <p:spPr bwMode="auto">
          <a:xfrm>
            <a:off x="7315200" y="2667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3" name="Line 11"/>
          <p:cNvSpPr>
            <a:spLocks noChangeShapeType="1"/>
          </p:cNvSpPr>
          <p:nvPr/>
        </p:nvSpPr>
        <p:spPr bwMode="auto">
          <a:xfrm flipH="1">
            <a:off x="6172200" y="3810000"/>
            <a:ext cx="1066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4" name="Line 12"/>
          <p:cNvSpPr>
            <a:spLocks noChangeShapeType="1"/>
          </p:cNvSpPr>
          <p:nvPr/>
        </p:nvSpPr>
        <p:spPr bwMode="auto">
          <a:xfrm>
            <a:off x="7315200" y="3810000"/>
            <a:ext cx="990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5" name="Line 13"/>
          <p:cNvSpPr>
            <a:spLocks noChangeShapeType="1"/>
          </p:cNvSpPr>
          <p:nvPr/>
        </p:nvSpPr>
        <p:spPr bwMode="auto">
          <a:xfrm>
            <a:off x="6400800" y="47244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6" name="Line 14"/>
          <p:cNvSpPr>
            <a:spLocks noChangeShapeType="1"/>
          </p:cNvSpPr>
          <p:nvPr/>
        </p:nvSpPr>
        <p:spPr bwMode="auto">
          <a:xfrm flipH="1">
            <a:off x="7543800" y="4724400"/>
            <a:ext cx="762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7" name="Line 15"/>
          <p:cNvSpPr>
            <a:spLocks noChangeShapeType="1"/>
          </p:cNvSpPr>
          <p:nvPr/>
        </p:nvSpPr>
        <p:spPr bwMode="auto">
          <a:xfrm>
            <a:off x="7391400" y="55626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8" name="Line 16"/>
          <p:cNvSpPr>
            <a:spLocks noChangeShapeType="1"/>
          </p:cNvSpPr>
          <p:nvPr/>
        </p:nvSpPr>
        <p:spPr bwMode="auto">
          <a:xfrm>
            <a:off x="6858000" y="5562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9" name="Line 17"/>
          <p:cNvSpPr>
            <a:spLocks noChangeShapeType="1"/>
          </p:cNvSpPr>
          <p:nvPr/>
        </p:nvSpPr>
        <p:spPr bwMode="auto">
          <a:xfrm flipH="1">
            <a:off x="5181600" y="57912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0" name="Line 18"/>
          <p:cNvSpPr>
            <a:spLocks noChangeShapeType="1"/>
          </p:cNvSpPr>
          <p:nvPr/>
        </p:nvSpPr>
        <p:spPr bwMode="auto">
          <a:xfrm flipV="1">
            <a:off x="5181600" y="28956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1" name="Line 19"/>
          <p:cNvSpPr>
            <a:spLocks noChangeShapeType="1"/>
          </p:cNvSpPr>
          <p:nvPr/>
        </p:nvSpPr>
        <p:spPr bwMode="auto">
          <a:xfrm>
            <a:off x="5181600" y="2895600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2" name="Line 20"/>
          <p:cNvSpPr>
            <a:spLocks noChangeShapeType="1"/>
          </p:cNvSpPr>
          <p:nvPr/>
        </p:nvSpPr>
        <p:spPr bwMode="auto">
          <a:xfrm>
            <a:off x="6705600" y="2895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3" name="Line 21"/>
          <p:cNvSpPr>
            <a:spLocks noChangeShapeType="1"/>
          </p:cNvSpPr>
          <p:nvPr/>
        </p:nvSpPr>
        <p:spPr bwMode="auto">
          <a:xfrm>
            <a:off x="8458200" y="4724400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4" name="Line 22"/>
          <p:cNvSpPr>
            <a:spLocks noChangeShapeType="1"/>
          </p:cNvSpPr>
          <p:nvPr/>
        </p:nvSpPr>
        <p:spPr bwMode="auto">
          <a:xfrm flipH="1">
            <a:off x="7848600" y="58674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5" name="Line 23"/>
          <p:cNvSpPr>
            <a:spLocks noChangeShapeType="1"/>
          </p:cNvSpPr>
          <p:nvPr/>
        </p:nvSpPr>
        <p:spPr bwMode="auto">
          <a:xfrm>
            <a:off x="7848600" y="5867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6" name="Text Box 24"/>
          <p:cNvSpPr txBox="1">
            <a:spLocks noChangeArrowheads="1"/>
          </p:cNvSpPr>
          <p:nvPr/>
        </p:nvSpPr>
        <p:spPr bwMode="auto">
          <a:xfrm>
            <a:off x="7527925" y="33909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3577" name="Text Box 18"/>
          <p:cNvSpPr txBox="1">
            <a:spLocks noChangeArrowheads="1"/>
          </p:cNvSpPr>
          <p:nvPr/>
        </p:nvSpPr>
        <p:spPr bwMode="auto">
          <a:xfrm>
            <a:off x="6019800" y="1752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3578" name="Text Box 18"/>
          <p:cNvSpPr txBox="1">
            <a:spLocks noChangeArrowheads="1"/>
          </p:cNvSpPr>
          <p:nvPr/>
        </p:nvSpPr>
        <p:spPr bwMode="auto">
          <a:xfrm>
            <a:off x="5978525" y="313055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3579" name="Text Box 18"/>
          <p:cNvSpPr txBox="1">
            <a:spLocks noChangeArrowheads="1"/>
          </p:cNvSpPr>
          <p:nvPr/>
        </p:nvSpPr>
        <p:spPr bwMode="auto">
          <a:xfrm>
            <a:off x="5410200" y="3860800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3580" name="Text Box 18"/>
          <p:cNvSpPr txBox="1">
            <a:spLocks noChangeArrowheads="1"/>
          </p:cNvSpPr>
          <p:nvPr/>
        </p:nvSpPr>
        <p:spPr bwMode="auto">
          <a:xfrm>
            <a:off x="8597900" y="3854450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3581" name="Text Box 18"/>
          <p:cNvSpPr txBox="1">
            <a:spLocks noChangeArrowheads="1"/>
          </p:cNvSpPr>
          <p:nvPr/>
        </p:nvSpPr>
        <p:spPr bwMode="auto">
          <a:xfrm>
            <a:off x="6149975" y="5181600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23582" name="Text Box 18"/>
          <p:cNvSpPr txBox="1">
            <a:spLocks noChangeArrowheads="1"/>
          </p:cNvSpPr>
          <p:nvPr/>
        </p:nvSpPr>
        <p:spPr bwMode="auto">
          <a:xfrm>
            <a:off x="6172200" y="609600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Global Variable Migration Example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2209800" y="1752600"/>
            <a:ext cx="14478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2209800" y="31242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1. r4 = load(r5)</a:t>
            </a:r>
          </a:p>
          <a:p>
            <a:pPr algn="ctr"/>
            <a:r>
              <a:rPr lang="en-US" altLang="en-US"/>
              <a:t>2. r4 = r4 + 1</a:t>
            </a:r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1066800" y="4191000"/>
            <a:ext cx="1447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3. r8 = load(r5)</a:t>
            </a:r>
          </a:p>
          <a:p>
            <a:pPr algn="ctr"/>
            <a:r>
              <a:rPr lang="en-US" altLang="en-US"/>
              <a:t>4. r7 = r8 * r4</a:t>
            </a:r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3352800" y="4191000"/>
            <a:ext cx="1447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5. store(r5, r4)</a:t>
            </a:r>
          </a:p>
        </p:txBody>
      </p:sp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2362200" y="51816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6. store(r5,r7)</a:t>
            </a:r>
          </a:p>
        </p:txBody>
      </p:sp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2362200" y="60960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3562" name="Line 10"/>
          <p:cNvSpPr>
            <a:spLocks noChangeShapeType="1"/>
          </p:cNvSpPr>
          <p:nvPr/>
        </p:nvSpPr>
        <p:spPr bwMode="auto">
          <a:xfrm>
            <a:off x="2971800" y="2667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3" name="Line 11"/>
          <p:cNvSpPr>
            <a:spLocks noChangeShapeType="1"/>
          </p:cNvSpPr>
          <p:nvPr/>
        </p:nvSpPr>
        <p:spPr bwMode="auto">
          <a:xfrm flipH="1">
            <a:off x="1828800" y="3810000"/>
            <a:ext cx="1066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4" name="Line 12"/>
          <p:cNvSpPr>
            <a:spLocks noChangeShapeType="1"/>
          </p:cNvSpPr>
          <p:nvPr/>
        </p:nvSpPr>
        <p:spPr bwMode="auto">
          <a:xfrm>
            <a:off x="2971800" y="3810000"/>
            <a:ext cx="990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5" name="Line 13"/>
          <p:cNvSpPr>
            <a:spLocks noChangeShapeType="1"/>
          </p:cNvSpPr>
          <p:nvPr/>
        </p:nvSpPr>
        <p:spPr bwMode="auto">
          <a:xfrm>
            <a:off x="2057400" y="47244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6" name="Line 14"/>
          <p:cNvSpPr>
            <a:spLocks noChangeShapeType="1"/>
          </p:cNvSpPr>
          <p:nvPr/>
        </p:nvSpPr>
        <p:spPr bwMode="auto">
          <a:xfrm flipH="1">
            <a:off x="3200400" y="4724400"/>
            <a:ext cx="762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7" name="Line 15"/>
          <p:cNvSpPr>
            <a:spLocks noChangeShapeType="1"/>
          </p:cNvSpPr>
          <p:nvPr/>
        </p:nvSpPr>
        <p:spPr bwMode="auto">
          <a:xfrm>
            <a:off x="3048000" y="55626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8" name="Line 16"/>
          <p:cNvSpPr>
            <a:spLocks noChangeShapeType="1"/>
          </p:cNvSpPr>
          <p:nvPr/>
        </p:nvSpPr>
        <p:spPr bwMode="auto">
          <a:xfrm>
            <a:off x="2514600" y="5562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9" name="Line 17"/>
          <p:cNvSpPr>
            <a:spLocks noChangeShapeType="1"/>
          </p:cNvSpPr>
          <p:nvPr/>
        </p:nvSpPr>
        <p:spPr bwMode="auto">
          <a:xfrm flipH="1">
            <a:off x="838200" y="57912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0" name="Line 18"/>
          <p:cNvSpPr>
            <a:spLocks noChangeShapeType="1"/>
          </p:cNvSpPr>
          <p:nvPr/>
        </p:nvSpPr>
        <p:spPr bwMode="auto">
          <a:xfrm flipV="1">
            <a:off x="838200" y="28956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1" name="Line 19"/>
          <p:cNvSpPr>
            <a:spLocks noChangeShapeType="1"/>
          </p:cNvSpPr>
          <p:nvPr/>
        </p:nvSpPr>
        <p:spPr bwMode="auto">
          <a:xfrm>
            <a:off x="838200" y="2895600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2" name="Line 20"/>
          <p:cNvSpPr>
            <a:spLocks noChangeShapeType="1"/>
          </p:cNvSpPr>
          <p:nvPr/>
        </p:nvSpPr>
        <p:spPr bwMode="auto">
          <a:xfrm>
            <a:off x="2362200" y="2895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3" name="Line 21"/>
          <p:cNvSpPr>
            <a:spLocks noChangeShapeType="1"/>
          </p:cNvSpPr>
          <p:nvPr/>
        </p:nvSpPr>
        <p:spPr bwMode="auto">
          <a:xfrm>
            <a:off x="4114800" y="4724400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4" name="Line 22"/>
          <p:cNvSpPr>
            <a:spLocks noChangeShapeType="1"/>
          </p:cNvSpPr>
          <p:nvPr/>
        </p:nvSpPr>
        <p:spPr bwMode="auto">
          <a:xfrm flipH="1">
            <a:off x="3505200" y="58674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5" name="Line 23"/>
          <p:cNvSpPr>
            <a:spLocks noChangeShapeType="1"/>
          </p:cNvSpPr>
          <p:nvPr/>
        </p:nvSpPr>
        <p:spPr bwMode="auto">
          <a:xfrm>
            <a:off x="3505200" y="5867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6" name="Text Box 24"/>
          <p:cNvSpPr txBox="1">
            <a:spLocks noChangeArrowheads="1"/>
          </p:cNvSpPr>
          <p:nvPr/>
        </p:nvSpPr>
        <p:spPr bwMode="auto">
          <a:xfrm>
            <a:off x="3184525" y="33909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3577" name="Text Box 18"/>
          <p:cNvSpPr txBox="1">
            <a:spLocks noChangeArrowheads="1"/>
          </p:cNvSpPr>
          <p:nvPr/>
        </p:nvSpPr>
        <p:spPr bwMode="auto">
          <a:xfrm>
            <a:off x="1676400" y="1752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3578" name="Text Box 18"/>
          <p:cNvSpPr txBox="1">
            <a:spLocks noChangeArrowheads="1"/>
          </p:cNvSpPr>
          <p:nvPr/>
        </p:nvSpPr>
        <p:spPr bwMode="auto">
          <a:xfrm>
            <a:off x="1635125" y="313055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3579" name="Text Box 18"/>
          <p:cNvSpPr txBox="1">
            <a:spLocks noChangeArrowheads="1"/>
          </p:cNvSpPr>
          <p:nvPr/>
        </p:nvSpPr>
        <p:spPr bwMode="auto">
          <a:xfrm>
            <a:off x="1066800" y="3860800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3580" name="Text Box 18"/>
          <p:cNvSpPr txBox="1">
            <a:spLocks noChangeArrowheads="1"/>
          </p:cNvSpPr>
          <p:nvPr/>
        </p:nvSpPr>
        <p:spPr bwMode="auto">
          <a:xfrm>
            <a:off x="4254500" y="3854450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3581" name="Text Box 18"/>
          <p:cNvSpPr txBox="1">
            <a:spLocks noChangeArrowheads="1"/>
          </p:cNvSpPr>
          <p:nvPr/>
        </p:nvSpPr>
        <p:spPr bwMode="auto">
          <a:xfrm>
            <a:off x="1806575" y="5181600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23582" name="Text Box 18"/>
          <p:cNvSpPr txBox="1">
            <a:spLocks noChangeArrowheads="1"/>
          </p:cNvSpPr>
          <p:nvPr/>
        </p:nvSpPr>
        <p:spPr bwMode="auto">
          <a:xfrm>
            <a:off x="1828800" y="609600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</p:spTree>
    <p:extLst>
      <p:ext uri="{BB962C8B-B14F-4D97-AF65-F5344CB8AC3E}">
        <p14:creationId xmlns:p14="http://schemas.microsoft.com/office/powerpoint/2010/main" val="37421328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5025"/>
            <a:ext cx="8077200" cy="615950"/>
          </a:xfrm>
        </p:spPr>
        <p:txBody>
          <a:bodyPr/>
          <a:lstStyle/>
          <a:p>
            <a:r>
              <a:rPr lang="en-US" altLang="en-US" smtClean="0"/>
              <a:t>Induction Variable Strength Reduction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1524000"/>
            <a:ext cx="4114800" cy="5216525"/>
          </a:xfrm>
        </p:spPr>
        <p:txBody>
          <a:bodyPr/>
          <a:lstStyle/>
          <a:p>
            <a:r>
              <a:rPr lang="en-US" altLang="en-US" smtClean="0"/>
              <a:t>Create basic induction variables from derived induction variables</a:t>
            </a:r>
          </a:p>
          <a:p>
            <a:r>
              <a:rPr lang="en-US" altLang="en-US" smtClean="0"/>
              <a:t>Induction variable</a:t>
            </a:r>
          </a:p>
          <a:p>
            <a:pPr lvl="1"/>
            <a:r>
              <a:rPr lang="en-US" altLang="en-US" smtClean="0"/>
              <a:t>BIV (i++)</a:t>
            </a:r>
          </a:p>
          <a:p>
            <a:pPr lvl="2"/>
            <a:r>
              <a:rPr lang="en-US" altLang="en-US" smtClean="0"/>
              <a:t>0,1,2,3,4,...</a:t>
            </a:r>
          </a:p>
          <a:p>
            <a:pPr lvl="1"/>
            <a:r>
              <a:rPr lang="en-US" altLang="en-US" smtClean="0"/>
              <a:t>DIV (j = i * 4)</a:t>
            </a:r>
          </a:p>
          <a:p>
            <a:pPr lvl="2"/>
            <a:r>
              <a:rPr lang="en-US" altLang="en-US" smtClean="0"/>
              <a:t>0, 4, 8, 12, 16, ...</a:t>
            </a:r>
          </a:p>
          <a:p>
            <a:pPr lvl="1"/>
            <a:r>
              <a:rPr lang="en-US" altLang="en-US" smtClean="0"/>
              <a:t>DIV can be converted into a BIV that is incremented by 4</a:t>
            </a:r>
          </a:p>
          <a:p>
            <a:r>
              <a:rPr lang="en-US" altLang="en-US" smtClean="0"/>
              <a:t>Issues</a:t>
            </a:r>
          </a:p>
          <a:p>
            <a:pPr lvl="1"/>
            <a:r>
              <a:rPr lang="en-US" altLang="en-US" smtClean="0"/>
              <a:t>Initial and increment vals</a:t>
            </a:r>
          </a:p>
          <a:p>
            <a:pPr lvl="1"/>
            <a:r>
              <a:rPr lang="en-US" altLang="en-US" smtClean="0"/>
              <a:t>Where to place increments</a:t>
            </a:r>
            <a:endParaRPr lang="en-US" altLang="en-US" sz="1800" smtClean="0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6553200" y="1752600"/>
            <a:ext cx="14478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553200" y="31242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1. r5 = r4 - 3</a:t>
            </a:r>
          </a:p>
          <a:p>
            <a:pPr algn="ctr"/>
            <a:r>
              <a:rPr lang="en-US" altLang="en-US" sz="2000"/>
              <a:t>2. r4 = r4 + 1</a:t>
            </a:r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5715000" y="4191000"/>
            <a:ext cx="9144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7696200" y="4191000"/>
            <a:ext cx="1447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3. r7 = r4 * r9</a:t>
            </a:r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6705600" y="5181600"/>
            <a:ext cx="16002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4. r6 = r4 &lt;&lt; 2</a:t>
            </a:r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6705600" y="60960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4586" name="Line 10"/>
          <p:cNvSpPr>
            <a:spLocks noChangeShapeType="1"/>
          </p:cNvSpPr>
          <p:nvPr/>
        </p:nvSpPr>
        <p:spPr bwMode="auto">
          <a:xfrm>
            <a:off x="7315200" y="2667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7" name="Line 11"/>
          <p:cNvSpPr>
            <a:spLocks noChangeShapeType="1"/>
          </p:cNvSpPr>
          <p:nvPr/>
        </p:nvSpPr>
        <p:spPr bwMode="auto">
          <a:xfrm flipH="1">
            <a:off x="6172200" y="3810000"/>
            <a:ext cx="1066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8" name="Line 12"/>
          <p:cNvSpPr>
            <a:spLocks noChangeShapeType="1"/>
          </p:cNvSpPr>
          <p:nvPr/>
        </p:nvSpPr>
        <p:spPr bwMode="auto">
          <a:xfrm>
            <a:off x="7315200" y="3810000"/>
            <a:ext cx="990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9" name="Line 13"/>
          <p:cNvSpPr>
            <a:spLocks noChangeShapeType="1"/>
          </p:cNvSpPr>
          <p:nvPr/>
        </p:nvSpPr>
        <p:spPr bwMode="auto">
          <a:xfrm>
            <a:off x="6400800" y="47244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0" name="Line 14"/>
          <p:cNvSpPr>
            <a:spLocks noChangeShapeType="1"/>
          </p:cNvSpPr>
          <p:nvPr/>
        </p:nvSpPr>
        <p:spPr bwMode="auto">
          <a:xfrm flipH="1">
            <a:off x="7543800" y="4724400"/>
            <a:ext cx="762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1" name="Line 15"/>
          <p:cNvSpPr>
            <a:spLocks noChangeShapeType="1"/>
          </p:cNvSpPr>
          <p:nvPr/>
        </p:nvSpPr>
        <p:spPr bwMode="auto">
          <a:xfrm>
            <a:off x="7391400" y="55626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2" name="Line 16"/>
          <p:cNvSpPr>
            <a:spLocks noChangeShapeType="1"/>
          </p:cNvSpPr>
          <p:nvPr/>
        </p:nvSpPr>
        <p:spPr bwMode="auto">
          <a:xfrm>
            <a:off x="6858000" y="5562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3" name="Line 17"/>
          <p:cNvSpPr>
            <a:spLocks noChangeShapeType="1"/>
          </p:cNvSpPr>
          <p:nvPr/>
        </p:nvSpPr>
        <p:spPr bwMode="auto">
          <a:xfrm flipH="1">
            <a:off x="5638800" y="57912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4" name="Line 18"/>
          <p:cNvSpPr>
            <a:spLocks noChangeShapeType="1"/>
          </p:cNvSpPr>
          <p:nvPr/>
        </p:nvSpPr>
        <p:spPr bwMode="auto">
          <a:xfrm flipV="1">
            <a:off x="5638800" y="28956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5" name="Line 19"/>
          <p:cNvSpPr>
            <a:spLocks noChangeShapeType="1"/>
          </p:cNvSpPr>
          <p:nvPr/>
        </p:nvSpPr>
        <p:spPr bwMode="auto">
          <a:xfrm>
            <a:off x="5638800" y="2895600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6" name="Line 20"/>
          <p:cNvSpPr>
            <a:spLocks noChangeShapeType="1"/>
          </p:cNvSpPr>
          <p:nvPr/>
        </p:nvSpPr>
        <p:spPr bwMode="auto">
          <a:xfrm>
            <a:off x="6705600" y="2895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7" name="Line 21"/>
          <p:cNvSpPr>
            <a:spLocks noChangeShapeType="1"/>
          </p:cNvSpPr>
          <p:nvPr/>
        </p:nvSpPr>
        <p:spPr bwMode="auto">
          <a:xfrm>
            <a:off x="8458200" y="4724400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8" name="Line 22"/>
          <p:cNvSpPr>
            <a:spLocks noChangeShapeType="1"/>
          </p:cNvSpPr>
          <p:nvPr/>
        </p:nvSpPr>
        <p:spPr bwMode="auto">
          <a:xfrm flipH="1">
            <a:off x="7848600" y="58674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9" name="Line 23"/>
          <p:cNvSpPr>
            <a:spLocks noChangeShapeType="1"/>
          </p:cNvSpPr>
          <p:nvPr/>
        </p:nvSpPr>
        <p:spPr bwMode="auto">
          <a:xfrm>
            <a:off x="7848600" y="5867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0" name="Text Box 24"/>
          <p:cNvSpPr txBox="1">
            <a:spLocks noChangeArrowheads="1"/>
          </p:cNvSpPr>
          <p:nvPr/>
        </p:nvSpPr>
        <p:spPr bwMode="auto">
          <a:xfrm>
            <a:off x="7527925" y="33909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601" name="Text Box 18"/>
          <p:cNvSpPr txBox="1">
            <a:spLocks noChangeArrowheads="1"/>
          </p:cNvSpPr>
          <p:nvPr/>
        </p:nvSpPr>
        <p:spPr bwMode="auto">
          <a:xfrm>
            <a:off x="6019800" y="1752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4602" name="Text Box 18"/>
          <p:cNvSpPr txBox="1">
            <a:spLocks noChangeArrowheads="1"/>
          </p:cNvSpPr>
          <p:nvPr/>
        </p:nvSpPr>
        <p:spPr bwMode="auto">
          <a:xfrm>
            <a:off x="6005513" y="3124200"/>
            <a:ext cx="5603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4603" name="Text Box 18"/>
          <p:cNvSpPr txBox="1">
            <a:spLocks noChangeArrowheads="1"/>
          </p:cNvSpPr>
          <p:nvPr/>
        </p:nvSpPr>
        <p:spPr bwMode="auto">
          <a:xfrm>
            <a:off x="5599113" y="385445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4604" name="Text Box 18"/>
          <p:cNvSpPr txBox="1">
            <a:spLocks noChangeArrowheads="1"/>
          </p:cNvSpPr>
          <p:nvPr/>
        </p:nvSpPr>
        <p:spPr bwMode="auto">
          <a:xfrm>
            <a:off x="8578850" y="385445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4605" name="Text Box 18"/>
          <p:cNvSpPr txBox="1">
            <a:spLocks noChangeArrowheads="1"/>
          </p:cNvSpPr>
          <p:nvPr/>
        </p:nvSpPr>
        <p:spPr bwMode="auto">
          <a:xfrm>
            <a:off x="6149975" y="5203825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24606" name="Text Box 18"/>
          <p:cNvSpPr txBox="1">
            <a:spLocks noChangeArrowheads="1"/>
          </p:cNvSpPr>
          <p:nvPr/>
        </p:nvSpPr>
        <p:spPr bwMode="auto">
          <a:xfrm>
            <a:off x="6149975" y="6081713"/>
            <a:ext cx="56038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Announcements &amp; Reading Material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524000"/>
            <a:ext cx="7696200" cy="5216525"/>
          </a:xfrm>
        </p:spPr>
        <p:txBody>
          <a:bodyPr/>
          <a:lstStyle/>
          <a:p>
            <a:r>
              <a:rPr lang="en-US" altLang="en-US" dirty="0" smtClean="0"/>
              <a:t>HW2 – Get busy on it ASAP!</a:t>
            </a:r>
          </a:p>
          <a:p>
            <a:r>
              <a:rPr lang="en-US" altLang="en-US" dirty="0" smtClean="0"/>
              <a:t>Talk about course projects next class – Start thinking about forming/joining a group (</a:t>
            </a:r>
            <a:r>
              <a:rPr lang="en-US" altLang="en-US" dirty="0" smtClean="0"/>
              <a:t>3-4 </a:t>
            </a:r>
            <a:r>
              <a:rPr lang="en-US" altLang="en-US" dirty="0" smtClean="0"/>
              <a:t>students)</a:t>
            </a:r>
          </a:p>
          <a:p>
            <a:r>
              <a:rPr lang="en-US" altLang="en-US" dirty="0" smtClean="0"/>
              <a:t>Today’s class</a:t>
            </a:r>
          </a:p>
          <a:p>
            <a:pPr lvl="1"/>
            <a:r>
              <a:rPr lang="en-US" altLang="en-US" i="1" dirty="0" smtClean="0">
                <a:cs typeface="Arial" panose="020B0604020202020204" pitchFamily="34" charset="0"/>
              </a:rPr>
              <a:t>Compilers: Principles, Techniques, and Tools</a:t>
            </a:r>
            <a:r>
              <a:rPr lang="en-US" altLang="en-US" dirty="0" smtClean="0">
                <a:cs typeface="Arial" panose="020B0604020202020204" pitchFamily="34" charset="0"/>
              </a:rPr>
              <a:t>,</a:t>
            </a:r>
            <a:br>
              <a:rPr lang="en-US" altLang="en-US" dirty="0" smtClean="0">
                <a:cs typeface="Arial" panose="020B0604020202020204" pitchFamily="34" charset="0"/>
              </a:rPr>
            </a:br>
            <a:r>
              <a:rPr lang="en-US" altLang="en-US" dirty="0" smtClean="0">
                <a:cs typeface="Arial" panose="020B0604020202020204" pitchFamily="34" charset="0"/>
              </a:rPr>
              <a:t>A. </a:t>
            </a:r>
            <a:r>
              <a:rPr lang="en-US" altLang="en-US" dirty="0" err="1" smtClean="0">
                <a:cs typeface="Arial" panose="020B0604020202020204" pitchFamily="34" charset="0"/>
              </a:rPr>
              <a:t>Aho</a:t>
            </a:r>
            <a:r>
              <a:rPr lang="en-US" altLang="en-US" dirty="0" smtClean="0">
                <a:cs typeface="Arial" panose="020B0604020202020204" pitchFamily="34" charset="0"/>
              </a:rPr>
              <a:t>, R. </a:t>
            </a:r>
            <a:r>
              <a:rPr lang="en-US" altLang="en-US" dirty="0" err="1" smtClean="0">
                <a:cs typeface="Arial" panose="020B0604020202020204" pitchFamily="34" charset="0"/>
              </a:rPr>
              <a:t>Sethi</a:t>
            </a:r>
            <a:r>
              <a:rPr lang="en-US" altLang="en-US" dirty="0" smtClean="0">
                <a:cs typeface="Arial" panose="020B0604020202020204" pitchFamily="34" charset="0"/>
              </a:rPr>
              <a:t>, and J. Ullman, Addison-Wesley, 1988,</a:t>
            </a:r>
            <a:br>
              <a:rPr lang="en-US" altLang="en-US" dirty="0" smtClean="0">
                <a:cs typeface="Arial" panose="020B0604020202020204" pitchFamily="34" charset="0"/>
              </a:rPr>
            </a:br>
            <a:r>
              <a:rPr lang="en-US" altLang="en-US" dirty="0" smtClean="0">
                <a:cs typeface="Arial" panose="020B0604020202020204" pitchFamily="34" charset="0"/>
              </a:rPr>
              <a:t>9.9, 10.2, 10.3, 10.7 Edition 1; 8.5, 8.7, 9.1, 9.4, 9.5 Edition 2</a:t>
            </a:r>
          </a:p>
          <a:p>
            <a:r>
              <a:rPr lang="en-US" altLang="en-US" dirty="0" smtClean="0"/>
              <a:t>Material for </a:t>
            </a:r>
            <a:r>
              <a:rPr lang="en-US" altLang="en-US" dirty="0" smtClean="0"/>
              <a:t>next Monday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“Compiler Code Transformations for Superscalar-Based High-Performance Systems,” S. </a:t>
            </a:r>
            <a:r>
              <a:rPr lang="en-US" altLang="en-US" dirty="0" err="1" smtClean="0"/>
              <a:t>Mahlke</a:t>
            </a:r>
            <a:r>
              <a:rPr lang="en-US" altLang="en-US" dirty="0" smtClean="0"/>
              <a:t>, W. Chen, J. Gyllenhaal, W. </a:t>
            </a:r>
            <a:r>
              <a:rPr lang="en-US" altLang="en-US" dirty="0" err="1" smtClean="0"/>
              <a:t>Hwu</a:t>
            </a:r>
            <a:r>
              <a:rPr lang="en-US" altLang="en-US" dirty="0" smtClean="0"/>
              <a:t>, P. Chang, and T. </a:t>
            </a:r>
            <a:r>
              <a:rPr lang="en-US" altLang="en-US" dirty="0" err="1" smtClean="0"/>
              <a:t>Kiyohara</a:t>
            </a:r>
            <a:r>
              <a:rPr lang="en-US" altLang="en-US" dirty="0" smtClean="0"/>
              <a:t>, </a:t>
            </a:r>
            <a:r>
              <a:rPr lang="en-US" altLang="en-US" i="1" dirty="0" smtClean="0"/>
              <a:t>Proceedings of Supercomputing '92</a:t>
            </a:r>
            <a:r>
              <a:rPr lang="en-US" altLang="en-US" dirty="0" smtClean="0"/>
              <a:t>, Nov. 1992, pp. 808-817</a:t>
            </a:r>
          </a:p>
          <a:p>
            <a:pPr lvl="1"/>
            <a:r>
              <a:rPr lang="en-US" altLang="en-US" dirty="0" smtClean="0"/>
              <a:t>And if you want more on ILP optimizations: D. J. </a:t>
            </a:r>
            <a:r>
              <a:rPr lang="en-US" altLang="en-US" dirty="0" err="1" smtClean="0"/>
              <a:t>Kuck</a:t>
            </a:r>
            <a:r>
              <a:rPr lang="en-US" altLang="en-US" dirty="0" smtClean="0"/>
              <a:t>, The Structure of Computers and Computations. New York, NY: John Wiley and Sons, 1978. (optional!)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Induction Variable Strength Reduction (2)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41475"/>
            <a:ext cx="4648200" cy="52165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1800" smtClean="0"/>
              <a:t>Rules</a:t>
            </a:r>
          </a:p>
          <a:p>
            <a:pPr lvl="1">
              <a:lnSpc>
                <a:spcPct val="90000"/>
              </a:lnSpc>
            </a:pPr>
            <a:r>
              <a:rPr lang="en-US" altLang="en-US" sz="1600" smtClean="0"/>
              <a:t>X is a *, &lt;&lt;, + or – operation</a:t>
            </a:r>
          </a:p>
          <a:p>
            <a:pPr lvl="1">
              <a:lnSpc>
                <a:spcPct val="90000"/>
              </a:lnSpc>
            </a:pPr>
            <a:r>
              <a:rPr lang="en-US" altLang="en-US" sz="1600" smtClean="0"/>
              <a:t>src1(X) is a basic ind var</a:t>
            </a:r>
          </a:p>
          <a:p>
            <a:pPr lvl="1">
              <a:lnSpc>
                <a:spcPct val="90000"/>
              </a:lnSpc>
            </a:pPr>
            <a:r>
              <a:rPr lang="en-US" altLang="en-US" sz="1600" smtClean="0"/>
              <a:t>src2(X) is invariant</a:t>
            </a:r>
          </a:p>
          <a:p>
            <a:pPr lvl="1">
              <a:lnSpc>
                <a:spcPct val="90000"/>
              </a:lnSpc>
            </a:pPr>
            <a:r>
              <a:rPr lang="en-US" altLang="en-US" sz="1600" smtClean="0"/>
              <a:t>No other ops modify dest(X)</a:t>
            </a:r>
          </a:p>
          <a:p>
            <a:pPr lvl="1">
              <a:lnSpc>
                <a:spcPct val="90000"/>
              </a:lnSpc>
            </a:pPr>
            <a:r>
              <a:rPr lang="en-US" altLang="en-US" sz="1600" smtClean="0"/>
              <a:t>dest(X) != src(X) for all srcs</a:t>
            </a:r>
          </a:p>
          <a:p>
            <a:pPr lvl="1">
              <a:lnSpc>
                <a:spcPct val="90000"/>
              </a:lnSpc>
            </a:pPr>
            <a:r>
              <a:rPr lang="en-US" altLang="en-US" sz="1600" smtClean="0"/>
              <a:t>dest(X) is a register</a:t>
            </a:r>
          </a:p>
          <a:p>
            <a:pPr>
              <a:lnSpc>
                <a:spcPct val="90000"/>
              </a:lnSpc>
            </a:pPr>
            <a:r>
              <a:rPr lang="en-US" altLang="en-US" sz="1800" smtClean="0"/>
              <a:t>Transformation</a:t>
            </a:r>
          </a:p>
          <a:p>
            <a:pPr lvl="1">
              <a:lnSpc>
                <a:spcPct val="90000"/>
              </a:lnSpc>
            </a:pPr>
            <a:r>
              <a:rPr lang="en-US" altLang="en-US" sz="1600" smtClean="0"/>
              <a:t>Insert the following into the preheader</a:t>
            </a:r>
          </a:p>
          <a:p>
            <a:pPr lvl="2">
              <a:lnSpc>
                <a:spcPct val="90000"/>
              </a:lnSpc>
            </a:pPr>
            <a:r>
              <a:rPr lang="en-US" altLang="en-US" sz="1400" smtClean="0"/>
              <a:t>new_reg = RHS(X)</a:t>
            </a:r>
          </a:p>
          <a:p>
            <a:pPr lvl="1">
              <a:lnSpc>
                <a:spcPct val="90000"/>
              </a:lnSpc>
            </a:pPr>
            <a:r>
              <a:rPr lang="en-US" altLang="en-US" sz="1600" smtClean="0"/>
              <a:t>If opcode(X) is not add/sub, insert to the bottom of the preheader</a:t>
            </a:r>
          </a:p>
          <a:p>
            <a:pPr lvl="2">
              <a:lnSpc>
                <a:spcPct val="90000"/>
              </a:lnSpc>
            </a:pPr>
            <a:r>
              <a:rPr lang="en-US" altLang="en-US" sz="1400" smtClean="0"/>
              <a:t>new_inc = inc(src1(X)) opcode(X) src2(X)</a:t>
            </a:r>
          </a:p>
          <a:p>
            <a:pPr lvl="1">
              <a:lnSpc>
                <a:spcPct val="90000"/>
              </a:lnSpc>
            </a:pPr>
            <a:r>
              <a:rPr lang="en-US" altLang="en-US" sz="1600" smtClean="0"/>
              <a:t>else</a:t>
            </a:r>
          </a:p>
          <a:p>
            <a:pPr lvl="2">
              <a:lnSpc>
                <a:spcPct val="90000"/>
              </a:lnSpc>
            </a:pPr>
            <a:r>
              <a:rPr lang="en-US" altLang="en-US" sz="1400" smtClean="0"/>
              <a:t>new_inc = inc(src1(X))</a:t>
            </a:r>
          </a:p>
          <a:p>
            <a:pPr lvl="1">
              <a:lnSpc>
                <a:spcPct val="90000"/>
              </a:lnSpc>
            </a:pPr>
            <a:r>
              <a:rPr lang="en-US" altLang="en-US" sz="1600" smtClean="0"/>
              <a:t>Insert the following at each update of src1(X)</a:t>
            </a:r>
          </a:p>
          <a:p>
            <a:pPr lvl="2">
              <a:lnSpc>
                <a:spcPct val="90000"/>
              </a:lnSpc>
            </a:pPr>
            <a:r>
              <a:rPr lang="en-US" altLang="en-US" sz="1400" smtClean="0"/>
              <a:t>new_reg += new_inc</a:t>
            </a:r>
          </a:p>
          <a:p>
            <a:pPr lvl="1">
              <a:lnSpc>
                <a:spcPct val="90000"/>
              </a:lnSpc>
            </a:pPr>
            <a:r>
              <a:rPr lang="en-US" altLang="en-US" sz="1600" smtClean="0"/>
              <a:t>Change X </a:t>
            </a:r>
            <a:r>
              <a:rPr lang="en-US" altLang="en-US" sz="1600" smtClean="0">
                <a:sym typeface="Wingdings" panose="05000000000000000000" pitchFamily="2" charset="2"/>
              </a:rPr>
              <a:t> dest(X) = new_reg</a:t>
            </a:r>
            <a:endParaRPr lang="en-US" altLang="en-US" sz="1600" smtClean="0"/>
          </a:p>
          <a:p>
            <a:pPr>
              <a:lnSpc>
                <a:spcPct val="90000"/>
              </a:lnSpc>
            </a:pPr>
            <a:endParaRPr lang="en-US" altLang="en-US" sz="1800" smtClean="0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6553200" y="1752600"/>
            <a:ext cx="14478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6553200" y="31242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1. r5 = r4 - 3</a:t>
            </a:r>
          </a:p>
          <a:p>
            <a:pPr algn="ctr"/>
            <a:r>
              <a:rPr lang="en-US" altLang="en-US" sz="2000"/>
              <a:t>2. r4 = r4 + 1</a:t>
            </a:r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5715000" y="4191000"/>
            <a:ext cx="9144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7696200" y="4191000"/>
            <a:ext cx="1447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3. r7 = r4 * r9</a:t>
            </a:r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6705600" y="5181600"/>
            <a:ext cx="16002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4. r6 = r4 &lt;&lt; 2</a:t>
            </a:r>
          </a:p>
        </p:txBody>
      </p:sp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6705600" y="60960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5610" name="Line 10"/>
          <p:cNvSpPr>
            <a:spLocks noChangeShapeType="1"/>
          </p:cNvSpPr>
          <p:nvPr/>
        </p:nvSpPr>
        <p:spPr bwMode="auto">
          <a:xfrm>
            <a:off x="7315200" y="2667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1" name="Line 11"/>
          <p:cNvSpPr>
            <a:spLocks noChangeShapeType="1"/>
          </p:cNvSpPr>
          <p:nvPr/>
        </p:nvSpPr>
        <p:spPr bwMode="auto">
          <a:xfrm flipH="1">
            <a:off x="6172200" y="3810000"/>
            <a:ext cx="1066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2" name="Line 12"/>
          <p:cNvSpPr>
            <a:spLocks noChangeShapeType="1"/>
          </p:cNvSpPr>
          <p:nvPr/>
        </p:nvSpPr>
        <p:spPr bwMode="auto">
          <a:xfrm>
            <a:off x="7315200" y="3810000"/>
            <a:ext cx="990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3" name="Line 13"/>
          <p:cNvSpPr>
            <a:spLocks noChangeShapeType="1"/>
          </p:cNvSpPr>
          <p:nvPr/>
        </p:nvSpPr>
        <p:spPr bwMode="auto">
          <a:xfrm>
            <a:off x="6400800" y="47244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4" name="Line 14"/>
          <p:cNvSpPr>
            <a:spLocks noChangeShapeType="1"/>
          </p:cNvSpPr>
          <p:nvPr/>
        </p:nvSpPr>
        <p:spPr bwMode="auto">
          <a:xfrm flipH="1">
            <a:off x="7543800" y="4724400"/>
            <a:ext cx="762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5" name="Line 15"/>
          <p:cNvSpPr>
            <a:spLocks noChangeShapeType="1"/>
          </p:cNvSpPr>
          <p:nvPr/>
        </p:nvSpPr>
        <p:spPr bwMode="auto">
          <a:xfrm>
            <a:off x="7391400" y="55626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6" name="Line 16"/>
          <p:cNvSpPr>
            <a:spLocks noChangeShapeType="1"/>
          </p:cNvSpPr>
          <p:nvPr/>
        </p:nvSpPr>
        <p:spPr bwMode="auto">
          <a:xfrm>
            <a:off x="6858000" y="5562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7" name="Line 17"/>
          <p:cNvSpPr>
            <a:spLocks noChangeShapeType="1"/>
          </p:cNvSpPr>
          <p:nvPr/>
        </p:nvSpPr>
        <p:spPr bwMode="auto">
          <a:xfrm flipH="1">
            <a:off x="5638800" y="57912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8" name="Line 18"/>
          <p:cNvSpPr>
            <a:spLocks noChangeShapeType="1"/>
          </p:cNvSpPr>
          <p:nvPr/>
        </p:nvSpPr>
        <p:spPr bwMode="auto">
          <a:xfrm flipV="1">
            <a:off x="5638800" y="28956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9" name="Line 19"/>
          <p:cNvSpPr>
            <a:spLocks noChangeShapeType="1"/>
          </p:cNvSpPr>
          <p:nvPr/>
        </p:nvSpPr>
        <p:spPr bwMode="auto">
          <a:xfrm>
            <a:off x="5638800" y="2895600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0" name="Line 20"/>
          <p:cNvSpPr>
            <a:spLocks noChangeShapeType="1"/>
          </p:cNvSpPr>
          <p:nvPr/>
        </p:nvSpPr>
        <p:spPr bwMode="auto">
          <a:xfrm>
            <a:off x="6705600" y="2895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1" name="Line 21"/>
          <p:cNvSpPr>
            <a:spLocks noChangeShapeType="1"/>
          </p:cNvSpPr>
          <p:nvPr/>
        </p:nvSpPr>
        <p:spPr bwMode="auto">
          <a:xfrm>
            <a:off x="8458200" y="4724400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2" name="Line 22"/>
          <p:cNvSpPr>
            <a:spLocks noChangeShapeType="1"/>
          </p:cNvSpPr>
          <p:nvPr/>
        </p:nvSpPr>
        <p:spPr bwMode="auto">
          <a:xfrm flipH="1">
            <a:off x="7848600" y="58674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3" name="Line 23"/>
          <p:cNvSpPr>
            <a:spLocks noChangeShapeType="1"/>
          </p:cNvSpPr>
          <p:nvPr/>
        </p:nvSpPr>
        <p:spPr bwMode="auto">
          <a:xfrm>
            <a:off x="7848600" y="5867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4" name="Text Box 24"/>
          <p:cNvSpPr txBox="1">
            <a:spLocks noChangeArrowheads="1"/>
          </p:cNvSpPr>
          <p:nvPr/>
        </p:nvSpPr>
        <p:spPr bwMode="auto">
          <a:xfrm>
            <a:off x="7527925" y="33909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25" name="Text Box 18"/>
          <p:cNvSpPr txBox="1">
            <a:spLocks noChangeArrowheads="1"/>
          </p:cNvSpPr>
          <p:nvPr/>
        </p:nvSpPr>
        <p:spPr bwMode="auto">
          <a:xfrm>
            <a:off x="6019800" y="1752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5626" name="Text Box 18"/>
          <p:cNvSpPr txBox="1">
            <a:spLocks noChangeArrowheads="1"/>
          </p:cNvSpPr>
          <p:nvPr/>
        </p:nvSpPr>
        <p:spPr bwMode="auto">
          <a:xfrm>
            <a:off x="6005513" y="3124200"/>
            <a:ext cx="5603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5627" name="Text Box 18"/>
          <p:cNvSpPr txBox="1">
            <a:spLocks noChangeArrowheads="1"/>
          </p:cNvSpPr>
          <p:nvPr/>
        </p:nvSpPr>
        <p:spPr bwMode="auto">
          <a:xfrm>
            <a:off x="5599113" y="385445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5628" name="Text Box 18"/>
          <p:cNvSpPr txBox="1">
            <a:spLocks noChangeArrowheads="1"/>
          </p:cNvSpPr>
          <p:nvPr/>
        </p:nvSpPr>
        <p:spPr bwMode="auto">
          <a:xfrm>
            <a:off x="8578850" y="385445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5629" name="Text Box 18"/>
          <p:cNvSpPr txBox="1">
            <a:spLocks noChangeArrowheads="1"/>
          </p:cNvSpPr>
          <p:nvPr/>
        </p:nvSpPr>
        <p:spPr bwMode="auto">
          <a:xfrm>
            <a:off x="6149975" y="5203825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25630" name="Text Box 18"/>
          <p:cNvSpPr txBox="1">
            <a:spLocks noChangeArrowheads="1"/>
          </p:cNvSpPr>
          <p:nvPr/>
        </p:nvSpPr>
        <p:spPr bwMode="auto">
          <a:xfrm>
            <a:off x="6149975" y="6081713"/>
            <a:ext cx="56038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Class Problem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44450" y="1431925"/>
            <a:ext cx="1830388" cy="738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u="sng">
                <a:solidFill>
                  <a:schemeClr val="tx1"/>
                </a:solidFill>
              </a:rPr>
              <a:t>Optimize this applying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induction var str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reduction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2362200" y="2441575"/>
            <a:ext cx="2209800" cy="4114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3. r5 = r5 + 1</a:t>
            </a:r>
          </a:p>
          <a:p>
            <a:r>
              <a:rPr lang="en-US" altLang="en-US"/>
              <a:t>4. r11 = r5 * 2</a:t>
            </a:r>
          </a:p>
          <a:p>
            <a:r>
              <a:rPr lang="en-US" altLang="en-US"/>
              <a:t>5. r10 = r11 + 2</a:t>
            </a:r>
          </a:p>
          <a:p>
            <a:r>
              <a:rPr lang="en-US" altLang="en-US"/>
              <a:t>6. r12 = load (r10+0)</a:t>
            </a:r>
          </a:p>
          <a:p>
            <a:r>
              <a:rPr lang="en-US" altLang="en-US"/>
              <a:t>7. r9 = r1 &lt;&lt; 1</a:t>
            </a:r>
          </a:p>
          <a:p>
            <a:r>
              <a:rPr lang="en-US" altLang="en-US"/>
              <a:t>8. r4 = r9 - 10</a:t>
            </a:r>
          </a:p>
          <a:p>
            <a:r>
              <a:rPr lang="en-US" altLang="en-US"/>
              <a:t>9. r3 = load(r4+4)</a:t>
            </a:r>
          </a:p>
          <a:p>
            <a:r>
              <a:rPr lang="en-US" altLang="en-US"/>
              <a:t>10. r3 = r3 + 1</a:t>
            </a:r>
          </a:p>
          <a:p>
            <a:r>
              <a:rPr lang="en-US" altLang="en-US"/>
              <a:t>11. store(r4+0, r3)</a:t>
            </a:r>
          </a:p>
          <a:p>
            <a:r>
              <a:rPr lang="en-US" altLang="en-US"/>
              <a:t>12. r7 = r3 &lt;&lt; 2</a:t>
            </a:r>
          </a:p>
          <a:p>
            <a:r>
              <a:rPr lang="en-US" altLang="en-US"/>
              <a:t>13. r6 = load(r7+0)</a:t>
            </a:r>
          </a:p>
          <a:p>
            <a:r>
              <a:rPr lang="en-US" altLang="en-US"/>
              <a:t>14. r13 = r2 - 1</a:t>
            </a:r>
          </a:p>
          <a:p>
            <a:r>
              <a:rPr lang="en-US" altLang="en-US"/>
              <a:t>15. r1 = r1 + 1</a:t>
            </a:r>
          </a:p>
          <a:p>
            <a:r>
              <a:rPr lang="en-US" altLang="en-US"/>
              <a:t>16. r2 = r2 + 1</a:t>
            </a:r>
          </a:p>
          <a:p>
            <a:endParaRPr lang="en-US" altLang="en-US" sz="1600"/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2362200" y="1603375"/>
            <a:ext cx="2209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1. r1 = 0</a:t>
            </a:r>
          </a:p>
          <a:p>
            <a:r>
              <a:rPr lang="en-US" altLang="en-US"/>
              <a:t>2. r2 = 0</a:t>
            </a:r>
          </a:p>
        </p:txBody>
      </p:sp>
      <p:sp>
        <p:nvSpPr>
          <p:cNvPr id="26630" name="Line 6"/>
          <p:cNvSpPr>
            <a:spLocks noChangeShapeType="1"/>
          </p:cNvSpPr>
          <p:nvPr/>
        </p:nvSpPr>
        <p:spPr bwMode="auto">
          <a:xfrm>
            <a:off x="3429000" y="21367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1" name="Line 7"/>
          <p:cNvSpPr>
            <a:spLocks noChangeShapeType="1"/>
          </p:cNvSpPr>
          <p:nvPr/>
        </p:nvSpPr>
        <p:spPr bwMode="auto">
          <a:xfrm>
            <a:off x="2667000" y="6556375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 flipH="1">
            <a:off x="1905000" y="6708775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 flipV="1">
            <a:off x="1905000" y="2289175"/>
            <a:ext cx="0" cy="441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1905000" y="2289175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5" name="Line 11"/>
          <p:cNvSpPr>
            <a:spLocks noChangeShapeType="1"/>
          </p:cNvSpPr>
          <p:nvPr/>
        </p:nvSpPr>
        <p:spPr bwMode="auto">
          <a:xfrm>
            <a:off x="2743200" y="2289175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6" name="Rectangle 12"/>
          <p:cNvSpPr>
            <a:spLocks noChangeArrowheads="1"/>
          </p:cNvSpPr>
          <p:nvPr/>
        </p:nvSpPr>
        <p:spPr bwMode="auto">
          <a:xfrm>
            <a:off x="2393373" y="6833466"/>
            <a:ext cx="2209800" cy="574964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r13, r12, r6, r10</a:t>
            </a:r>
          </a:p>
          <a:p>
            <a:pPr algn="ctr"/>
            <a:r>
              <a:rPr lang="en-US" altLang="en-US"/>
              <a:t>liveout</a:t>
            </a:r>
          </a:p>
        </p:txBody>
      </p:sp>
      <p:sp>
        <p:nvSpPr>
          <p:cNvPr id="26641" name="Line 17"/>
          <p:cNvSpPr>
            <a:spLocks noChangeShapeType="1"/>
          </p:cNvSpPr>
          <p:nvPr/>
        </p:nvSpPr>
        <p:spPr bwMode="auto">
          <a:xfrm>
            <a:off x="3276600" y="65563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2" name="Text Box 18"/>
          <p:cNvSpPr txBox="1">
            <a:spLocks noChangeArrowheads="1"/>
          </p:cNvSpPr>
          <p:nvPr/>
        </p:nvSpPr>
        <p:spPr bwMode="auto">
          <a:xfrm>
            <a:off x="1806575" y="1600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6643" name="Text Box 18"/>
          <p:cNvSpPr txBox="1">
            <a:spLocks noChangeArrowheads="1"/>
          </p:cNvSpPr>
          <p:nvPr/>
        </p:nvSpPr>
        <p:spPr bwMode="auto">
          <a:xfrm>
            <a:off x="1822450" y="2441575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6644" name="Text Box 18"/>
          <p:cNvSpPr txBox="1">
            <a:spLocks noChangeArrowheads="1"/>
          </p:cNvSpPr>
          <p:nvPr/>
        </p:nvSpPr>
        <p:spPr bwMode="auto">
          <a:xfrm>
            <a:off x="1822450" y="6833177"/>
            <a:ext cx="558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dirty="0"/>
              <a:t>BB3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Class Problem Solution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180975" y="1600200"/>
            <a:ext cx="2084388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u="sng">
                <a:solidFill>
                  <a:schemeClr val="tx1"/>
                </a:solidFill>
              </a:rPr>
              <a:t>Optimize this applying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induction var str reduction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2362200" y="2514600"/>
            <a:ext cx="2209800" cy="4114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r5 = r5 + 1</a:t>
            </a:r>
          </a:p>
          <a:p>
            <a:pPr algn="ctr"/>
            <a:r>
              <a:rPr lang="en-US" altLang="en-US" sz="1600"/>
              <a:t>r11 = r5 * 2</a:t>
            </a:r>
          </a:p>
          <a:p>
            <a:pPr algn="ctr"/>
            <a:r>
              <a:rPr lang="en-US" altLang="en-US" sz="1600"/>
              <a:t>r10 = r11 + 2</a:t>
            </a:r>
          </a:p>
          <a:p>
            <a:pPr algn="ctr"/>
            <a:r>
              <a:rPr lang="en-US" altLang="en-US" sz="1600"/>
              <a:t>r12 = load (r10+0)</a:t>
            </a:r>
          </a:p>
          <a:p>
            <a:pPr algn="ctr"/>
            <a:r>
              <a:rPr lang="en-US" altLang="en-US" sz="1600"/>
              <a:t>r9 = r1 &lt;&lt; 1</a:t>
            </a:r>
          </a:p>
          <a:p>
            <a:pPr algn="ctr"/>
            <a:r>
              <a:rPr lang="en-US" altLang="en-US" sz="1600"/>
              <a:t>r4 = r9 - 10</a:t>
            </a:r>
          </a:p>
          <a:p>
            <a:pPr algn="ctr"/>
            <a:r>
              <a:rPr lang="en-US" altLang="en-US" sz="1600"/>
              <a:t>r3 = load(r4+4)</a:t>
            </a:r>
          </a:p>
          <a:p>
            <a:pPr algn="ctr"/>
            <a:r>
              <a:rPr lang="en-US" altLang="en-US" sz="1600"/>
              <a:t>r3 = r3 + 1</a:t>
            </a:r>
          </a:p>
          <a:p>
            <a:pPr algn="ctr"/>
            <a:r>
              <a:rPr lang="en-US" altLang="en-US" sz="1600"/>
              <a:t>store(r4+0, r3)</a:t>
            </a:r>
          </a:p>
          <a:p>
            <a:pPr algn="ctr"/>
            <a:r>
              <a:rPr lang="en-US" altLang="en-US" sz="1600"/>
              <a:t>r7 = r3 &lt;&lt; 2</a:t>
            </a:r>
          </a:p>
          <a:p>
            <a:pPr algn="ctr"/>
            <a:r>
              <a:rPr lang="en-US" altLang="en-US" sz="1600"/>
              <a:t>r6 = load(r7+0)</a:t>
            </a:r>
          </a:p>
          <a:p>
            <a:pPr algn="ctr"/>
            <a:r>
              <a:rPr lang="en-US" altLang="en-US" sz="1600"/>
              <a:t>r13 = r2 - 1</a:t>
            </a:r>
          </a:p>
          <a:p>
            <a:pPr algn="ctr"/>
            <a:r>
              <a:rPr lang="en-US" altLang="en-US" sz="1600"/>
              <a:t>r1 = r1 + 1</a:t>
            </a:r>
          </a:p>
          <a:p>
            <a:pPr algn="ctr"/>
            <a:r>
              <a:rPr lang="en-US" altLang="en-US" sz="1600"/>
              <a:t>r2 = r2 + 1</a:t>
            </a:r>
          </a:p>
          <a:p>
            <a:pPr algn="ctr"/>
            <a:endParaRPr lang="en-US" altLang="en-US" sz="1600"/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2362200" y="1676400"/>
            <a:ext cx="2209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r1 = 0</a:t>
            </a:r>
          </a:p>
          <a:p>
            <a:pPr algn="ctr"/>
            <a:r>
              <a:rPr lang="en-US" altLang="en-US"/>
              <a:t>r2 = 0</a:t>
            </a:r>
          </a:p>
        </p:txBody>
      </p:sp>
      <p:sp>
        <p:nvSpPr>
          <p:cNvPr id="27654" name="Line 6"/>
          <p:cNvSpPr>
            <a:spLocks noChangeShapeType="1"/>
          </p:cNvSpPr>
          <p:nvPr/>
        </p:nvSpPr>
        <p:spPr bwMode="auto">
          <a:xfrm>
            <a:off x="3429000" y="2209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5" name="Line 7"/>
          <p:cNvSpPr>
            <a:spLocks noChangeShapeType="1"/>
          </p:cNvSpPr>
          <p:nvPr/>
        </p:nvSpPr>
        <p:spPr bwMode="auto">
          <a:xfrm>
            <a:off x="2667000" y="6629400"/>
            <a:ext cx="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6" name="Line 8"/>
          <p:cNvSpPr>
            <a:spLocks noChangeShapeType="1"/>
          </p:cNvSpPr>
          <p:nvPr/>
        </p:nvSpPr>
        <p:spPr bwMode="auto">
          <a:xfrm flipH="1">
            <a:off x="1905000" y="670560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7" name="Line 9"/>
          <p:cNvSpPr>
            <a:spLocks noChangeShapeType="1"/>
          </p:cNvSpPr>
          <p:nvPr/>
        </p:nvSpPr>
        <p:spPr bwMode="auto">
          <a:xfrm flipV="1">
            <a:off x="1905000" y="2362200"/>
            <a:ext cx="0" cy="434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8" name="Line 10"/>
          <p:cNvSpPr>
            <a:spLocks noChangeShapeType="1"/>
          </p:cNvSpPr>
          <p:nvPr/>
        </p:nvSpPr>
        <p:spPr bwMode="auto">
          <a:xfrm>
            <a:off x="1905000" y="2362200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9" name="Line 11"/>
          <p:cNvSpPr>
            <a:spLocks noChangeShapeType="1"/>
          </p:cNvSpPr>
          <p:nvPr/>
        </p:nvSpPr>
        <p:spPr bwMode="auto">
          <a:xfrm>
            <a:off x="2743200" y="23622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0" name="Rectangle 12"/>
          <p:cNvSpPr>
            <a:spLocks noChangeArrowheads="1"/>
          </p:cNvSpPr>
          <p:nvPr/>
        </p:nvSpPr>
        <p:spPr bwMode="auto">
          <a:xfrm>
            <a:off x="2366963" y="6781800"/>
            <a:ext cx="22098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r13, r12, r6, r10</a:t>
            </a:r>
          </a:p>
          <a:p>
            <a:pPr algn="ctr"/>
            <a:r>
              <a:rPr lang="en-US" altLang="en-US"/>
              <a:t>liveout</a:t>
            </a:r>
          </a:p>
        </p:txBody>
      </p:sp>
      <p:sp>
        <p:nvSpPr>
          <p:cNvPr id="27661" name="Line 13"/>
          <p:cNvSpPr>
            <a:spLocks noChangeShapeType="1"/>
          </p:cNvSpPr>
          <p:nvPr/>
        </p:nvSpPr>
        <p:spPr bwMode="auto">
          <a:xfrm>
            <a:off x="3581400" y="6629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2" name="Right Arrow 1"/>
          <p:cNvSpPr>
            <a:spLocks noChangeArrowheads="1"/>
          </p:cNvSpPr>
          <p:nvPr/>
        </p:nvSpPr>
        <p:spPr bwMode="auto">
          <a:xfrm>
            <a:off x="4953000" y="4267200"/>
            <a:ext cx="609600" cy="5334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7663" name="Rectangle 4"/>
          <p:cNvSpPr>
            <a:spLocks noChangeArrowheads="1"/>
          </p:cNvSpPr>
          <p:nvPr/>
        </p:nvSpPr>
        <p:spPr bwMode="auto">
          <a:xfrm>
            <a:off x="6167438" y="2438400"/>
            <a:ext cx="2209800" cy="4114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r5 = r5 + 1</a:t>
            </a:r>
          </a:p>
          <a:p>
            <a:pPr algn="ctr"/>
            <a:r>
              <a:rPr lang="en-US" altLang="en-US" sz="1400">
                <a:solidFill>
                  <a:srgbClr val="FF0000"/>
                </a:solidFill>
              </a:rPr>
              <a:t>r111 = r111 + 2</a:t>
            </a:r>
          </a:p>
          <a:p>
            <a:pPr algn="ctr"/>
            <a:r>
              <a:rPr lang="en-US" altLang="en-US" sz="1400">
                <a:solidFill>
                  <a:srgbClr val="FF0000"/>
                </a:solidFill>
              </a:rPr>
              <a:t>r11 = r111</a:t>
            </a:r>
          </a:p>
          <a:p>
            <a:pPr algn="ctr"/>
            <a:r>
              <a:rPr lang="en-US" altLang="en-US" sz="1400"/>
              <a:t>r10 = r11 + 2</a:t>
            </a:r>
          </a:p>
          <a:p>
            <a:pPr algn="ctr"/>
            <a:r>
              <a:rPr lang="en-US" altLang="en-US" sz="1400"/>
              <a:t>r12 = load (r10+0)</a:t>
            </a:r>
          </a:p>
          <a:p>
            <a:pPr algn="ctr"/>
            <a:r>
              <a:rPr lang="en-US" altLang="en-US" sz="1400">
                <a:solidFill>
                  <a:srgbClr val="FF0000"/>
                </a:solidFill>
              </a:rPr>
              <a:t>r9 = r109</a:t>
            </a:r>
          </a:p>
          <a:p>
            <a:pPr algn="ctr"/>
            <a:r>
              <a:rPr lang="en-US" altLang="en-US" sz="1400"/>
              <a:t>r4 = r9 - 10</a:t>
            </a:r>
          </a:p>
          <a:p>
            <a:pPr algn="ctr"/>
            <a:r>
              <a:rPr lang="en-US" altLang="en-US" sz="1400"/>
              <a:t>r3 = load(r4+4)</a:t>
            </a:r>
          </a:p>
          <a:p>
            <a:pPr algn="ctr"/>
            <a:r>
              <a:rPr lang="en-US" altLang="en-US" sz="1400"/>
              <a:t>r3 = r3 + 1</a:t>
            </a:r>
          </a:p>
          <a:p>
            <a:pPr algn="ctr"/>
            <a:r>
              <a:rPr lang="en-US" altLang="en-US" sz="1400"/>
              <a:t>store(r4+0, r3)</a:t>
            </a:r>
          </a:p>
          <a:p>
            <a:pPr algn="ctr"/>
            <a:r>
              <a:rPr lang="en-US" altLang="en-US" sz="1400"/>
              <a:t>r7 = r3 &lt;&lt; 2</a:t>
            </a:r>
          </a:p>
          <a:p>
            <a:pPr algn="ctr"/>
            <a:r>
              <a:rPr lang="en-US" altLang="en-US" sz="1400"/>
              <a:t>r6 = load(r7+0)</a:t>
            </a:r>
          </a:p>
          <a:p>
            <a:pPr algn="ctr"/>
            <a:r>
              <a:rPr lang="en-US" altLang="en-US" sz="1400">
                <a:solidFill>
                  <a:srgbClr val="FF0000"/>
                </a:solidFill>
              </a:rPr>
              <a:t>r13 = r113</a:t>
            </a:r>
          </a:p>
          <a:p>
            <a:pPr algn="ctr"/>
            <a:r>
              <a:rPr lang="en-US" altLang="en-US" sz="1400"/>
              <a:t>r1 = r1 + 1</a:t>
            </a:r>
          </a:p>
          <a:p>
            <a:pPr algn="ctr"/>
            <a:r>
              <a:rPr lang="en-US" altLang="en-US" sz="1400">
                <a:solidFill>
                  <a:srgbClr val="FF0000"/>
                </a:solidFill>
              </a:rPr>
              <a:t>r109 = r109 + 2</a:t>
            </a:r>
          </a:p>
          <a:p>
            <a:pPr algn="ctr"/>
            <a:r>
              <a:rPr lang="en-US" altLang="en-US" sz="1400"/>
              <a:t>r2 = r2 + 1</a:t>
            </a:r>
          </a:p>
          <a:p>
            <a:pPr algn="ctr"/>
            <a:r>
              <a:rPr lang="en-US" altLang="en-US" sz="1400">
                <a:solidFill>
                  <a:srgbClr val="FF0000"/>
                </a:solidFill>
              </a:rPr>
              <a:t>r113 = r113 + 1</a:t>
            </a:r>
          </a:p>
          <a:p>
            <a:pPr algn="ctr"/>
            <a:endParaRPr lang="en-US" altLang="en-US" sz="1600"/>
          </a:p>
        </p:txBody>
      </p:sp>
      <p:sp>
        <p:nvSpPr>
          <p:cNvPr id="27664" name="Rectangle 5"/>
          <p:cNvSpPr>
            <a:spLocks noChangeArrowheads="1"/>
          </p:cNvSpPr>
          <p:nvPr/>
        </p:nvSpPr>
        <p:spPr bwMode="auto">
          <a:xfrm>
            <a:off x="6151563" y="838200"/>
            <a:ext cx="2209800" cy="1295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r1 = 0</a:t>
            </a:r>
          </a:p>
          <a:p>
            <a:pPr algn="ctr"/>
            <a:r>
              <a:rPr lang="en-US" altLang="en-US" sz="1400"/>
              <a:t>r2 = 0</a:t>
            </a:r>
          </a:p>
          <a:p>
            <a:pPr algn="ctr"/>
            <a:r>
              <a:rPr lang="en-US" altLang="en-US" sz="1400">
                <a:solidFill>
                  <a:srgbClr val="FF0000"/>
                </a:solidFill>
              </a:rPr>
              <a:t>r111 = r5 * 2</a:t>
            </a:r>
          </a:p>
          <a:p>
            <a:pPr algn="ctr"/>
            <a:r>
              <a:rPr lang="en-US" altLang="en-US" sz="1400">
                <a:solidFill>
                  <a:srgbClr val="FF0000"/>
                </a:solidFill>
              </a:rPr>
              <a:t>r109 = r1 &lt;&lt; 1</a:t>
            </a:r>
          </a:p>
          <a:p>
            <a:pPr algn="ctr"/>
            <a:r>
              <a:rPr lang="en-US" altLang="en-US" sz="1400">
                <a:solidFill>
                  <a:srgbClr val="FF0000"/>
                </a:solidFill>
              </a:rPr>
              <a:t>r113 = r2 -1 </a:t>
            </a:r>
          </a:p>
        </p:txBody>
      </p:sp>
      <p:sp>
        <p:nvSpPr>
          <p:cNvPr id="27665" name="Line 6"/>
          <p:cNvSpPr>
            <a:spLocks noChangeShapeType="1"/>
          </p:cNvSpPr>
          <p:nvPr/>
        </p:nvSpPr>
        <p:spPr bwMode="auto">
          <a:xfrm>
            <a:off x="7234238" y="2133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6" name="Line 7"/>
          <p:cNvSpPr>
            <a:spLocks noChangeShapeType="1"/>
          </p:cNvSpPr>
          <p:nvPr/>
        </p:nvSpPr>
        <p:spPr bwMode="auto">
          <a:xfrm>
            <a:off x="6472238" y="6553200"/>
            <a:ext cx="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7" name="Line 8"/>
          <p:cNvSpPr>
            <a:spLocks noChangeShapeType="1"/>
          </p:cNvSpPr>
          <p:nvPr/>
        </p:nvSpPr>
        <p:spPr bwMode="auto">
          <a:xfrm flipH="1">
            <a:off x="5710238" y="662940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8" name="Line 9"/>
          <p:cNvSpPr>
            <a:spLocks noChangeShapeType="1"/>
          </p:cNvSpPr>
          <p:nvPr/>
        </p:nvSpPr>
        <p:spPr bwMode="auto">
          <a:xfrm flipV="1">
            <a:off x="5710238" y="2286000"/>
            <a:ext cx="0" cy="434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9" name="Line 10"/>
          <p:cNvSpPr>
            <a:spLocks noChangeShapeType="1"/>
          </p:cNvSpPr>
          <p:nvPr/>
        </p:nvSpPr>
        <p:spPr bwMode="auto">
          <a:xfrm>
            <a:off x="5710238" y="2286000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0" name="Line 11"/>
          <p:cNvSpPr>
            <a:spLocks noChangeShapeType="1"/>
          </p:cNvSpPr>
          <p:nvPr/>
        </p:nvSpPr>
        <p:spPr bwMode="auto">
          <a:xfrm>
            <a:off x="6548438" y="2286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1" name="Rectangle 12"/>
          <p:cNvSpPr>
            <a:spLocks noChangeArrowheads="1"/>
          </p:cNvSpPr>
          <p:nvPr/>
        </p:nvSpPr>
        <p:spPr bwMode="auto">
          <a:xfrm>
            <a:off x="6172200" y="6705600"/>
            <a:ext cx="2209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r13, r12, r6, r10</a:t>
            </a:r>
          </a:p>
          <a:p>
            <a:pPr algn="ctr"/>
            <a:r>
              <a:rPr lang="en-US" altLang="en-US" sz="1400"/>
              <a:t>liveout</a:t>
            </a:r>
          </a:p>
        </p:txBody>
      </p:sp>
      <p:sp>
        <p:nvSpPr>
          <p:cNvPr id="27672" name="Line 13"/>
          <p:cNvSpPr>
            <a:spLocks noChangeShapeType="1"/>
          </p:cNvSpPr>
          <p:nvPr/>
        </p:nvSpPr>
        <p:spPr bwMode="auto">
          <a:xfrm>
            <a:off x="7386638" y="65532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3" name="TextBox 2"/>
          <p:cNvSpPr txBox="1">
            <a:spLocks noChangeArrowheads="1"/>
          </p:cNvSpPr>
          <p:nvPr/>
        </p:nvSpPr>
        <p:spPr bwMode="auto">
          <a:xfrm>
            <a:off x="8382000" y="2590800"/>
            <a:ext cx="1703388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rgbClr val="FF0000"/>
                </a:solidFill>
              </a:rPr>
              <a:t>Note, after copy</a:t>
            </a:r>
            <a:br>
              <a:rPr lang="en-US" altLang="en-US" sz="1600" b="1">
                <a:solidFill>
                  <a:srgbClr val="FF0000"/>
                </a:solidFill>
              </a:rPr>
            </a:br>
            <a:r>
              <a:rPr lang="en-US" altLang="en-US" sz="1600" b="1">
                <a:solidFill>
                  <a:srgbClr val="FF0000"/>
                </a:solidFill>
              </a:rPr>
              <a:t>propagation, r10 </a:t>
            </a:r>
            <a:br>
              <a:rPr lang="en-US" altLang="en-US" sz="1600" b="1">
                <a:solidFill>
                  <a:srgbClr val="FF0000"/>
                </a:solidFill>
              </a:rPr>
            </a:br>
            <a:r>
              <a:rPr lang="en-US" altLang="en-US" sz="1600" b="1">
                <a:solidFill>
                  <a:srgbClr val="FF0000"/>
                </a:solidFill>
              </a:rPr>
              <a:t>and r4 can be</a:t>
            </a:r>
            <a:br>
              <a:rPr lang="en-US" altLang="en-US" sz="1600" b="1">
                <a:solidFill>
                  <a:srgbClr val="FF0000"/>
                </a:solidFill>
              </a:rPr>
            </a:br>
            <a:r>
              <a:rPr lang="en-US" altLang="en-US" sz="1600" b="1">
                <a:solidFill>
                  <a:srgbClr val="FF0000"/>
                </a:solidFill>
              </a:rPr>
              <a:t>strength reduced</a:t>
            </a:r>
            <a:br>
              <a:rPr lang="en-US" altLang="en-US" sz="1600" b="1">
                <a:solidFill>
                  <a:srgbClr val="FF0000"/>
                </a:solidFill>
              </a:rPr>
            </a:br>
            <a:r>
              <a:rPr lang="en-US" altLang="en-US" sz="1600" b="1">
                <a:solidFill>
                  <a:srgbClr val="FF0000"/>
                </a:solidFill>
              </a:rPr>
              <a:t>as well.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Code Optimization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Make the code run faster on the target processor</a:t>
            </a:r>
          </a:p>
          <a:p>
            <a:pPr lvl="1"/>
            <a:r>
              <a:rPr lang="en-US" altLang="en-US" dirty="0" smtClean="0"/>
              <a:t>My (Scott’s) favorite topic !!</a:t>
            </a:r>
          </a:p>
          <a:p>
            <a:pPr lvl="1"/>
            <a:r>
              <a:rPr lang="en-US" altLang="en-US" dirty="0" smtClean="0"/>
              <a:t>Other objectives: Power, code size</a:t>
            </a:r>
          </a:p>
          <a:p>
            <a:r>
              <a:rPr lang="en-US" altLang="en-US" dirty="0" smtClean="0"/>
              <a:t>Classes of optimization</a:t>
            </a:r>
          </a:p>
          <a:p>
            <a:pPr lvl="1"/>
            <a:r>
              <a:rPr lang="en-US" altLang="en-US" u="sng" dirty="0" smtClean="0"/>
              <a:t>1. Classical</a:t>
            </a:r>
            <a:r>
              <a:rPr lang="en-US" altLang="en-US" dirty="0" smtClean="0"/>
              <a:t> (machine independent, done at IR level)</a:t>
            </a:r>
          </a:p>
          <a:p>
            <a:pPr lvl="2"/>
            <a:r>
              <a:rPr lang="en-US" altLang="en-US" dirty="0" smtClean="0"/>
              <a:t>Reducing operation count (redundancy elimination)</a:t>
            </a:r>
          </a:p>
          <a:p>
            <a:pPr lvl="2"/>
            <a:r>
              <a:rPr lang="en-US" altLang="en-US" dirty="0" smtClean="0"/>
              <a:t>Simplifying operations</a:t>
            </a:r>
          </a:p>
          <a:p>
            <a:pPr lvl="2"/>
            <a:r>
              <a:rPr lang="en-US" altLang="en-US" dirty="0" smtClean="0"/>
              <a:t>Generally good for any kind of machine</a:t>
            </a:r>
          </a:p>
          <a:p>
            <a:pPr lvl="1"/>
            <a:r>
              <a:rPr lang="en-US" altLang="en-US" dirty="0" smtClean="0"/>
              <a:t>2. Machine specific (done in </a:t>
            </a:r>
            <a:r>
              <a:rPr lang="en-US" altLang="en-US" dirty="0" err="1" smtClean="0"/>
              <a:t>llc</a:t>
            </a:r>
            <a:r>
              <a:rPr lang="en-US" altLang="en-US" dirty="0" smtClean="0"/>
              <a:t>)</a:t>
            </a:r>
          </a:p>
          <a:p>
            <a:pPr lvl="2"/>
            <a:r>
              <a:rPr lang="en-US" altLang="en-US" dirty="0" smtClean="0"/>
              <a:t>Peephole optimizations</a:t>
            </a:r>
          </a:p>
          <a:p>
            <a:pPr lvl="2"/>
            <a:r>
              <a:rPr lang="en-US" altLang="en-US" dirty="0" smtClean="0"/>
              <a:t>Take advantage of specialized hardware features</a:t>
            </a:r>
          </a:p>
          <a:p>
            <a:pPr lvl="1"/>
            <a:r>
              <a:rPr lang="en-US" altLang="en-US" dirty="0" smtClean="0"/>
              <a:t>3. Parallelism enhancing (IR level often, but sometimes </a:t>
            </a:r>
            <a:r>
              <a:rPr lang="en-US" altLang="en-US" dirty="0" err="1" smtClean="0"/>
              <a:t>llc</a:t>
            </a:r>
            <a:r>
              <a:rPr lang="en-US" altLang="en-US" dirty="0" smtClean="0"/>
              <a:t>)</a:t>
            </a:r>
          </a:p>
          <a:p>
            <a:pPr lvl="2"/>
            <a:r>
              <a:rPr lang="en-US" altLang="en-US" dirty="0" smtClean="0"/>
              <a:t>Increasing parallelism (ILP or TLP)</a:t>
            </a:r>
          </a:p>
          <a:p>
            <a:pPr lvl="2"/>
            <a:r>
              <a:rPr lang="en-US" altLang="en-US" dirty="0" smtClean="0"/>
              <a:t>Possibly increase instructions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 Tour Through the Classical Optimizations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For this class – Go over concepts of a small subset of the optimizations</a:t>
            </a:r>
          </a:p>
          <a:p>
            <a:pPr lvl="1"/>
            <a:r>
              <a:rPr lang="en-US" altLang="en-US" smtClean="0"/>
              <a:t>What it is, why its useful</a:t>
            </a:r>
          </a:p>
          <a:p>
            <a:pPr lvl="1"/>
            <a:r>
              <a:rPr lang="en-US" altLang="en-US" smtClean="0"/>
              <a:t>When can it be applied (set of conditions that must be satisfied)</a:t>
            </a:r>
          </a:p>
          <a:p>
            <a:pPr lvl="1"/>
            <a:r>
              <a:rPr lang="en-US" altLang="en-US" smtClean="0"/>
              <a:t>How it works</a:t>
            </a:r>
          </a:p>
          <a:p>
            <a:pPr lvl="1"/>
            <a:r>
              <a:rPr lang="en-US" altLang="en-US" smtClean="0"/>
              <a:t>Give you the flavor but don’t want to beat you over the head</a:t>
            </a:r>
          </a:p>
          <a:p>
            <a:r>
              <a:rPr lang="en-US" altLang="en-US" smtClean="0"/>
              <a:t>Challenges</a:t>
            </a:r>
          </a:p>
          <a:p>
            <a:pPr lvl="1"/>
            <a:r>
              <a:rPr lang="en-US" altLang="en-US" smtClean="0"/>
              <a:t>Register pressure?</a:t>
            </a:r>
          </a:p>
          <a:p>
            <a:pPr lvl="1"/>
            <a:r>
              <a:rPr lang="en-US" altLang="en-US" smtClean="0"/>
              <a:t>Parallelism verses operation count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Dead Code Elimination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544638"/>
            <a:ext cx="3771900" cy="52165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000" smtClean="0"/>
              <a:t>Remove any operation who’s result is never consumed</a:t>
            </a:r>
          </a:p>
          <a:p>
            <a:pPr>
              <a:lnSpc>
                <a:spcPct val="90000"/>
              </a:lnSpc>
            </a:pPr>
            <a:r>
              <a:rPr lang="en-US" altLang="en-US" sz="2000" smtClean="0"/>
              <a:t>Rules</a:t>
            </a:r>
          </a:p>
          <a:p>
            <a:pPr lvl="1">
              <a:lnSpc>
                <a:spcPct val="90000"/>
              </a:lnSpc>
            </a:pPr>
            <a:r>
              <a:rPr lang="en-US" altLang="en-US" sz="1800" smtClean="0"/>
              <a:t>X can be deleted</a:t>
            </a:r>
          </a:p>
          <a:p>
            <a:pPr lvl="2">
              <a:lnSpc>
                <a:spcPct val="90000"/>
              </a:lnSpc>
            </a:pPr>
            <a:r>
              <a:rPr lang="en-US" altLang="en-US" sz="1600" smtClean="0"/>
              <a:t>no stores or branches</a:t>
            </a:r>
          </a:p>
          <a:p>
            <a:pPr lvl="1">
              <a:lnSpc>
                <a:spcPct val="90000"/>
              </a:lnSpc>
            </a:pPr>
            <a:r>
              <a:rPr lang="en-US" altLang="en-US" sz="1800" smtClean="0"/>
              <a:t>DU chain empty or dest register not live</a:t>
            </a:r>
          </a:p>
          <a:p>
            <a:pPr>
              <a:lnSpc>
                <a:spcPct val="90000"/>
              </a:lnSpc>
            </a:pPr>
            <a:r>
              <a:rPr lang="en-US" altLang="en-US" sz="2000" smtClean="0"/>
              <a:t>This misses some dead code!!</a:t>
            </a:r>
          </a:p>
          <a:p>
            <a:pPr lvl="1">
              <a:lnSpc>
                <a:spcPct val="90000"/>
              </a:lnSpc>
            </a:pPr>
            <a:r>
              <a:rPr lang="en-US" altLang="en-US" sz="1800" smtClean="0"/>
              <a:t>Especially in loops</a:t>
            </a:r>
          </a:p>
          <a:p>
            <a:pPr>
              <a:lnSpc>
                <a:spcPct val="90000"/>
              </a:lnSpc>
            </a:pPr>
            <a:r>
              <a:rPr lang="en-US" altLang="en-US" sz="2000" smtClean="0"/>
              <a:t>Better Algorithm</a:t>
            </a:r>
          </a:p>
          <a:p>
            <a:pPr lvl="1">
              <a:lnSpc>
                <a:spcPct val="90000"/>
              </a:lnSpc>
            </a:pPr>
            <a:r>
              <a:rPr lang="en-US" altLang="en-US" sz="1800" smtClean="0"/>
              <a:t>Critical operation</a:t>
            </a:r>
          </a:p>
          <a:p>
            <a:pPr lvl="2">
              <a:lnSpc>
                <a:spcPct val="90000"/>
              </a:lnSpc>
            </a:pPr>
            <a:r>
              <a:rPr lang="en-US" altLang="en-US" sz="1600" smtClean="0"/>
              <a:t>store or branch operation</a:t>
            </a:r>
          </a:p>
          <a:p>
            <a:pPr lvl="1">
              <a:lnSpc>
                <a:spcPct val="90000"/>
              </a:lnSpc>
            </a:pPr>
            <a:r>
              <a:rPr lang="en-US" altLang="en-US" sz="1800" smtClean="0"/>
              <a:t>Any operation that does not directly or indirectly feed a critical operation is dead</a:t>
            </a:r>
          </a:p>
          <a:p>
            <a:pPr lvl="1">
              <a:lnSpc>
                <a:spcPct val="90000"/>
              </a:lnSpc>
            </a:pPr>
            <a:r>
              <a:rPr lang="en-US" altLang="en-US" sz="1800" smtClean="0"/>
              <a:t>Trace UD chains backwards from critical operations</a:t>
            </a:r>
          </a:p>
          <a:p>
            <a:pPr lvl="1">
              <a:lnSpc>
                <a:spcPct val="90000"/>
              </a:lnSpc>
            </a:pPr>
            <a:r>
              <a:rPr lang="en-US" altLang="en-US" sz="1800" smtClean="0"/>
              <a:t>Any op not visited is dead</a:t>
            </a: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6705600" y="1828800"/>
            <a:ext cx="14478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1. r1 = 3</a:t>
            </a:r>
          </a:p>
          <a:p>
            <a:pPr algn="ctr"/>
            <a:r>
              <a:rPr lang="en-US" altLang="en-US"/>
              <a:t>2. r2 = 10</a:t>
            </a: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6705600" y="32004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3. r4 = r4 + 1</a:t>
            </a:r>
          </a:p>
          <a:p>
            <a:pPr algn="ctr"/>
            <a:r>
              <a:rPr lang="en-US" altLang="en-US"/>
              <a:t>4. r7 = r1 * r4</a:t>
            </a: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5562600" y="44196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5. r2 = 0</a:t>
            </a:r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7848600" y="44196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6. r3 = r3 + 1</a:t>
            </a:r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6858000" y="52578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7. r3 = r2 + r1</a:t>
            </a:r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6858000" y="61722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8. store (r1, r3)</a:t>
            </a:r>
          </a:p>
        </p:txBody>
      </p:sp>
      <p:sp>
        <p:nvSpPr>
          <p:cNvPr id="12298" name="Line 10"/>
          <p:cNvSpPr>
            <a:spLocks noChangeShapeType="1"/>
          </p:cNvSpPr>
          <p:nvPr/>
        </p:nvSpPr>
        <p:spPr bwMode="auto">
          <a:xfrm>
            <a:off x="7467600" y="27432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9" name="Line 11"/>
          <p:cNvSpPr>
            <a:spLocks noChangeShapeType="1"/>
          </p:cNvSpPr>
          <p:nvPr/>
        </p:nvSpPr>
        <p:spPr bwMode="auto">
          <a:xfrm flipH="1">
            <a:off x="6553200" y="3886200"/>
            <a:ext cx="838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0" name="Line 12"/>
          <p:cNvSpPr>
            <a:spLocks noChangeShapeType="1"/>
          </p:cNvSpPr>
          <p:nvPr/>
        </p:nvSpPr>
        <p:spPr bwMode="auto">
          <a:xfrm>
            <a:off x="7467600" y="3886200"/>
            <a:ext cx="9144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1" name="Line 13"/>
          <p:cNvSpPr>
            <a:spLocks noChangeShapeType="1"/>
          </p:cNvSpPr>
          <p:nvPr/>
        </p:nvSpPr>
        <p:spPr bwMode="auto">
          <a:xfrm>
            <a:off x="6553200" y="48006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2" name="Line 14"/>
          <p:cNvSpPr>
            <a:spLocks noChangeShapeType="1"/>
          </p:cNvSpPr>
          <p:nvPr/>
        </p:nvSpPr>
        <p:spPr bwMode="auto">
          <a:xfrm flipH="1">
            <a:off x="7696200" y="4800600"/>
            <a:ext cx="762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3" name="Line 15"/>
          <p:cNvSpPr>
            <a:spLocks noChangeShapeType="1"/>
          </p:cNvSpPr>
          <p:nvPr/>
        </p:nvSpPr>
        <p:spPr bwMode="auto">
          <a:xfrm>
            <a:off x="7543800" y="56388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4" name="Line 16"/>
          <p:cNvSpPr>
            <a:spLocks noChangeShapeType="1"/>
          </p:cNvSpPr>
          <p:nvPr/>
        </p:nvSpPr>
        <p:spPr bwMode="auto">
          <a:xfrm>
            <a:off x="7010400" y="5638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5" name="Line 17"/>
          <p:cNvSpPr>
            <a:spLocks noChangeShapeType="1"/>
          </p:cNvSpPr>
          <p:nvPr/>
        </p:nvSpPr>
        <p:spPr bwMode="auto">
          <a:xfrm flipH="1">
            <a:off x="5334000" y="5867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6" name="Line 18"/>
          <p:cNvSpPr>
            <a:spLocks noChangeShapeType="1"/>
          </p:cNvSpPr>
          <p:nvPr/>
        </p:nvSpPr>
        <p:spPr bwMode="auto">
          <a:xfrm flipV="1">
            <a:off x="5334000" y="29718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7" name="Line 19"/>
          <p:cNvSpPr>
            <a:spLocks noChangeShapeType="1"/>
          </p:cNvSpPr>
          <p:nvPr/>
        </p:nvSpPr>
        <p:spPr bwMode="auto">
          <a:xfrm>
            <a:off x="5334000" y="2971800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8" name="Line 20"/>
          <p:cNvSpPr>
            <a:spLocks noChangeShapeType="1"/>
          </p:cNvSpPr>
          <p:nvPr/>
        </p:nvSpPr>
        <p:spPr bwMode="auto">
          <a:xfrm>
            <a:off x="6858000" y="2971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9" name="Text Box 18"/>
          <p:cNvSpPr txBox="1">
            <a:spLocks noChangeArrowheads="1"/>
          </p:cNvSpPr>
          <p:nvPr/>
        </p:nvSpPr>
        <p:spPr bwMode="auto">
          <a:xfrm>
            <a:off x="6149975" y="2117725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12310" name="Text Box 18"/>
          <p:cNvSpPr txBox="1">
            <a:spLocks noChangeArrowheads="1"/>
          </p:cNvSpPr>
          <p:nvPr/>
        </p:nvSpPr>
        <p:spPr bwMode="auto">
          <a:xfrm>
            <a:off x="6149975" y="3373438"/>
            <a:ext cx="5603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12311" name="Text Box 18"/>
          <p:cNvSpPr txBox="1">
            <a:spLocks noChangeArrowheads="1"/>
          </p:cNvSpPr>
          <p:nvPr/>
        </p:nvSpPr>
        <p:spPr bwMode="auto">
          <a:xfrm>
            <a:off x="5421313" y="4067175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12312" name="Text Box 18"/>
          <p:cNvSpPr txBox="1">
            <a:spLocks noChangeArrowheads="1"/>
          </p:cNvSpPr>
          <p:nvPr/>
        </p:nvSpPr>
        <p:spPr bwMode="auto">
          <a:xfrm>
            <a:off x="8572500" y="4046538"/>
            <a:ext cx="5603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12313" name="Text Box 18"/>
          <p:cNvSpPr txBox="1">
            <a:spLocks noChangeArrowheads="1"/>
          </p:cNvSpPr>
          <p:nvPr/>
        </p:nvSpPr>
        <p:spPr bwMode="auto">
          <a:xfrm>
            <a:off x="6288088" y="5280025"/>
            <a:ext cx="5603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12314" name="Text Box 18"/>
          <p:cNvSpPr txBox="1">
            <a:spLocks noChangeArrowheads="1"/>
          </p:cNvSpPr>
          <p:nvPr/>
        </p:nvSpPr>
        <p:spPr bwMode="auto">
          <a:xfrm>
            <a:off x="6297613" y="6192838"/>
            <a:ext cx="56038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ChangeArrowheads="1"/>
          </p:cNvSpPr>
          <p:nvPr/>
        </p:nvSpPr>
        <p:spPr bwMode="auto">
          <a:xfrm>
            <a:off x="6705600" y="1584325"/>
            <a:ext cx="2133600" cy="3521075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Local Constant Propagation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altLang="en-US" sz="2000" dirty="0" smtClean="0"/>
              <a:t>Forward propagation of moves of the form</a:t>
            </a:r>
          </a:p>
          <a:p>
            <a:pPr lvl="1"/>
            <a:r>
              <a:rPr lang="en-US" altLang="en-US" sz="1800" dirty="0" err="1" smtClean="0"/>
              <a:t>rx</a:t>
            </a:r>
            <a:r>
              <a:rPr lang="en-US" altLang="en-US" sz="1800" dirty="0" smtClean="0"/>
              <a:t> = L (where L is a literal)</a:t>
            </a:r>
          </a:p>
          <a:p>
            <a:pPr lvl="1"/>
            <a:r>
              <a:rPr lang="en-US" altLang="en-US" sz="1800" dirty="0" smtClean="0"/>
              <a:t>Maximally propagate</a:t>
            </a:r>
          </a:p>
          <a:p>
            <a:endParaRPr lang="en-US" altLang="en-US" sz="2000" dirty="0" smtClean="0"/>
          </a:p>
          <a:p>
            <a:r>
              <a:rPr lang="en-US" altLang="en-US" sz="2000" dirty="0" smtClean="0"/>
              <a:t>Consider 2 ops, X and Y in a BB, X is before Y</a:t>
            </a:r>
          </a:p>
          <a:p>
            <a:pPr lvl="1"/>
            <a:r>
              <a:rPr lang="en-US" altLang="en-US" sz="1800" dirty="0" smtClean="0"/>
              <a:t>1. X is a move</a:t>
            </a:r>
          </a:p>
          <a:p>
            <a:pPr lvl="1"/>
            <a:r>
              <a:rPr lang="en-US" altLang="en-US" sz="1800" dirty="0" smtClean="0"/>
              <a:t>2. src1(X) is a literal</a:t>
            </a:r>
          </a:p>
          <a:p>
            <a:pPr lvl="1"/>
            <a:r>
              <a:rPr lang="en-US" altLang="en-US" sz="1800" dirty="0" smtClean="0"/>
              <a:t>3. Y consumes </a:t>
            </a:r>
            <a:r>
              <a:rPr lang="en-US" altLang="en-US" sz="1800" dirty="0" err="1" smtClean="0"/>
              <a:t>dest</a:t>
            </a:r>
            <a:r>
              <a:rPr lang="en-US" altLang="en-US" sz="1800" dirty="0" smtClean="0"/>
              <a:t>(X)</a:t>
            </a:r>
          </a:p>
          <a:p>
            <a:pPr lvl="1"/>
            <a:r>
              <a:rPr lang="en-US" altLang="en-US" sz="1800" dirty="0" smtClean="0"/>
              <a:t>4. There is no definition of </a:t>
            </a:r>
            <a:r>
              <a:rPr lang="en-US" altLang="en-US" sz="1800" dirty="0" err="1" smtClean="0"/>
              <a:t>dest</a:t>
            </a:r>
            <a:r>
              <a:rPr lang="en-US" altLang="en-US" sz="1800" dirty="0" smtClean="0"/>
              <a:t>(X) between X and Y (local available </a:t>
            </a:r>
            <a:r>
              <a:rPr lang="en-US" altLang="en-US" sz="1800" dirty="0" err="1" smtClean="0"/>
              <a:t>defs</a:t>
            </a:r>
            <a:r>
              <a:rPr lang="en-US" altLang="en-US" sz="1800" dirty="0" smtClean="0"/>
              <a:t>)</a:t>
            </a:r>
          </a:p>
        </p:txBody>
      </p:sp>
      <p:sp>
        <p:nvSpPr>
          <p:cNvPr id="13317" name="Text Box 4"/>
          <p:cNvSpPr txBox="1">
            <a:spLocks noChangeArrowheads="1"/>
          </p:cNvSpPr>
          <p:nvPr/>
        </p:nvSpPr>
        <p:spPr bwMode="auto">
          <a:xfrm>
            <a:off x="6858000" y="1600200"/>
            <a:ext cx="1857375" cy="3478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dirty="0"/>
              <a:t>1. r1 = 5</a:t>
            </a:r>
          </a:p>
          <a:p>
            <a:r>
              <a:rPr lang="en-US" altLang="en-US" sz="2000" dirty="0"/>
              <a:t>2. r2 = 3</a:t>
            </a:r>
          </a:p>
          <a:p>
            <a:r>
              <a:rPr lang="en-US" altLang="en-US" sz="2000" dirty="0"/>
              <a:t>3. r3 = 7</a:t>
            </a:r>
          </a:p>
          <a:p>
            <a:r>
              <a:rPr lang="en-US" altLang="en-US" sz="2000" dirty="0"/>
              <a:t>4. r4 = r4 + r1</a:t>
            </a:r>
          </a:p>
          <a:p>
            <a:r>
              <a:rPr lang="en-US" altLang="en-US" sz="2000" dirty="0"/>
              <a:t>5. r1 = r1 + r2</a:t>
            </a:r>
          </a:p>
          <a:p>
            <a:r>
              <a:rPr lang="en-US" altLang="en-US" sz="2000" dirty="0"/>
              <a:t>6. r1 = r1 + 1</a:t>
            </a:r>
          </a:p>
          <a:p>
            <a:r>
              <a:rPr lang="en-US" altLang="en-US" sz="2000" dirty="0"/>
              <a:t>7. r3 = 12</a:t>
            </a:r>
          </a:p>
          <a:p>
            <a:r>
              <a:rPr lang="en-US" altLang="en-US" sz="2000" dirty="0"/>
              <a:t>8. r8 = r1 - r2</a:t>
            </a:r>
          </a:p>
          <a:p>
            <a:r>
              <a:rPr lang="en-US" altLang="en-US" sz="2000" dirty="0"/>
              <a:t>9. r9 = r3 + r5</a:t>
            </a:r>
          </a:p>
          <a:p>
            <a:r>
              <a:rPr lang="en-US" altLang="en-US" sz="2000" dirty="0"/>
              <a:t>10. r3 = r2 + 1</a:t>
            </a:r>
          </a:p>
          <a:p>
            <a:r>
              <a:rPr lang="en-US" altLang="en-US" sz="2000" dirty="0"/>
              <a:t>11. r10 = r3 – r1</a:t>
            </a:r>
          </a:p>
        </p:txBody>
      </p:sp>
      <p:sp>
        <p:nvSpPr>
          <p:cNvPr id="13318" name="TextBox 1"/>
          <p:cNvSpPr txBox="1">
            <a:spLocks noChangeArrowheads="1"/>
          </p:cNvSpPr>
          <p:nvPr/>
        </p:nvSpPr>
        <p:spPr bwMode="auto">
          <a:xfrm>
            <a:off x="5656263" y="5257800"/>
            <a:ext cx="3871912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0000"/>
                </a:solidFill>
              </a:rPr>
              <a:t>Note, ignore operation format issues, so</a:t>
            </a:r>
            <a:br>
              <a:rPr lang="en-US" altLang="en-US">
                <a:solidFill>
                  <a:srgbClr val="FF0000"/>
                </a:solidFill>
              </a:rPr>
            </a:br>
            <a:r>
              <a:rPr lang="en-US" altLang="en-US">
                <a:solidFill>
                  <a:srgbClr val="FF0000"/>
                </a:solidFill>
              </a:rPr>
              <a:t>all operations can have literals in either</a:t>
            </a:r>
            <a:br>
              <a:rPr lang="en-US" altLang="en-US">
                <a:solidFill>
                  <a:srgbClr val="FF0000"/>
                </a:solidFill>
              </a:rPr>
            </a:br>
            <a:r>
              <a:rPr lang="en-US" altLang="en-US">
                <a:solidFill>
                  <a:srgbClr val="FF0000"/>
                </a:solidFill>
              </a:rPr>
              <a:t>operand position</a:t>
            </a:r>
          </a:p>
          <a:p>
            <a:endParaRPr lang="en-US" altLang="en-US"/>
          </a:p>
        </p:txBody>
      </p:sp>
      <p:sp>
        <p:nvSpPr>
          <p:cNvPr id="13319" name="Text Box 18"/>
          <p:cNvSpPr txBox="1">
            <a:spLocks noChangeArrowheads="1"/>
          </p:cNvSpPr>
          <p:nvPr/>
        </p:nvSpPr>
        <p:spPr bwMode="auto">
          <a:xfrm>
            <a:off x="6154738" y="1603375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ChangeArrowheads="1"/>
          </p:cNvSpPr>
          <p:nvPr/>
        </p:nvSpPr>
        <p:spPr bwMode="auto">
          <a:xfrm>
            <a:off x="7624763" y="35814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14339" name="Rectangle 6"/>
          <p:cNvSpPr>
            <a:spLocks noChangeArrowheads="1"/>
          </p:cNvSpPr>
          <p:nvPr/>
        </p:nvSpPr>
        <p:spPr bwMode="auto">
          <a:xfrm>
            <a:off x="6286500" y="4537075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14340" name="Rectangle 6"/>
          <p:cNvSpPr>
            <a:spLocks noChangeArrowheads="1"/>
          </p:cNvSpPr>
          <p:nvPr/>
        </p:nvSpPr>
        <p:spPr bwMode="auto">
          <a:xfrm>
            <a:off x="7223125" y="5468938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14341" name="Rectangle 6"/>
          <p:cNvSpPr>
            <a:spLocks noChangeArrowheads="1"/>
          </p:cNvSpPr>
          <p:nvPr/>
        </p:nvSpPr>
        <p:spPr bwMode="auto">
          <a:xfrm>
            <a:off x="6427788" y="2022475"/>
            <a:ext cx="1447800" cy="6477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5775325" y="3529013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143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Global Constant Propagation</a:t>
            </a:r>
          </a:p>
        </p:txBody>
      </p:sp>
      <p:sp>
        <p:nvSpPr>
          <p:cNvPr id="1434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41475"/>
            <a:ext cx="4191000" cy="5216525"/>
          </a:xfrm>
        </p:spPr>
        <p:txBody>
          <a:bodyPr/>
          <a:lstStyle/>
          <a:p>
            <a:r>
              <a:rPr lang="en-US" altLang="en-US" sz="2000" dirty="0" smtClean="0"/>
              <a:t>Consider 2 ops, X and Y in different BBs</a:t>
            </a:r>
          </a:p>
          <a:p>
            <a:pPr lvl="1"/>
            <a:r>
              <a:rPr lang="en-US" altLang="en-US" sz="1800" dirty="0" smtClean="0"/>
              <a:t>1. X is a move</a:t>
            </a:r>
          </a:p>
          <a:p>
            <a:pPr lvl="1"/>
            <a:r>
              <a:rPr lang="en-US" altLang="en-US" sz="1800" dirty="0" smtClean="0"/>
              <a:t>2. src1(X) is a literal</a:t>
            </a:r>
          </a:p>
          <a:p>
            <a:pPr lvl="1"/>
            <a:r>
              <a:rPr lang="en-US" altLang="en-US" sz="1800" dirty="0" smtClean="0"/>
              <a:t>3. Y consumes </a:t>
            </a:r>
            <a:r>
              <a:rPr lang="en-US" altLang="en-US" sz="1800" dirty="0" err="1" smtClean="0"/>
              <a:t>dest</a:t>
            </a:r>
            <a:r>
              <a:rPr lang="en-US" altLang="en-US" sz="1800" dirty="0" smtClean="0"/>
              <a:t>(X)</a:t>
            </a:r>
          </a:p>
          <a:p>
            <a:pPr lvl="1"/>
            <a:r>
              <a:rPr lang="en-US" altLang="en-US" sz="1800" dirty="0" smtClean="0"/>
              <a:t>4. X is in </a:t>
            </a:r>
            <a:r>
              <a:rPr lang="en-US" altLang="en-US" sz="1800" dirty="0" err="1" smtClean="0"/>
              <a:t>a_in</a:t>
            </a:r>
            <a:r>
              <a:rPr lang="en-US" altLang="en-US" sz="1800" dirty="0" smtClean="0"/>
              <a:t>(BB(Y)) (global available </a:t>
            </a:r>
            <a:r>
              <a:rPr lang="en-US" altLang="en-US" sz="1800" dirty="0" err="1" smtClean="0"/>
              <a:t>defs</a:t>
            </a:r>
            <a:r>
              <a:rPr lang="en-US" altLang="en-US" sz="1800" dirty="0" smtClean="0"/>
              <a:t>)</a:t>
            </a:r>
          </a:p>
          <a:p>
            <a:pPr lvl="1"/>
            <a:r>
              <a:rPr lang="en-US" altLang="en-US" sz="1800" dirty="0" smtClean="0"/>
              <a:t>5. </a:t>
            </a:r>
            <a:r>
              <a:rPr lang="en-US" altLang="en-US" sz="1800" dirty="0" err="1" smtClean="0"/>
              <a:t>Dest</a:t>
            </a:r>
            <a:r>
              <a:rPr lang="en-US" altLang="en-US" sz="1800" dirty="0" smtClean="0"/>
              <a:t>(x) is not modified between the top of BB(Y) and Y (local available </a:t>
            </a:r>
            <a:r>
              <a:rPr lang="en-US" altLang="en-US" sz="1800" dirty="0" err="1" smtClean="0"/>
              <a:t>defs</a:t>
            </a:r>
            <a:r>
              <a:rPr lang="en-US" altLang="en-US" sz="1800" dirty="0" smtClean="0"/>
              <a:t>)</a:t>
            </a:r>
          </a:p>
          <a:p>
            <a:endParaRPr lang="en-US" altLang="en-US" sz="2000" dirty="0" smtClean="0"/>
          </a:p>
        </p:txBody>
      </p:sp>
      <p:sp>
        <p:nvSpPr>
          <p:cNvPr id="14345" name="Text Box 4"/>
          <p:cNvSpPr txBox="1">
            <a:spLocks noChangeArrowheads="1"/>
          </p:cNvSpPr>
          <p:nvPr/>
        </p:nvSpPr>
        <p:spPr bwMode="auto">
          <a:xfrm>
            <a:off x="6537325" y="2022475"/>
            <a:ext cx="108395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1. r1 = 5</a:t>
            </a:r>
          </a:p>
          <a:p>
            <a:r>
              <a:rPr lang="en-US" altLang="en-US" dirty="0"/>
              <a:t>2. r2 = </a:t>
            </a:r>
            <a:r>
              <a:rPr lang="en-US" altLang="en-US" dirty="0" smtClean="0"/>
              <a:t>10</a:t>
            </a:r>
            <a:endParaRPr lang="en-US" altLang="en-US" dirty="0"/>
          </a:p>
        </p:txBody>
      </p:sp>
      <p:sp>
        <p:nvSpPr>
          <p:cNvPr id="14346" name="Text Box 5"/>
          <p:cNvSpPr txBox="1">
            <a:spLocks noChangeArrowheads="1"/>
          </p:cNvSpPr>
          <p:nvPr/>
        </p:nvSpPr>
        <p:spPr bwMode="auto">
          <a:xfrm>
            <a:off x="5791200" y="3584575"/>
            <a:ext cx="148272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3. r1 = r1 + r2</a:t>
            </a:r>
          </a:p>
        </p:txBody>
      </p:sp>
      <p:sp>
        <p:nvSpPr>
          <p:cNvPr id="14347" name="Text Box 6"/>
          <p:cNvSpPr txBox="1">
            <a:spLocks noChangeArrowheads="1"/>
          </p:cNvSpPr>
          <p:nvPr/>
        </p:nvSpPr>
        <p:spPr bwMode="auto">
          <a:xfrm>
            <a:off x="7620000" y="3657600"/>
            <a:ext cx="1468438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4. r7 = r1 – r2</a:t>
            </a:r>
          </a:p>
        </p:txBody>
      </p:sp>
      <p:sp>
        <p:nvSpPr>
          <p:cNvPr id="14348" name="Text Box 7"/>
          <p:cNvSpPr txBox="1">
            <a:spLocks noChangeArrowheads="1"/>
          </p:cNvSpPr>
          <p:nvPr/>
        </p:nvSpPr>
        <p:spPr bwMode="auto">
          <a:xfrm>
            <a:off x="6324600" y="4572000"/>
            <a:ext cx="1468438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5. r8 = r1 * r2</a:t>
            </a:r>
          </a:p>
        </p:txBody>
      </p:sp>
      <p:sp>
        <p:nvSpPr>
          <p:cNvPr id="14349" name="Text Box 8"/>
          <p:cNvSpPr txBox="1">
            <a:spLocks noChangeArrowheads="1"/>
          </p:cNvSpPr>
          <p:nvPr/>
        </p:nvSpPr>
        <p:spPr bwMode="auto">
          <a:xfrm>
            <a:off x="7162800" y="5486400"/>
            <a:ext cx="148272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6. r9 = r1 + r2</a:t>
            </a:r>
          </a:p>
        </p:txBody>
      </p:sp>
      <p:sp>
        <p:nvSpPr>
          <p:cNvPr id="14350" name="Line 9"/>
          <p:cNvSpPr>
            <a:spLocks noChangeShapeType="1"/>
          </p:cNvSpPr>
          <p:nvPr/>
        </p:nvSpPr>
        <p:spPr bwMode="auto">
          <a:xfrm flipH="1">
            <a:off x="6324600" y="2670175"/>
            <a:ext cx="68580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1" name="Line 10"/>
          <p:cNvSpPr>
            <a:spLocks noChangeShapeType="1"/>
          </p:cNvSpPr>
          <p:nvPr/>
        </p:nvSpPr>
        <p:spPr bwMode="auto">
          <a:xfrm>
            <a:off x="7162800" y="2670175"/>
            <a:ext cx="76200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2" name="Line 11"/>
          <p:cNvSpPr>
            <a:spLocks noChangeShapeType="1"/>
          </p:cNvSpPr>
          <p:nvPr/>
        </p:nvSpPr>
        <p:spPr bwMode="auto">
          <a:xfrm>
            <a:off x="6248400" y="3965575"/>
            <a:ext cx="419100" cy="571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3" name="Line 12"/>
          <p:cNvSpPr>
            <a:spLocks noChangeShapeType="1"/>
          </p:cNvSpPr>
          <p:nvPr/>
        </p:nvSpPr>
        <p:spPr bwMode="auto">
          <a:xfrm flipH="1">
            <a:off x="6858000" y="3965575"/>
            <a:ext cx="1143000" cy="571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4" name="Line 13"/>
          <p:cNvSpPr>
            <a:spLocks noChangeShapeType="1"/>
          </p:cNvSpPr>
          <p:nvPr/>
        </p:nvSpPr>
        <p:spPr bwMode="auto">
          <a:xfrm flipH="1">
            <a:off x="7620000" y="3965575"/>
            <a:ext cx="381000" cy="1524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5" name="Line 14"/>
          <p:cNvSpPr>
            <a:spLocks noChangeShapeType="1"/>
          </p:cNvSpPr>
          <p:nvPr/>
        </p:nvSpPr>
        <p:spPr bwMode="auto">
          <a:xfrm>
            <a:off x="6858000" y="4956175"/>
            <a:ext cx="5334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6" name="Text Box 18"/>
          <p:cNvSpPr txBox="1">
            <a:spLocks noChangeArrowheads="1"/>
          </p:cNvSpPr>
          <p:nvPr/>
        </p:nvSpPr>
        <p:spPr bwMode="auto">
          <a:xfrm>
            <a:off x="5872163" y="2009775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14357" name="Text Box 18"/>
          <p:cNvSpPr txBox="1">
            <a:spLocks noChangeArrowheads="1"/>
          </p:cNvSpPr>
          <p:nvPr/>
        </p:nvSpPr>
        <p:spPr bwMode="auto">
          <a:xfrm>
            <a:off x="5692775" y="3171825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14358" name="Text Box 18"/>
          <p:cNvSpPr txBox="1">
            <a:spLocks noChangeArrowheads="1"/>
          </p:cNvSpPr>
          <p:nvPr/>
        </p:nvSpPr>
        <p:spPr bwMode="auto">
          <a:xfrm>
            <a:off x="8505825" y="3227388"/>
            <a:ext cx="558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14359" name="Text Box 18"/>
          <p:cNvSpPr txBox="1">
            <a:spLocks noChangeArrowheads="1"/>
          </p:cNvSpPr>
          <p:nvPr/>
        </p:nvSpPr>
        <p:spPr bwMode="auto">
          <a:xfrm>
            <a:off x="5730875" y="4559300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14360" name="Text Box 18"/>
          <p:cNvSpPr txBox="1">
            <a:spLocks noChangeArrowheads="1"/>
          </p:cNvSpPr>
          <p:nvPr/>
        </p:nvSpPr>
        <p:spPr bwMode="auto">
          <a:xfrm>
            <a:off x="6667500" y="5502275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Constant Folding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000" smtClean="0"/>
              <a:t>Simplify 1 operation based on values of src operands</a:t>
            </a:r>
          </a:p>
          <a:p>
            <a:pPr lvl="1"/>
            <a:r>
              <a:rPr lang="en-US" altLang="en-US" sz="1800" smtClean="0"/>
              <a:t>Constant propagation creates opportunities for this</a:t>
            </a:r>
          </a:p>
          <a:p>
            <a:r>
              <a:rPr lang="en-US" altLang="en-US" sz="2000" smtClean="0"/>
              <a:t>All constant operands</a:t>
            </a:r>
          </a:p>
          <a:p>
            <a:pPr lvl="1"/>
            <a:r>
              <a:rPr lang="en-US" altLang="en-US" sz="1800" smtClean="0"/>
              <a:t>Evaluate the op, replace with a move</a:t>
            </a:r>
          </a:p>
          <a:p>
            <a:pPr lvl="2"/>
            <a:r>
              <a:rPr lang="en-US" altLang="en-US" sz="1600" smtClean="0"/>
              <a:t>r1 = 3 * 4 </a:t>
            </a:r>
            <a:r>
              <a:rPr lang="en-US" altLang="en-US" sz="1600" smtClean="0">
                <a:sym typeface="Wingdings" panose="05000000000000000000" pitchFamily="2" charset="2"/>
              </a:rPr>
              <a:t> r1 = 12</a:t>
            </a:r>
          </a:p>
          <a:p>
            <a:pPr lvl="2"/>
            <a:r>
              <a:rPr lang="en-US" altLang="en-US" sz="1600" smtClean="0">
                <a:sym typeface="Wingdings" panose="05000000000000000000" pitchFamily="2" charset="2"/>
              </a:rPr>
              <a:t>r1 = 3 / 0  ???  Don’t evaluate excepting ops !, what about floating-point?</a:t>
            </a:r>
          </a:p>
          <a:p>
            <a:pPr lvl="1"/>
            <a:r>
              <a:rPr lang="en-US" altLang="en-US" sz="1800" smtClean="0"/>
              <a:t>Evaluate conditional branch, replace with BRU or noop</a:t>
            </a:r>
          </a:p>
          <a:p>
            <a:pPr lvl="2"/>
            <a:r>
              <a:rPr lang="en-US" altLang="en-US" sz="1600" smtClean="0"/>
              <a:t>if (1 &lt; 2) goto BB2 </a:t>
            </a:r>
            <a:r>
              <a:rPr lang="en-US" altLang="en-US" sz="1600" smtClean="0">
                <a:sym typeface="Wingdings" panose="05000000000000000000" pitchFamily="2" charset="2"/>
              </a:rPr>
              <a:t> BRU BB2</a:t>
            </a:r>
          </a:p>
          <a:p>
            <a:pPr lvl="2"/>
            <a:r>
              <a:rPr lang="en-US" altLang="en-US" sz="1600" smtClean="0">
                <a:sym typeface="Wingdings" panose="05000000000000000000" pitchFamily="2" charset="2"/>
              </a:rPr>
              <a:t>if (1 &gt; 2) goto BB2  convert to a noop</a:t>
            </a:r>
            <a:endParaRPr lang="en-US" altLang="en-US" sz="1600" smtClean="0"/>
          </a:p>
          <a:p>
            <a:r>
              <a:rPr lang="en-US" altLang="en-US" sz="2000" smtClean="0"/>
              <a:t>Algebraic identities</a:t>
            </a:r>
          </a:p>
          <a:p>
            <a:pPr lvl="1"/>
            <a:r>
              <a:rPr lang="en-US" altLang="en-US" sz="1800" smtClean="0"/>
              <a:t>r1 = r2 + 0, r2 – 0, r2 | 0, r2 ^ 0, r2 &lt;&lt; 0, r2 &gt;&gt; 0</a:t>
            </a:r>
          </a:p>
          <a:p>
            <a:pPr lvl="2"/>
            <a:r>
              <a:rPr lang="en-US" altLang="en-US" sz="1600" smtClean="0">
                <a:sym typeface="Wingdings" panose="05000000000000000000" pitchFamily="2" charset="2"/>
              </a:rPr>
              <a:t>r1 = r2</a:t>
            </a:r>
          </a:p>
          <a:p>
            <a:pPr lvl="1"/>
            <a:r>
              <a:rPr lang="en-US" altLang="en-US" sz="1800" smtClean="0"/>
              <a:t>r1 = 0 * r2, 0 / r2, 0 &amp; r2</a:t>
            </a:r>
          </a:p>
          <a:p>
            <a:pPr lvl="2"/>
            <a:r>
              <a:rPr lang="en-US" altLang="en-US" sz="1600" smtClean="0"/>
              <a:t>r1 = 0</a:t>
            </a:r>
          </a:p>
          <a:p>
            <a:pPr lvl="1"/>
            <a:r>
              <a:rPr lang="en-US" altLang="en-US" sz="1800" smtClean="0"/>
              <a:t>r1 = r2 * 1, r2 / 1</a:t>
            </a:r>
          </a:p>
          <a:p>
            <a:pPr lvl="2"/>
            <a:r>
              <a:rPr lang="en-US" altLang="en-US" sz="1600" smtClean="0"/>
              <a:t>r1 = r2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6156325" y="17907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Class Problem</a:t>
            </a: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2662238" y="1524000"/>
            <a:ext cx="16764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1. r1 = 0</a:t>
            </a:r>
          </a:p>
          <a:p>
            <a:r>
              <a:rPr lang="en-US" altLang="en-US"/>
              <a:t>2. r2 = 10</a:t>
            </a:r>
          </a:p>
          <a:p>
            <a:r>
              <a:rPr lang="en-US" altLang="en-US"/>
              <a:t>3. r3 = 0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2662238" y="2667000"/>
            <a:ext cx="1676400" cy="1447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4. r4 = 1</a:t>
            </a:r>
          </a:p>
          <a:p>
            <a:r>
              <a:rPr lang="en-US" altLang="en-US"/>
              <a:t>5. r7 = r1 * 4</a:t>
            </a:r>
          </a:p>
          <a:p>
            <a:r>
              <a:rPr lang="en-US" altLang="en-US"/>
              <a:t>6. r6 = 8</a:t>
            </a:r>
          </a:p>
          <a:p>
            <a:r>
              <a:rPr lang="en-US" altLang="en-US"/>
              <a:t>7. if (r3 &gt; 0)</a:t>
            </a: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2662238" y="6400800"/>
            <a:ext cx="16764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17. store (r1, r3)</a:t>
            </a:r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3424238" y="2438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1" name="Line 7"/>
          <p:cNvSpPr>
            <a:spLocks noChangeShapeType="1"/>
          </p:cNvSpPr>
          <p:nvPr/>
        </p:nvSpPr>
        <p:spPr bwMode="auto">
          <a:xfrm flipH="1">
            <a:off x="757238" y="6324600"/>
            <a:ext cx="2133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 flipV="1">
            <a:off x="757238" y="2514600"/>
            <a:ext cx="0" cy="3810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757238" y="2514600"/>
            <a:ext cx="2133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2890838" y="2514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3175" y="1449388"/>
            <a:ext cx="1865313" cy="739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u="sng">
                <a:solidFill>
                  <a:schemeClr val="tx1"/>
                </a:solidFill>
              </a:rPr>
              <a:t>Optimize this applying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1. constant propagation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2. constant folding</a:t>
            </a:r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>
            <a:off x="2890838" y="6248400"/>
            <a:ext cx="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7" name="Line 13"/>
          <p:cNvSpPr>
            <a:spLocks noChangeShapeType="1"/>
          </p:cNvSpPr>
          <p:nvPr/>
        </p:nvSpPr>
        <p:spPr bwMode="auto">
          <a:xfrm>
            <a:off x="3500438" y="6248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8" name="Rectangle 14"/>
          <p:cNvSpPr>
            <a:spLocks noChangeArrowheads="1"/>
          </p:cNvSpPr>
          <p:nvPr/>
        </p:nvSpPr>
        <p:spPr bwMode="auto">
          <a:xfrm>
            <a:off x="1138238" y="4267200"/>
            <a:ext cx="16764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8. r2 = 0</a:t>
            </a:r>
          </a:p>
          <a:p>
            <a:r>
              <a:rPr lang="en-US" altLang="en-US"/>
              <a:t>9. r6 = r6 * r7</a:t>
            </a:r>
          </a:p>
          <a:p>
            <a:r>
              <a:rPr lang="en-US" altLang="en-US"/>
              <a:t>10. r3 = r2 / r6</a:t>
            </a:r>
          </a:p>
        </p:txBody>
      </p:sp>
      <p:sp>
        <p:nvSpPr>
          <p:cNvPr id="16399" name="Rectangle 15"/>
          <p:cNvSpPr>
            <a:spLocks noChangeArrowheads="1"/>
          </p:cNvSpPr>
          <p:nvPr/>
        </p:nvSpPr>
        <p:spPr bwMode="auto">
          <a:xfrm>
            <a:off x="3881438" y="4267200"/>
            <a:ext cx="16764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11. r3 = r4</a:t>
            </a:r>
          </a:p>
          <a:p>
            <a:r>
              <a:rPr lang="en-US" altLang="en-US"/>
              <a:t>12. r3 = r3 + r2</a:t>
            </a:r>
          </a:p>
          <a:p>
            <a:r>
              <a:rPr lang="en-US" altLang="en-US"/>
              <a:t>13. r1 = r6</a:t>
            </a:r>
          </a:p>
        </p:txBody>
      </p:sp>
      <p:sp>
        <p:nvSpPr>
          <p:cNvPr id="16400" name="Rectangle 16"/>
          <p:cNvSpPr>
            <a:spLocks noChangeArrowheads="1"/>
          </p:cNvSpPr>
          <p:nvPr/>
        </p:nvSpPr>
        <p:spPr bwMode="auto">
          <a:xfrm>
            <a:off x="2662238" y="5334000"/>
            <a:ext cx="16764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14. r2 = r2 + 1</a:t>
            </a:r>
          </a:p>
          <a:p>
            <a:r>
              <a:rPr lang="en-US" altLang="en-US"/>
              <a:t>15. r1 = r1 + 1</a:t>
            </a:r>
          </a:p>
          <a:p>
            <a:r>
              <a:rPr lang="en-US" altLang="en-US"/>
              <a:t>16. if (r1 &lt; 100)</a:t>
            </a:r>
          </a:p>
        </p:txBody>
      </p:sp>
      <p:sp>
        <p:nvSpPr>
          <p:cNvPr id="16401" name="Line 17"/>
          <p:cNvSpPr>
            <a:spLocks noChangeShapeType="1"/>
          </p:cNvSpPr>
          <p:nvPr/>
        </p:nvSpPr>
        <p:spPr bwMode="auto">
          <a:xfrm flipH="1">
            <a:off x="2433638" y="4114800"/>
            <a:ext cx="6858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2" name="Line 18"/>
          <p:cNvSpPr>
            <a:spLocks noChangeShapeType="1"/>
          </p:cNvSpPr>
          <p:nvPr/>
        </p:nvSpPr>
        <p:spPr bwMode="auto">
          <a:xfrm>
            <a:off x="3881438" y="4114800"/>
            <a:ext cx="6858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3" name="Line 19"/>
          <p:cNvSpPr>
            <a:spLocks noChangeShapeType="1"/>
          </p:cNvSpPr>
          <p:nvPr/>
        </p:nvSpPr>
        <p:spPr bwMode="auto">
          <a:xfrm>
            <a:off x="2128838" y="5181600"/>
            <a:ext cx="7620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4" name="Line 20"/>
          <p:cNvSpPr>
            <a:spLocks noChangeShapeType="1"/>
          </p:cNvSpPr>
          <p:nvPr/>
        </p:nvSpPr>
        <p:spPr bwMode="auto">
          <a:xfrm flipH="1">
            <a:off x="3805238" y="5181600"/>
            <a:ext cx="7620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5" name="Text Box 18"/>
          <p:cNvSpPr txBox="1">
            <a:spLocks noChangeArrowheads="1"/>
          </p:cNvSpPr>
          <p:nvPr/>
        </p:nvSpPr>
        <p:spPr bwMode="auto">
          <a:xfrm>
            <a:off x="2117725" y="1812925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16406" name="Text Box 18"/>
          <p:cNvSpPr txBox="1">
            <a:spLocks noChangeArrowheads="1"/>
          </p:cNvSpPr>
          <p:nvPr/>
        </p:nvSpPr>
        <p:spPr bwMode="auto">
          <a:xfrm>
            <a:off x="2130425" y="281940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16407" name="Text Box 18"/>
          <p:cNvSpPr txBox="1">
            <a:spLocks noChangeArrowheads="1"/>
          </p:cNvSpPr>
          <p:nvPr/>
        </p:nvSpPr>
        <p:spPr bwMode="auto">
          <a:xfrm>
            <a:off x="860425" y="3857625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16408" name="Text Box 18"/>
          <p:cNvSpPr txBox="1">
            <a:spLocks noChangeArrowheads="1"/>
          </p:cNvSpPr>
          <p:nvPr/>
        </p:nvSpPr>
        <p:spPr bwMode="auto">
          <a:xfrm>
            <a:off x="5002213" y="3875088"/>
            <a:ext cx="56038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16409" name="Text Box 18"/>
          <p:cNvSpPr txBox="1">
            <a:spLocks noChangeArrowheads="1"/>
          </p:cNvSpPr>
          <p:nvPr/>
        </p:nvSpPr>
        <p:spPr bwMode="auto">
          <a:xfrm>
            <a:off x="2081213" y="545465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16410" name="Text Box 18"/>
          <p:cNvSpPr txBox="1">
            <a:spLocks noChangeArrowheads="1"/>
          </p:cNvSpPr>
          <p:nvPr/>
        </p:nvSpPr>
        <p:spPr bwMode="auto">
          <a:xfrm>
            <a:off x="2078038" y="6432550"/>
            <a:ext cx="56038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hp new">
  <a:themeElements>
    <a:clrScheme name="">
      <a:dk1>
        <a:srgbClr val="000000"/>
      </a:dk1>
      <a:lt1>
        <a:srgbClr val="FFFFFF"/>
      </a:lt1>
      <a:dk2>
        <a:srgbClr val="3333FF"/>
      </a:dk2>
      <a:lt2>
        <a:srgbClr val="777777"/>
      </a:lt2>
      <a:accent1>
        <a:srgbClr val="3333FF"/>
      </a:accent1>
      <a:accent2>
        <a:srgbClr val="3333FF"/>
      </a:accent2>
      <a:accent3>
        <a:srgbClr val="FFFFFF"/>
      </a:accent3>
      <a:accent4>
        <a:srgbClr val="000000"/>
      </a:accent4>
      <a:accent5>
        <a:srgbClr val="ADADFF"/>
      </a:accent5>
      <a:accent6>
        <a:srgbClr val="2D2DE7"/>
      </a:accent6>
      <a:hlink>
        <a:srgbClr val="000000"/>
      </a:hlink>
      <a:folHlink>
        <a:srgbClr val="0099CC"/>
      </a:folHlink>
    </a:clrScheme>
    <a:fontScheme name="hp new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hp new 1">
        <a:dk1>
          <a:srgbClr val="000099"/>
        </a:dk1>
        <a:lt1>
          <a:srgbClr val="FFFFFF"/>
        </a:lt1>
        <a:dk2>
          <a:srgbClr val="0000FF"/>
        </a:dk2>
        <a:lt2>
          <a:srgbClr val="FFFF00"/>
        </a:lt2>
        <a:accent1>
          <a:srgbClr val="FF6633"/>
        </a:accent1>
        <a:accent2>
          <a:srgbClr val="FF00FF"/>
        </a:accent2>
        <a:accent3>
          <a:srgbClr val="AAAAFF"/>
        </a:accent3>
        <a:accent4>
          <a:srgbClr val="DADADA"/>
        </a:accent4>
        <a:accent5>
          <a:srgbClr val="FFB8AD"/>
        </a:accent5>
        <a:accent6>
          <a:srgbClr val="E700E7"/>
        </a:accent6>
        <a:hlink>
          <a:srgbClr val="FF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p new 2">
        <a:dk1>
          <a:srgbClr val="000066"/>
        </a:dk1>
        <a:lt1>
          <a:srgbClr val="CCECFF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E2F4FF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4">
        <a:dk1>
          <a:srgbClr val="000000"/>
        </a:dk1>
        <a:lt1>
          <a:srgbClr val="FFFFFF"/>
        </a:lt1>
        <a:dk2>
          <a:srgbClr val="660033"/>
        </a:dk2>
        <a:lt2>
          <a:srgbClr val="FFFF66"/>
        </a:lt2>
        <a:accent1>
          <a:srgbClr val="FF0033"/>
        </a:accent1>
        <a:accent2>
          <a:srgbClr val="CC6600"/>
        </a:accent2>
        <a:accent3>
          <a:srgbClr val="B8AAAD"/>
        </a:accent3>
        <a:accent4>
          <a:srgbClr val="DADADA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Designs\hp new.pot</Template>
  <TotalTime>10121</TotalTime>
  <Words>2571</Words>
  <Application>Microsoft Office PowerPoint</Application>
  <PresentationFormat>Custom</PresentationFormat>
  <Paragraphs>497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Hewlett</vt:lpstr>
      <vt:lpstr>Monotype Sorts</vt:lpstr>
      <vt:lpstr>Times New Roman</vt:lpstr>
      <vt:lpstr>Wingdings</vt:lpstr>
      <vt:lpstr>hp new</vt:lpstr>
      <vt:lpstr>EECS 583 – Class 8 Classic Optimization</vt:lpstr>
      <vt:lpstr>Announcements &amp; Reading Material</vt:lpstr>
      <vt:lpstr>Code Optimization</vt:lpstr>
      <vt:lpstr>A Tour Through the Classical Optimizations</vt:lpstr>
      <vt:lpstr>Dead Code Elimination</vt:lpstr>
      <vt:lpstr>Local Constant Propagation</vt:lpstr>
      <vt:lpstr>Global Constant Propagation</vt:lpstr>
      <vt:lpstr>Constant Folding</vt:lpstr>
      <vt:lpstr>Class Problem</vt:lpstr>
      <vt:lpstr>Class Problem - Solution</vt:lpstr>
      <vt:lpstr>Forward Copy Propagation</vt:lpstr>
      <vt:lpstr>CSE – Common Subexpression Elimination</vt:lpstr>
      <vt:lpstr>Class Problem</vt:lpstr>
      <vt:lpstr>Class Problem Solution</vt:lpstr>
      <vt:lpstr>Loop Invariant Code Motion (LICM)</vt:lpstr>
      <vt:lpstr>LICM Example</vt:lpstr>
      <vt:lpstr>Global Variable Migration</vt:lpstr>
      <vt:lpstr>Global Variable Migration Example</vt:lpstr>
      <vt:lpstr>Induction Variable Strength Reduction</vt:lpstr>
      <vt:lpstr>Induction Variable Strength Reduction (2)</vt:lpstr>
      <vt:lpstr>Class Problem</vt:lpstr>
      <vt:lpstr>Class Problem Solution</vt:lpstr>
    </vt:vector>
  </TitlesOfParts>
  <Company>University of Michigan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583 Lecture Notes</dc:title>
  <dc:creator>Scott Mahlke</dc:creator>
  <cp:lastModifiedBy>mahlke</cp:lastModifiedBy>
  <cp:revision>223</cp:revision>
  <cp:lastPrinted>2001-10-18T06:50:13Z</cp:lastPrinted>
  <dcterms:created xsi:type="dcterms:W3CDTF">1999-01-24T07:45:10Z</dcterms:created>
  <dcterms:modified xsi:type="dcterms:W3CDTF">2023-01-31T20:11:31Z</dcterms:modified>
</cp:coreProperties>
</file>