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10" r:id="rId3"/>
    <p:sldId id="529" r:id="rId4"/>
    <p:sldId id="513" r:id="rId5"/>
    <p:sldId id="514" r:id="rId6"/>
    <p:sldId id="515" r:id="rId7"/>
    <p:sldId id="516" r:id="rId8"/>
    <p:sldId id="517" r:id="rId9"/>
    <p:sldId id="518" r:id="rId10"/>
    <p:sldId id="526" r:id="rId11"/>
    <p:sldId id="527" r:id="rId12"/>
    <p:sldId id="519" r:id="rId13"/>
    <p:sldId id="520" r:id="rId14"/>
    <p:sldId id="521" r:id="rId15"/>
    <p:sldId id="525" r:id="rId16"/>
    <p:sldId id="528" r:id="rId17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F969C1C6-F3E8-4F0C-A836-FA7BB84EA9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42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C6FA58-9522-4F25-8F9F-DC3B2536E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910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5FA6962-8FB9-4DD2-9911-2A87628B437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74343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8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2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6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8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5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C95AC57B-8329-4A24-94FE-497FEFB2C3D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6</a:t>
            </a:r>
            <a:br>
              <a:rPr lang="en-US" altLang="en-US" sz="4800" dirty="0" smtClean="0"/>
            </a:br>
            <a:r>
              <a:rPr lang="en-US" altLang="en-US" sz="4800" dirty="0" smtClean="0">
                <a:solidFill>
                  <a:schemeClr val="accent1"/>
                </a:solidFill>
              </a:rPr>
              <a:t>Dataflow </a:t>
            </a:r>
            <a:r>
              <a:rPr lang="en-US" altLang="en-US" sz="4800" dirty="0" smtClean="0">
                <a:solidFill>
                  <a:schemeClr val="accent1"/>
                </a:solidFill>
              </a:rPr>
              <a:t>Analysis II</a:t>
            </a:r>
            <a:endParaRPr lang="en-US" altLang="en-US" sz="4800" dirty="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25,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</a:t>
            </a:r>
            <a:r>
              <a:rPr lang="en-US" altLang="en-US" sz="1400" dirty="0" smtClean="0">
                <a:solidFill>
                  <a:schemeClr val="tx1"/>
                </a:solidFill>
              </a:rPr>
              <a:t>Intersect(OUT(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7, 8, </a:t>
            </a:r>
            <a:r>
              <a:rPr lang="en-US" altLang="en-US" sz="1200" dirty="0">
                <a:solidFill>
                  <a:srgbClr val="00B050"/>
                </a:solidFill>
              </a:rPr>
              <a:t>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2, 5, 6, 10, 12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4, 5, 6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1, 8, 9, 10, 11, 12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1, 2, 3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4, 7, 11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11, 12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1,4,5,9,10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Calculation - Answer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</a:t>
            </a:r>
            <a:r>
              <a:rPr lang="en-US" altLang="en-US" sz="1400" dirty="0" smtClean="0">
                <a:solidFill>
                  <a:schemeClr val="tx1"/>
                </a:solidFill>
              </a:rPr>
              <a:t>Intersect(OUT(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7, 8, </a:t>
            </a:r>
            <a:r>
              <a:rPr lang="en-US" altLang="en-US" sz="1200" dirty="0">
                <a:solidFill>
                  <a:srgbClr val="00B050"/>
                </a:solidFill>
              </a:rPr>
              <a:t>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2, 5, 6, 10, 12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1,3,4,7,8,9,11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4, 5, 6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1, 8, 9, 10, 11, 12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1, 2, 3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4, 7, 11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11, 12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1,4,5,9,10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</a:t>
            </a:r>
            <a:r>
              <a:rPr lang="en-US" altLang="en-US" sz="1200" dirty="0" smtClean="0">
                <a:solidFill>
                  <a:srgbClr val="FF0000"/>
                </a:solidFill>
              </a:rPr>
              <a:t>= 2,3,6,7,8,11,12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2,3,4,5,6,7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1,2,3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83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Expression Analysis (Aexprs)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An </a:t>
            </a:r>
            <a:r>
              <a:rPr lang="en-US" altLang="en-US" u="sng" smtClean="0"/>
              <a:t>expression</a:t>
            </a:r>
            <a:r>
              <a:rPr lang="en-US" altLang="en-US" smtClean="0"/>
              <a:t> is a RHS of an operation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r2 = r3 + r4, r3+r4 is an expression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e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e to p, e is not killed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one of its source operands are redefined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r1 = r2 + r3 kills all expressions involving r1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Forward dataflow analysis as propagation occurs from defs downwards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the Intersect function as the meet operator to guarantee the all-path requirement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Looks exactly like adefs, except GEN/KILL/IN/OUT are the RHS’s of operations rather than the LHS’s</a:t>
            </a:r>
          </a:p>
        </p:txBody>
      </p:sp>
    </p:spTree>
    <p:extLst>
      <p:ext uri="{BB962C8B-B14F-4D97-AF65-F5344CB8AC3E}">
        <p14:creationId xmlns:p14="http://schemas.microsoft.com/office/powerpoint/2010/main" val="3275783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Computation of Aexpr GEN/KILL Sets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2157413"/>
            <a:ext cx="4978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</a:t>
            </a:r>
            <a:r>
              <a:rPr lang="en-US" altLang="en-US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</a:t>
            </a:r>
            <a:r>
              <a:rPr lang="en-US" altLang="en-US">
                <a:solidFill>
                  <a:srgbClr val="FF3300"/>
                </a:solidFill>
              </a:rPr>
              <a:t>K = 0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for</a:t>
            </a:r>
            <a:r>
              <a:rPr lang="en-US" altLang="en-US">
                <a:solidFill>
                  <a:srgbClr val="FF3300"/>
                </a:solidFill>
              </a:rPr>
              <a:t> each destination operand of op, dest, </a:t>
            </a:r>
            <a:r>
              <a:rPr lang="en-US" altLang="en-US" u="sng">
                <a:solidFill>
                  <a:srgbClr val="FF3300"/>
                </a:solidFill>
              </a:rPr>
              <a:t>do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    K += {all ops which use dest}</a:t>
            </a:r>
          </a:p>
          <a:p>
            <a:r>
              <a:rPr lang="en-US" altLang="en-US" sz="1600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endfor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rgbClr val="FF3300"/>
                </a:solidFill>
              </a:rPr>
              <a:t>         if (op not in K)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op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else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0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     GEN(X) = G + (GEN(X) – K)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KILL(X) = K + (KILL(X) – G)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75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can also formulate the GEN/KILL slightly differently so you do not</a:t>
            </a:r>
          </a:p>
          <a:p>
            <a:r>
              <a:rPr lang="en-US" altLang="en-US"/>
              <a:t>need to break up instructions like “r2 = r2 + 1”.</a:t>
            </a:r>
          </a:p>
        </p:txBody>
      </p:sp>
    </p:spTree>
    <p:extLst>
      <p:ext uri="{BB962C8B-B14F-4D97-AF65-F5344CB8AC3E}">
        <p14:creationId xmlns:p14="http://schemas.microsoft.com/office/powerpoint/2010/main" val="16843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 smtClean="0"/>
              <a:t>Aexpr</a:t>
            </a:r>
            <a:r>
              <a:rPr lang="en-US" altLang="en-US" dirty="0" smtClean="0"/>
              <a:t> Calculation</a:t>
            </a:r>
            <a:endParaRPr lang="en-US" altLang="en-US" dirty="0" smtClean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64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 smtClean="0"/>
              <a:t>Aexpr</a:t>
            </a:r>
            <a:r>
              <a:rPr lang="en-US" altLang="en-US" dirty="0" smtClean="0"/>
              <a:t> Calculation - </a:t>
            </a:r>
            <a:r>
              <a:rPr lang="en-US" altLang="en-US" dirty="0" smtClean="0"/>
              <a:t>Answer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5638800" y="1720850"/>
            <a:ext cx="839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0" name="TextBox 16"/>
          <p:cNvSpPr txBox="1">
            <a:spLocks noChangeArrowheads="1"/>
          </p:cNvSpPr>
          <p:nvPr/>
        </p:nvSpPr>
        <p:spPr bwMode="auto">
          <a:xfrm>
            <a:off x="5719763" y="2771775"/>
            <a:ext cx="2036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1,3,5,6,7,11,12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0191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2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806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1,2,3,4,5,6,7,9,10,11,12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1,3,7,9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3" name="TextBox 19"/>
          <p:cNvSpPr txBox="1">
            <a:spLocks noChangeArrowheads="1"/>
          </p:cNvSpPr>
          <p:nvPr/>
        </p:nvSpPr>
        <p:spPr bwMode="auto">
          <a:xfrm>
            <a:off x="5938838" y="5410200"/>
            <a:ext cx="90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Box 20"/>
          <p:cNvSpPr txBox="1">
            <a:spLocks noChangeArrowheads="1"/>
          </p:cNvSpPr>
          <p:nvPr/>
        </p:nvSpPr>
        <p:spPr bwMode="auto">
          <a:xfrm>
            <a:off x="5967413" y="6296025"/>
            <a:ext cx="2081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1,10,12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76200" y="3519488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76200" y="4662488"/>
            <a:ext cx="2043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1,2,4,6,10,12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1,4,6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7" name="TextBox 4"/>
          <p:cNvSpPr txBox="1">
            <a:spLocks noChangeArrowheads="1"/>
          </p:cNvSpPr>
          <p:nvPr/>
        </p:nvSpPr>
        <p:spPr bwMode="auto">
          <a:xfrm>
            <a:off x="84138" y="1570038"/>
            <a:ext cx="22637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IN/OUT sets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A = initial state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4138" y="1638096"/>
            <a:ext cx="2201862" cy="10953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69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Dataflow </a:t>
            </a:r>
            <a:r>
              <a:rPr lang="en-US" altLang="en-US" dirty="0" smtClean="0"/>
              <a:t>Summary</a:t>
            </a:r>
            <a:endParaRPr lang="en-US" altLang="en-US" dirty="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4114800"/>
            <a:ext cx="76200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4648200" y="1720850"/>
            <a:ext cx="76200" cy="506095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Top-down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Defs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1" name="Right Arrow 19"/>
          <p:cNvSpPr>
            <a:spLocks noChangeArrowheads="1"/>
          </p:cNvSpPr>
          <p:nvPr/>
        </p:nvSpPr>
        <p:spPr bwMode="auto">
          <a:xfrm>
            <a:off x="4579938" y="1576388"/>
            <a:ext cx="4572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2" name="Down Arrow 20"/>
          <p:cNvSpPr>
            <a:spLocks noChangeArrowheads="1"/>
          </p:cNvSpPr>
          <p:nvPr/>
        </p:nvSpPr>
        <p:spPr bwMode="auto">
          <a:xfrm>
            <a:off x="8491538" y="3951288"/>
            <a:ext cx="533400" cy="549275"/>
          </a:xfrm>
          <a:prstGeom prst="downArrow">
            <a:avLst>
              <a:gd name="adj1" fmla="val 50000"/>
              <a:gd name="adj2" fmla="val 4997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3" name="TextBox 21"/>
          <p:cNvSpPr txBox="1">
            <a:spLocks noChangeArrowheads="1"/>
          </p:cNvSpPr>
          <p:nvPr/>
        </p:nvSpPr>
        <p:spPr bwMode="auto">
          <a:xfrm>
            <a:off x="5519738" y="4038600"/>
            <a:ext cx="2817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Definitions</a:t>
            </a:r>
          </a:p>
        </p:txBody>
      </p:sp>
      <p:sp>
        <p:nvSpPr>
          <p:cNvPr id="7184" name="Rectangle 22"/>
          <p:cNvSpPr>
            <a:spLocks noChangeArrowheads="1"/>
          </p:cNvSpPr>
          <p:nvPr/>
        </p:nvSpPr>
        <p:spPr bwMode="auto">
          <a:xfrm>
            <a:off x="5473700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516563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86" name="TextBox 24"/>
          <p:cNvSpPr txBox="1">
            <a:spLocks noChangeArrowheads="1"/>
          </p:cNvSpPr>
          <p:nvPr/>
        </p:nvSpPr>
        <p:spPr bwMode="auto">
          <a:xfrm>
            <a:off x="5291138" y="5416550"/>
            <a:ext cx="287813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rgbClr val="FF0000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/>
              <a:t>Defs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7" name="Left Arrow 25"/>
          <p:cNvSpPr>
            <a:spLocks noChangeArrowheads="1"/>
          </p:cNvSpPr>
          <p:nvPr/>
        </p:nvSpPr>
        <p:spPr bwMode="auto">
          <a:xfrm>
            <a:off x="4383088" y="4140200"/>
            <a:ext cx="4953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Box 26"/>
          <p:cNvSpPr txBox="1">
            <a:spLocks noChangeArrowheads="1"/>
          </p:cNvSpPr>
          <p:nvPr/>
        </p:nvSpPr>
        <p:spPr bwMode="auto">
          <a:xfrm>
            <a:off x="1371600" y="4038600"/>
            <a:ext cx="292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Expressions</a:t>
            </a:r>
          </a:p>
        </p:txBody>
      </p:sp>
      <p:sp>
        <p:nvSpPr>
          <p:cNvPr id="7189" name="Rectangle 27"/>
          <p:cNvSpPr>
            <a:spLocks noChangeArrowheads="1"/>
          </p:cNvSpPr>
          <p:nvPr/>
        </p:nvSpPr>
        <p:spPr bwMode="auto">
          <a:xfrm>
            <a:off x="1323975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90" name="Text Box 16"/>
          <p:cNvSpPr txBox="1">
            <a:spLocks noChangeArrowheads="1"/>
          </p:cNvSpPr>
          <p:nvPr/>
        </p:nvSpPr>
        <p:spPr bwMode="auto">
          <a:xfrm>
            <a:off x="1366838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91" name="TextBox 29"/>
          <p:cNvSpPr txBox="1">
            <a:spLocks noChangeArrowheads="1"/>
          </p:cNvSpPr>
          <p:nvPr/>
        </p:nvSpPr>
        <p:spPr bwMode="auto">
          <a:xfrm>
            <a:off x="1143000" y="5416550"/>
            <a:ext cx="3257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chemeClr val="tx2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Expressions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4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Today’s class is virtual only due to weather</a:t>
            </a:r>
          </a:p>
          <a:p>
            <a:pPr lvl="1"/>
            <a:r>
              <a:rPr lang="en-US" altLang="en-US" dirty="0" smtClean="0"/>
              <a:t>Discussion is cancelled</a:t>
            </a:r>
            <a:endParaRPr lang="en-US" altLang="en-US" dirty="0" smtClean="0"/>
          </a:p>
          <a:p>
            <a:r>
              <a:rPr lang="en-US" altLang="en-US" dirty="0" smtClean="0"/>
              <a:t>HW </a:t>
            </a:r>
            <a:r>
              <a:rPr lang="en-US" altLang="en-US" dirty="0" smtClean="0"/>
              <a:t>2 is posted, Due </a:t>
            </a:r>
            <a:r>
              <a:rPr lang="en-US" altLang="en-US" dirty="0" smtClean="0"/>
              <a:t>Wed Feb 25, </a:t>
            </a:r>
            <a:r>
              <a:rPr lang="en-US" altLang="en-US" dirty="0" smtClean="0"/>
              <a:t>midnight</a:t>
            </a:r>
          </a:p>
          <a:p>
            <a:pPr lvl="1"/>
            <a:r>
              <a:rPr lang="en-US" altLang="en-US" dirty="0" smtClean="0"/>
              <a:t>Please start early, significantly harder than HW 1</a:t>
            </a:r>
          </a:p>
          <a:p>
            <a:pPr lvl="1"/>
            <a:r>
              <a:rPr lang="en-US" altLang="en-US" dirty="0" smtClean="0"/>
              <a:t>Take a look at the template code</a:t>
            </a:r>
          </a:p>
          <a:p>
            <a:pPr lvl="1"/>
            <a:r>
              <a:rPr lang="en-US" altLang="en-US" dirty="0" smtClean="0"/>
              <a:t>Aditya </a:t>
            </a:r>
            <a:r>
              <a:rPr lang="en-US" altLang="en-US" dirty="0" smtClean="0"/>
              <a:t>will discuss at the end of today’s class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(Sections: 10.5, 10.6, 10.9, 10.10 Edition 1; 9.2, 9.3 Edition 2)</a:t>
            </a:r>
            <a:endParaRPr lang="en-US" altLang="en-US" dirty="0" smtClean="0"/>
          </a:p>
          <a:p>
            <a:r>
              <a:rPr lang="en-US" altLang="en-US" dirty="0" smtClean="0"/>
              <a:t>Material for </a:t>
            </a:r>
            <a:r>
              <a:rPr lang="en-US" altLang="en-US" dirty="0" smtClean="0"/>
              <a:t>Monday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 smtClean="0"/>
              <a:t>Software--Practice and Experience</a:t>
            </a:r>
            <a:r>
              <a:rPr lang="en-US" altLang="en-US" dirty="0" smtClean="0"/>
              <a:t>, 28(8), July 1998, pp. 859-891.</a:t>
            </a:r>
          </a:p>
        </p:txBody>
      </p:sp>
    </p:spTree>
    <p:extLst>
      <p:ext uri="{BB962C8B-B14F-4D97-AF65-F5344CB8AC3E}">
        <p14:creationId xmlns:p14="http://schemas.microsoft.com/office/powerpoint/2010/main" val="228578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Recap: Liveness vs Reaching </a:t>
            </a:r>
            <a:r>
              <a:rPr lang="en-US" altLang="en-US" dirty="0" err="1" smtClean="0"/>
              <a:t>Defs</a:t>
            </a:r>
            <a:endParaRPr lang="en-US" altLang="en-US" dirty="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2"/>
                </a:solidFill>
              </a:rPr>
              <a:t>Top-down dataflow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Any path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Keep track of instruction IDs</a:t>
            </a:r>
          </a:p>
          <a:p>
            <a:r>
              <a:rPr lang="en-US" altLang="en-US" dirty="0" err="1">
                <a:solidFill>
                  <a:schemeClr val="tx2"/>
                </a:solidFill>
              </a:rPr>
              <a:t>Defs</a:t>
            </a:r>
            <a:r>
              <a:rPr lang="en-US" altLang="en-US" dirty="0">
                <a:solidFill>
                  <a:schemeClr val="tx2"/>
                </a:solidFill>
              </a:rPr>
              <a:t> of variables </a:t>
            </a:r>
            <a:r>
              <a:rPr lang="en-US" altLang="en-US" dirty="0">
                <a:solidFill>
                  <a:schemeClr val="tx2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 dirty="0" err="1">
                <a:sym typeface="Wingdings" panose="05000000000000000000" pitchFamily="2" charset="2"/>
              </a:rPr>
              <a:t>Defs</a:t>
            </a:r>
            <a:r>
              <a:rPr lang="en-US" altLang="en-US" dirty="0">
                <a:sym typeface="Wingdings" panose="05000000000000000000" pitchFamily="2" charset="2"/>
              </a:rPr>
              <a:t> of variables  KILL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02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010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OUT = GEN + (IN – KILL)  /* forward </a:t>
            </a:r>
            <a:r>
              <a:rPr lang="en-US" altLang="en-US" dirty="0" smtClean="0"/>
              <a:t>analysis, e.g.,  </a:t>
            </a:r>
            <a:r>
              <a:rPr lang="en-US" altLang="en-US" dirty="0" err="1" smtClean="0"/>
              <a:t>rdefs</a:t>
            </a:r>
            <a:r>
              <a:rPr lang="en-US" altLang="en-US" dirty="0" smtClean="0"/>
              <a:t> </a:t>
            </a:r>
            <a:r>
              <a:rPr lang="en-US" altLang="en-US" dirty="0" smtClean="0"/>
              <a:t>*/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 = GEN + (OUT – KILL)  /* backward </a:t>
            </a:r>
            <a:r>
              <a:rPr lang="en-US" altLang="en-US" dirty="0" smtClean="0"/>
              <a:t>analysis, e.g.,  liveness </a:t>
            </a:r>
            <a:r>
              <a:rPr lang="en-US" altLang="en-US" dirty="0" smtClean="0"/>
              <a:t>*/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if any changes </a:t>
            </a:r>
            <a:r>
              <a:rPr lang="en-US" altLang="en-US" dirty="0" smtClean="0">
                <a:sym typeface="Wingdings" panose="05000000000000000000" pitchFamily="2" charset="2"/>
              </a:rPr>
              <a:t> change = true</a:t>
            </a:r>
          </a:p>
        </p:txBody>
      </p:sp>
    </p:spTree>
    <p:extLst>
      <p:ext uri="{BB962C8B-B14F-4D97-AF65-F5344CB8AC3E}">
        <p14:creationId xmlns:p14="http://schemas.microsoft.com/office/powerpoint/2010/main" val="365047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 to this point</a:t>
            </a:r>
          </a:p>
          <a:p>
            <a:pPr lvl="1"/>
            <a:r>
              <a:rPr lang="en-US" altLang="en-US" smtClean="0"/>
              <a:t>Any path problems (maybe relations)</a:t>
            </a:r>
          </a:p>
          <a:p>
            <a:pPr lvl="2"/>
            <a:r>
              <a:rPr lang="en-US" altLang="en-US" smtClean="0"/>
              <a:t>Definition reaches along some path</a:t>
            </a:r>
          </a:p>
          <a:p>
            <a:pPr lvl="2"/>
            <a:r>
              <a:rPr lang="en-US" altLang="en-US" smtClean="0"/>
              <a:t>Some sequence of branches in which def reaches</a:t>
            </a:r>
          </a:p>
          <a:p>
            <a:pPr lvl="2"/>
            <a:r>
              <a:rPr lang="en-US" altLang="en-US" smtClean="0"/>
              <a:t>Lots of defs of the same variable may reach a point</a:t>
            </a:r>
          </a:p>
          <a:p>
            <a:pPr lvl="1"/>
            <a:r>
              <a:rPr lang="en-US" altLang="en-US" smtClean="0"/>
              <a:t>Use of </a:t>
            </a:r>
            <a:r>
              <a:rPr lang="en-US" altLang="en-US" u="sng" smtClean="0"/>
              <a:t>Union operator</a:t>
            </a:r>
            <a:r>
              <a:rPr lang="en-US" altLang="en-US" smtClean="0"/>
              <a:t> in meet function</a:t>
            </a:r>
          </a:p>
          <a:p>
            <a:r>
              <a:rPr lang="en-US" altLang="en-US" smtClean="0"/>
              <a:t>All-path: Definition guaranteed to reach</a:t>
            </a:r>
          </a:p>
          <a:p>
            <a:pPr lvl="1"/>
            <a:r>
              <a:rPr lang="en-US" altLang="en-US" smtClean="0"/>
              <a:t>Regardless of sequence of branches taken, def reaches</a:t>
            </a:r>
          </a:p>
          <a:p>
            <a:pPr lvl="1"/>
            <a:r>
              <a:rPr lang="en-US" altLang="en-US" smtClean="0"/>
              <a:t>Can always count on this</a:t>
            </a:r>
          </a:p>
          <a:p>
            <a:pPr lvl="1"/>
            <a:r>
              <a:rPr lang="en-US" altLang="en-US" smtClean="0"/>
              <a:t>Only 1 def can be guaranteed to reach</a:t>
            </a:r>
          </a:p>
          <a:p>
            <a:pPr lvl="1"/>
            <a:r>
              <a:rPr lang="en-US" altLang="en-US" smtClean="0"/>
              <a:t>Availability (as opposed to reaching)</a:t>
            </a:r>
          </a:p>
          <a:p>
            <a:pPr lvl="2"/>
            <a:r>
              <a:rPr lang="en-US" altLang="en-US" smtClean="0"/>
              <a:t>Available definitions</a:t>
            </a:r>
          </a:p>
          <a:p>
            <a:pPr lvl="2"/>
            <a:r>
              <a:rPr lang="en-US" altLang="en-US" smtClean="0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175703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78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definition d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d to p, d is not killed</a:t>
            </a:r>
          </a:p>
          <a:p>
            <a:r>
              <a:rPr lang="en-US" altLang="en-US" smtClean="0"/>
              <a:t>Remember, 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/>
            <a:r>
              <a:rPr lang="en-US" altLang="en-US" smtClean="0"/>
              <a:t>r1 = r2 + r3 kills previous definitions of r1</a:t>
            </a:r>
          </a:p>
          <a:p>
            <a:r>
              <a:rPr lang="en-US" altLang="en-US" smtClean="0"/>
              <a:t>Algorithm</a:t>
            </a:r>
          </a:p>
          <a:p>
            <a:pPr lvl="1"/>
            <a:r>
              <a:rPr lang="en-US" altLang="en-US" smtClean="0"/>
              <a:t>Forward dataflow analysis as propagation occurs from defs downwards</a:t>
            </a:r>
          </a:p>
          <a:p>
            <a:pPr lvl="1"/>
            <a:r>
              <a:rPr lang="en-US" altLang="en-US" smtClean="0"/>
              <a:t>Use the Intersect function as the meet operator to guarantee the all-path requirement</a:t>
            </a:r>
          </a:p>
          <a:p>
            <a:pPr lvl="1"/>
            <a:r>
              <a:rPr lang="en-US" altLang="en-US" smtClean="0"/>
              <a:t>GEN/KILL/IN/OUT similar to reaching defs</a:t>
            </a:r>
          </a:p>
          <a:p>
            <a:pPr lvl="2"/>
            <a:r>
              <a:rPr lang="en-US" altLang="en-US" smtClean="0"/>
              <a:t>Initialization of IN/OUT is the tricky part</a:t>
            </a:r>
          </a:p>
        </p:txBody>
      </p:sp>
    </p:spTree>
    <p:extLst>
      <p:ext uri="{BB962C8B-B14F-4D97-AF65-F5344CB8AC3E}">
        <p14:creationId xmlns:p14="http://schemas.microsoft.com/office/powerpoint/2010/main" val="112489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</p:spTree>
    <p:extLst>
      <p:ext uri="{BB962C8B-B14F-4D97-AF65-F5344CB8AC3E}">
        <p14:creationId xmlns:p14="http://schemas.microsoft.com/office/powerpoint/2010/main" val="405679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64889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8721</TotalTime>
  <Words>1732</Words>
  <Application>Microsoft Office PowerPoint</Application>
  <PresentationFormat>Custom</PresentationFormat>
  <Paragraphs>292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Hewlett</vt:lpstr>
      <vt:lpstr>Monotype Sorts</vt:lpstr>
      <vt:lpstr>Times New Roman</vt:lpstr>
      <vt:lpstr>Wingdings</vt:lpstr>
      <vt:lpstr>hp new</vt:lpstr>
      <vt:lpstr>EECS 583 – Class 6 Dataflow Analysis II</vt:lpstr>
      <vt:lpstr>Announcements &amp; Reading Material</vt:lpstr>
      <vt:lpstr>Recap: Liveness vs Reaching Defs</vt:lpstr>
      <vt:lpstr>Generalizing Dataflow Analysis</vt:lpstr>
      <vt:lpstr>What About All Path Problems?</vt:lpstr>
      <vt:lpstr>Reaching vs Available Definitions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Example Adef Calculation - Answer</vt:lpstr>
      <vt:lpstr>Available Expression Analysis (Aexprs)</vt:lpstr>
      <vt:lpstr>Computation of Aexpr GEN/KILL Sets</vt:lpstr>
      <vt:lpstr>Example Aexpr Calculation</vt:lpstr>
      <vt:lpstr>Example Aexpr Calculation - Answer</vt:lpstr>
      <vt:lpstr>Dataflow Summary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201</cp:revision>
  <cp:lastPrinted>2001-10-18T06:50:13Z</cp:lastPrinted>
  <dcterms:created xsi:type="dcterms:W3CDTF">1999-01-24T07:45:10Z</dcterms:created>
  <dcterms:modified xsi:type="dcterms:W3CDTF">2023-01-25T03:22:56Z</dcterms:modified>
</cp:coreProperties>
</file>