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2"/>
  </p:notesMasterIdLst>
  <p:handoutMasterIdLst>
    <p:handoutMasterId r:id="rId33"/>
  </p:handoutMasterIdLst>
  <p:sldIdLst>
    <p:sldId id="256" r:id="rId2"/>
    <p:sldId id="408" r:id="rId3"/>
    <p:sldId id="483" r:id="rId4"/>
    <p:sldId id="457" r:id="rId5"/>
    <p:sldId id="458" r:id="rId6"/>
    <p:sldId id="459" r:id="rId7"/>
    <p:sldId id="460" r:id="rId8"/>
    <p:sldId id="461" r:id="rId9"/>
    <p:sldId id="452" r:id="rId10"/>
    <p:sldId id="453" r:id="rId11"/>
    <p:sldId id="454" r:id="rId12"/>
    <p:sldId id="455" r:id="rId13"/>
    <p:sldId id="379" r:id="rId14"/>
    <p:sldId id="380" r:id="rId15"/>
    <p:sldId id="381" r:id="rId16"/>
    <p:sldId id="474" r:id="rId17"/>
    <p:sldId id="475" r:id="rId18"/>
    <p:sldId id="384" r:id="rId19"/>
    <p:sldId id="476" r:id="rId20"/>
    <p:sldId id="425" r:id="rId21"/>
    <p:sldId id="426" r:id="rId22"/>
    <p:sldId id="427" r:id="rId23"/>
    <p:sldId id="428" r:id="rId24"/>
    <p:sldId id="430" r:id="rId25"/>
    <p:sldId id="477" r:id="rId26"/>
    <p:sldId id="478" r:id="rId27"/>
    <p:sldId id="479" r:id="rId28"/>
    <p:sldId id="480" r:id="rId29"/>
    <p:sldId id="481" r:id="rId30"/>
    <p:sldId id="482" r:id="rId31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CBCB"/>
    <a:srgbClr val="00FFFF"/>
    <a:srgbClr val="CCECFF"/>
    <a:srgbClr val="FFFF00"/>
    <a:srgbClr val="FF6600"/>
    <a:srgbClr val="CCFFFF"/>
    <a:srgbClr val="6666FF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7" Type="http://schemas.openxmlformats.org/officeDocument/2006/relationships/slide" Target="slides/slide17.xml"/><Relationship Id="rId2" Type="http://schemas.openxmlformats.org/officeDocument/2006/relationships/slide" Target="slides/slide9.xml"/><Relationship Id="rId1" Type="http://schemas.openxmlformats.org/officeDocument/2006/relationships/slide" Target="slides/slide6.xml"/><Relationship Id="rId6" Type="http://schemas.openxmlformats.org/officeDocument/2006/relationships/slide" Target="slides/slide15.xml"/><Relationship Id="rId5" Type="http://schemas.openxmlformats.org/officeDocument/2006/relationships/slide" Target="slides/slide14.xml"/><Relationship Id="rId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 smtClean="0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7E61208A-6A59-4757-8503-22190C9177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8319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9A96862-10E1-40B0-8C4F-7930C7D536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6896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83388D2E-2A3F-4D9A-B1FC-B04E5A1E1579}" type="slidenum">
              <a:rPr lang="en-US" altLang="en-US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 smtClean="0"/>
          </a:p>
        </p:txBody>
      </p:sp>
    </p:spTree>
    <p:extLst>
      <p:ext uri="{BB962C8B-B14F-4D97-AF65-F5344CB8AC3E}">
        <p14:creationId xmlns:p14="http://schemas.microsoft.com/office/powerpoint/2010/main" val="2744758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30716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840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8064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631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064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93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08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84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181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33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649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031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20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 smtClean="0">
                <a:solidFill>
                  <a:schemeClr val="tx1"/>
                </a:solidFill>
              </a:rPr>
              <a:t>- </a:t>
            </a:r>
            <a:fld id="{846EAFD3-BDB0-4100-8AFA-1219FF48F2BF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 smtClean="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0010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 smtClean="0"/>
              <a:t>EECS 583 – Class 3</a:t>
            </a:r>
            <a:br>
              <a:rPr lang="en-US" altLang="en-US" sz="4800" dirty="0" smtClean="0"/>
            </a:br>
            <a:r>
              <a:rPr lang="en-US" altLang="en-US" sz="4800" dirty="0" smtClean="0">
                <a:solidFill>
                  <a:schemeClr val="accent1"/>
                </a:solidFill>
              </a:rPr>
              <a:t>Region Formation, Predicated Execution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 smtClean="0"/>
          </a:p>
          <a:p>
            <a:pPr algn="l">
              <a:lnSpc>
                <a:spcPct val="80000"/>
              </a:lnSpc>
            </a:pPr>
            <a:r>
              <a:rPr lang="en-US" altLang="en-US" i="1" dirty="0" smtClean="0"/>
              <a:t>January 11, 2023</a:t>
            </a:r>
            <a:endParaRPr lang="en-US" altLang="en-US" i="1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458200" cy="615950"/>
          </a:xfrm>
        </p:spPr>
        <p:txBody>
          <a:bodyPr/>
          <a:lstStyle/>
          <a:p>
            <a:r>
              <a:rPr lang="en-US" altLang="en-US" smtClean="0"/>
              <a:t>Trace Selection Algorithm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203325" y="1714500"/>
            <a:ext cx="4992688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i = 0;</a:t>
            </a:r>
          </a:p>
          <a:p>
            <a:r>
              <a:rPr lang="en-US" altLang="en-US">
                <a:solidFill>
                  <a:schemeClr val="tx1"/>
                </a:solidFill>
              </a:rPr>
              <a:t>mark all BBs unvisited</a:t>
            </a:r>
          </a:p>
          <a:p>
            <a:r>
              <a:rPr lang="en-US" altLang="en-US" u="sng">
                <a:solidFill>
                  <a:schemeClr val="tx1"/>
                </a:solidFill>
              </a:rPr>
              <a:t>while</a:t>
            </a:r>
            <a:r>
              <a:rPr lang="en-US" altLang="en-US">
                <a:solidFill>
                  <a:schemeClr val="tx1"/>
                </a:solidFill>
              </a:rPr>
              <a:t> (there are unvisited nodes)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seed = unvisited BB with largest execution freq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trace[i] += seed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mark seed visited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current = seed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/* Grow trace forward */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</a:t>
            </a:r>
            <a:r>
              <a:rPr lang="en-US" altLang="en-US" u="sng">
                <a:solidFill>
                  <a:schemeClr val="tx1"/>
                </a:solidFill>
              </a:rPr>
              <a:t>while</a:t>
            </a:r>
            <a:r>
              <a:rPr lang="en-US" altLang="en-US">
                <a:solidFill>
                  <a:schemeClr val="tx1"/>
                </a:solidFill>
              </a:rPr>
              <a:t> (1) </a:t>
            </a:r>
            <a:r>
              <a:rPr lang="en-US" altLang="en-US" u="sng">
                <a:solidFill>
                  <a:schemeClr val="tx1"/>
                </a:solidFill>
              </a:rPr>
              <a:t>do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next = best_successor_of(current)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</a:t>
            </a:r>
            <a:r>
              <a:rPr lang="en-US" altLang="en-US" u="sng">
                <a:solidFill>
                  <a:schemeClr val="tx1"/>
                </a:solidFill>
              </a:rPr>
              <a:t>if</a:t>
            </a:r>
            <a:r>
              <a:rPr lang="en-US" altLang="en-US">
                <a:solidFill>
                  <a:schemeClr val="tx1"/>
                </a:solidFill>
              </a:rPr>
              <a:t> (next == 0) </a:t>
            </a:r>
            <a:r>
              <a:rPr lang="en-US" altLang="en-US" u="sng">
                <a:solidFill>
                  <a:schemeClr val="tx1"/>
                </a:solidFill>
              </a:rPr>
              <a:t>then</a:t>
            </a:r>
            <a:r>
              <a:rPr lang="en-US" altLang="en-US">
                <a:solidFill>
                  <a:schemeClr val="tx1"/>
                </a:solidFill>
              </a:rPr>
              <a:t> break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trace[i] += next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mark next visited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    current = next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</a:t>
            </a:r>
            <a:r>
              <a:rPr lang="en-US" altLang="en-US" u="sng">
                <a:solidFill>
                  <a:schemeClr val="tx1"/>
                </a:solidFill>
              </a:rPr>
              <a:t>endwhile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/* Grow trace backward analogously */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i++</a:t>
            </a:r>
          </a:p>
          <a:p>
            <a:r>
              <a:rPr lang="en-US" altLang="en-US" u="sng">
                <a:solidFill>
                  <a:schemeClr val="tx1"/>
                </a:solidFill>
              </a:rPr>
              <a:t>endwhile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Best Successor/Predecessor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37338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Node weight vs edge weight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edge more accurate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THRESHOLD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controls off-trace probability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60-70% found best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Notes on this algorithm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BB only allowed in 1 trace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Cumulative probability ignored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Min weight for seed to be chose (ie executed 100 times)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5105400" y="1981200"/>
            <a:ext cx="4200525" cy="4211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best_successor_of(BB)</a:t>
            </a:r>
          </a:p>
          <a:p>
            <a:r>
              <a:rPr lang="en-US" altLang="en-US"/>
              <a:t>    e = control flow edge with highest </a:t>
            </a:r>
          </a:p>
          <a:p>
            <a:r>
              <a:rPr lang="en-US" altLang="en-US"/>
              <a:t>          probability leaving BB</a:t>
            </a:r>
          </a:p>
          <a:p>
            <a:r>
              <a:rPr lang="en-US" altLang="en-US"/>
              <a:t>    </a:t>
            </a:r>
            <a:r>
              <a:rPr lang="en-US" altLang="en-US" u="sng"/>
              <a:t>if</a:t>
            </a:r>
            <a:r>
              <a:rPr lang="en-US" altLang="en-US"/>
              <a:t> (e is a backedge) </a:t>
            </a:r>
            <a:r>
              <a:rPr lang="en-US" altLang="en-US" u="sng"/>
              <a:t>then</a:t>
            </a:r>
          </a:p>
          <a:p>
            <a:r>
              <a:rPr lang="en-US" altLang="en-US"/>
              <a:t>        return 0</a:t>
            </a:r>
          </a:p>
          <a:p>
            <a:r>
              <a:rPr lang="en-US" altLang="en-US"/>
              <a:t>    </a:t>
            </a:r>
            <a:r>
              <a:rPr lang="en-US" altLang="en-US" u="sng"/>
              <a:t>endif</a:t>
            </a:r>
          </a:p>
          <a:p>
            <a:r>
              <a:rPr lang="en-US" altLang="en-US"/>
              <a:t>    </a:t>
            </a:r>
            <a:r>
              <a:rPr lang="en-US" altLang="en-US" u="sng"/>
              <a:t>if</a:t>
            </a:r>
            <a:r>
              <a:rPr lang="en-US" altLang="en-US"/>
              <a:t> (probability(e) &lt;= THRESHOLD) </a:t>
            </a:r>
            <a:r>
              <a:rPr lang="en-US" altLang="en-US" u="sng"/>
              <a:t>then</a:t>
            </a:r>
          </a:p>
          <a:p>
            <a:r>
              <a:rPr lang="en-US" altLang="en-US"/>
              <a:t>        return 0</a:t>
            </a:r>
          </a:p>
          <a:p>
            <a:r>
              <a:rPr lang="en-US" altLang="en-US"/>
              <a:t>    </a:t>
            </a:r>
            <a:r>
              <a:rPr lang="en-US" altLang="en-US" u="sng"/>
              <a:t>endif</a:t>
            </a:r>
          </a:p>
          <a:p>
            <a:r>
              <a:rPr lang="en-US" altLang="en-US"/>
              <a:t>    d = destination of e</a:t>
            </a:r>
          </a:p>
          <a:p>
            <a:r>
              <a:rPr lang="en-US" altLang="en-US"/>
              <a:t>    </a:t>
            </a:r>
            <a:r>
              <a:rPr lang="en-US" altLang="en-US" u="sng"/>
              <a:t>if</a:t>
            </a:r>
            <a:r>
              <a:rPr lang="en-US" altLang="en-US"/>
              <a:t> (d is visited) </a:t>
            </a:r>
            <a:r>
              <a:rPr lang="en-US" altLang="en-US" u="sng"/>
              <a:t>then</a:t>
            </a:r>
          </a:p>
          <a:p>
            <a:r>
              <a:rPr lang="en-US" altLang="en-US"/>
              <a:t>        return 0</a:t>
            </a:r>
          </a:p>
          <a:p>
            <a:r>
              <a:rPr lang="en-US" altLang="en-US"/>
              <a:t>    </a:t>
            </a:r>
            <a:r>
              <a:rPr lang="en-US" altLang="en-US" u="sng"/>
              <a:t>endif</a:t>
            </a:r>
          </a:p>
          <a:p>
            <a:r>
              <a:rPr lang="en-US" altLang="en-US"/>
              <a:t>    return d</a:t>
            </a:r>
          </a:p>
          <a:p>
            <a:r>
              <a:rPr lang="en-US" altLang="en-US" u="sng"/>
              <a:t>end procedure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Example Problems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2743200" y="23622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BB1</a:t>
            </a:r>
          </a:p>
        </p:txBody>
      </p:sp>
      <p:sp>
        <p:nvSpPr>
          <p:cNvPr id="17412" name="Line 4"/>
          <p:cNvSpPr>
            <a:spLocks noChangeShapeType="1"/>
          </p:cNvSpPr>
          <p:nvPr/>
        </p:nvSpPr>
        <p:spPr bwMode="auto">
          <a:xfrm>
            <a:off x="2971800" y="2133600"/>
            <a:ext cx="1588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2971800" y="21336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100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2209800" y="3048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BB2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276600" y="3048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BB3</a:t>
            </a:r>
          </a:p>
        </p:txBody>
      </p:sp>
      <p:sp>
        <p:nvSpPr>
          <p:cNvPr id="17416" name="Rectangle 8"/>
          <p:cNvSpPr>
            <a:spLocks noChangeArrowheads="1"/>
          </p:cNvSpPr>
          <p:nvPr/>
        </p:nvSpPr>
        <p:spPr bwMode="auto">
          <a:xfrm>
            <a:off x="2743200" y="3810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BB5</a:t>
            </a:r>
          </a:p>
        </p:txBody>
      </p:sp>
      <p:sp>
        <p:nvSpPr>
          <p:cNvPr id="17417" name="Rectangle 9"/>
          <p:cNvSpPr>
            <a:spLocks noChangeArrowheads="1"/>
          </p:cNvSpPr>
          <p:nvPr/>
        </p:nvSpPr>
        <p:spPr bwMode="auto">
          <a:xfrm>
            <a:off x="3657600" y="3810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BB6</a:t>
            </a:r>
          </a:p>
        </p:txBody>
      </p: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1676400" y="3810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BB4</a:t>
            </a:r>
          </a:p>
        </p:txBody>
      </p:sp>
      <p:sp>
        <p:nvSpPr>
          <p:cNvPr id="17419" name="Rectangle 11"/>
          <p:cNvSpPr>
            <a:spLocks noChangeArrowheads="1"/>
          </p:cNvSpPr>
          <p:nvPr/>
        </p:nvSpPr>
        <p:spPr bwMode="auto">
          <a:xfrm>
            <a:off x="3200400" y="45720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BB7</a:t>
            </a:r>
          </a:p>
        </p:txBody>
      </p:sp>
      <p:sp>
        <p:nvSpPr>
          <p:cNvPr id="17420" name="Rectangle 12"/>
          <p:cNvSpPr>
            <a:spLocks noChangeArrowheads="1"/>
          </p:cNvSpPr>
          <p:nvPr/>
        </p:nvSpPr>
        <p:spPr bwMode="auto">
          <a:xfrm>
            <a:off x="2743200" y="5257800"/>
            <a:ext cx="533400" cy="381000"/>
          </a:xfrm>
          <a:prstGeom prst="rect">
            <a:avLst/>
          </a:prstGeom>
          <a:solidFill>
            <a:srgbClr val="FFFF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200" b="1">
                <a:solidFill>
                  <a:srgbClr val="000000"/>
                </a:solidFill>
              </a:rPr>
              <a:t>BB8</a:t>
            </a:r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05000" y="4191000"/>
            <a:ext cx="990600" cy="1066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>
            <a:off x="1905000" y="4191000"/>
            <a:ext cx="14478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971800" y="4208463"/>
            <a:ext cx="457200" cy="3635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 flipH="1">
            <a:off x="3505200" y="4191000"/>
            <a:ext cx="3810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 flipH="1">
            <a:off x="1905000" y="3429000"/>
            <a:ext cx="5334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Line 18"/>
          <p:cNvSpPr>
            <a:spLocks noChangeShapeType="1"/>
          </p:cNvSpPr>
          <p:nvPr/>
        </p:nvSpPr>
        <p:spPr bwMode="auto">
          <a:xfrm>
            <a:off x="2438400" y="3429000"/>
            <a:ext cx="5334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7" name="Line 19"/>
          <p:cNvSpPr>
            <a:spLocks noChangeShapeType="1"/>
          </p:cNvSpPr>
          <p:nvPr/>
        </p:nvSpPr>
        <p:spPr bwMode="auto">
          <a:xfrm flipH="1">
            <a:off x="2438400" y="2743200"/>
            <a:ext cx="4572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8" name="Line 20"/>
          <p:cNvSpPr>
            <a:spLocks noChangeShapeType="1"/>
          </p:cNvSpPr>
          <p:nvPr/>
        </p:nvSpPr>
        <p:spPr bwMode="auto">
          <a:xfrm>
            <a:off x="2971800" y="2743200"/>
            <a:ext cx="5334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9" name="Line 21"/>
          <p:cNvSpPr>
            <a:spLocks noChangeShapeType="1"/>
          </p:cNvSpPr>
          <p:nvPr/>
        </p:nvSpPr>
        <p:spPr bwMode="auto">
          <a:xfrm flipH="1">
            <a:off x="3048000" y="3429000"/>
            <a:ext cx="4572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0" name="Line 22"/>
          <p:cNvSpPr>
            <a:spLocks noChangeShapeType="1"/>
          </p:cNvSpPr>
          <p:nvPr/>
        </p:nvSpPr>
        <p:spPr bwMode="auto">
          <a:xfrm>
            <a:off x="3505200" y="3429000"/>
            <a:ext cx="4572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1" name="Line 23"/>
          <p:cNvSpPr>
            <a:spLocks noChangeShapeType="1"/>
          </p:cNvSpPr>
          <p:nvPr/>
        </p:nvSpPr>
        <p:spPr bwMode="auto">
          <a:xfrm>
            <a:off x="3962400" y="4191000"/>
            <a:ext cx="1588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2" name="Line 24"/>
          <p:cNvSpPr>
            <a:spLocks noChangeShapeType="1"/>
          </p:cNvSpPr>
          <p:nvPr/>
        </p:nvSpPr>
        <p:spPr bwMode="auto">
          <a:xfrm>
            <a:off x="3962400" y="4343400"/>
            <a:ext cx="3048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3" name="Line 25"/>
          <p:cNvSpPr>
            <a:spLocks noChangeShapeType="1"/>
          </p:cNvSpPr>
          <p:nvPr/>
        </p:nvSpPr>
        <p:spPr bwMode="auto">
          <a:xfrm>
            <a:off x="3581400" y="2895600"/>
            <a:ext cx="1588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4" name="Line 26"/>
          <p:cNvSpPr>
            <a:spLocks noChangeShapeType="1"/>
          </p:cNvSpPr>
          <p:nvPr/>
        </p:nvSpPr>
        <p:spPr bwMode="auto">
          <a:xfrm>
            <a:off x="3581400" y="2895600"/>
            <a:ext cx="685800" cy="1588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4267200" y="2895600"/>
            <a:ext cx="1588" cy="1447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 flipH="1">
            <a:off x="3048000" y="4953000"/>
            <a:ext cx="3810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Text Box 29"/>
          <p:cNvSpPr txBox="1">
            <a:spLocks noChangeArrowheads="1"/>
          </p:cNvSpPr>
          <p:nvPr/>
        </p:nvSpPr>
        <p:spPr bwMode="auto">
          <a:xfrm>
            <a:off x="3200400" y="2667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40</a:t>
            </a:r>
          </a:p>
        </p:txBody>
      </p:sp>
      <p:sp>
        <p:nvSpPr>
          <p:cNvPr id="17438" name="Text Box 30"/>
          <p:cNvSpPr txBox="1">
            <a:spLocks noChangeArrowheads="1"/>
          </p:cNvSpPr>
          <p:nvPr/>
        </p:nvSpPr>
        <p:spPr bwMode="auto">
          <a:xfrm>
            <a:off x="3733800" y="34290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135</a:t>
            </a:r>
          </a:p>
        </p:txBody>
      </p:sp>
      <p:sp>
        <p:nvSpPr>
          <p:cNvPr id="17439" name="Text Box 31"/>
          <p:cNvSpPr txBox="1">
            <a:spLocks noChangeArrowheads="1"/>
          </p:cNvSpPr>
          <p:nvPr/>
        </p:nvSpPr>
        <p:spPr bwMode="auto">
          <a:xfrm>
            <a:off x="4267200" y="34290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100</a:t>
            </a:r>
          </a:p>
        </p:txBody>
      </p:sp>
      <p:sp>
        <p:nvSpPr>
          <p:cNvPr id="17440" name="Text Box 32"/>
          <p:cNvSpPr txBox="1">
            <a:spLocks noChangeArrowheads="1"/>
          </p:cNvSpPr>
          <p:nvPr/>
        </p:nvSpPr>
        <p:spPr bwMode="auto">
          <a:xfrm>
            <a:off x="3429000" y="4191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35</a:t>
            </a:r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3276600" y="50292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75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1981200" y="47244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25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286000" y="40386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25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1828800" y="3429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50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2667000" y="3429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</a:t>
            </a:r>
          </a:p>
        </p:txBody>
      </p:sp>
      <p:sp>
        <p:nvSpPr>
          <p:cNvPr id="17446" name="Text Box 38"/>
          <p:cNvSpPr txBox="1">
            <a:spLocks noChangeArrowheads="1"/>
          </p:cNvSpPr>
          <p:nvPr/>
        </p:nvSpPr>
        <p:spPr bwMode="auto">
          <a:xfrm>
            <a:off x="2971800" y="3429000"/>
            <a:ext cx="2603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5</a:t>
            </a:r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2362200" y="2667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60</a:t>
            </a:r>
          </a:p>
        </p:txBody>
      </p:sp>
      <p:sp>
        <p:nvSpPr>
          <p:cNvPr id="17448" name="Text Box 40"/>
          <p:cNvSpPr txBox="1">
            <a:spLocks noChangeArrowheads="1"/>
          </p:cNvSpPr>
          <p:nvPr/>
        </p:nvSpPr>
        <p:spPr bwMode="auto">
          <a:xfrm>
            <a:off x="3124200" y="4191000"/>
            <a:ext cx="3365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15</a:t>
            </a:r>
          </a:p>
        </p:txBody>
      </p:sp>
      <p:sp>
        <p:nvSpPr>
          <p:cNvPr id="17449" name="Line 41"/>
          <p:cNvSpPr>
            <a:spLocks noChangeShapeType="1"/>
          </p:cNvSpPr>
          <p:nvPr/>
        </p:nvSpPr>
        <p:spPr bwMode="auto">
          <a:xfrm>
            <a:off x="2971800" y="5638800"/>
            <a:ext cx="1588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0" name="Text Box 42"/>
          <p:cNvSpPr txBox="1">
            <a:spLocks noChangeArrowheads="1"/>
          </p:cNvSpPr>
          <p:nvPr/>
        </p:nvSpPr>
        <p:spPr bwMode="auto">
          <a:xfrm>
            <a:off x="3048000" y="5638800"/>
            <a:ext cx="41275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777777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1"/>
              <a:t>100</a:t>
            </a:r>
          </a:p>
        </p:txBody>
      </p:sp>
      <p:sp>
        <p:nvSpPr>
          <p:cNvPr id="17451" name="Text Box 43"/>
          <p:cNvSpPr txBox="1">
            <a:spLocks noChangeArrowheads="1"/>
          </p:cNvSpPr>
          <p:nvPr/>
        </p:nvSpPr>
        <p:spPr bwMode="auto">
          <a:xfrm>
            <a:off x="1676400" y="1524000"/>
            <a:ext cx="53467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Find the traces.  Assume a threshold probability of 60%.</a:t>
            </a:r>
          </a:p>
        </p:txBody>
      </p:sp>
      <p:sp>
        <p:nvSpPr>
          <p:cNvPr id="17452" name="Rectangle 44"/>
          <p:cNvSpPr>
            <a:spLocks noChangeArrowheads="1"/>
          </p:cNvSpPr>
          <p:nvPr/>
        </p:nvSpPr>
        <p:spPr bwMode="auto">
          <a:xfrm>
            <a:off x="65532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7453" name="Rectangle 45"/>
          <p:cNvSpPr>
            <a:spLocks noChangeArrowheads="1"/>
          </p:cNvSpPr>
          <p:nvPr/>
        </p:nvSpPr>
        <p:spPr bwMode="auto">
          <a:xfrm>
            <a:off x="71628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7454" name="Rectangle 46"/>
          <p:cNvSpPr>
            <a:spLocks noChangeArrowheads="1"/>
          </p:cNvSpPr>
          <p:nvPr/>
        </p:nvSpPr>
        <p:spPr bwMode="auto">
          <a:xfrm>
            <a:off x="56388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17455" name="Line 47"/>
          <p:cNvSpPr>
            <a:spLocks noChangeShapeType="1"/>
          </p:cNvSpPr>
          <p:nvPr/>
        </p:nvSpPr>
        <p:spPr bwMode="auto">
          <a:xfrm>
            <a:off x="6858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6" name="Rectangle 48"/>
          <p:cNvSpPr>
            <a:spLocks noChangeArrowheads="1"/>
          </p:cNvSpPr>
          <p:nvPr/>
        </p:nvSpPr>
        <p:spPr bwMode="auto">
          <a:xfrm>
            <a:off x="65532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7457" name="Line 49"/>
          <p:cNvSpPr>
            <a:spLocks noChangeShapeType="1"/>
          </p:cNvSpPr>
          <p:nvPr/>
        </p:nvSpPr>
        <p:spPr bwMode="auto">
          <a:xfrm flipH="1">
            <a:off x="7620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58" name="Rectangle 50"/>
          <p:cNvSpPr>
            <a:spLocks noChangeArrowheads="1"/>
          </p:cNvSpPr>
          <p:nvPr/>
        </p:nvSpPr>
        <p:spPr bwMode="auto">
          <a:xfrm>
            <a:off x="71628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7459" name="Line 51"/>
          <p:cNvSpPr>
            <a:spLocks noChangeShapeType="1"/>
          </p:cNvSpPr>
          <p:nvPr/>
        </p:nvSpPr>
        <p:spPr bwMode="auto">
          <a:xfrm flipH="1">
            <a:off x="6934200" y="2590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0" name="Line 52"/>
          <p:cNvSpPr>
            <a:spLocks noChangeShapeType="1"/>
          </p:cNvSpPr>
          <p:nvPr/>
        </p:nvSpPr>
        <p:spPr bwMode="auto">
          <a:xfrm>
            <a:off x="7543800" y="2590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1" name="Rectangle 53"/>
          <p:cNvSpPr>
            <a:spLocks noChangeArrowheads="1"/>
          </p:cNvSpPr>
          <p:nvPr/>
        </p:nvSpPr>
        <p:spPr bwMode="auto">
          <a:xfrm>
            <a:off x="77724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7462" name="Text Box 54"/>
          <p:cNvSpPr txBox="1">
            <a:spLocks noChangeArrowheads="1"/>
          </p:cNvSpPr>
          <p:nvPr/>
        </p:nvSpPr>
        <p:spPr bwMode="auto">
          <a:xfrm>
            <a:off x="68580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17463" name="Text Box 55"/>
          <p:cNvSpPr txBox="1">
            <a:spLocks noChangeArrowheads="1"/>
          </p:cNvSpPr>
          <p:nvPr/>
        </p:nvSpPr>
        <p:spPr bwMode="auto">
          <a:xfrm>
            <a:off x="7924800" y="2587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17464" name="Line 56"/>
          <p:cNvSpPr>
            <a:spLocks noChangeShapeType="1"/>
          </p:cNvSpPr>
          <p:nvPr/>
        </p:nvSpPr>
        <p:spPr bwMode="auto">
          <a:xfrm>
            <a:off x="75438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65" name="Text Box 57"/>
          <p:cNvSpPr txBox="1">
            <a:spLocks noChangeArrowheads="1"/>
          </p:cNvSpPr>
          <p:nvPr/>
        </p:nvSpPr>
        <p:spPr bwMode="auto">
          <a:xfrm>
            <a:off x="7543800" y="174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17466" name="Text Box 58"/>
          <p:cNvSpPr txBox="1">
            <a:spLocks noChangeArrowheads="1"/>
          </p:cNvSpPr>
          <p:nvPr/>
        </p:nvSpPr>
        <p:spPr bwMode="auto">
          <a:xfrm>
            <a:off x="4800600" y="5407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17467" name="Text Box 59"/>
          <p:cNvSpPr txBox="1">
            <a:spLocks noChangeArrowheads="1"/>
          </p:cNvSpPr>
          <p:nvPr/>
        </p:nvSpPr>
        <p:spPr bwMode="auto">
          <a:xfrm>
            <a:off x="6705600" y="3502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17468" name="Text Box 60"/>
          <p:cNvSpPr txBox="1">
            <a:spLocks noChangeArrowheads="1"/>
          </p:cNvSpPr>
          <p:nvPr/>
        </p:nvSpPr>
        <p:spPr bwMode="auto">
          <a:xfrm>
            <a:off x="8001000" y="3425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17469" name="Rectangle 61"/>
          <p:cNvSpPr>
            <a:spLocks noChangeArrowheads="1"/>
          </p:cNvSpPr>
          <p:nvPr/>
        </p:nvSpPr>
        <p:spPr bwMode="auto">
          <a:xfrm>
            <a:off x="77724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7470" name="Line 62"/>
          <p:cNvSpPr>
            <a:spLocks noChangeShapeType="1"/>
          </p:cNvSpPr>
          <p:nvPr/>
        </p:nvSpPr>
        <p:spPr bwMode="auto">
          <a:xfrm>
            <a:off x="57912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1" name="Line 63"/>
          <p:cNvSpPr>
            <a:spLocks noChangeShapeType="1"/>
          </p:cNvSpPr>
          <p:nvPr/>
        </p:nvSpPr>
        <p:spPr bwMode="auto">
          <a:xfrm flipH="1">
            <a:off x="5410200" y="586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2" name="Line 64"/>
          <p:cNvSpPr>
            <a:spLocks noChangeShapeType="1"/>
          </p:cNvSpPr>
          <p:nvPr/>
        </p:nvSpPr>
        <p:spPr bwMode="auto">
          <a:xfrm flipV="1">
            <a:off x="5410200" y="5029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3" name="Line 65"/>
          <p:cNvSpPr>
            <a:spLocks noChangeShapeType="1"/>
          </p:cNvSpPr>
          <p:nvPr/>
        </p:nvSpPr>
        <p:spPr bwMode="auto">
          <a:xfrm>
            <a:off x="5410200" y="5029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4" name="Line 66"/>
          <p:cNvSpPr>
            <a:spLocks noChangeShapeType="1"/>
          </p:cNvSpPr>
          <p:nvPr/>
        </p:nvSpPr>
        <p:spPr bwMode="auto">
          <a:xfrm>
            <a:off x="5791200" y="5029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5" name="Rectangle 67"/>
          <p:cNvSpPr>
            <a:spLocks noChangeArrowheads="1"/>
          </p:cNvSpPr>
          <p:nvPr/>
        </p:nvSpPr>
        <p:spPr bwMode="auto">
          <a:xfrm>
            <a:off x="67818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17476" name="Rectangle 68"/>
          <p:cNvSpPr>
            <a:spLocks noChangeArrowheads="1"/>
          </p:cNvSpPr>
          <p:nvPr/>
        </p:nvSpPr>
        <p:spPr bwMode="auto">
          <a:xfrm>
            <a:off x="7391400" y="632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17477" name="Line 69"/>
          <p:cNvSpPr>
            <a:spLocks noChangeShapeType="1"/>
          </p:cNvSpPr>
          <p:nvPr/>
        </p:nvSpPr>
        <p:spPr bwMode="auto">
          <a:xfrm flipH="1">
            <a:off x="6019800" y="48768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8" name="Line 70"/>
          <p:cNvSpPr>
            <a:spLocks noChangeShapeType="1"/>
          </p:cNvSpPr>
          <p:nvPr/>
        </p:nvSpPr>
        <p:spPr bwMode="auto">
          <a:xfrm>
            <a:off x="6934200" y="4876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79" name="Line 71"/>
          <p:cNvSpPr>
            <a:spLocks noChangeShapeType="1"/>
          </p:cNvSpPr>
          <p:nvPr/>
        </p:nvSpPr>
        <p:spPr bwMode="auto">
          <a:xfrm>
            <a:off x="6019800" y="57150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0" name="Line 72"/>
          <p:cNvSpPr>
            <a:spLocks noChangeShapeType="1"/>
          </p:cNvSpPr>
          <p:nvPr/>
        </p:nvSpPr>
        <p:spPr bwMode="auto">
          <a:xfrm>
            <a:off x="7162800" y="57150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1" name="Line 73"/>
          <p:cNvSpPr>
            <a:spLocks noChangeShapeType="1"/>
          </p:cNvSpPr>
          <p:nvPr/>
        </p:nvSpPr>
        <p:spPr bwMode="auto">
          <a:xfrm flipH="1">
            <a:off x="7772400" y="48768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2" name="Line 74"/>
          <p:cNvSpPr>
            <a:spLocks noChangeShapeType="1"/>
          </p:cNvSpPr>
          <p:nvPr/>
        </p:nvSpPr>
        <p:spPr bwMode="auto">
          <a:xfrm flipH="1">
            <a:off x="69342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3" name="Line 75"/>
          <p:cNvSpPr>
            <a:spLocks noChangeShapeType="1"/>
          </p:cNvSpPr>
          <p:nvPr/>
        </p:nvSpPr>
        <p:spPr bwMode="auto">
          <a:xfrm>
            <a:off x="75438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84" name="Text Box 76"/>
          <p:cNvSpPr txBox="1">
            <a:spLocks noChangeArrowheads="1"/>
          </p:cNvSpPr>
          <p:nvPr/>
        </p:nvSpPr>
        <p:spPr bwMode="auto">
          <a:xfrm>
            <a:off x="67056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51</a:t>
            </a:r>
          </a:p>
        </p:txBody>
      </p:sp>
      <p:sp>
        <p:nvSpPr>
          <p:cNvPr id="17485" name="Text Box 77"/>
          <p:cNvSpPr txBox="1">
            <a:spLocks noChangeArrowheads="1"/>
          </p:cNvSpPr>
          <p:nvPr/>
        </p:nvSpPr>
        <p:spPr bwMode="auto">
          <a:xfrm>
            <a:off x="80010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17486" name="Text Box 78"/>
          <p:cNvSpPr txBox="1">
            <a:spLocks noChangeArrowheads="1"/>
          </p:cNvSpPr>
          <p:nvPr/>
        </p:nvSpPr>
        <p:spPr bwMode="auto">
          <a:xfrm>
            <a:off x="8077200" y="5178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17487" name="Text Box 79"/>
          <p:cNvSpPr txBox="1">
            <a:spLocks noChangeArrowheads="1"/>
          </p:cNvSpPr>
          <p:nvPr/>
        </p:nvSpPr>
        <p:spPr bwMode="auto">
          <a:xfrm>
            <a:off x="6400800" y="6092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17488" name="Text Box 80"/>
          <p:cNvSpPr txBox="1">
            <a:spLocks noChangeArrowheads="1"/>
          </p:cNvSpPr>
          <p:nvPr/>
        </p:nvSpPr>
        <p:spPr bwMode="auto">
          <a:xfrm>
            <a:off x="7162800" y="4949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17489" name="Text Box 81"/>
          <p:cNvSpPr txBox="1">
            <a:spLocks noChangeArrowheads="1"/>
          </p:cNvSpPr>
          <p:nvPr/>
        </p:nvSpPr>
        <p:spPr bwMode="auto">
          <a:xfrm>
            <a:off x="6019800" y="4721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17490" name="Text Box 82"/>
          <p:cNvSpPr txBox="1">
            <a:spLocks noChangeArrowheads="1"/>
          </p:cNvSpPr>
          <p:nvPr/>
        </p:nvSpPr>
        <p:spPr bwMode="auto">
          <a:xfrm>
            <a:off x="7391400" y="5711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Traces are Nice, But …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 smtClean="0"/>
              <a:t>Treat trace as a big BB</a:t>
            </a:r>
          </a:p>
          <a:p>
            <a:pPr lvl="1"/>
            <a:r>
              <a:rPr lang="en-US" altLang="en-US" smtClean="0"/>
              <a:t>Transform trace ignoring side entrance/exits</a:t>
            </a:r>
          </a:p>
          <a:p>
            <a:pPr lvl="1"/>
            <a:r>
              <a:rPr lang="en-US" altLang="en-US" smtClean="0"/>
              <a:t>Insert fixup code</a:t>
            </a:r>
          </a:p>
          <a:p>
            <a:pPr lvl="2"/>
            <a:r>
              <a:rPr lang="en-US" altLang="en-US" smtClean="0"/>
              <a:t>aka bookkeeping</a:t>
            </a:r>
          </a:p>
          <a:p>
            <a:pPr lvl="1"/>
            <a:r>
              <a:rPr lang="en-US" altLang="en-US" smtClean="0"/>
              <a:t>Side entrance fixup is more painful</a:t>
            </a:r>
          </a:p>
          <a:p>
            <a:pPr lvl="1"/>
            <a:r>
              <a:rPr lang="en-US" altLang="en-US" smtClean="0"/>
              <a:t>Sometimes not possible so transform not allowed</a:t>
            </a:r>
          </a:p>
          <a:p>
            <a:r>
              <a:rPr lang="en-US" altLang="en-US" smtClean="0"/>
              <a:t>Solution</a:t>
            </a:r>
          </a:p>
          <a:p>
            <a:pPr lvl="1"/>
            <a:r>
              <a:rPr lang="en-US" altLang="en-US" smtClean="0"/>
              <a:t>Eliminate side entrances</a:t>
            </a:r>
          </a:p>
          <a:p>
            <a:pPr lvl="1"/>
            <a:r>
              <a:rPr lang="en-US" altLang="en-US" smtClean="0"/>
              <a:t>The </a:t>
            </a:r>
            <a:r>
              <a:rPr lang="en-US" altLang="en-US" u="sng" smtClean="0"/>
              <a:t>superblock</a:t>
            </a:r>
            <a:r>
              <a:rPr lang="en-US" altLang="en-US" smtClean="0"/>
              <a:t> is born</a:t>
            </a:r>
          </a:p>
        </p:txBody>
      </p:sp>
      <p:sp>
        <p:nvSpPr>
          <p:cNvPr id="18436" name="Rectangle 5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8437" name="Rectangle 6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8438" name="Rectangle 7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8439" name="Line 8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0" name="Rectangle 9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8441" name="Line 10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2" name="Rectangle 11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8443" name="Line 12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4" name="Line 13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5" name="Rectangle 14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8446" name="Line 15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7" name="Line 16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8" name="Line 17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49" name="Line 18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0" name="Line 19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1" name="Line 20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2" name="Line 21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3" name="Line 22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4" name="Text Box 23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55" name="Text Box 24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56" name="Text Box 25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57" name="Text Box 26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8458" name="Line 27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59" name="Text Box 28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60" name="Text Box 29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8461" name="Line 30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62" name="Text Box 31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8463" name="Text Box 32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8464" name="Text Box 33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8465" name="Text Box 34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Region Type 2 - Superblock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smtClean="0"/>
              <a:t>Superblock</a:t>
            </a:r>
            <a:r>
              <a:rPr lang="en-US" altLang="en-US" smtClean="0"/>
              <a:t> - Linear collection of basic blocks that tend to execute in sequence </a:t>
            </a:r>
            <a:r>
              <a:rPr lang="en-US" altLang="en-US" i="1" smtClean="0"/>
              <a:t>in which control flow may only enter at the first BB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“Likely control flow path”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Acyclic (outer backedge ok)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Trace with no side entrances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Side exits still exist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Superblock formation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1. Trace selection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2. Eliminate side entrances</a:t>
            </a:r>
          </a:p>
        </p:txBody>
      </p:sp>
      <p:sp>
        <p:nvSpPr>
          <p:cNvPr id="19460" name="Rectangle 5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9461" name="Rectangle 6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9462" name="Rectangle 7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9463" name="Line 8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9465" name="Line 10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6" name="Rectangle 11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9467" name="Line 12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3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Rectangle 14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9470" name="Line 15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6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7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8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Line 19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5" name="Line 20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6" name="Line 21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7" name="Line 22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8" name="Text Box 23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9479" name="Text Box 24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9480" name="Text Box 25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1" name="Text Box 26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9482" name="Line 27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3" name="Text Box 28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4" name="Text Box 29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9485" name="Line 30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86" name="Text Box 31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9487" name="Text Box 32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9488" name="Text Box 33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9489" name="Text Box 34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Tail Duplication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91000" cy="5216525"/>
          </a:xfrm>
        </p:spPr>
        <p:txBody>
          <a:bodyPr/>
          <a:lstStyle/>
          <a:p>
            <a:r>
              <a:rPr lang="en-US" altLang="en-US" smtClean="0"/>
              <a:t>To eliminate all side entrances replicate the “tail” portion of the trace</a:t>
            </a:r>
          </a:p>
          <a:p>
            <a:pPr lvl="1"/>
            <a:r>
              <a:rPr lang="en-US" altLang="en-US" smtClean="0"/>
              <a:t>Identify first side entrance</a:t>
            </a:r>
          </a:p>
          <a:p>
            <a:pPr lvl="1"/>
            <a:r>
              <a:rPr lang="en-US" altLang="en-US" smtClean="0"/>
              <a:t>Replicate all BB from the target to the bottom</a:t>
            </a:r>
          </a:p>
          <a:p>
            <a:pPr lvl="1"/>
            <a:r>
              <a:rPr lang="en-US" altLang="en-US" smtClean="0"/>
              <a:t>Redirect all side entrances to the duplicated BBs</a:t>
            </a:r>
          </a:p>
          <a:p>
            <a:pPr lvl="1"/>
            <a:r>
              <a:rPr lang="en-US" altLang="en-US" smtClean="0"/>
              <a:t>Copy each BB only once</a:t>
            </a:r>
          </a:p>
          <a:p>
            <a:pPr lvl="1"/>
            <a:r>
              <a:rPr lang="en-US" altLang="en-US" smtClean="0"/>
              <a:t>Max code expansion = 2x-1 where x is the number of BB in the trace</a:t>
            </a:r>
          </a:p>
          <a:p>
            <a:pPr lvl="1"/>
            <a:r>
              <a:rPr lang="en-US" altLang="en-US" smtClean="0"/>
              <a:t>Adjust profile information</a:t>
            </a:r>
          </a:p>
        </p:txBody>
      </p:sp>
      <p:sp>
        <p:nvSpPr>
          <p:cNvPr id="20484" name="Rectangle 5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0485" name="Rectangle 6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0487" name="Line 8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8" name="Rectangle 9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0489" name="Line 10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0" name="Rectangle 11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0491" name="Line 12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3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Rectangle 14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0494" name="Line 15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5" name="Line 16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6" name="Line 17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7" name="Line 18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8" name="Line 19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9" name="Line 20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0" name="Line 21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1" name="Line 22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2" name="Text Box 23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0503" name="Text Box 24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0504" name="Text Box 25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0505" name="Text Box 26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0506" name="Line 27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07" name="Text Box 28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0508" name="Text Box 29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0509" name="Line 30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10" name="Text Box 31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0511" name="Text Box 32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0512" name="Text Box 33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0513" name="Text Box 34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Superblock Formation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2362200" y="2971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2971800" y="3810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9718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2743200" y="3429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Rectangle 7"/>
          <p:cNvSpPr>
            <a:spLocks noChangeArrowheads="1"/>
          </p:cNvSpPr>
          <p:nvPr/>
        </p:nvSpPr>
        <p:spPr bwMode="auto">
          <a:xfrm>
            <a:off x="2362200" y="4572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 flipH="1">
            <a:off x="3352800" y="34290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2971800" y="2209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 flipH="1">
            <a:off x="2743200" y="2667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3352800" y="2667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3581400" y="2971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 flipH="1" flipV="1">
            <a:off x="1371600" y="60960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 flipV="1">
            <a:off x="1371600" y="19050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1371600" y="1905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32004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 flipH="1">
            <a:off x="2743200" y="42672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2819400" y="50292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Line 19"/>
          <p:cNvSpPr>
            <a:spLocks noChangeShapeType="1"/>
          </p:cNvSpPr>
          <p:nvPr/>
        </p:nvSpPr>
        <p:spPr bwMode="auto">
          <a:xfrm>
            <a:off x="3429000" y="42672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4" name="Line 20"/>
          <p:cNvSpPr>
            <a:spLocks noChangeShapeType="1"/>
          </p:cNvSpPr>
          <p:nvPr/>
        </p:nvSpPr>
        <p:spPr bwMode="auto">
          <a:xfrm>
            <a:off x="3352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2498725" y="2552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3794125" y="26289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2514600" y="4187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3489325" y="4686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1529" name="Line 25"/>
          <p:cNvSpPr>
            <a:spLocks noChangeShapeType="1"/>
          </p:cNvSpPr>
          <p:nvPr/>
        </p:nvSpPr>
        <p:spPr bwMode="auto">
          <a:xfrm>
            <a:off x="3352800" y="1752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3413125" y="1638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898525" y="25527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21532" name="Line 28"/>
          <p:cNvSpPr>
            <a:spLocks noChangeShapeType="1"/>
          </p:cNvSpPr>
          <p:nvPr/>
        </p:nvSpPr>
        <p:spPr bwMode="auto">
          <a:xfrm>
            <a:off x="3429000" y="58674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3489325" y="6210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2574925" y="3467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3717925" y="34671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2651125" y="506730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68580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1538" name="Rectangle 34"/>
          <p:cNvSpPr>
            <a:spLocks noChangeArrowheads="1"/>
          </p:cNvSpPr>
          <p:nvPr/>
        </p:nvSpPr>
        <p:spPr bwMode="auto">
          <a:xfrm>
            <a:off x="68580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1539" name="Rectangle 35"/>
          <p:cNvSpPr>
            <a:spLocks noChangeArrowheads="1"/>
          </p:cNvSpPr>
          <p:nvPr/>
        </p:nvSpPr>
        <p:spPr bwMode="auto">
          <a:xfrm>
            <a:off x="6858000" y="5334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>
            <a:off x="72390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8229600" y="4572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BB5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21542" name="Rectangle 38"/>
          <p:cNvSpPr>
            <a:spLocks noChangeArrowheads="1"/>
          </p:cNvSpPr>
          <p:nvPr/>
        </p:nvSpPr>
        <p:spPr bwMode="auto">
          <a:xfrm>
            <a:off x="68580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 flipH="1">
            <a:off x="7239000" y="2590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7239000" y="25908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Rectangle 41"/>
          <p:cNvSpPr>
            <a:spLocks noChangeArrowheads="1"/>
          </p:cNvSpPr>
          <p:nvPr/>
        </p:nvSpPr>
        <p:spPr bwMode="auto">
          <a:xfrm>
            <a:off x="8229600" y="2971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1546" name="Line 42"/>
          <p:cNvSpPr>
            <a:spLocks noChangeShapeType="1"/>
          </p:cNvSpPr>
          <p:nvPr/>
        </p:nvSpPr>
        <p:spPr bwMode="auto">
          <a:xfrm flipH="1" flipV="1">
            <a:off x="6248400" y="60198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7" name="Line 43"/>
          <p:cNvSpPr>
            <a:spLocks noChangeShapeType="1"/>
          </p:cNvSpPr>
          <p:nvPr/>
        </p:nvSpPr>
        <p:spPr bwMode="auto">
          <a:xfrm flipV="1">
            <a:off x="6248400" y="18288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6248400" y="18288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>
            <a:off x="7086600" y="182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Line 46"/>
          <p:cNvSpPr>
            <a:spLocks noChangeShapeType="1"/>
          </p:cNvSpPr>
          <p:nvPr/>
        </p:nvSpPr>
        <p:spPr bwMode="auto">
          <a:xfrm>
            <a:off x="7239000" y="41910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1" name="Line 47"/>
          <p:cNvSpPr>
            <a:spLocks noChangeShapeType="1"/>
          </p:cNvSpPr>
          <p:nvPr/>
        </p:nvSpPr>
        <p:spPr bwMode="auto">
          <a:xfrm>
            <a:off x="7239000" y="41910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2" name="Line 48"/>
          <p:cNvSpPr>
            <a:spLocks noChangeShapeType="1"/>
          </p:cNvSpPr>
          <p:nvPr/>
        </p:nvSpPr>
        <p:spPr bwMode="auto">
          <a:xfrm>
            <a:off x="72390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66294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7848600" y="2511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7772400" y="4035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</a:t>
            </a:r>
          </a:p>
        </p:txBody>
      </p:sp>
      <p:sp>
        <p:nvSpPr>
          <p:cNvPr id="21556" name="Text Box 52"/>
          <p:cNvSpPr txBox="1">
            <a:spLocks noChangeArrowheads="1"/>
          </p:cNvSpPr>
          <p:nvPr/>
        </p:nvSpPr>
        <p:spPr bwMode="auto">
          <a:xfrm>
            <a:off x="6705600" y="4416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72</a:t>
            </a:r>
          </a:p>
        </p:txBody>
      </p:sp>
      <p:sp>
        <p:nvSpPr>
          <p:cNvPr id="21557" name="Line 53"/>
          <p:cNvSpPr>
            <a:spLocks noChangeShapeType="1"/>
          </p:cNvSpPr>
          <p:nvPr/>
        </p:nvSpPr>
        <p:spPr bwMode="auto">
          <a:xfrm>
            <a:off x="72390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8" name="Text Box 54"/>
          <p:cNvSpPr txBox="1">
            <a:spLocks noChangeArrowheads="1"/>
          </p:cNvSpPr>
          <p:nvPr/>
        </p:nvSpPr>
        <p:spPr bwMode="auto">
          <a:xfrm>
            <a:off x="7086600" y="1520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21559" name="Text Box 55"/>
          <p:cNvSpPr txBox="1">
            <a:spLocks noChangeArrowheads="1"/>
          </p:cNvSpPr>
          <p:nvPr/>
        </p:nvSpPr>
        <p:spPr bwMode="auto">
          <a:xfrm>
            <a:off x="5740400" y="270142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64.8</a:t>
            </a:r>
          </a:p>
        </p:txBody>
      </p:sp>
      <p:sp>
        <p:nvSpPr>
          <p:cNvPr id="21560" name="Line 56"/>
          <p:cNvSpPr>
            <a:spLocks noChangeShapeType="1"/>
          </p:cNvSpPr>
          <p:nvPr/>
        </p:nvSpPr>
        <p:spPr bwMode="auto">
          <a:xfrm>
            <a:off x="7315200" y="57912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1" name="Text Box 57"/>
          <p:cNvSpPr txBox="1">
            <a:spLocks noChangeArrowheads="1"/>
          </p:cNvSpPr>
          <p:nvPr/>
        </p:nvSpPr>
        <p:spPr bwMode="auto">
          <a:xfrm>
            <a:off x="7315200" y="5867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7.2</a:t>
            </a:r>
          </a:p>
        </p:txBody>
      </p:sp>
      <p:sp>
        <p:nvSpPr>
          <p:cNvPr id="21562" name="Text Box 58"/>
          <p:cNvSpPr txBox="1">
            <a:spLocks noChangeArrowheads="1"/>
          </p:cNvSpPr>
          <p:nvPr/>
        </p:nvSpPr>
        <p:spPr bwMode="auto">
          <a:xfrm>
            <a:off x="66294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21563" name="Text Box 59"/>
          <p:cNvSpPr txBox="1">
            <a:spLocks noChangeArrowheads="1"/>
          </p:cNvSpPr>
          <p:nvPr/>
        </p:nvSpPr>
        <p:spPr bwMode="auto">
          <a:xfrm>
            <a:off x="80772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21564" name="Text Box 60"/>
          <p:cNvSpPr txBox="1">
            <a:spLocks noChangeArrowheads="1"/>
          </p:cNvSpPr>
          <p:nvPr/>
        </p:nvSpPr>
        <p:spPr bwMode="auto">
          <a:xfrm>
            <a:off x="8563704" y="5008602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10</a:t>
            </a:r>
            <a:endParaRPr lang="en-US" altLang="en-US" dirty="0"/>
          </a:p>
        </p:txBody>
      </p:sp>
      <p:sp>
        <p:nvSpPr>
          <p:cNvPr id="21565" name="Rectangle 61"/>
          <p:cNvSpPr>
            <a:spLocks noChangeArrowheads="1"/>
          </p:cNvSpPr>
          <p:nvPr/>
        </p:nvSpPr>
        <p:spPr bwMode="auto">
          <a:xfrm>
            <a:off x="8229600" y="5334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BB6’</a:t>
            </a:r>
          </a:p>
        </p:txBody>
      </p:sp>
      <p:sp>
        <p:nvSpPr>
          <p:cNvPr id="21566" name="Rectangle 62"/>
          <p:cNvSpPr>
            <a:spLocks noChangeArrowheads="1"/>
          </p:cNvSpPr>
          <p:nvPr/>
        </p:nvSpPr>
        <p:spPr bwMode="auto">
          <a:xfrm>
            <a:off x="8229600" y="3810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BB4’</a:t>
            </a:r>
          </a:p>
        </p:txBody>
      </p:sp>
      <p:sp>
        <p:nvSpPr>
          <p:cNvPr id="21567" name="Line 63"/>
          <p:cNvSpPr>
            <a:spLocks noChangeShapeType="1"/>
          </p:cNvSpPr>
          <p:nvPr/>
        </p:nvSpPr>
        <p:spPr bwMode="auto">
          <a:xfrm>
            <a:off x="8610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8" name="Line 64"/>
          <p:cNvSpPr>
            <a:spLocks noChangeShapeType="1"/>
          </p:cNvSpPr>
          <p:nvPr/>
        </p:nvSpPr>
        <p:spPr bwMode="auto">
          <a:xfrm>
            <a:off x="8610600" y="3429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69" name="Line 65"/>
          <p:cNvSpPr>
            <a:spLocks noChangeShapeType="1"/>
          </p:cNvSpPr>
          <p:nvPr/>
        </p:nvSpPr>
        <p:spPr bwMode="auto">
          <a:xfrm>
            <a:off x="86106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0" name="Line 66"/>
          <p:cNvSpPr>
            <a:spLocks noChangeShapeType="1"/>
          </p:cNvSpPr>
          <p:nvPr/>
        </p:nvSpPr>
        <p:spPr bwMode="auto">
          <a:xfrm flipH="1">
            <a:off x="7391400" y="5791200"/>
            <a:ext cx="1295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1" name="Line 67"/>
          <p:cNvSpPr>
            <a:spLocks noChangeShapeType="1"/>
          </p:cNvSpPr>
          <p:nvPr/>
        </p:nvSpPr>
        <p:spPr bwMode="auto">
          <a:xfrm>
            <a:off x="88392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2" name="Line 68"/>
          <p:cNvSpPr>
            <a:spLocks noChangeShapeType="1"/>
          </p:cNvSpPr>
          <p:nvPr/>
        </p:nvSpPr>
        <p:spPr bwMode="auto">
          <a:xfrm>
            <a:off x="8839200" y="6019800"/>
            <a:ext cx="5787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3" name="Line 69"/>
          <p:cNvSpPr>
            <a:spLocks noChangeShapeType="1"/>
          </p:cNvSpPr>
          <p:nvPr/>
        </p:nvSpPr>
        <p:spPr bwMode="auto">
          <a:xfrm flipV="1">
            <a:off x="9417916" y="1905000"/>
            <a:ext cx="0" cy="411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4" name="Line 70"/>
          <p:cNvSpPr>
            <a:spLocks noChangeShapeType="1"/>
          </p:cNvSpPr>
          <p:nvPr/>
        </p:nvSpPr>
        <p:spPr bwMode="auto">
          <a:xfrm flipH="1">
            <a:off x="7543800" y="1905000"/>
            <a:ext cx="18741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5" name="Line 71"/>
          <p:cNvSpPr>
            <a:spLocks noChangeShapeType="1"/>
          </p:cNvSpPr>
          <p:nvPr/>
        </p:nvSpPr>
        <p:spPr bwMode="auto">
          <a:xfrm>
            <a:off x="7543800" y="1905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76" name="Text Box 72"/>
          <p:cNvSpPr txBox="1">
            <a:spLocks noChangeArrowheads="1"/>
          </p:cNvSpPr>
          <p:nvPr/>
        </p:nvSpPr>
        <p:spPr bwMode="auto">
          <a:xfrm>
            <a:off x="8610600" y="426402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2</a:t>
            </a:r>
            <a:endParaRPr lang="en-US" altLang="en-US" dirty="0"/>
          </a:p>
        </p:txBody>
      </p:sp>
      <p:sp>
        <p:nvSpPr>
          <p:cNvPr id="21577" name="Text Box 73"/>
          <p:cNvSpPr txBox="1">
            <a:spLocks noChangeArrowheads="1"/>
          </p:cNvSpPr>
          <p:nvPr/>
        </p:nvSpPr>
        <p:spPr bwMode="auto">
          <a:xfrm>
            <a:off x="7832725" y="6134100"/>
            <a:ext cx="469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2.8</a:t>
            </a:r>
          </a:p>
        </p:txBody>
      </p:sp>
      <p:sp>
        <p:nvSpPr>
          <p:cNvPr id="21578" name="Text Box 74"/>
          <p:cNvSpPr txBox="1">
            <a:spLocks noChangeArrowheads="1"/>
          </p:cNvSpPr>
          <p:nvPr/>
        </p:nvSpPr>
        <p:spPr bwMode="auto">
          <a:xfrm>
            <a:off x="8823325" y="605790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25.2</a:t>
            </a:r>
          </a:p>
        </p:txBody>
      </p:sp>
      <p:sp>
        <p:nvSpPr>
          <p:cNvPr id="21579" name="Rectangle 75"/>
          <p:cNvSpPr>
            <a:spLocks noChangeArrowheads="1"/>
          </p:cNvSpPr>
          <p:nvPr/>
        </p:nvSpPr>
        <p:spPr bwMode="auto">
          <a:xfrm>
            <a:off x="6705600" y="1981200"/>
            <a:ext cx="1066800" cy="3962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3" name="Straight Connector 2"/>
          <p:cNvCxnSpPr>
            <a:stCxn id="21566" idx="3"/>
          </p:cNvCxnSpPr>
          <p:nvPr/>
        </p:nvCxnSpPr>
        <p:spPr bwMode="auto">
          <a:xfrm flipV="1">
            <a:off x="8991600" y="4035425"/>
            <a:ext cx="152400" cy="3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Straight Connector 4"/>
          <p:cNvCxnSpPr/>
          <p:nvPr/>
        </p:nvCxnSpPr>
        <p:spPr bwMode="auto">
          <a:xfrm flipV="1">
            <a:off x="9144000" y="4035425"/>
            <a:ext cx="0" cy="15271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Arrow Connector 8"/>
          <p:cNvCxnSpPr>
            <a:endCxn id="21565" idx="3"/>
          </p:cNvCxnSpPr>
          <p:nvPr/>
        </p:nvCxnSpPr>
        <p:spPr bwMode="auto">
          <a:xfrm flipH="1" flipV="1">
            <a:off x="8991600" y="5562600"/>
            <a:ext cx="1524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Text Box 60"/>
          <p:cNvSpPr txBox="1">
            <a:spLocks noChangeArrowheads="1"/>
          </p:cNvSpPr>
          <p:nvPr/>
        </p:nvSpPr>
        <p:spPr bwMode="auto">
          <a:xfrm>
            <a:off x="9005304" y="3739634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18</a:t>
            </a:r>
            <a:endParaRPr lang="en-US" altLang="en-US" dirty="0"/>
          </a:p>
        </p:txBody>
      </p:sp>
      <p:sp>
        <p:nvSpPr>
          <p:cNvPr id="13" name="Right Arrow 12"/>
          <p:cNvSpPr/>
          <p:nvPr/>
        </p:nvSpPr>
        <p:spPr bwMode="auto">
          <a:xfrm>
            <a:off x="4876800" y="3467100"/>
            <a:ext cx="863600" cy="796925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73837" y="4362271"/>
            <a:ext cx="14798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Duplicate</a:t>
            </a:r>
          </a:p>
          <a:p>
            <a:r>
              <a:rPr lang="en-US" dirty="0" smtClean="0"/>
              <a:t>BB4 and BB6</a:t>
            </a:r>
          </a:p>
          <a:p>
            <a:r>
              <a:rPr lang="en-US" dirty="0"/>
              <a:t>a</a:t>
            </a:r>
            <a:r>
              <a:rPr lang="en-US" dirty="0" smtClean="0"/>
              <a:t>nd adjust</a:t>
            </a:r>
            <a:br>
              <a:rPr lang="en-US" dirty="0" smtClean="0"/>
            </a:br>
            <a:r>
              <a:rPr lang="en-US" dirty="0" smtClean="0"/>
              <a:t>control flow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143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Issues with Superblocks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mtClean="0"/>
              <a:t>Central tradeoff</a:t>
            </a:r>
          </a:p>
          <a:p>
            <a:pPr lvl="1"/>
            <a:r>
              <a:rPr lang="en-US" altLang="en-US" smtClean="0"/>
              <a:t>Side entrance elimination</a:t>
            </a:r>
          </a:p>
          <a:p>
            <a:pPr lvl="2"/>
            <a:r>
              <a:rPr lang="en-US" altLang="en-US" smtClean="0"/>
              <a:t>Compiler complexity</a:t>
            </a:r>
          </a:p>
          <a:p>
            <a:pPr lvl="2"/>
            <a:r>
              <a:rPr lang="en-US" altLang="en-US" smtClean="0"/>
              <a:t>Compiler effectiveness</a:t>
            </a:r>
          </a:p>
          <a:p>
            <a:pPr lvl="1"/>
            <a:r>
              <a:rPr lang="en-US" altLang="en-US" smtClean="0"/>
              <a:t>Code size increase</a:t>
            </a:r>
          </a:p>
          <a:p>
            <a:r>
              <a:rPr lang="en-US" altLang="en-US" smtClean="0"/>
              <a:t>Apply intelligently</a:t>
            </a:r>
          </a:p>
          <a:p>
            <a:pPr lvl="1"/>
            <a:r>
              <a:rPr lang="en-US" altLang="en-US" smtClean="0"/>
              <a:t>Most frequently executed BBs are converted to SBs</a:t>
            </a:r>
          </a:p>
          <a:p>
            <a:pPr lvl="1"/>
            <a:r>
              <a:rPr lang="en-US" altLang="en-US" smtClean="0"/>
              <a:t>Set upper limit on code expansion</a:t>
            </a:r>
          </a:p>
          <a:p>
            <a:pPr lvl="1"/>
            <a:r>
              <a:rPr lang="en-US" altLang="en-US" smtClean="0"/>
              <a:t>1.0 – 1.10x are typical code expansion ratios from SB formation</a:t>
            </a:r>
          </a:p>
        </p:txBody>
      </p:sp>
      <p:sp>
        <p:nvSpPr>
          <p:cNvPr id="47" name="Rectangle 33"/>
          <p:cNvSpPr>
            <a:spLocks noChangeArrowheads="1"/>
          </p:cNvSpPr>
          <p:nvPr/>
        </p:nvSpPr>
        <p:spPr bwMode="auto">
          <a:xfrm>
            <a:off x="68580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48" name="Rectangle 34"/>
          <p:cNvSpPr>
            <a:spLocks noChangeArrowheads="1"/>
          </p:cNvSpPr>
          <p:nvPr/>
        </p:nvSpPr>
        <p:spPr bwMode="auto">
          <a:xfrm>
            <a:off x="68580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49" name="Rectangle 35"/>
          <p:cNvSpPr>
            <a:spLocks noChangeArrowheads="1"/>
          </p:cNvSpPr>
          <p:nvPr/>
        </p:nvSpPr>
        <p:spPr bwMode="auto">
          <a:xfrm>
            <a:off x="6858000" y="5334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50" name="Line 36"/>
          <p:cNvSpPr>
            <a:spLocks noChangeShapeType="1"/>
          </p:cNvSpPr>
          <p:nvPr/>
        </p:nvSpPr>
        <p:spPr bwMode="auto">
          <a:xfrm>
            <a:off x="7239000" y="33528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" name="Rectangle 37"/>
          <p:cNvSpPr>
            <a:spLocks noChangeArrowheads="1"/>
          </p:cNvSpPr>
          <p:nvPr/>
        </p:nvSpPr>
        <p:spPr bwMode="auto">
          <a:xfrm>
            <a:off x="8229600" y="4572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 smtClean="0">
                <a:solidFill>
                  <a:schemeClr val="tx1"/>
                </a:solidFill>
              </a:rPr>
              <a:t>BB5</a:t>
            </a:r>
            <a:endParaRPr lang="en-US" altLang="en-US" dirty="0">
              <a:solidFill>
                <a:schemeClr val="tx1"/>
              </a:solidFill>
            </a:endParaRPr>
          </a:p>
        </p:txBody>
      </p:sp>
      <p:sp>
        <p:nvSpPr>
          <p:cNvPr id="52" name="Rectangle 38"/>
          <p:cNvSpPr>
            <a:spLocks noChangeArrowheads="1"/>
          </p:cNvSpPr>
          <p:nvPr/>
        </p:nvSpPr>
        <p:spPr bwMode="auto">
          <a:xfrm>
            <a:off x="68580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53" name="Line 39"/>
          <p:cNvSpPr>
            <a:spLocks noChangeShapeType="1"/>
          </p:cNvSpPr>
          <p:nvPr/>
        </p:nvSpPr>
        <p:spPr bwMode="auto">
          <a:xfrm flipH="1">
            <a:off x="7239000" y="2590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" name="Line 40"/>
          <p:cNvSpPr>
            <a:spLocks noChangeShapeType="1"/>
          </p:cNvSpPr>
          <p:nvPr/>
        </p:nvSpPr>
        <p:spPr bwMode="auto">
          <a:xfrm>
            <a:off x="7239000" y="2590800"/>
            <a:ext cx="1219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" name="Rectangle 41"/>
          <p:cNvSpPr>
            <a:spLocks noChangeArrowheads="1"/>
          </p:cNvSpPr>
          <p:nvPr/>
        </p:nvSpPr>
        <p:spPr bwMode="auto">
          <a:xfrm>
            <a:off x="8229600" y="2971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56" name="Line 42"/>
          <p:cNvSpPr>
            <a:spLocks noChangeShapeType="1"/>
          </p:cNvSpPr>
          <p:nvPr/>
        </p:nvSpPr>
        <p:spPr bwMode="auto">
          <a:xfrm flipH="1" flipV="1">
            <a:off x="6248400" y="60198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43"/>
          <p:cNvSpPr>
            <a:spLocks noChangeShapeType="1"/>
          </p:cNvSpPr>
          <p:nvPr/>
        </p:nvSpPr>
        <p:spPr bwMode="auto">
          <a:xfrm flipV="1">
            <a:off x="6248400" y="18288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Line 44"/>
          <p:cNvSpPr>
            <a:spLocks noChangeShapeType="1"/>
          </p:cNvSpPr>
          <p:nvPr/>
        </p:nvSpPr>
        <p:spPr bwMode="auto">
          <a:xfrm>
            <a:off x="6248400" y="1828800"/>
            <a:ext cx="838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" name="Line 45"/>
          <p:cNvSpPr>
            <a:spLocks noChangeShapeType="1"/>
          </p:cNvSpPr>
          <p:nvPr/>
        </p:nvSpPr>
        <p:spPr bwMode="auto">
          <a:xfrm>
            <a:off x="7086600" y="18288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" name="Line 46"/>
          <p:cNvSpPr>
            <a:spLocks noChangeShapeType="1"/>
          </p:cNvSpPr>
          <p:nvPr/>
        </p:nvSpPr>
        <p:spPr bwMode="auto">
          <a:xfrm>
            <a:off x="7239000" y="41910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" name="Line 47"/>
          <p:cNvSpPr>
            <a:spLocks noChangeShapeType="1"/>
          </p:cNvSpPr>
          <p:nvPr/>
        </p:nvSpPr>
        <p:spPr bwMode="auto">
          <a:xfrm>
            <a:off x="7239000" y="4191000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" name="Line 48"/>
          <p:cNvSpPr>
            <a:spLocks noChangeShapeType="1"/>
          </p:cNvSpPr>
          <p:nvPr/>
        </p:nvSpPr>
        <p:spPr bwMode="auto">
          <a:xfrm>
            <a:off x="72390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" name="Text Box 49"/>
          <p:cNvSpPr txBox="1">
            <a:spLocks noChangeArrowheads="1"/>
          </p:cNvSpPr>
          <p:nvPr/>
        </p:nvSpPr>
        <p:spPr bwMode="auto">
          <a:xfrm>
            <a:off x="66294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64" name="Text Box 50"/>
          <p:cNvSpPr txBox="1">
            <a:spLocks noChangeArrowheads="1"/>
          </p:cNvSpPr>
          <p:nvPr/>
        </p:nvSpPr>
        <p:spPr bwMode="auto">
          <a:xfrm>
            <a:off x="7848600" y="2511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65" name="Text Box 51"/>
          <p:cNvSpPr txBox="1">
            <a:spLocks noChangeArrowheads="1"/>
          </p:cNvSpPr>
          <p:nvPr/>
        </p:nvSpPr>
        <p:spPr bwMode="auto">
          <a:xfrm>
            <a:off x="7772400" y="4035425"/>
            <a:ext cx="298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</a:t>
            </a:r>
          </a:p>
        </p:txBody>
      </p:sp>
      <p:sp>
        <p:nvSpPr>
          <p:cNvPr id="66" name="Text Box 52"/>
          <p:cNvSpPr txBox="1">
            <a:spLocks noChangeArrowheads="1"/>
          </p:cNvSpPr>
          <p:nvPr/>
        </p:nvSpPr>
        <p:spPr bwMode="auto">
          <a:xfrm>
            <a:off x="6705600" y="44164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72</a:t>
            </a:r>
          </a:p>
        </p:txBody>
      </p:sp>
      <p:sp>
        <p:nvSpPr>
          <p:cNvPr id="67" name="Line 53"/>
          <p:cNvSpPr>
            <a:spLocks noChangeShapeType="1"/>
          </p:cNvSpPr>
          <p:nvPr/>
        </p:nvSpPr>
        <p:spPr bwMode="auto">
          <a:xfrm>
            <a:off x="72390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Text Box 54"/>
          <p:cNvSpPr txBox="1">
            <a:spLocks noChangeArrowheads="1"/>
          </p:cNvSpPr>
          <p:nvPr/>
        </p:nvSpPr>
        <p:spPr bwMode="auto">
          <a:xfrm>
            <a:off x="7086600" y="1520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69" name="Text Box 55"/>
          <p:cNvSpPr txBox="1">
            <a:spLocks noChangeArrowheads="1"/>
          </p:cNvSpPr>
          <p:nvPr/>
        </p:nvSpPr>
        <p:spPr bwMode="auto">
          <a:xfrm>
            <a:off x="5740400" y="270142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64.8</a:t>
            </a:r>
          </a:p>
        </p:txBody>
      </p:sp>
      <p:sp>
        <p:nvSpPr>
          <p:cNvPr id="70" name="Line 56"/>
          <p:cNvSpPr>
            <a:spLocks noChangeShapeType="1"/>
          </p:cNvSpPr>
          <p:nvPr/>
        </p:nvSpPr>
        <p:spPr bwMode="auto">
          <a:xfrm>
            <a:off x="7315200" y="57912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" name="Text Box 57"/>
          <p:cNvSpPr txBox="1">
            <a:spLocks noChangeArrowheads="1"/>
          </p:cNvSpPr>
          <p:nvPr/>
        </p:nvSpPr>
        <p:spPr bwMode="auto">
          <a:xfrm>
            <a:off x="7315200" y="58674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7.2</a:t>
            </a:r>
          </a:p>
        </p:txBody>
      </p:sp>
      <p:sp>
        <p:nvSpPr>
          <p:cNvPr id="72" name="Text Box 58"/>
          <p:cNvSpPr txBox="1">
            <a:spLocks noChangeArrowheads="1"/>
          </p:cNvSpPr>
          <p:nvPr/>
        </p:nvSpPr>
        <p:spPr bwMode="auto">
          <a:xfrm>
            <a:off x="66294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73" name="Text Box 59"/>
          <p:cNvSpPr txBox="1">
            <a:spLocks noChangeArrowheads="1"/>
          </p:cNvSpPr>
          <p:nvPr/>
        </p:nvSpPr>
        <p:spPr bwMode="auto">
          <a:xfrm>
            <a:off x="8077200" y="3425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74" name="Text Box 60"/>
          <p:cNvSpPr txBox="1">
            <a:spLocks noChangeArrowheads="1"/>
          </p:cNvSpPr>
          <p:nvPr/>
        </p:nvSpPr>
        <p:spPr bwMode="auto">
          <a:xfrm>
            <a:off x="8563704" y="5008602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10</a:t>
            </a:r>
            <a:endParaRPr lang="en-US" altLang="en-US" dirty="0"/>
          </a:p>
        </p:txBody>
      </p:sp>
      <p:sp>
        <p:nvSpPr>
          <p:cNvPr id="75" name="Rectangle 61"/>
          <p:cNvSpPr>
            <a:spLocks noChangeArrowheads="1"/>
          </p:cNvSpPr>
          <p:nvPr/>
        </p:nvSpPr>
        <p:spPr bwMode="auto">
          <a:xfrm>
            <a:off x="8229600" y="5334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BB6’</a:t>
            </a:r>
          </a:p>
        </p:txBody>
      </p:sp>
      <p:sp>
        <p:nvSpPr>
          <p:cNvPr id="76" name="Rectangle 62"/>
          <p:cNvSpPr>
            <a:spLocks noChangeArrowheads="1"/>
          </p:cNvSpPr>
          <p:nvPr/>
        </p:nvSpPr>
        <p:spPr bwMode="auto">
          <a:xfrm>
            <a:off x="8229600" y="38100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BB4’</a:t>
            </a:r>
          </a:p>
        </p:txBody>
      </p:sp>
      <p:sp>
        <p:nvSpPr>
          <p:cNvPr id="77" name="Line 63"/>
          <p:cNvSpPr>
            <a:spLocks noChangeShapeType="1"/>
          </p:cNvSpPr>
          <p:nvPr/>
        </p:nvSpPr>
        <p:spPr bwMode="auto">
          <a:xfrm>
            <a:off x="8610600" y="5029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8" name="Line 64"/>
          <p:cNvSpPr>
            <a:spLocks noChangeShapeType="1"/>
          </p:cNvSpPr>
          <p:nvPr/>
        </p:nvSpPr>
        <p:spPr bwMode="auto">
          <a:xfrm>
            <a:off x="8610600" y="3429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9" name="Line 65"/>
          <p:cNvSpPr>
            <a:spLocks noChangeShapeType="1"/>
          </p:cNvSpPr>
          <p:nvPr/>
        </p:nvSpPr>
        <p:spPr bwMode="auto">
          <a:xfrm>
            <a:off x="8610600" y="4267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0" name="Line 66"/>
          <p:cNvSpPr>
            <a:spLocks noChangeShapeType="1"/>
          </p:cNvSpPr>
          <p:nvPr/>
        </p:nvSpPr>
        <p:spPr bwMode="auto">
          <a:xfrm flipH="1">
            <a:off x="7391400" y="5791200"/>
            <a:ext cx="12954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" name="Line 67"/>
          <p:cNvSpPr>
            <a:spLocks noChangeShapeType="1"/>
          </p:cNvSpPr>
          <p:nvPr/>
        </p:nvSpPr>
        <p:spPr bwMode="auto">
          <a:xfrm>
            <a:off x="8839200" y="5791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" name="Line 68"/>
          <p:cNvSpPr>
            <a:spLocks noChangeShapeType="1"/>
          </p:cNvSpPr>
          <p:nvPr/>
        </p:nvSpPr>
        <p:spPr bwMode="auto">
          <a:xfrm>
            <a:off x="8839200" y="6019800"/>
            <a:ext cx="5787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3" name="Line 69"/>
          <p:cNvSpPr>
            <a:spLocks noChangeShapeType="1"/>
          </p:cNvSpPr>
          <p:nvPr/>
        </p:nvSpPr>
        <p:spPr bwMode="auto">
          <a:xfrm flipV="1">
            <a:off x="9417916" y="1905000"/>
            <a:ext cx="0" cy="411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" name="Line 70"/>
          <p:cNvSpPr>
            <a:spLocks noChangeShapeType="1"/>
          </p:cNvSpPr>
          <p:nvPr/>
        </p:nvSpPr>
        <p:spPr bwMode="auto">
          <a:xfrm flipH="1">
            <a:off x="7543800" y="1905000"/>
            <a:ext cx="187411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5" name="Line 71"/>
          <p:cNvSpPr>
            <a:spLocks noChangeShapeType="1"/>
          </p:cNvSpPr>
          <p:nvPr/>
        </p:nvSpPr>
        <p:spPr bwMode="auto">
          <a:xfrm>
            <a:off x="7543800" y="1905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6" name="Text Box 72"/>
          <p:cNvSpPr txBox="1">
            <a:spLocks noChangeArrowheads="1"/>
          </p:cNvSpPr>
          <p:nvPr/>
        </p:nvSpPr>
        <p:spPr bwMode="auto">
          <a:xfrm>
            <a:off x="8610600" y="4264025"/>
            <a:ext cx="30008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2</a:t>
            </a:r>
            <a:endParaRPr lang="en-US" altLang="en-US" dirty="0"/>
          </a:p>
        </p:txBody>
      </p:sp>
      <p:sp>
        <p:nvSpPr>
          <p:cNvPr id="87" name="Text Box 73"/>
          <p:cNvSpPr txBox="1">
            <a:spLocks noChangeArrowheads="1"/>
          </p:cNvSpPr>
          <p:nvPr/>
        </p:nvSpPr>
        <p:spPr bwMode="auto">
          <a:xfrm>
            <a:off x="7832725" y="6134100"/>
            <a:ext cx="4699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2.8</a:t>
            </a:r>
          </a:p>
        </p:txBody>
      </p:sp>
      <p:sp>
        <p:nvSpPr>
          <p:cNvPr id="88" name="Text Box 74"/>
          <p:cNvSpPr txBox="1">
            <a:spLocks noChangeArrowheads="1"/>
          </p:cNvSpPr>
          <p:nvPr/>
        </p:nvSpPr>
        <p:spPr bwMode="auto">
          <a:xfrm>
            <a:off x="8823325" y="6057900"/>
            <a:ext cx="584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25.2</a:t>
            </a:r>
          </a:p>
        </p:txBody>
      </p:sp>
      <p:sp>
        <p:nvSpPr>
          <p:cNvPr id="89" name="Rectangle 75"/>
          <p:cNvSpPr>
            <a:spLocks noChangeArrowheads="1"/>
          </p:cNvSpPr>
          <p:nvPr/>
        </p:nvSpPr>
        <p:spPr bwMode="auto">
          <a:xfrm>
            <a:off x="6705600" y="1981200"/>
            <a:ext cx="1066800" cy="3962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cxnSp>
        <p:nvCxnSpPr>
          <p:cNvPr id="90" name="Straight Connector 89"/>
          <p:cNvCxnSpPr>
            <a:stCxn id="76" idx="3"/>
          </p:cNvCxnSpPr>
          <p:nvPr/>
        </p:nvCxnSpPr>
        <p:spPr bwMode="auto">
          <a:xfrm flipV="1">
            <a:off x="8991600" y="4035425"/>
            <a:ext cx="152400" cy="31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9144000" y="4035425"/>
            <a:ext cx="0" cy="152717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Arrow Connector 91"/>
          <p:cNvCxnSpPr>
            <a:endCxn id="75" idx="3"/>
          </p:cNvCxnSpPr>
          <p:nvPr/>
        </p:nvCxnSpPr>
        <p:spPr bwMode="auto">
          <a:xfrm flipH="1" flipV="1">
            <a:off x="8991600" y="5562600"/>
            <a:ext cx="152400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Text Box 60"/>
          <p:cNvSpPr txBox="1">
            <a:spLocks noChangeArrowheads="1"/>
          </p:cNvSpPr>
          <p:nvPr/>
        </p:nvSpPr>
        <p:spPr bwMode="auto">
          <a:xfrm>
            <a:off x="9005304" y="3739634"/>
            <a:ext cx="41549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 smtClean="0"/>
              <a:t>18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18320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Class Problem 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26670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276600" y="373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17526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29718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26670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H="1">
            <a:off x="37338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3276600" y="2133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 flipH="1">
            <a:off x="3048000" y="2590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3657600" y="2590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3886200" y="2895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3565" name="Text Box 13"/>
          <p:cNvSpPr txBox="1">
            <a:spLocks noChangeArrowheads="1"/>
          </p:cNvSpPr>
          <p:nvPr/>
        </p:nvSpPr>
        <p:spPr bwMode="auto">
          <a:xfrm>
            <a:off x="29718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3566" name="Text Box 14"/>
          <p:cNvSpPr txBox="1">
            <a:spLocks noChangeArrowheads="1"/>
          </p:cNvSpPr>
          <p:nvPr/>
        </p:nvSpPr>
        <p:spPr bwMode="auto">
          <a:xfrm>
            <a:off x="4038600" y="2587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36576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3657600" y="174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914400" y="5407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2819400" y="3502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4114800" y="3425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3572" name="Rectangle 20"/>
          <p:cNvSpPr>
            <a:spLocks noChangeArrowheads="1"/>
          </p:cNvSpPr>
          <p:nvPr/>
        </p:nvSpPr>
        <p:spPr bwMode="auto">
          <a:xfrm>
            <a:off x="3886200" y="4419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19050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 flipH="1">
            <a:off x="1524000" y="586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 flipV="1">
            <a:off x="1524000" y="5029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1524000" y="5029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Line 25"/>
          <p:cNvSpPr>
            <a:spLocks noChangeShapeType="1"/>
          </p:cNvSpPr>
          <p:nvPr/>
        </p:nvSpPr>
        <p:spPr bwMode="auto">
          <a:xfrm>
            <a:off x="1905000" y="5029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2895600" y="5257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3579" name="Rectangle 27"/>
          <p:cNvSpPr>
            <a:spLocks noChangeArrowheads="1"/>
          </p:cNvSpPr>
          <p:nvPr/>
        </p:nvSpPr>
        <p:spPr bwMode="auto">
          <a:xfrm>
            <a:off x="3505200" y="6324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 flipH="1">
            <a:off x="2133600" y="48768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>
            <a:off x="3048000" y="4876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Line 30"/>
          <p:cNvSpPr>
            <a:spLocks noChangeShapeType="1"/>
          </p:cNvSpPr>
          <p:nvPr/>
        </p:nvSpPr>
        <p:spPr bwMode="auto">
          <a:xfrm>
            <a:off x="2133600" y="57150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3" name="Line 31"/>
          <p:cNvSpPr>
            <a:spLocks noChangeShapeType="1"/>
          </p:cNvSpPr>
          <p:nvPr/>
        </p:nvSpPr>
        <p:spPr bwMode="auto">
          <a:xfrm>
            <a:off x="3276600" y="57150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4" name="Line 32"/>
          <p:cNvSpPr>
            <a:spLocks noChangeShapeType="1"/>
          </p:cNvSpPr>
          <p:nvPr/>
        </p:nvSpPr>
        <p:spPr bwMode="auto">
          <a:xfrm flipH="1">
            <a:off x="3886200" y="48768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5" name="Line 33"/>
          <p:cNvSpPr>
            <a:spLocks noChangeShapeType="1"/>
          </p:cNvSpPr>
          <p:nvPr/>
        </p:nvSpPr>
        <p:spPr bwMode="auto">
          <a:xfrm flipH="1">
            <a:off x="30480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6" name="Line 34"/>
          <p:cNvSpPr>
            <a:spLocks noChangeShapeType="1"/>
          </p:cNvSpPr>
          <p:nvPr/>
        </p:nvSpPr>
        <p:spPr bwMode="auto">
          <a:xfrm>
            <a:off x="36576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28194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51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41148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4191000" y="5178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2514600" y="6092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3276600" y="4949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133600" y="4721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3505200" y="5711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85725" y="1657350"/>
            <a:ext cx="282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Create the superblocks, trace</a:t>
            </a:r>
          </a:p>
          <a:p>
            <a:r>
              <a:rPr lang="en-US" altLang="en-US"/>
              <a:t>threshold is 60%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smtClean="0"/>
              <a:t>Class Problem Solution – Superblock Formation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7086600" y="2819400"/>
            <a:ext cx="7620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7696200" y="36576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172200" y="51816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4582" name="Rectangle 7"/>
          <p:cNvSpPr>
            <a:spLocks noChangeArrowheads="1"/>
          </p:cNvSpPr>
          <p:nvPr/>
        </p:nvSpPr>
        <p:spPr bwMode="auto">
          <a:xfrm>
            <a:off x="7086600" y="43434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4583" name="Line 8"/>
          <p:cNvSpPr>
            <a:spLocks noChangeShapeType="1"/>
          </p:cNvSpPr>
          <p:nvPr/>
        </p:nvSpPr>
        <p:spPr bwMode="auto">
          <a:xfrm flipH="1">
            <a:off x="8153400" y="3276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Rectangle 9"/>
          <p:cNvSpPr>
            <a:spLocks noChangeArrowheads="1"/>
          </p:cNvSpPr>
          <p:nvPr/>
        </p:nvSpPr>
        <p:spPr bwMode="auto">
          <a:xfrm>
            <a:off x="7696200" y="20574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4585" name="Line 10"/>
          <p:cNvSpPr>
            <a:spLocks noChangeShapeType="1"/>
          </p:cNvSpPr>
          <p:nvPr/>
        </p:nvSpPr>
        <p:spPr bwMode="auto">
          <a:xfrm flipH="1">
            <a:off x="74676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1"/>
          <p:cNvSpPr>
            <a:spLocks noChangeShapeType="1"/>
          </p:cNvSpPr>
          <p:nvPr/>
        </p:nvSpPr>
        <p:spPr bwMode="auto">
          <a:xfrm>
            <a:off x="80772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Rectangle 12"/>
          <p:cNvSpPr>
            <a:spLocks noChangeArrowheads="1"/>
          </p:cNvSpPr>
          <p:nvPr/>
        </p:nvSpPr>
        <p:spPr bwMode="auto">
          <a:xfrm>
            <a:off x="8305800" y="28194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4588" name="Text Box 13"/>
          <p:cNvSpPr txBox="1">
            <a:spLocks noChangeArrowheads="1"/>
          </p:cNvSpPr>
          <p:nvPr/>
        </p:nvSpPr>
        <p:spPr bwMode="auto">
          <a:xfrm>
            <a:off x="7391400" y="2435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589" name="Text Box 14"/>
          <p:cNvSpPr txBox="1">
            <a:spLocks noChangeArrowheads="1"/>
          </p:cNvSpPr>
          <p:nvPr/>
        </p:nvSpPr>
        <p:spPr bwMode="auto">
          <a:xfrm>
            <a:off x="84582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590" name="Line 15"/>
          <p:cNvSpPr>
            <a:spLocks noChangeShapeType="1"/>
          </p:cNvSpPr>
          <p:nvPr/>
        </p:nvSpPr>
        <p:spPr bwMode="auto">
          <a:xfrm>
            <a:off x="8077200" y="16002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Text Box 16"/>
          <p:cNvSpPr txBox="1">
            <a:spLocks noChangeArrowheads="1"/>
          </p:cNvSpPr>
          <p:nvPr/>
        </p:nvSpPr>
        <p:spPr bwMode="auto">
          <a:xfrm>
            <a:off x="8077200" y="1673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24592" name="Text Box 17"/>
          <p:cNvSpPr txBox="1">
            <a:spLocks noChangeArrowheads="1"/>
          </p:cNvSpPr>
          <p:nvPr/>
        </p:nvSpPr>
        <p:spPr bwMode="auto">
          <a:xfrm>
            <a:off x="5334000" y="53308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24593" name="Text Box 18"/>
          <p:cNvSpPr txBox="1">
            <a:spLocks noChangeArrowheads="1"/>
          </p:cNvSpPr>
          <p:nvPr/>
        </p:nvSpPr>
        <p:spPr bwMode="auto">
          <a:xfrm>
            <a:off x="6629400" y="3200400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594" name="Text Box 19"/>
          <p:cNvSpPr txBox="1">
            <a:spLocks noChangeArrowheads="1"/>
          </p:cNvSpPr>
          <p:nvPr/>
        </p:nvSpPr>
        <p:spPr bwMode="auto">
          <a:xfrm>
            <a:off x="8534400" y="3349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595" name="Rectangle 20"/>
          <p:cNvSpPr>
            <a:spLocks noChangeArrowheads="1"/>
          </p:cNvSpPr>
          <p:nvPr/>
        </p:nvSpPr>
        <p:spPr bwMode="auto">
          <a:xfrm>
            <a:off x="8305800" y="4343400"/>
            <a:ext cx="762000" cy="4572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4596" name="Line 21"/>
          <p:cNvSpPr>
            <a:spLocks noChangeShapeType="1"/>
          </p:cNvSpPr>
          <p:nvPr/>
        </p:nvSpPr>
        <p:spPr bwMode="auto">
          <a:xfrm>
            <a:off x="6324600" y="56388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2"/>
          <p:cNvSpPr>
            <a:spLocks noChangeShapeType="1"/>
          </p:cNvSpPr>
          <p:nvPr/>
        </p:nvSpPr>
        <p:spPr bwMode="auto">
          <a:xfrm flipH="1">
            <a:off x="5943600" y="5791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3"/>
          <p:cNvSpPr>
            <a:spLocks noChangeShapeType="1"/>
          </p:cNvSpPr>
          <p:nvPr/>
        </p:nvSpPr>
        <p:spPr bwMode="auto">
          <a:xfrm flipV="1">
            <a:off x="5943600" y="49530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4"/>
          <p:cNvSpPr>
            <a:spLocks noChangeShapeType="1"/>
          </p:cNvSpPr>
          <p:nvPr/>
        </p:nvSpPr>
        <p:spPr bwMode="auto">
          <a:xfrm>
            <a:off x="5943600" y="49530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5"/>
          <p:cNvSpPr>
            <a:spLocks noChangeShapeType="1"/>
          </p:cNvSpPr>
          <p:nvPr/>
        </p:nvSpPr>
        <p:spPr bwMode="auto">
          <a:xfrm>
            <a:off x="6324600" y="4953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Rectangle 26"/>
          <p:cNvSpPr>
            <a:spLocks noChangeArrowheads="1"/>
          </p:cNvSpPr>
          <p:nvPr/>
        </p:nvSpPr>
        <p:spPr bwMode="auto">
          <a:xfrm>
            <a:off x="7315200" y="5181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4602" name="Rectangle 27"/>
          <p:cNvSpPr>
            <a:spLocks noChangeArrowheads="1"/>
          </p:cNvSpPr>
          <p:nvPr/>
        </p:nvSpPr>
        <p:spPr bwMode="auto">
          <a:xfrm>
            <a:off x="7924800" y="6248400"/>
            <a:ext cx="762000" cy="4572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4603" name="Line 28"/>
          <p:cNvSpPr>
            <a:spLocks noChangeShapeType="1"/>
          </p:cNvSpPr>
          <p:nvPr/>
        </p:nvSpPr>
        <p:spPr bwMode="auto">
          <a:xfrm flipH="1">
            <a:off x="6553200" y="48006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9"/>
          <p:cNvSpPr>
            <a:spLocks noChangeShapeType="1"/>
          </p:cNvSpPr>
          <p:nvPr/>
        </p:nvSpPr>
        <p:spPr bwMode="auto">
          <a:xfrm>
            <a:off x="7467600" y="4800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Line 30"/>
          <p:cNvSpPr>
            <a:spLocks noChangeShapeType="1"/>
          </p:cNvSpPr>
          <p:nvPr/>
        </p:nvSpPr>
        <p:spPr bwMode="auto">
          <a:xfrm>
            <a:off x="6553200" y="56388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6" name="Line 31"/>
          <p:cNvSpPr>
            <a:spLocks noChangeShapeType="1"/>
          </p:cNvSpPr>
          <p:nvPr/>
        </p:nvSpPr>
        <p:spPr bwMode="auto">
          <a:xfrm>
            <a:off x="7696200" y="56388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7" name="Line 32"/>
          <p:cNvSpPr>
            <a:spLocks noChangeShapeType="1"/>
          </p:cNvSpPr>
          <p:nvPr/>
        </p:nvSpPr>
        <p:spPr bwMode="auto">
          <a:xfrm flipH="1">
            <a:off x="8305800" y="48006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8" name="Line 33"/>
          <p:cNvSpPr>
            <a:spLocks noChangeShapeType="1"/>
          </p:cNvSpPr>
          <p:nvPr/>
        </p:nvSpPr>
        <p:spPr bwMode="auto">
          <a:xfrm flipH="1">
            <a:off x="7467600" y="41148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9" name="Line 34"/>
          <p:cNvSpPr>
            <a:spLocks noChangeShapeType="1"/>
          </p:cNvSpPr>
          <p:nvPr/>
        </p:nvSpPr>
        <p:spPr bwMode="auto">
          <a:xfrm>
            <a:off x="8077200" y="41148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Text Box 35"/>
          <p:cNvSpPr txBox="1">
            <a:spLocks noChangeArrowheads="1"/>
          </p:cNvSpPr>
          <p:nvPr/>
        </p:nvSpPr>
        <p:spPr bwMode="auto">
          <a:xfrm>
            <a:off x="7239000" y="3959225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40.8</a:t>
            </a:r>
          </a:p>
        </p:txBody>
      </p:sp>
      <p:sp>
        <p:nvSpPr>
          <p:cNvPr id="24611" name="Text Box 36"/>
          <p:cNvSpPr txBox="1">
            <a:spLocks noChangeArrowheads="1"/>
          </p:cNvSpPr>
          <p:nvPr/>
        </p:nvSpPr>
        <p:spPr bwMode="auto">
          <a:xfrm>
            <a:off x="8534400" y="3959225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39.2</a:t>
            </a:r>
          </a:p>
        </p:txBody>
      </p:sp>
      <p:sp>
        <p:nvSpPr>
          <p:cNvPr id="24612" name="Text Box 37"/>
          <p:cNvSpPr txBox="1">
            <a:spLocks noChangeArrowheads="1"/>
          </p:cNvSpPr>
          <p:nvPr/>
        </p:nvSpPr>
        <p:spPr bwMode="auto">
          <a:xfrm>
            <a:off x="8610600" y="5102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4613" name="Text Box 38"/>
          <p:cNvSpPr txBox="1">
            <a:spLocks noChangeArrowheads="1"/>
          </p:cNvSpPr>
          <p:nvPr/>
        </p:nvSpPr>
        <p:spPr bwMode="auto">
          <a:xfrm>
            <a:off x="6934200" y="6016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14" name="Text Box 39"/>
          <p:cNvSpPr txBox="1">
            <a:spLocks noChangeArrowheads="1"/>
          </p:cNvSpPr>
          <p:nvPr/>
        </p:nvSpPr>
        <p:spPr bwMode="auto">
          <a:xfrm>
            <a:off x="7696200" y="4873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15" name="Text Box 40"/>
          <p:cNvSpPr txBox="1">
            <a:spLocks noChangeArrowheads="1"/>
          </p:cNvSpPr>
          <p:nvPr/>
        </p:nvSpPr>
        <p:spPr bwMode="auto">
          <a:xfrm>
            <a:off x="6553200" y="4645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16" name="Text Box 41"/>
          <p:cNvSpPr txBox="1">
            <a:spLocks noChangeArrowheads="1"/>
          </p:cNvSpPr>
          <p:nvPr/>
        </p:nvSpPr>
        <p:spPr bwMode="auto">
          <a:xfrm>
            <a:off x="7924800" y="5635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17" name="Text Box 42"/>
          <p:cNvSpPr txBox="1">
            <a:spLocks noChangeArrowheads="1"/>
          </p:cNvSpPr>
          <p:nvPr/>
        </p:nvSpPr>
        <p:spPr bwMode="auto">
          <a:xfrm>
            <a:off x="4343400" y="6172200"/>
            <a:ext cx="28257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Create the superblocks, trace</a:t>
            </a:r>
          </a:p>
          <a:p>
            <a:r>
              <a:rPr lang="en-US" altLang="en-US"/>
              <a:t>threshold is 60%</a:t>
            </a:r>
          </a:p>
        </p:txBody>
      </p:sp>
      <p:sp>
        <p:nvSpPr>
          <p:cNvPr id="24618" name="Rectangle 43"/>
          <p:cNvSpPr>
            <a:spLocks noChangeArrowheads="1"/>
          </p:cNvSpPr>
          <p:nvPr/>
        </p:nvSpPr>
        <p:spPr bwMode="auto">
          <a:xfrm>
            <a:off x="5791200" y="3657600"/>
            <a:ext cx="762000" cy="457200"/>
          </a:xfrm>
          <a:prstGeom prst="rect">
            <a:avLst/>
          </a:prstGeom>
          <a:solidFill>
            <a:srgbClr val="FF66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BB4’</a:t>
            </a:r>
          </a:p>
        </p:txBody>
      </p:sp>
      <p:sp>
        <p:nvSpPr>
          <p:cNvPr id="24619" name="Line 44"/>
          <p:cNvSpPr>
            <a:spLocks noChangeShapeType="1"/>
          </p:cNvSpPr>
          <p:nvPr/>
        </p:nvSpPr>
        <p:spPr bwMode="auto">
          <a:xfrm flipH="1">
            <a:off x="6248400" y="3276600"/>
            <a:ext cx="10668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0" name="Line 45"/>
          <p:cNvSpPr>
            <a:spLocks noChangeShapeType="1"/>
          </p:cNvSpPr>
          <p:nvPr/>
        </p:nvSpPr>
        <p:spPr bwMode="auto">
          <a:xfrm>
            <a:off x="6172200" y="4114800"/>
            <a:ext cx="2133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1" name="Line 46"/>
          <p:cNvSpPr>
            <a:spLocks noChangeShapeType="1"/>
          </p:cNvSpPr>
          <p:nvPr/>
        </p:nvSpPr>
        <p:spPr bwMode="auto">
          <a:xfrm>
            <a:off x="6096000" y="4114800"/>
            <a:ext cx="990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2" name="Rectangle 47"/>
          <p:cNvSpPr>
            <a:spLocks noChangeArrowheads="1"/>
          </p:cNvSpPr>
          <p:nvPr/>
        </p:nvSpPr>
        <p:spPr bwMode="auto">
          <a:xfrm>
            <a:off x="2362200" y="2895600"/>
            <a:ext cx="762000" cy="457200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4623" name="Rectangle 48"/>
          <p:cNvSpPr>
            <a:spLocks noChangeArrowheads="1"/>
          </p:cNvSpPr>
          <p:nvPr/>
        </p:nvSpPr>
        <p:spPr bwMode="auto">
          <a:xfrm>
            <a:off x="2971800" y="37338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4624" name="Rectangle 49"/>
          <p:cNvSpPr>
            <a:spLocks noChangeArrowheads="1"/>
          </p:cNvSpPr>
          <p:nvPr/>
        </p:nvSpPr>
        <p:spPr bwMode="auto">
          <a:xfrm>
            <a:off x="1447800" y="5257800"/>
            <a:ext cx="762000" cy="457200"/>
          </a:xfrm>
          <a:prstGeom prst="rect">
            <a:avLst/>
          </a:prstGeom>
          <a:solidFill>
            <a:srgbClr val="CC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4625" name="Line 50"/>
          <p:cNvSpPr>
            <a:spLocks noChangeShapeType="1"/>
          </p:cNvSpPr>
          <p:nvPr/>
        </p:nvSpPr>
        <p:spPr bwMode="auto">
          <a:xfrm>
            <a:off x="2667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6" name="Rectangle 51"/>
          <p:cNvSpPr>
            <a:spLocks noChangeArrowheads="1"/>
          </p:cNvSpPr>
          <p:nvPr/>
        </p:nvSpPr>
        <p:spPr bwMode="auto">
          <a:xfrm>
            <a:off x="2362200" y="44196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4627" name="Line 52"/>
          <p:cNvSpPr>
            <a:spLocks noChangeShapeType="1"/>
          </p:cNvSpPr>
          <p:nvPr/>
        </p:nvSpPr>
        <p:spPr bwMode="auto">
          <a:xfrm flipH="1">
            <a:off x="3429000" y="33528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28" name="Rectangle 53"/>
          <p:cNvSpPr>
            <a:spLocks noChangeArrowheads="1"/>
          </p:cNvSpPr>
          <p:nvPr/>
        </p:nvSpPr>
        <p:spPr bwMode="auto">
          <a:xfrm>
            <a:off x="2971800" y="21336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4629" name="Line 54"/>
          <p:cNvSpPr>
            <a:spLocks noChangeShapeType="1"/>
          </p:cNvSpPr>
          <p:nvPr/>
        </p:nvSpPr>
        <p:spPr bwMode="auto">
          <a:xfrm flipH="1">
            <a:off x="2743200" y="25908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0" name="Line 55"/>
          <p:cNvSpPr>
            <a:spLocks noChangeShapeType="1"/>
          </p:cNvSpPr>
          <p:nvPr/>
        </p:nvSpPr>
        <p:spPr bwMode="auto">
          <a:xfrm>
            <a:off x="3352800" y="25908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1" name="Rectangle 56"/>
          <p:cNvSpPr>
            <a:spLocks noChangeArrowheads="1"/>
          </p:cNvSpPr>
          <p:nvPr/>
        </p:nvSpPr>
        <p:spPr bwMode="auto">
          <a:xfrm>
            <a:off x="3581400" y="2895600"/>
            <a:ext cx="762000" cy="457200"/>
          </a:xfrm>
          <a:prstGeom prst="rect">
            <a:avLst/>
          </a:prstGeom>
          <a:solidFill>
            <a:srgbClr val="FF99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4632" name="Text Box 57"/>
          <p:cNvSpPr txBox="1">
            <a:spLocks noChangeArrowheads="1"/>
          </p:cNvSpPr>
          <p:nvPr/>
        </p:nvSpPr>
        <p:spPr bwMode="auto">
          <a:xfrm>
            <a:off x="2667000" y="2511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633" name="Text Box 58"/>
          <p:cNvSpPr txBox="1">
            <a:spLocks noChangeArrowheads="1"/>
          </p:cNvSpPr>
          <p:nvPr/>
        </p:nvSpPr>
        <p:spPr bwMode="auto">
          <a:xfrm>
            <a:off x="3733800" y="25876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634" name="Line 59"/>
          <p:cNvSpPr>
            <a:spLocks noChangeShapeType="1"/>
          </p:cNvSpPr>
          <p:nvPr/>
        </p:nvSpPr>
        <p:spPr bwMode="auto">
          <a:xfrm>
            <a:off x="3352800" y="1676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35" name="Text Box 60"/>
          <p:cNvSpPr txBox="1">
            <a:spLocks noChangeArrowheads="1"/>
          </p:cNvSpPr>
          <p:nvPr/>
        </p:nvSpPr>
        <p:spPr bwMode="auto">
          <a:xfrm>
            <a:off x="3352800" y="174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100</a:t>
            </a:r>
          </a:p>
        </p:txBody>
      </p:sp>
      <p:sp>
        <p:nvSpPr>
          <p:cNvPr id="24636" name="Text Box 61"/>
          <p:cNvSpPr txBox="1">
            <a:spLocks noChangeArrowheads="1"/>
          </p:cNvSpPr>
          <p:nvPr/>
        </p:nvSpPr>
        <p:spPr bwMode="auto">
          <a:xfrm>
            <a:off x="609600" y="5407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450</a:t>
            </a:r>
          </a:p>
        </p:txBody>
      </p:sp>
      <p:sp>
        <p:nvSpPr>
          <p:cNvPr id="24637" name="Text Box 62"/>
          <p:cNvSpPr txBox="1">
            <a:spLocks noChangeArrowheads="1"/>
          </p:cNvSpPr>
          <p:nvPr/>
        </p:nvSpPr>
        <p:spPr bwMode="auto">
          <a:xfrm>
            <a:off x="2514600" y="35020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20</a:t>
            </a:r>
          </a:p>
        </p:txBody>
      </p:sp>
      <p:sp>
        <p:nvSpPr>
          <p:cNvPr id="24638" name="Text Box 63"/>
          <p:cNvSpPr txBox="1">
            <a:spLocks noChangeArrowheads="1"/>
          </p:cNvSpPr>
          <p:nvPr/>
        </p:nvSpPr>
        <p:spPr bwMode="auto">
          <a:xfrm>
            <a:off x="3810000" y="3425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80</a:t>
            </a:r>
          </a:p>
        </p:txBody>
      </p:sp>
      <p:sp>
        <p:nvSpPr>
          <p:cNvPr id="24639" name="Rectangle 64"/>
          <p:cNvSpPr>
            <a:spLocks noChangeArrowheads="1"/>
          </p:cNvSpPr>
          <p:nvPr/>
        </p:nvSpPr>
        <p:spPr bwMode="auto">
          <a:xfrm>
            <a:off x="3581400" y="4419600"/>
            <a:ext cx="762000" cy="457200"/>
          </a:xfrm>
          <a:prstGeom prst="rect">
            <a:avLst/>
          </a:prstGeom>
          <a:solidFill>
            <a:srgbClr val="FF00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4640" name="Line 65"/>
          <p:cNvSpPr>
            <a:spLocks noChangeShapeType="1"/>
          </p:cNvSpPr>
          <p:nvPr/>
        </p:nvSpPr>
        <p:spPr bwMode="auto">
          <a:xfrm>
            <a:off x="1600200" y="5715000"/>
            <a:ext cx="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1" name="Line 66"/>
          <p:cNvSpPr>
            <a:spLocks noChangeShapeType="1"/>
          </p:cNvSpPr>
          <p:nvPr/>
        </p:nvSpPr>
        <p:spPr bwMode="auto">
          <a:xfrm flipH="1">
            <a:off x="1219200" y="58674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2" name="Line 67"/>
          <p:cNvSpPr>
            <a:spLocks noChangeShapeType="1"/>
          </p:cNvSpPr>
          <p:nvPr/>
        </p:nvSpPr>
        <p:spPr bwMode="auto">
          <a:xfrm flipV="1">
            <a:off x="1219200" y="5029200"/>
            <a:ext cx="0" cy="838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3" name="Line 68"/>
          <p:cNvSpPr>
            <a:spLocks noChangeShapeType="1"/>
          </p:cNvSpPr>
          <p:nvPr/>
        </p:nvSpPr>
        <p:spPr bwMode="auto">
          <a:xfrm>
            <a:off x="1219200" y="5029200"/>
            <a:ext cx="381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4" name="Line 69"/>
          <p:cNvSpPr>
            <a:spLocks noChangeShapeType="1"/>
          </p:cNvSpPr>
          <p:nvPr/>
        </p:nvSpPr>
        <p:spPr bwMode="auto">
          <a:xfrm>
            <a:off x="1600200" y="5029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5" name="Rectangle 70"/>
          <p:cNvSpPr>
            <a:spLocks noChangeArrowheads="1"/>
          </p:cNvSpPr>
          <p:nvPr/>
        </p:nvSpPr>
        <p:spPr bwMode="auto">
          <a:xfrm>
            <a:off x="2590800" y="5257800"/>
            <a:ext cx="762000" cy="457200"/>
          </a:xfrm>
          <a:prstGeom prst="rect">
            <a:avLst/>
          </a:prstGeom>
          <a:solidFill>
            <a:srgbClr val="66FF99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BB8</a:t>
            </a:r>
          </a:p>
        </p:txBody>
      </p:sp>
      <p:sp>
        <p:nvSpPr>
          <p:cNvPr id="24646" name="Rectangle 71"/>
          <p:cNvSpPr>
            <a:spLocks noChangeArrowheads="1"/>
          </p:cNvSpPr>
          <p:nvPr/>
        </p:nvSpPr>
        <p:spPr bwMode="auto">
          <a:xfrm>
            <a:off x="3200400" y="6324600"/>
            <a:ext cx="762000" cy="457200"/>
          </a:xfrm>
          <a:prstGeom prst="rect">
            <a:avLst/>
          </a:prstGeom>
          <a:solidFill>
            <a:srgbClr val="FFC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>
                <a:solidFill>
                  <a:schemeClr val="tx1"/>
                </a:solidFill>
              </a:rPr>
              <a:t>BB9</a:t>
            </a:r>
          </a:p>
        </p:txBody>
      </p:sp>
      <p:sp>
        <p:nvSpPr>
          <p:cNvPr id="24647" name="Line 72"/>
          <p:cNvSpPr>
            <a:spLocks noChangeShapeType="1"/>
          </p:cNvSpPr>
          <p:nvPr/>
        </p:nvSpPr>
        <p:spPr bwMode="auto">
          <a:xfrm flipH="1">
            <a:off x="1828800" y="4876800"/>
            <a:ext cx="838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8" name="Line 73"/>
          <p:cNvSpPr>
            <a:spLocks noChangeShapeType="1"/>
          </p:cNvSpPr>
          <p:nvPr/>
        </p:nvSpPr>
        <p:spPr bwMode="auto">
          <a:xfrm>
            <a:off x="2743200" y="4876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49" name="Line 74"/>
          <p:cNvSpPr>
            <a:spLocks noChangeShapeType="1"/>
          </p:cNvSpPr>
          <p:nvPr/>
        </p:nvSpPr>
        <p:spPr bwMode="auto">
          <a:xfrm>
            <a:off x="1828800" y="5715000"/>
            <a:ext cx="152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0" name="Line 75"/>
          <p:cNvSpPr>
            <a:spLocks noChangeShapeType="1"/>
          </p:cNvSpPr>
          <p:nvPr/>
        </p:nvSpPr>
        <p:spPr bwMode="auto">
          <a:xfrm>
            <a:off x="2971800" y="5715000"/>
            <a:ext cx="5334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1" name="Line 76"/>
          <p:cNvSpPr>
            <a:spLocks noChangeShapeType="1"/>
          </p:cNvSpPr>
          <p:nvPr/>
        </p:nvSpPr>
        <p:spPr bwMode="auto">
          <a:xfrm flipH="1">
            <a:off x="3581400" y="4876800"/>
            <a:ext cx="381000" cy="1447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2" name="Line 77"/>
          <p:cNvSpPr>
            <a:spLocks noChangeShapeType="1"/>
          </p:cNvSpPr>
          <p:nvPr/>
        </p:nvSpPr>
        <p:spPr bwMode="auto">
          <a:xfrm flipH="1">
            <a:off x="27432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3" name="Line 78"/>
          <p:cNvSpPr>
            <a:spLocks noChangeShapeType="1"/>
          </p:cNvSpPr>
          <p:nvPr/>
        </p:nvSpPr>
        <p:spPr bwMode="auto">
          <a:xfrm>
            <a:off x="3352800" y="4191000"/>
            <a:ext cx="609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54" name="Text Box 79"/>
          <p:cNvSpPr txBox="1">
            <a:spLocks noChangeArrowheads="1"/>
          </p:cNvSpPr>
          <p:nvPr/>
        </p:nvSpPr>
        <p:spPr bwMode="auto">
          <a:xfrm>
            <a:off x="25146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51</a:t>
            </a:r>
          </a:p>
        </p:txBody>
      </p:sp>
      <p:sp>
        <p:nvSpPr>
          <p:cNvPr id="24655" name="Text Box 80"/>
          <p:cNvSpPr txBox="1">
            <a:spLocks noChangeArrowheads="1"/>
          </p:cNvSpPr>
          <p:nvPr/>
        </p:nvSpPr>
        <p:spPr bwMode="auto">
          <a:xfrm>
            <a:off x="3810000" y="4035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4656" name="Text Box 81"/>
          <p:cNvSpPr txBox="1">
            <a:spLocks noChangeArrowheads="1"/>
          </p:cNvSpPr>
          <p:nvPr/>
        </p:nvSpPr>
        <p:spPr bwMode="auto">
          <a:xfrm>
            <a:off x="3886200" y="51784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49</a:t>
            </a:r>
          </a:p>
        </p:txBody>
      </p:sp>
      <p:sp>
        <p:nvSpPr>
          <p:cNvPr id="24657" name="Text Box 82"/>
          <p:cNvSpPr txBox="1">
            <a:spLocks noChangeArrowheads="1"/>
          </p:cNvSpPr>
          <p:nvPr/>
        </p:nvSpPr>
        <p:spPr bwMode="auto">
          <a:xfrm>
            <a:off x="2209800" y="6092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58" name="Text Box 83"/>
          <p:cNvSpPr txBox="1">
            <a:spLocks noChangeArrowheads="1"/>
          </p:cNvSpPr>
          <p:nvPr/>
        </p:nvSpPr>
        <p:spPr bwMode="auto">
          <a:xfrm>
            <a:off x="2971800" y="4949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59" name="Text Box 84"/>
          <p:cNvSpPr txBox="1">
            <a:spLocks noChangeArrowheads="1"/>
          </p:cNvSpPr>
          <p:nvPr/>
        </p:nvSpPr>
        <p:spPr bwMode="auto">
          <a:xfrm>
            <a:off x="1828800" y="47212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10</a:t>
            </a:r>
          </a:p>
        </p:txBody>
      </p:sp>
      <p:sp>
        <p:nvSpPr>
          <p:cNvPr id="24660" name="Text Box 85"/>
          <p:cNvSpPr txBox="1">
            <a:spLocks noChangeArrowheads="1"/>
          </p:cNvSpPr>
          <p:nvPr/>
        </p:nvSpPr>
        <p:spPr bwMode="auto">
          <a:xfrm>
            <a:off x="3200400" y="5711825"/>
            <a:ext cx="3619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41</a:t>
            </a:r>
          </a:p>
        </p:txBody>
      </p:sp>
      <p:sp>
        <p:nvSpPr>
          <p:cNvPr id="24661" name="AutoShape 86"/>
          <p:cNvSpPr>
            <a:spLocks noChangeArrowheads="1"/>
          </p:cNvSpPr>
          <p:nvPr/>
        </p:nvSpPr>
        <p:spPr bwMode="auto">
          <a:xfrm>
            <a:off x="4724400" y="4038600"/>
            <a:ext cx="762000" cy="7620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662" name="Text Box 87"/>
          <p:cNvSpPr txBox="1">
            <a:spLocks noChangeArrowheads="1"/>
          </p:cNvSpPr>
          <p:nvPr/>
        </p:nvSpPr>
        <p:spPr bwMode="auto">
          <a:xfrm>
            <a:off x="6324600" y="4191000"/>
            <a:ext cx="495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10.2</a:t>
            </a:r>
          </a:p>
        </p:txBody>
      </p:sp>
      <p:sp>
        <p:nvSpPr>
          <p:cNvPr id="24663" name="Text Box 88"/>
          <p:cNvSpPr txBox="1">
            <a:spLocks noChangeArrowheads="1"/>
          </p:cNvSpPr>
          <p:nvPr/>
        </p:nvSpPr>
        <p:spPr bwMode="auto">
          <a:xfrm>
            <a:off x="6629400" y="3810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rgbClr val="FF6600"/>
                </a:solidFill>
              </a:rPr>
              <a:t>9.8</a:t>
            </a:r>
          </a:p>
        </p:txBody>
      </p:sp>
      <p:sp>
        <p:nvSpPr>
          <p:cNvPr id="24664" name="Text Box 90"/>
          <p:cNvSpPr txBox="1">
            <a:spLocks noChangeArrowheads="1"/>
          </p:cNvSpPr>
          <p:nvPr/>
        </p:nvSpPr>
        <p:spPr bwMode="auto">
          <a:xfrm>
            <a:off x="517525" y="2095500"/>
            <a:ext cx="2152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Each color represents</a:t>
            </a:r>
          </a:p>
          <a:p>
            <a:r>
              <a:rPr lang="en-US" altLang="en-US"/>
              <a:t>a trace.</a:t>
            </a:r>
          </a:p>
        </p:txBody>
      </p:sp>
      <p:sp>
        <p:nvSpPr>
          <p:cNvPr id="24665" name="Text Box 91"/>
          <p:cNvSpPr txBox="1">
            <a:spLocks noChangeArrowheads="1"/>
          </p:cNvSpPr>
          <p:nvPr/>
        </p:nvSpPr>
        <p:spPr bwMode="auto">
          <a:xfrm>
            <a:off x="4724400" y="1524000"/>
            <a:ext cx="2540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To convert trace 1-3-4</a:t>
            </a:r>
          </a:p>
          <a:p>
            <a:r>
              <a:rPr lang="en-US" altLang="en-US"/>
              <a:t>into a superblock, BB4</a:t>
            </a:r>
          </a:p>
          <a:p>
            <a:r>
              <a:rPr lang="en-US" altLang="en-US"/>
              <a:t>is duplicated and the</a:t>
            </a:r>
          </a:p>
          <a:p>
            <a:r>
              <a:rPr lang="en-US" altLang="en-US"/>
              <a:t>edge weights are adjusted</a:t>
            </a:r>
          </a:p>
        </p:txBody>
      </p:sp>
    </p:spTree>
    <p:extLst>
      <p:ext uri="{BB962C8B-B14F-4D97-AF65-F5344CB8AC3E}">
        <p14:creationId xmlns:p14="http://schemas.microsoft.com/office/powerpoint/2010/main" val="27084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77963"/>
            <a:ext cx="8077200" cy="5216525"/>
          </a:xfrm>
        </p:spPr>
        <p:txBody>
          <a:bodyPr/>
          <a:lstStyle/>
          <a:p>
            <a:r>
              <a:rPr lang="en-US" altLang="en-US" dirty="0" smtClean="0"/>
              <a:t>HW0 due </a:t>
            </a:r>
            <a:r>
              <a:rPr lang="en-US" altLang="en-US" dirty="0" smtClean="0"/>
              <a:t>today</a:t>
            </a:r>
            <a:r>
              <a:rPr lang="en-US" altLang="en-US" dirty="0" smtClean="0"/>
              <a:t> </a:t>
            </a:r>
            <a:r>
              <a:rPr lang="en-US" altLang="en-US" dirty="0" smtClean="0"/>
              <a:t>– Remember nothing to turn in</a:t>
            </a:r>
          </a:p>
          <a:p>
            <a:r>
              <a:rPr lang="en-US" altLang="en-US" dirty="0" smtClean="0"/>
              <a:t>HW1 is out – </a:t>
            </a:r>
            <a:r>
              <a:rPr lang="en-US" altLang="en-US" dirty="0" smtClean="0"/>
              <a:t>Due Monday Jan 23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http://web.eecs.umich.edu/~</a:t>
            </a:r>
            <a:r>
              <a:rPr lang="en-US" altLang="en-US" dirty="0" smtClean="0"/>
              <a:t>mahlke/courses/583w23/homeworks</a:t>
            </a:r>
            <a:endParaRPr lang="en-US" altLang="en-US" dirty="0" smtClean="0"/>
          </a:p>
          <a:p>
            <a:r>
              <a:rPr lang="en-US" altLang="en-US" dirty="0" smtClean="0"/>
              <a:t>Today’s class</a:t>
            </a:r>
          </a:p>
          <a:p>
            <a:pPr lvl="1"/>
            <a:r>
              <a:rPr lang="en-US" altLang="en-US" dirty="0" smtClean="0"/>
              <a:t>“Trace Selection for Compiling Large C Applications to Microcode”, Chang and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, MICRO-21, 1988.</a:t>
            </a:r>
          </a:p>
          <a:p>
            <a:pPr lvl="1"/>
            <a:r>
              <a:rPr lang="en-US" altLang="en-US" dirty="0" smtClean="0"/>
              <a:t>“</a:t>
            </a:r>
            <a:r>
              <a:rPr lang="en-US" altLang="en-US" dirty="0" smtClean="0">
                <a:cs typeface="Arial" panose="020B0604020202020204" pitchFamily="34" charset="0"/>
              </a:rPr>
              <a:t>The Superblock: An Effective Technique for VLIW and Superscalar Compilation</a:t>
            </a:r>
            <a:r>
              <a:rPr lang="en-US" altLang="en-US" dirty="0" smtClean="0"/>
              <a:t>”, </a:t>
            </a:r>
            <a:r>
              <a:rPr lang="en-US" altLang="en-US" dirty="0" err="1" smtClean="0"/>
              <a:t>Hwu</a:t>
            </a:r>
            <a:r>
              <a:rPr lang="en-US" altLang="en-US" dirty="0" smtClean="0"/>
              <a:t> et al., Journal of Supercomputing, 1993</a:t>
            </a:r>
          </a:p>
          <a:p>
            <a:r>
              <a:rPr lang="en-US" altLang="en-US" dirty="0" smtClean="0"/>
              <a:t>Material for Monday</a:t>
            </a:r>
          </a:p>
          <a:p>
            <a:pPr lvl="1"/>
            <a:r>
              <a:rPr lang="en-US" altLang="en-US" dirty="0" smtClean="0">
                <a:cs typeface="Arial" panose="020B0604020202020204" pitchFamily="34" charset="0"/>
              </a:rPr>
              <a:t>“The Program Dependence Graph and Its Use in Optimization”,</a:t>
            </a:r>
            <a:br>
              <a:rPr lang="en-US" altLang="en-US" dirty="0" smtClean="0">
                <a:cs typeface="Arial" panose="020B0604020202020204" pitchFamily="34" charset="0"/>
              </a:rPr>
            </a:br>
            <a:r>
              <a:rPr lang="en-US" altLang="en-US" dirty="0" smtClean="0">
                <a:cs typeface="Arial" panose="020B0604020202020204" pitchFamily="34" charset="0"/>
              </a:rPr>
              <a:t>J. Ferrante, K. </a:t>
            </a:r>
            <a:r>
              <a:rPr lang="en-US" altLang="en-US" dirty="0" err="1" smtClean="0">
                <a:cs typeface="Arial" panose="020B0604020202020204" pitchFamily="34" charset="0"/>
              </a:rPr>
              <a:t>Ottenstein</a:t>
            </a:r>
            <a:r>
              <a:rPr lang="en-US" altLang="en-US" dirty="0" smtClean="0">
                <a:cs typeface="Arial" panose="020B0604020202020204" pitchFamily="34" charset="0"/>
              </a:rPr>
              <a:t>, and J. Warren, ACM TOPLAS, 1987</a:t>
            </a:r>
          </a:p>
          <a:p>
            <a:pPr lvl="2"/>
            <a:r>
              <a:rPr lang="en-US" altLang="en-US" sz="1600" dirty="0" smtClean="0">
                <a:solidFill>
                  <a:srgbClr val="FF0000"/>
                </a:solidFill>
                <a:latin typeface="Arial" panose="020B0604020202020204" pitchFamily="34" charset="0"/>
              </a:rPr>
              <a:t>This is a long paper – the part we care about is the control dependence stuff.  The PDG is interesting and you should skim it </a:t>
            </a:r>
          </a:p>
          <a:p>
            <a:pPr lvl="2"/>
            <a:r>
              <a:rPr lang="en-US" altLang="en-US" dirty="0" smtClean="0"/>
              <a:t>“On Predicated Execution”, Park and </a:t>
            </a:r>
            <a:r>
              <a:rPr lang="en-US" altLang="en-US" dirty="0" err="1" smtClean="0"/>
              <a:t>Schlansker</a:t>
            </a:r>
            <a:r>
              <a:rPr lang="en-US" altLang="en-US" dirty="0" smtClean="0"/>
              <a:t>, HPL Technical Report, 1991.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077200" cy="615950"/>
          </a:xfrm>
        </p:spPr>
        <p:txBody>
          <a:bodyPr/>
          <a:lstStyle/>
          <a:p>
            <a:r>
              <a:rPr lang="en-US" altLang="en-US" sz="2800" smtClean="0"/>
              <a:t>An Alternative to Branches: Predicated Execution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Hardware mechanism that allows operations to be conditionally executed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Add an additional boolean source operand (predicate)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ADD r1, r2, r3 if p1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if (p1 is True), r1 = r2 + r3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else if (p1 is False), do nothing (Add treated like a NOP)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p1 referred to as the </a:t>
            </a:r>
            <a:r>
              <a:rPr lang="en-US" altLang="en-US" u="sng" smtClean="0"/>
              <a:t>guarding predicate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Predicated on True means always executed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Omitted predicated also means always executed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Provides compiler with an alternative to using branches to selectively execute operations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If statements in the source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Realize with branches in the assembly code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Could also realize with conditional instructions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Or use a combination of both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Predicated Execution Example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2390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6629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73152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7772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7620000" y="2133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 flipH="1">
            <a:off x="7010400" y="2133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010400" y="2895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 flipH="1">
            <a:off x="7696200" y="2895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1066800" y="1597025"/>
            <a:ext cx="119062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4419600" y="1673225"/>
            <a:ext cx="14668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bgt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3733800" y="16732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3200400" y="35052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7239000" y="4267200"/>
            <a:ext cx="762000" cy="1752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19600" y="4264025"/>
            <a:ext cx="163671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p2 = a &gt;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 =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3733800" y="42640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3657600" y="62484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1676400" y="4721225"/>
            <a:ext cx="11699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p2 </a:t>
            </a:r>
            <a:r>
              <a:rPr lang="en-US" altLang="en-US">
                <a:sym typeface="Wingdings" panose="05000000000000000000" pitchFamily="2" charset="2"/>
              </a:rPr>
              <a:t> BB2</a:t>
            </a:r>
          </a:p>
          <a:p>
            <a:r>
              <a:rPr lang="en-US" altLang="en-US">
                <a:sym typeface="Wingdings" panose="05000000000000000000" pitchFamily="2" charset="2"/>
              </a:rPr>
              <a:t>p3  BB3</a:t>
            </a:r>
            <a:endParaRPr lang="en-US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What About Nested If-then-else’s?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7696200" y="2362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70866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7772400" y="4724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54" name="Rectangle 6"/>
          <p:cNvSpPr>
            <a:spLocks noChangeArrowheads="1"/>
          </p:cNvSpPr>
          <p:nvPr/>
        </p:nvSpPr>
        <p:spPr bwMode="auto">
          <a:xfrm>
            <a:off x="8229600" y="3124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8077200" y="2819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H="1">
            <a:off x="7467600" y="2819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7467600" y="35814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6934200" y="35814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1066800" y="2282825"/>
            <a:ext cx="1419225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if (a &gt; 25)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*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3886200" y="2359025"/>
            <a:ext cx="17208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bgt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bgt a, 25, L3</a:t>
            </a:r>
          </a:p>
          <a:p>
            <a:r>
              <a:rPr lang="en-US" altLang="en-US">
                <a:solidFill>
                  <a:schemeClr val="tx1"/>
                </a:solidFill>
              </a:rPr>
              <a:t>mpy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L3: 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3200400" y="2359025"/>
            <a:ext cx="6032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3429000" y="51816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6477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7664" name="Rectangle 16"/>
          <p:cNvSpPr>
            <a:spLocks noChangeArrowheads="1"/>
          </p:cNvSpPr>
          <p:nvPr/>
        </p:nvSpPr>
        <p:spPr bwMode="auto">
          <a:xfrm>
            <a:off x="76200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6858000" y="4343400"/>
            <a:ext cx="1143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>
            <a:off x="8001000" y="4343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H="1">
            <a:off x="8305800" y="3581400"/>
            <a:ext cx="3048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Nested If-then-else’s – No Problem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066800" y="1597025"/>
            <a:ext cx="1419225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if (a &gt; 25)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    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    e = f *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7239000" y="1676400"/>
            <a:ext cx="762000" cy="24384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4038600" y="1673225"/>
            <a:ext cx="183991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p2 = a &gt;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 =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p5 = a &gt; 25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p6 = a &lt;= 25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mpy e, f, g if p6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352800" y="1673225"/>
            <a:ext cx="603250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2971800" y="44958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762000" y="5330825"/>
            <a:ext cx="714375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What do we assume to make this work ??</a:t>
            </a:r>
          </a:p>
          <a:p>
            <a:r>
              <a:rPr lang="en-US" altLang="en-US" sz="2000"/>
              <a:t>	if p2 is False, both p5 and p6 are False</a:t>
            </a:r>
          </a:p>
          <a:p>
            <a:r>
              <a:rPr lang="en-US" altLang="en-US" sz="2000"/>
              <a:t>So, predicate setting instruction should set result to False if guarding</a:t>
            </a:r>
          </a:p>
          <a:p>
            <a:r>
              <a:rPr lang="en-US" altLang="en-US" sz="2000"/>
              <a:t>predicate is false!!!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534400" cy="615950"/>
          </a:xfrm>
        </p:spPr>
        <p:txBody>
          <a:bodyPr/>
          <a:lstStyle/>
          <a:p>
            <a:r>
              <a:rPr lang="en-US" altLang="en-US" smtClean="0"/>
              <a:t>Benefits/Costs of Predicated Execution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1600200" y="205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9906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29701" name="Rectangle 5"/>
          <p:cNvSpPr>
            <a:spLocks noChangeArrowheads="1"/>
          </p:cNvSpPr>
          <p:nvPr/>
        </p:nvSpPr>
        <p:spPr bwMode="auto">
          <a:xfrm>
            <a:off x="1676400" y="3581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29702" name="Rectangle 6"/>
          <p:cNvSpPr>
            <a:spLocks noChangeArrowheads="1"/>
          </p:cNvSpPr>
          <p:nvPr/>
        </p:nvSpPr>
        <p:spPr bwMode="auto">
          <a:xfrm>
            <a:off x="2133600" y="2819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1981200" y="2514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4" name="Line 8"/>
          <p:cNvSpPr>
            <a:spLocks noChangeShapeType="1"/>
          </p:cNvSpPr>
          <p:nvPr/>
        </p:nvSpPr>
        <p:spPr bwMode="auto">
          <a:xfrm flipH="1">
            <a:off x="1371600" y="2514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5" name="Line 9"/>
          <p:cNvSpPr>
            <a:spLocks noChangeShapeType="1"/>
          </p:cNvSpPr>
          <p:nvPr/>
        </p:nvSpPr>
        <p:spPr bwMode="auto">
          <a:xfrm>
            <a:off x="1371600" y="3276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Line 10"/>
          <p:cNvSpPr>
            <a:spLocks noChangeShapeType="1"/>
          </p:cNvSpPr>
          <p:nvPr/>
        </p:nvSpPr>
        <p:spPr bwMode="auto">
          <a:xfrm flipH="1">
            <a:off x="2057400" y="3276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7" name="Rectangle 11"/>
          <p:cNvSpPr>
            <a:spLocks noChangeArrowheads="1"/>
          </p:cNvSpPr>
          <p:nvPr/>
        </p:nvSpPr>
        <p:spPr bwMode="auto">
          <a:xfrm>
            <a:off x="3886200" y="1905000"/>
            <a:ext cx="762000" cy="37338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08" name="Rectangle 12"/>
          <p:cNvSpPr>
            <a:spLocks noChangeArrowheads="1"/>
          </p:cNvSpPr>
          <p:nvPr/>
        </p:nvSpPr>
        <p:spPr bwMode="auto">
          <a:xfrm>
            <a:off x="10668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29709" name="Rectangle 13"/>
          <p:cNvSpPr>
            <a:spLocks noChangeArrowheads="1"/>
          </p:cNvSpPr>
          <p:nvPr/>
        </p:nvSpPr>
        <p:spPr bwMode="auto">
          <a:xfrm>
            <a:off x="1752600" y="5105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BB7</a:t>
            </a:r>
          </a:p>
        </p:txBody>
      </p:sp>
      <p:sp>
        <p:nvSpPr>
          <p:cNvPr id="29710" name="Rectangle 14"/>
          <p:cNvSpPr>
            <a:spLocks noChangeArrowheads="1"/>
          </p:cNvSpPr>
          <p:nvPr/>
        </p:nvSpPr>
        <p:spPr bwMode="auto">
          <a:xfrm>
            <a:off x="2209800" y="4343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29711" name="Line 15"/>
          <p:cNvSpPr>
            <a:spLocks noChangeShapeType="1"/>
          </p:cNvSpPr>
          <p:nvPr/>
        </p:nvSpPr>
        <p:spPr bwMode="auto">
          <a:xfrm>
            <a:off x="2057400" y="4038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2" name="Line 16"/>
          <p:cNvSpPr>
            <a:spLocks noChangeShapeType="1"/>
          </p:cNvSpPr>
          <p:nvPr/>
        </p:nvSpPr>
        <p:spPr bwMode="auto">
          <a:xfrm flipH="1">
            <a:off x="1447800" y="4038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3" name="Line 17"/>
          <p:cNvSpPr>
            <a:spLocks noChangeShapeType="1"/>
          </p:cNvSpPr>
          <p:nvPr/>
        </p:nvSpPr>
        <p:spPr bwMode="auto">
          <a:xfrm>
            <a:off x="1447800" y="4800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4" name="Line 18"/>
          <p:cNvSpPr>
            <a:spLocks noChangeShapeType="1"/>
          </p:cNvSpPr>
          <p:nvPr/>
        </p:nvSpPr>
        <p:spPr bwMode="auto">
          <a:xfrm flipH="1">
            <a:off x="2133600" y="48006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5638800" y="1978025"/>
            <a:ext cx="33337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Benefits:</a:t>
            </a:r>
          </a:p>
          <a:p>
            <a:r>
              <a:rPr lang="en-US" altLang="en-US"/>
              <a:t>- No branches,  no mispredicts</a:t>
            </a:r>
          </a:p>
          <a:p>
            <a:r>
              <a:rPr lang="en-US" altLang="en-US"/>
              <a:t>- Can freely reorder independent</a:t>
            </a:r>
          </a:p>
          <a:p>
            <a:r>
              <a:rPr lang="en-US" altLang="en-US"/>
              <a:t>operations in the predicated block</a:t>
            </a:r>
          </a:p>
          <a:p>
            <a:r>
              <a:rPr lang="en-US" altLang="en-US"/>
              <a:t>- Overlap BB2 with BB5 and BB6</a:t>
            </a:r>
          </a:p>
          <a:p>
            <a:endParaRPr lang="en-US" altLang="en-US"/>
          </a:p>
          <a:p>
            <a:endParaRPr lang="en-US" altLang="en-US"/>
          </a:p>
          <a:p>
            <a:r>
              <a:rPr lang="en-US" altLang="en-US"/>
              <a:t>Costs (execute all paths)</a:t>
            </a:r>
          </a:p>
          <a:p>
            <a:pPr>
              <a:buFontTx/>
              <a:buChar char="-"/>
            </a:pPr>
            <a:r>
              <a:rPr lang="en-US" altLang="en-US"/>
              <a:t>worst case schedule length</a:t>
            </a:r>
          </a:p>
          <a:p>
            <a:pPr>
              <a:buFontTx/>
              <a:buChar char="-"/>
            </a:pPr>
            <a:r>
              <a:rPr lang="en-US" altLang="en-US"/>
              <a:t>worst case resources required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839200" cy="615950"/>
          </a:xfrm>
        </p:spPr>
        <p:txBody>
          <a:bodyPr/>
          <a:lstStyle/>
          <a:p>
            <a:r>
              <a:rPr lang="en-US" altLang="en-US" smtClean="0"/>
              <a:t>HPL-PD Compare-to-Predicate Operations (CMPPs)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mtClean="0"/>
              <a:t>How do we compute predicates</a:t>
            </a:r>
          </a:p>
          <a:p>
            <a:pPr lvl="1"/>
            <a:r>
              <a:rPr lang="en-US" altLang="en-US" smtClean="0"/>
              <a:t>Compare registers/literals like a branch would do</a:t>
            </a:r>
          </a:p>
          <a:p>
            <a:pPr lvl="1"/>
            <a:r>
              <a:rPr lang="en-US" altLang="en-US" smtClean="0"/>
              <a:t>Efficiency, code size, nested conditionals, etc</a:t>
            </a:r>
          </a:p>
          <a:p>
            <a:r>
              <a:rPr lang="en-US" altLang="en-US" smtClean="0"/>
              <a:t>2 targets for computing taken/fall-through conditions with 1 operation</a:t>
            </a:r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2286000" y="3630613"/>
            <a:ext cx="5010150" cy="283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/>
              <a:t>p1, p2 = CMPP.cond.D1a.D2a (r1, r2) if p3</a:t>
            </a:r>
          </a:p>
          <a:p>
            <a:endParaRPr lang="en-US" altLang="en-US" sz="2000"/>
          </a:p>
          <a:p>
            <a:r>
              <a:rPr lang="en-US" altLang="en-US" sz="2000"/>
              <a:t>p1 = first destination predicate</a:t>
            </a:r>
          </a:p>
          <a:p>
            <a:r>
              <a:rPr lang="en-US" altLang="en-US" sz="2000"/>
              <a:t>p2 = second destination predicate</a:t>
            </a:r>
          </a:p>
          <a:p>
            <a:r>
              <a:rPr lang="en-US" altLang="en-US" sz="2000"/>
              <a:t>cond = compare condition (ie EQ, LT, GE, …)</a:t>
            </a:r>
          </a:p>
          <a:p>
            <a:r>
              <a:rPr lang="en-US" altLang="en-US" sz="2000"/>
              <a:t>D1a = action specifier for first destination</a:t>
            </a:r>
          </a:p>
          <a:p>
            <a:r>
              <a:rPr lang="en-US" altLang="en-US" sz="2000"/>
              <a:t>D2a = action specifier for second destination</a:t>
            </a:r>
          </a:p>
          <a:p>
            <a:r>
              <a:rPr lang="en-US" altLang="en-US" sz="2000"/>
              <a:t>(r1,r2) = data inputs to be compared (ie r1 &lt; r2)</a:t>
            </a:r>
          </a:p>
          <a:p>
            <a:r>
              <a:rPr lang="en-US" altLang="en-US" sz="2000"/>
              <a:t>p3 = guarding predicate</a:t>
            </a:r>
          </a:p>
        </p:txBody>
      </p:sp>
    </p:spTree>
    <p:extLst>
      <p:ext uri="{BB962C8B-B14F-4D97-AF65-F5344CB8AC3E}">
        <p14:creationId xmlns:p14="http://schemas.microsoft.com/office/powerpoint/2010/main" val="34116196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CMPP Action Specifiers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600200" y="1649413"/>
            <a:ext cx="1241425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Guarding</a:t>
            </a:r>
          </a:p>
          <a:p>
            <a:pPr algn="ctr"/>
            <a:r>
              <a:rPr lang="en-US" altLang="en-US" sz="2000" b="1"/>
              <a:t>predicate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121025" y="1673225"/>
            <a:ext cx="120015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Compare</a:t>
            </a:r>
          </a:p>
          <a:p>
            <a:pPr algn="ctr"/>
            <a:r>
              <a:rPr lang="en-US" altLang="en-US" sz="2000" b="1"/>
              <a:t>Result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449763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UN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5056188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UC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0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5713413" y="2054225"/>
            <a:ext cx="565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ON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1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318250" y="2054225"/>
            <a:ext cx="5651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OC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1</a:t>
            </a:r>
          </a:p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946900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AN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0</a:t>
            </a:r>
          </a:p>
          <a:p>
            <a:pPr algn="ctr"/>
            <a:r>
              <a:rPr lang="en-US" altLang="en-US" sz="2000" b="1"/>
              <a:t>-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7553325" y="2054225"/>
            <a:ext cx="55245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2000" b="1"/>
              <a:t>AC</a:t>
            </a:r>
          </a:p>
          <a:p>
            <a:pPr algn="ctr"/>
            <a:endParaRPr lang="en-US" altLang="en-US" sz="2000" b="1"/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-</a:t>
            </a:r>
          </a:p>
          <a:p>
            <a:pPr algn="ctr"/>
            <a:r>
              <a:rPr lang="en-US" altLang="en-US" sz="2000" b="1"/>
              <a:t>0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>
            <a:off x="1585913" y="2514600"/>
            <a:ext cx="6477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4329113" y="1752600"/>
            <a:ext cx="0" cy="2362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Text Box 13"/>
          <p:cNvSpPr txBox="1">
            <a:spLocks noChangeArrowheads="1"/>
          </p:cNvSpPr>
          <p:nvPr/>
        </p:nvSpPr>
        <p:spPr bwMode="auto">
          <a:xfrm>
            <a:off x="1066800" y="4240213"/>
            <a:ext cx="6257925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UN/UC = Unconditional normal/complement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This is what we used in the earlier examples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guard = 0, both outputs are 0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	    guard = 1, UN = Compare result, UC = opposite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ON/OC = OR-type normal/complement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AN/AC = AND-type normal/complement</a:t>
            </a:r>
          </a:p>
        </p:txBody>
      </p:sp>
    </p:spTree>
    <p:extLst>
      <p:ext uri="{BB962C8B-B14F-4D97-AF65-F5344CB8AC3E}">
        <p14:creationId xmlns:p14="http://schemas.microsoft.com/office/powerpoint/2010/main" val="29274649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OR-type, AND-type Predicates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14400" y="2054225"/>
            <a:ext cx="3127375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p1 = 0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cmpp_ON</a:t>
            </a:r>
            <a:r>
              <a:rPr lang="en-US" altLang="en-US" sz="2000" dirty="0">
                <a:solidFill>
                  <a:schemeClr val="tx1"/>
                </a:solidFill>
              </a:rPr>
              <a:t> (r1 &lt; r2)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cmpp_OC</a:t>
            </a:r>
            <a:r>
              <a:rPr lang="en-US" altLang="en-US" sz="2000" dirty="0">
                <a:solidFill>
                  <a:schemeClr val="tx1"/>
                </a:solidFill>
              </a:rPr>
              <a:t> (r3 &lt; r4)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cmpp_ON</a:t>
            </a:r>
            <a:r>
              <a:rPr lang="en-US" altLang="en-US" sz="2000" dirty="0">
                <a:solidFill>
                  <a:schemeClr val="tx1"/>
                </a:solidFill>
              </a:rPr>
              <a:t> (r5 &lt; r6) if T</a:t>
            </a: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p1 = (r1 &lt; r2) | (!(r3 &lt; r4)) |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(r5 &lt; </a:t>
            </a:r>
            <a:r>
              <a:rPr lang="en-US" altLang="en-US" sz="2000" dirty="0" smtClean="0">
                <a:solidFill>
                  <a:schemeClr val="tx1"/>
                </a:solidFill>
              </a:rPr>
              <a:t>r6)</a:t>
            </a:r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Wired-OR into p1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5257800" y="2054225"/>
            <a:ext cx="3265488" cy="314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dirty="0">
                <a:solidFill>
                  <a:schemeClr val="tx1"/>
                </a:solidFill>
              </a:rPr>
              <a:t>p1 = 1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cmpp_AN</a:t>
            </a:r>
            <a:r>
              <a:rPr lang="en-US" altLang="en-US" sz="2000" dirty="0">
                <a:solidFill>
                  <a:schemeClr val="tx1"/>
                </a:solidFill>
              </a:rPr>
              <a:t> (r1 &lt; r2)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cmpp_AC</a:t>
            </a:r>
            <a:r>
              <a:rPr lang="en-US" altLang="en-US" sz="2000" dirty="0">
                <a:solidFill>
                  <a:schemeClr val="tx1"/>
                </a:solidFill>
              </a:rPr>
              <a:t> (r3 &lt; r4) if T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p1 = </a:t>
            </a:r>
            <a:r>
              <a:rPr lang="en-US" altLang="en-US" sz="2000" dirty="0" err="1">
                <a:solidFill>
                  <a:schemeClr val="tx1"/>
                </a:solidFill>
              </a:rPr>
              <a:t>cmpp_AN</a:t>
            </a:r>
            <a:r>
              <a:rPr lang="en-US" altLang="en-US" sz="2000" dirty="0">
                <a:solidFill>
                  <a:schemeClr val="tx1"/>
                </a:solidFill>
              </a:rPr>
              <a:t> (r5 &lt; r6) if T</a:t>
            </a: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p1 = (r1 &lt; r2) &amp; (!(r3 &lt; r4)) &amp;</a:t>
            </a:r>
          </a:p>
          <a:p>
            <a:r>
              <a:rPr lang="en-US" altLang="en-US" sz="2000" dirty="0">
                <a:solidFill>
                  <a:schemeClr val="tx1"/>
                </a:solidFill>
              </a:rPr>
              <a:t>       (r5 &lt; </a:t>
            </a:r>
            <a:r>
              <a:rPr lang="en-US" altLang="en-US" sz="2000" dirty="0" smtClean="0">
                <a:solidFill>
                  <a:schemeClr val="tx1"/>
                </a:solidFill>
              </a:rPr>
              <a:t>r6)</a:t>
            </a:r>
            <a:endParaRPr lang="en-US" altLang="en-US" sz="2000" dirty="0">
              <a:solidFill>
                <a:schemeClr val="tx1"/>
              </a:solidFill>
            </a:endParaRPr>
          </a:p>
          <a:p>
            <a:endParaRPr lang="en-US" altLang="en-US" sz="2000" dirty="0">
              <a:solidFill>
                <a:schemeClr val="tx1"/>
              </a:solidFill>
            </a:endParaRPr>
          </a:p>
          <a:p>
            <a:r>
              <a:rPr lang="en-US" altLang="en-US" sz="2000" dirty="0">
                <a:solidFill>
                  <a:schemeClr val="tx1"/>
                </a:solidFill>
              </a:rPr>
              <a:t>Wired-AND into p1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181600" y="5407025"/>
            <a:ext cx="28067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Talk about these later – used</a:t>
            </a:r>
          </a:p>
          <a:p>
            <a:r>
              <a:rPr lang="en-US" altLang="en-US">
                <a:solidFill>
                  <a:schemeClr val="tx1"/>
                </a:solidFill>
              </a:rPr>
              <a:t>for control height reduction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914400" y="5407025"/>
            <a:ext cx="29273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Generating predicated code</a:t>
            </a:r>
          </a:p>
          <a:p>
            <a:r>
              <a:rPr lang="en-US" altLang="en-US">
                <a:solidFill>
                  <a:schemeClr val="tx1"/>
                </a:solidFill>
              </a:rPr>
              <a:t>for some source code requires</a:t>
            </a:r>
          </a:p>
          <a:p>
            <a:r>
              <a:rPr lang="en-US" altLang="en-US">
                <a:solidFill>
                  <a:schemeClr val="tx1"/>
                </a:solidFill>
              </a:rPr>
              <a:t>OR-type predicates</a:t>
            </a:r>
          </a:p>
        </p:txBody>
      </p:sp>
    </p:spTree>
    <p:extLst>
      <p:ext uri="{BB962C8B-B14F-4D97-AF65-F5344CB8AC3E}">
        <p14:creationId xmlns:p14="http://schemas.microsoft.com/office/powerpoint/2010/main" val="17066286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Use of OR-type Predicates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7239000" y="1676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6629400" y="2438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7315200" y="4038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8" name="Rectangle 6"/>
          <p:cNvSpPr>
            <a:spLocks noChangeArrowheads="1"/>
          </p:cNvSpPr>
          <p:nvPr/>
        </p:nvSpPr>
        <p:spPr bwMode="auto">
          <a:xfrm>
            <a:off x="79248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19" name="Line 7"/>
          <p:cNvSpPr>
            <a:spLocks noChangeShapeType="1"/>
          </p:cNvSpPr>
          <p:nvPr/>
        </p:nvSpPr>
        <p:spPr bwMode="auto">
          <a:xfrm>
            <a:off x="7620000" y="2133600"/>
            <a:ext cx="76200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 flipH="1">
            <a:off x="7010400" y="21336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010400" y="28956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>
            <a:off x="7010400" y="28956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1066800" y="1597025"/>
            <a:ext cx="1933575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 = b + c</a:t>
            </a:r>
          </a:p>
          <a:p>
            <a:r>
              <a:rPr lang="en-US" altLang="en-US">
                <a:solidFill>
                  <a:schemeClr val="tx1"/>
                </a:solidFill>
              </a:rPr>
              <a:t>if (a &gt; 0 &amp;&amp; b &gt; 0)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+ g</a:t>
            </a:r>
          </a:p>
          <a:p>
            <a:r>
              <a:rPr lang="en-US" altLang="en-US">
                <a:solidFill>
                  <a:schemeClr val="tx1"/>
                </a:solidFill>
              </a:rPr>
              <a:t>else</a:t>
            </a:r>
          </a:p>
          <a:p>
            <a:r>
              <a:rPr lang="en-US" altLang="en-US">
                <a:solidFill>
                  <a:schemeClr val="tx1"/>
                </a:solidFill>
              </a:rPr>
              <a:t>    e = f / g</a:t>
            </a:r>
          </a:p>
          <a:p>
            <a:r>
              <a:rPr lang="en-US" altLang="en-US">
                <a:solidFill>
                  <a:schemeClr val="tx1"/>
                </a:solidFill>
              </a:rPr>
              <a:t>h = i - j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4419600" y="1673225"/>
            <a:ext cx="14287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</a:t>
            </a:r>
          </a:p>
          <a:p>
            <a:r>
              <a:rPr lang="en-US" altLang="en-US">
                <a:solidFill>
                  <a:schemeClr val="tx1"/>
                </a:solidFill>
              </a:rPr>
              <a:t>ble a,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ble b, 0, L1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jump L2</a:t>
            </a:r>
          </a:p>
          <a:p>
            <a:r>
              <a:rPr lang="en-US" altLang="en-US">
                <a:solidFill>
                  <a:schemeClr val="tx1"/>
                </a:solidFill>
              </a:rPr>
              <a:t>L1: div e, f, g</a:t>
            </a:r>
          </a:p>
          <a:p>
            <a:r>
              <a:rPr lang="en-US" altLang="en-US">
                <a:solidFill>
                  <a:schemeClr val="tx1"/>
                </a:solidFill>
              </a:rPr>
              <a:t>L2: sub h, i, j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3733800" y="1673225"/>
            <a:ext cx="6032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3200400" y="38100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Traditional branching code</a:t>
            </a:r>
          </a:p>
        </p:txBody>
      </p:sp>
      <p:sp>
        <p:nvSpPr>
          <p:cNvPr id="13327" name="Rectangle 15"/>
          <p:cNvSpPr>
            <a:spLocks noChangeArrowheads="1"/>
          </p:cNvSpPr>
          <p:nvPr/>
        </p:nvSpPr>
        <p:spPr bwMode="auto">
          <a:xfrm>
            <a:off x="7467600" y="4648200"/>
            <a:ext cx="762000" cy="1752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28" name="Text Box 16"/>
          <p:cNvSpPr txBox="1">
            <a:spLocks noChangeArrowheads="1"/>
          </p:cNvSpPr>
          <p:nvPr/>
        </p:nvSpPr>
        <p:spPr bwMode="auto">
          <a:xfrm>
            <a:off x="3733800" y="4645025"/>
            <a:ext cx="3408363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add a, b, c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p3, p5 = cmpp.ON.UC a &lt;= 0 if T</a:t>
            </a:r>
          </a:p>
          <a:p>
            <a:r>
              <a:rPr lang="en-US" altLang="en-US">
                <a:solidFill>
                  <a:schemeClr val="tx1"/>
                </a:solidFill>
              </a:rPr>
              <a:t>p3, p2 = cmpp.ON.UC b &lt;= 0 if p5</a:t>
            </a:r>
          </a:p>
          <a:p>
            <a:r>
              <a:rPr lang="en-US" altLang="en-US">
                <a:solidFill>
                  <a:schemeClr val="tx1"/>
                </a:solidFill>
              </a:rPr>
              <a:t>div e, f, g if p3</a:t>
            </a:r>
          </a:p>
          <a:p>
            <a:r>
              <a:rPr lang="en-US" altLang="en-US">
                <a:solidFill>
                  <a:schemeClr val="tx1"/>
                </a:solidFill>
              </a:rPr>
              <a:t>add e, f, g if p2</a:t>
            </a:r>
          </a:p>
          <a:p>
            <a:r>
              <a:rPr lang="en-US" altLang="en-US">
                <a:solidFill>
                  <a:schemeClr val="tx1"/>
                </a:solidFill>
              </a:rPr>
              <a:t>sub h, i, j if T</a:t>
            </a:r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3048000" y="4645025"/>
            <a:ext cx="603250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BB1</a:t>
            </a:r>
          </a:p>
          <a:p>
            <a:r>
              <a:rPr lang="en-US" altLang="en-US">
                <a:solidFill>
                  <a:schemeClr val="tx1"/>
                </a:solidFill>
              </a:rPr>
              <a:t>BB5</a:t>
            </a:r>
          </a:p>
          <a:p>
            <a:r>
              <a:rPr lang="en-US" altLang="en-US">
                <a:solidFill>
                  <a:schemeClr val="tx1"/>
                </a:solidFill>
              </a:rPr>
              <a:t>BB3</a:t>
            </a:r>
          </a:p>
          <a:p>
            <a:r>
              <a:rPr lang="en-US" altLang="en-US">
                <a:solidFill>
                  <a:schemeClr val="tx1"/>
                </a:solidFill>
              </a:rPr>
              <a:t>BB2</a:t>
            </a:r>
          </a:p>
          <a:p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3429000" y="6324600"/>
            <a:ext cx="397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400"/>
              <a:t>Predicated code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990600" y="5102225"/>
            <a:ext cx="11699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p2 </a:t>
            </a:r>
            <a:r>
              <a:rPr lang="en-US" altLang="en-US">
                <a:sym typeface="Wingdings" panose="05000000000000000000" pitchFamily="2" charset="2"/>
              </a:rPr>
              <a:t> BB2</a:t>
            </a:r>
          </a:p>
          <a:p>
            <a:r>
              <a:rPr lang="en-US" altLang="en-US">
                <a:sym typeface="Wingdings" panose="05000000000000000000" pitchFamily="2" charset="2"/>
              </a:rPr>
              <a:t>p3  BB3</a:t>
            </a:r>
          </a:p>
          <a:p>
            <a:r>
              <a:rPr lang="en-US" altLang="en-US">
                <a:sym typeface="Wingdings" panose="05000000000000000000" pitchFamily="2" charset="2"/>
              </a:rPr>
              <a:t>p5  BB5</a:t>
            </a:r>
            <a:endParaRPr lang="en-US" altLang="en-US"/>
          </a:p>
        </p:txBody>
      </p:sp>
      <p:sp>
        <p:nvSpPr>
          <p:cNvPr id="13332" name="Rectangle 20"/>
          <p:cNvSpPr>
            <a:spLocks noChangeArrowheads="1"/>
          </p:cNvSpPr>
          <p:nvPr/>
        </p:nvSpPr>
        <p:spPr bwMode="auto">
          <a:xfrm>
            <a:off x="6629400" y="3200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>
            <a:off x="7086600" y="3657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Line 22"/>
          <p:cNvSpPr>
            <a:spLocks noChangeShapeType="1"/>
          </p:cNvSpPr>
          <p:nvPr/>
        </p:nvSpPr>
        <p:spPr bwMode="auto">
          <a:xfrm flipH="1">
            <a:off x="7772400" y="3657600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42029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809625"/>
            <a:ext cx="7772400" cy="615950"/>
          </a:xfrm>
        </p:spPr>
        <p:txBody>
          <a:bodyPr/>
          <a:lstStyle/>
          <a:p>
            <a:r>
              <a:rPr lang="en-US" altLang="en-US" smtClean="0"/>
              <a:t>Homework Problem – Answer on next slide but don’t cheat!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1676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y = x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Predicate the code removing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all branches</a:t>
            </a:r>
          </a:p>
        </p:txBody>
      </p:sp>
    </p:spTree>
    <p:extLst>
      <p:ext uri="{BB962C8B-B14F-4D97-AF65-F5344CB8AC3E}">
        <p14:creationId xmlns:p14="http://schemas.microsoft.com/office/powerpoint/2010/main" val="411913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1 – Due </a:t>
            </a:r>
            <a:r>
              <a:rPr lang="en-US" dirty="0" smtClean="0"/>
              <a:t>Mon Jan 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Get started ASAP.  If you haven’t done HW0, you are falling behind!</a:t>
            </a:r>
          </a:p>
          <a:p>
            <a:r>
              <a:rPr lang="en-US" dirty="0" smtClean="0"/>
              <a:t>Goals:  Learn </a:t>
            </a:r>
            <a:r>
              <a:rPr lang="en-US" dirty="0" smtClean="0"/>
              <a:t>how to profile with LLVM, write stats collection pass</a:t>
            </a:r>
          </a:p>
          <a:p>
            <a:r>
              <a:rPr lang="en-US" dirty="0" smtClean="0"/>
              <a:t>583_W23_HW1.tgz</a:t>
            </a:r>
            <a:endParaRPr lang="en-US" dirty="0" smtClean="0"/>
          </a:p>
          <a:p>
            <a:pPr lvl="1"/>
            <a:r>
              <a:rPr lang="en-US" dirty="0" smtClean="0"/>
              <a:t>hw1pass.cpp: template for your pass</a:t>
            </a:r>
          </a:p>
          <a:p>
            <a:pPr lvl="1"/>
            <a:r>
              <a:rPr lang="en-US" dirty="0" smtClean="0"/>
              <a:t>583simple, 583wc, 583compress: benchmark source code + inputs + expected outputs + run instructions</a:t>
            </a:r>
          </a:p>
          <a:p>
            <a:r>
              <a:rPr lang="en-US" dirty="0" smtClean="0"/>
              <a:t>Easy to do, but hard to start because of newness</a:t>
            </a:r>
          </a:p>
          <a:p>
            <a:pPr lvl="1"/>
            <a:r>
              <a:rPr lang="en-US" dirty="0" smtClean="0"/>
              <a:t>Look for </a:t>
            </a:r>
            <a:r>
              <a:rPr lang="en-US" dirty="0" smtClean="0"/>
              <a:t>Aditya’s </a:t>
            </a:r>
            <a:r>
              <a:rPr lang="en-US" dirty="0" smtClean="0"/>
              <a:t>piazza post for help</a:t>
            </a:r>
          </a:p>
          <a:p>
            <a:pPr lvl="2"/>
            <a:r>
              <a:rPr lang="en-US" dirty="0" smtClean="0"/>
              <a:t>Skeleton code </a:t>
            </a:r>
          </a:p>
          <a:p>
            <a:pPr lvl="2"/>
            <a:r>
              <a:rPr lang="en-US" dirty="0" smtClean="0"/>
              <a:t>How to run profiler</a:t>
            </a:r>
          </a:p>
          <a:p>
            <a:pPr lvl="2"/>
            <a:r>
              <a:rPr lang="en-US" dirty="0" smtClean="0"/>
              <a:t>Simple example with opcode stats</a:t>
            </a:r>
          </a:p>
          <a:p>
            <a:pPr lvl="1"/>
            <a:r>
              <a:rPr lang="en-US" dirty="0" smtClean="0"/>
              <a:t>Talk to the </a:t>
            </a:r>
            <a:r>
              <a:rPr lang="en-US" dirty="0" smtClean="0"/>
              <a:t>GSI </a:t>
            </a:r>
            <a:r>
              <a:rPr lang="en-US" dirty="0" smtClean="0"/>
              <a:t>if you are stuck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50386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Homework Problem Answer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1355725" y="1843088"/>
            <a:ext cx="1676400" cy="222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if (a &gt; 0) {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if (b &gt; 0)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r = t + s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else 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  u = v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y = x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143000" y="5102225"/>
            <a:ext cx="353536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Draw the CFG</a:t>
            </a:r>
          </a:p>
          <a:p>
            <a:pPr>
              <a:buFontTx/>
              <a:buAutoNum type="alphaLcPeriod"/>
            </a:pPr>
            <a:r>
              <a:rPr lang="en-US" altLang="en-US" sz="2000">
                <a:solidFill>
                  <a:schemeClr val="tx1"/>
                </a:solidFill>
              </a:rPr>
              <a:t>Predicate the code removing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       all branches</a:t>
            </a:r>
          </a:p>
        </p:txBody>
      </p:sp>
      <p:sp>
        <p:nvSpPr>
          <p:cNvPr id="15365" name="Rectangle 4"/>
          <p:cNvSpPr>
            <a:spLocks noChangeArrowheads="1"/>
          </p:cNvSpPr>
          <p:nvPr/>
        </p:nvSpPr>
        <p:spPr bwMode="auto">
          <a:xfrm>
            <a:off x="5440363" y="1690688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66" name="Line 8"/>
          <p:cNvSpPr>
            <a:spLocks noChangeShapeType="1"/>
          </p:cNvSpPr>
          <p:nvPr/>
        </p:nvSpPr>
        <p:spPr bwMode="auto">
          <a:xfrm flipH="1">
            <a:off x="5135563" y="2147888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7"/>
          <p:cNvSpPr>
            <a:spLocks noChangeShapeType="1"/>
          </p:cNvSpPr>
          <p:nvPr/>
        </p:nvSpPr>
        <p:spPr bwMode="auto">
          <a:xfrm>
            <a:off x="5935663" y="2147888"/>
            <a:ext cx="647700" cy="1128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Rectangle 4"/>
          <p:cNvSpPr>
            <a:spLocks noChangeArrowheads="1"/>
          </p:cNvSpPr>
          <p:nvPr/>
        </p:nvSpPr>
        <p:spPr bwMode="auto">
          <a:xfrm>
            <a:off x="4787900" y="2463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69" name="Rectangle 4"/>
          <p:cNvSpPr>
            <a:spLocks noChangeArrowheads="1"/>
          </p:cNvSpPr>
          <p:nvPr/>
        </p:nvSpPr>
        <p:spPr bwMode="auto">
          <a:xfrm>
            <a:off x="5435600" y="322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u = v + 1</a:t>
            </a:r>
          </a:p>
        </p:txBody>
      </p:sp>
      <p:sp>
        <p:nvSpPr>
          <p:cNvPr id="15370" name="Rectangle 4"/>
          <p:cNvSpPr>
            <a:spLocks noChangeArrowheads="1"/>
          </p:cNvSpPr>
          <p:nvPr/>
        </p:nvSpPr>
        <p:spPr bwMode="auto">
          <a:xfrm>
            <a:off x="4254500" y="3225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r = t + s</a:t>
            </a:r>
          </a:p>
        </p:txBody>
      </p:sp>
      <p:sp>
        <p:nvSpPr>
          <p:cNvPr id="15371" name="Rectangle 4"/>
          <p:cNvSpPr>
            <a:spLocks noChangeArrowheads="1"/>
          </p:cNvSpPr>
          <p:nvPr/>
        </p:nvSpPr>
        <p:spPr bwMode="auto">
          <a:xfrm>
            <a:off x="4932363" y="4049713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600">
                <a:solidFill>
                  <a:schemeClr val="tx1"/>
                </a:solidFill>
              </a:rPr>
              <a:t>y = x + 1</a:t>
            </a:r>
          </a:p>
        </p:txBody>
      </p:sp>
      <p:sp>
        <p:nvSpPr>
          <p:cNvPr id="15372" name="Line 8"/>
          <p:cNvSpPr>
            <a:spLocks noChangeShapeType="1"/>
          </p:cNvSpPr>
          <p:nvPr/>
        </p:nvSpPr>
        <p:spPr bwMode="auto">
          <a:xfrm flipH="1">
            <a:off x="4584700" y="2921000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3" name="Line 7"/>
          <p:cNvSpPr>
            <a:spLocks noChangeShapeType="1"/>
          </p:cNvSpPr>
          <p:nvPr/>
        </p:nvSpPr>
        <p:spPr bwMode="auto">
          <a:xfrm>
            <a:off x="5321300" y="2921000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4" name="Line 7"/>
          <p:cNvSpPr>
            <a:spLocks noChangeShapeType="1"/>
          </p:cNvSpPr>
          <p:nvPr/>
        </p:nvSpPr>
        <p:spPr bwMode="auto">
          <a:xfrm>
            <a:off x="4635500" y="3683000"/>
            <a:ext cx="482600" cy="366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5" name="Line 8"/>
          <p:cNvSpPr>
            <a:spLocks noChangeShapeType="1"/>
          </p:cNvSpPr>
          <p:nvPr/>
        </p:nvSpPr>
        <p:spPr bwMode="auto">
          <a:xfrm flipH="1">
            <a:off x="5389563" y="3683000"/>
            <a:ext cx="465137" cy="3667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TextBox 1"/>
          <p:cNvSpPr txBox="1">
            <a:spLocks noChangeArrowheads="1"/>
          </p:cNvSpPr>
          <p:nvPr/>
        </p:nvSpPr>
        <p:spPr bwMode="auto">
          <a:xfrm>
            <a:off x="4217988" y="2814638"/>
            <a:ext cx="60801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 &gt; 0</a:t>
            </a:r>
          </a:p>
        </p:txBody>
      </p:sp>
      <p:sp>
        <p:nvSpPr>
          <p:cNvPr id="15377" name="TextBox 19"/>
          <p:cNvSpPr txBox="1">
            <a:spLocks noChangeArrowheads="1"/>
          </p:cNvSpPr>
          <p:nvPr/>
        </p:nvSpPr>
        <p:spPr bwMode="auto">
          <a:xfrm>
            <a:off x="5648325" y="2798763"/>
            <a:ext cx="7223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b &lt;= 0</a:t>
            </a:r>
          </a:p>
        </p:txBody>
      </p:sp>
      <p:sp>
        <p:nvSpPr>
          <p:cNvPr id="15378" name="TextBox 20"/>
          <p:cNvSpPr txBox="1">
            <a:spLocks noChangeArrowheads="1"/>
          </p:cNvSpPr>
          <p:nvPr/>
        </p:nvSpPr>
        <p:spPr bwMode="auto">
          <a:xfrm>
            <a:off x="4862513" y="2005013"/>
            <a:ext cx="5969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a &gt; 0</a:t>
            </a:r>
          </a:p>
        </p:txBody>
      </p:sp>
      <p:sp>
        <p:nvSpPr>
          <p:cNvPr id="15379" name="TextBox 21"/>
          <p:cNvSpPr txBox="1">
            <a:spLocks noChangeArrowheads="1"/>
          </p:cNvSpPr>
          <p:nvPr/>
        </p:nvSpPr>
        <p:spPr bwMode="auto">
          <a:xfrm>
            <a:off x="6191250" y="2162175"/>
            <a:ext cx="7112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a &lt;= 0</a:t>
            </a:r>
          </a:p>
        </p:txBody>
      </p:sp>
      <p:sp>
        <p:nvSpPr>
          <p:cNvPr id="15380" name="Rectangle 4"/>
          <p:cNvSpPr>
            <a:spLocks noChangeArrowheads="1"/>
          </p:cNvSpPr>
          <p:nvPr/>
        </p:nvSpPr>
        <p:spPr bwMode="auto">
          <a:xfrm>
            <a:off x="5473700" y="488315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15381" name="Line 7"/>
          <p:cNvSpPr>
            <a:spLocks noChangeShapeType="1"/>
          </p:cNvSpPr>
          <p:nvPr/>
        </p:nvSpPr>
        <p:spPr bwMode="auto">
          <a:xfrm>
            <a:off x="5313363" y="4506913"/>
            <a:ext cx="481012" cy="3667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2" name="Line 7"/>
          <p:cNvSpPr>
            <a:spLocks noChangeShapeType="1"/>
          </p:cNvSpPr>
          <p:nvPr/>
        </p:nvSpPr>
        <p:spPr bwMode="auto">
          <a:xfrm flipH="1">
            <a:off x="6008688" y="3276600"/>
            <a:ext cx="574675" cy="15970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3" name="Right Arrow 18"/>
          <p:cNvSpPr>
            <a:spLocks noChangeArrowheads="1"/>
          </p:cNvSpPr>
          <p:nvPr/>
        </p:nvSpPr>
        <p:spPr bwMode="auto">
          <a:xfrm>
            <a:off x="3429000" y="2955925"/>
            <a:ext cx="457200" cy="54927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84" name="TextBox 25"/>
          <p:cNvSpPr txBox="1">
            <a:spLocks noChangeArrowheads="1"/>
          </p:cNvSpPr>
          <p:nvPr/>
        </p:nvSpPr>
        <p:spPr bwMode="auto">
          <a:xfrm>
            <a:off x="7048500" y="2005013"/>
            <a:ext cx="29987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p1 = cmpp.UN(a &gt; 0) if T</a:t>
            </a:r>
          </a:p>
          <a:p>
            <a:r>
              <a:rPr lang="en-US" altLang="en-US" sz="1600"/>
              <a:t>p2, p3 = cmpp.UNUC(b &gt; 0) if p1</a:t>
            </a:r>
          </a:p>
          <a:p>
            <a:r>
              <a:rPr lang="en-US" altLang="en-US" sz="1600"/>
              <a:t>r = t + s if p2</a:t>
            </a:r>
          </a:p>
          <a:p>
            <a:r>
              <a:rPr lang="en-US" altLang="en-US" sz="1600"/>
              <a:t>u = v + 1 if p3</a:t>
            </a:r>
          </a:p>
          <a:p>
            <a:r>
              <a:rPr lang="en-US" altLang="en-US" sz="1600"/>
              <a:t>y = x + 1 if p1</a:t>
            </a:r>
          </a:p>
        </p:txBody>
      </p:sp>
    </p:spTree>
    <p:extLst>
      <p:ext uri="{BB962C8B-B14F-4D97-AF65-F5344CB8AC3E}">
        <p14:creationId xmlns:p14="http://schemas.microsoft.com/office/powerpoint/2010/main" val="723806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Regions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u="sng" smtClean="0"/>
              <a:t>Region</a:t>
            </a:r>
            <a:r>
              <a:rPr lang="en-US" altLang="en-US" smtClean="0"/>
              <a:t>: A collection of operations that are treated as a single unit by the compiler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Examples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Basic block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Procedure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Body of a loop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Properties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Connected subgraph of operations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Control flow is the key parameter that defines regions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Hierarchically organized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Problem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Basic blocks are too small (3-5 operations)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Hard to extract sufficient parallelism</a:t>
            </a:r>
          </a:p>
          <a:p>
            <a:pPr lvl="1">
              <a:lnSpc>
                <a:spcPct val="90000"/>
              </a:lnSpc>
            </a:pPr>
            <a:r>
              <a:rPr lang="en-US" altLang="en-US" smtClean="0"/>
              <a:t>Procedure control flow too complex for many compiler xforms</a:t>
            </a:r>
          </a:p>
          <a:p>
            <a:pPr lvl="2">
              <a:lnSpc>
                <a:spcPct val="90000"/>
              </a:lnSpc>
            </a:pPr>
            <a:r>
              <a:rPr lang="en-US" altLang="en-US" smtClean="0"/>
              <a:t>Plus only parts of a procedure are important (90/10 rule)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Regions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smtClean="0"/>
              <a:t>Want</a:t>
            </a:r>
          </a:p>
          <a:p>
            <a:pPr lvl="1"/>
            <a:r>
              <a:rPr lang="en-US" altLang="en-US" sz="2400" smtClean="0"/>
              <a:t>Intermediate sized regions with simple control flow</a:t>
            </a:r>
          </a:p>
          <a:p>
            <a:pPr lvl="1"/>
            <a:r>
              <a:rPr lang="en-US" altLang="en-US" sz="2400" smtClean="0"/>
              <a:t>Bigger basic blocks would be ideal !!</a:t>
            </a:r>
          </a:p>
          <a:p>
            <a:pPr lvl="1"/>
            <a:r>
              <a:rPr lang="en-US" altLang="en-US" sz="2400" smtClean="0"/>
              <a:t>Separate important code from less important</a:t>
            </a:r>
          </a:p>
          <a:p>
            <a:pPr lvl="1"/>
            <a:r>
              <a:rPr lang="en-US" altLang="en-US" sz="2400" smtClean="0"/>
              <a:t>Optimize frequently executed code at the expense of the rest</a:t>
            </a:r>
          </a:p>
          <a:p>
            <a:r>
              <a:rPr lang="en-US" altLang="en-US" sz="2800" smtClean="0"/>
              <a:t>Solution</a:t>
            </a:r>
          </a:p>
          <a:p>
            <a:pPr lvl="1"/>
            <a:r>
              <a:rPr lang="en-US" altLang="en-US" sz="2400" smtClean="0"/>
              <a:t>Define new region types that consist of multiple BBs</a:t>
            </a:r>
          </a:p>
          <a:p>
            <a:pPr lvl="1"/>
            <a:r>
              <a:rPr lang="en-US" altLang="en-US" sz="2400" smtClean="0"/>
              <a:t>Profile information used in the identification</a:t>
            </a:r>
          </a:p>
          <a:p>
            <a:pPr lvl="1"/>
            <a:r>
              <a:rPr lang="en-US" altLang="en-US" sz="2400" smtClean="0"/>
              <a:t>Sequential control flow (sorta)</a:t>
            </a:r>
          </a:p>
          <a:p>
            <a:pPr lvl="1"/>
            <a:r>
              <a:rPr lang="en-US" altLang="en-US" sz="2400" smtClean="0"/>
              <a:t>Pretend the regions are basic blocks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Region Type 1 - Trace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u="sng" smtClean="0"/>
              <a:t>Trace</a:t>
            </a:r>
            <a:r>
              <a:rPr lang="en-US" altLang="en-US" sz="2000" smtClean="0"/>
              <a:t> - Linear collection of basic blocks that tend to execute in sequence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“Likely control flow path”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Acyclic (outer backedge ok)</a:t>
            </a:r>
          </a:p>
          <a:p>
            <a:pPr>
              <a:lnSpc>
                <a:spcPct val="90000"/>
              </a:lnSpc>
            </a:pPr>
            <a:r>
              <a:rPr lang="en-US" altLang="en-US" sz="2000" u="sng" smtClean="0"/>
              <a:t>Side entrance</a:t>
            </a:r>
            <a:r>
              <a:rPr lang="en-US" altLang="en-US" sz="2000" smtClean="0"/>
              <a:t> – branch into the middle of a trace</a:t>
            </a:r>
          </a:p>
          <a:p>
            <a:pPr>
              <a:lnSpc>
                <a:spcPct val="90000"/>
              </a:lnSpc>
            </a:pPr>
            <a:r>
              <a:rPr lang="en-US" altLang="en-US" sz="2000" u="sng" smtClean="0"/>
              <a:t>Side exit</a:t>
            </a:r>
            <a:r>
              <a:rPr lang="en-US" altLang="en-US" sz="2000" smtClean="0"/>
              <a:t> – branch out of the middle of a trace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Compilation strategy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Compile assuming path occurs 100% of the time</a:t>
            </a:r>
          </a:p>
          <a:p>
            <a:pPr lvl="1">
              <a:lnSpc>
                <a:spcPct val="90000"/>
              </a:lnSpc>
            </a:pPr>
            <a:r>
              <a:rPr lang="en-US" altLang="en-US" sz="1800" smtClean="0"/>
              <a:t>Patch up side entrances and exits afterwards</a:t>
            </a:r>
          </a:p>
          <a:p>
            <a:pPr>
              <a:lnSpc>
                <a:spcPct val="90000"/>
              </a:lnSpc>
            </a:pPr>
            <a:r>
              <a:rPr lang="en-US" altLang="en-US" sz="2000" smtClean="0"/>
              <a:t>Motivated by scheduling (i.e., trace scheduling)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1278" name="Line 14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5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6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17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8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9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20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21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Text Box 22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1288" name="Text Box 24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1290" name="Line 26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Text Box 27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1292" name="Text Box 28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1293" name="Line 29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Text Box 30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1295" name="Text Box 31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1296" name="Text Box 32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1297" name="Text Box 33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Linearizing a Trace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44958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4495800" y="3886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4495800" y="5410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 flipH="1">
            <a:off x="4876800" y="3505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6019800" y="46482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 flipH="1">
            <a:off x="5029200" y="3505200"/>
            <a:ext cx="1905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4495800" y="2209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2298" name="Line 10"/>
          <p:cNvSpPr>
            <a:spLocks noChangeShapeType="1"/>
          </p:cNvSpPr>
          <p:nvPr/>
        </p:nvSpPr>
        <p:spPr bwMode="auto">
          <a:xfrm flipH="1">
            <a:off x="4876800" y="2667000"/>
            <a:ext cx="15875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11"/>
          <p:cNvSpPr>
            <a:spLocks noChangeShapeType="1"/>
          </p:cNvSpPr>
          <p:nvPr/>
        </p:nvSpPr>
        <p:spPr bwMode="auto">
          <a:xfrm>
            <a:off x="4876800" y="2667000"/>
            <a:ext cx="1965325" cy="3460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6553200" y="3048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 flipV="1">
            <a:off x="2895600" y="60960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 flipV="1">
            <a:off x="2895600" y="1905000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>
            <a:off x="2895600" y="1905000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16"/>
          <p:cNvSpPr>
            <a:spLocks noChangeShapeType="1"/>
          </p:cNvSpPr>
          <p:nvPr/>
        </p:nvSpPr>
        <p:spPr bwMode="auto">
          <a:xfrm>
            <a:off x="4724400" y="19050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17"/>
          <p:cNvSpPr>
            <a:spLocks noChangeShapeType="1"/>
          </p:cNvSpPr>
          <p:nvPr/>
        </p:nvSpPr>
        <p:spPr bwMode="auto">
          <a:xfrm>
            <a:off x="4953000" y="434340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18"/>
          <p:cNvSpPr>
            <a:spLocks noChangeShapeType="1"/>
          </p:cNvSpPr>
          <p:nvPr/>
        </p:nvSpPr>
        <p:spPr bwMode="auto">
          <a:xfrm flipH="1">
            <a:off x="5029200" y="5105400"/>
            <a:ext cx="1447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19"/>
          <p:cNvSpPr>
            <a:spLocks noChangeShapeType="1"/>
          </p:cNvSpPr>
          <p:nvPr/>
        </p:nvSpPr>
        <p:spPr bwMode="auto">
          <a:xfrm>
            <a:off x="4876800" y="4343400"/>
            <a:ext cx="0" cy="1066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20"/>
          <p:cNvSpPr>
            <a:spLocks noChangeShapeType="1"/>
          </p:cNvSpPr>
          <p:nvPr/>
        </p:nvSpPr>
        <p:spPr bwMode="auto">
          <a:xfrm>
            <a:off x="4876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43434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2310" name="Text Box 22"/>
          <p:cNvSpPr txBox="1">
            <a:spLocks noChangeArrowheads="1"/>
          </p:cNvSpPr>
          <p:nvPr/>
        </p:nvSpPr>
        <p:spPr bwMode="auto">
          <a:xfrm>
            <a:off x="5867400" y="2511425"/>
            <a:ext cx="1390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 (side exit)</a:t>
            </a:r>
          </a:p>
        </p:txBody>
      </p:sp>
      <p:sp>
        <p:nvSpPr>
          <p:cNvPr id="12311" name="Text Box 23"/>
          <p:cNvSpPr txBox="1">
            <a:spLocks noChangeArrowheads="1"/>
          </p:cNvSpPr>
          <p:nvPr/>
        </p:nvSpPr>
        <p:spPr bwMode="auto">
          <a:xfrm>
            <a:off x="5715000" y="4187825"/>
            <a:ext cx="1390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(side exit)</a:t>
            </a:r>
          </a:p>
        </p:txBody>
      </p:sp>
      <p:sp>
        <p:nvSpPr>
          <p:cNvPr id="12312" name="Text Box 24"/>
          <p:cNvSpPr txBox="1">
            <a:spLocks noChangeArrowheads="1"/>
          </p:cNvSpPr>
          <p:nvPr/>
        </p:nvSpPr>
        <p:spPr bwMode="auto">
          <a:xfrm>
            <a:off x="4343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2313" name="Line 25"/>
          <p:cNvSpPr>
            <a:spLocks noChangeShapeType="1"/>
          </p:cNvSpPr>
          <p:nvPr/>
        </p:nvSpPr>
        <p:spPr bwMode="auto">
          <a:xfrm>
            <a:off x="4876800" y="1752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4" name="Text Box 26"/>
          <p:cNvSpPr txBox="1">
            <a:spLocks noChangeArrowheads="1"/>
          </p:cNvSpPr>
          <p:nvPr/>
        </p:nvSpPr>
        <p:spPr bwMode="auto">
          <a:xfrm>
            <a:off x="4953000" y="1673225"/>
            <a:ext cx="1657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(entry count)</a:t>
            </a:r>
          </a:p>
        </p:txBody>
      </p:sp>
      <p:sp>
        <p:nvSpPr>
          <p:cNvPr id="12315" name="Text Box 27"/>
          <p:cNvSpPr txBox="1">
            <a:spLocks noChangeArrowheads="1"/>
          </p:cNvSpPr>
          <p:nvPr/>
        </p:nvSpPr>
        <p:spPr bwMode="auto">
          <a:xfrm>
            <a:off x="1447800" y="3197225"/>
            <a:ext cx="116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 (entry/</a:t>
            </a:r>
          </a:p>
          <a:p>
            <a:r>
              <a:rPr lang="en-US" altLang="en-US"/>
              <a:t>exit count)</a:t>
            </a:r>
          </a:p>
        </p:txBody>
      </p:sp>
      <p:sp>
        <p:nvSpPr>
          <p:cNvPr id="12316" name="Line 28"/>
          <p:cNvSpPr>
            <a:spLocks noChangeShapeType="1"/>
          </p:cNvSpPr>
          <p:nvPr/>
        </p:nvSpPr>
        <p:spPr bwMode="auto">
          <a:xfrm>
            <a:off x="4953000" y="58674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17" name="Text Box 29"/>
          <p:cNvSpPr txBox="1">
            <a:spLocks noChangeArrowheads="1"/>
          </p:cNvSpPr>
          <p:nvPr/>
        </p:nvSpPr>
        <p:spPr bwMode="auto">
          <a:xfrm>
            <a:off x="5029200" y="6245225"/>
            <a:ext cx="1530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(exit count)</a:t>
            </a:r>
          </a:p>
        </p:txBody>
      </p:sp>
      <p:sp>
        <p:nvSpPr>
          <p:cNvPr id="12318" name="Text Box 30"/>
          <p:cNvSpPr txBox="1">
            <a:spLocks noChangeArrowheads="1"/>
          </p:cNvSpPr>
          <p:nvPr/>
        </p:nvSpPr>
        <p:spPr bwMode="auto">
          <a:xfrm>
            <a:off x="4343400" y="3505200"/>
            <a:ext cx="463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2319" name="Text Box 31"/>
          <p:cNvSpPr txBox="1">
            <a:spLocks noChangeArrowheads="1"/>
          </p:cNvSpPr>
          <p:nvPr/>
        </p:nvSpPr>
        <p:spPr bwMode="auto">
          <a:xfrm>
            <a:off x="6096000" y="365442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 (side entrance)</a:t>
            </a:r>
          </a:p>
        </p:txBody>
      </p:sp>
      <p:sp>
        <p:nvSpPr>
          <p:cNvPr id="12320" name="Text Box 32"/>
          <p:cNvSpPr txBox="1">
            <a:spLocks noChangeArrowheads="1"/>
          </p:cNvSpPr>
          <p:nvPr/>
        </p:nvSpPr>
        <p:spPr bwMode="auto">
          <a:xfrm>
            <a:off x="5943600" y="5254625"/>
            <a:ext cx="1822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 (side entrance)</a:t>
            </a:r>
          </a:p>
        </p:txBody>
      </p:sp>
      <p:sp>
        <p:nvSpPr>
          <p:cNvPr id="12321" name="Rectangle 33"/>
          <p:cNvSpPr>
            <a:spLocks noChangeArrowheads="1"/>
          </p:cNvSpPr>
          <p:nvPr/>
        </p:nvSpPr>
        <p:spPr bwMode="auto">
          <a:xfrm>
            <a:off x="4267200" y="2057400"/>
            <a:ext cx="1219200" cy="3962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229600" cy="615950"/>
          </a:xfrm>
        </p:spPr>
        <p:txBody>
          <a:bodyPr/>
          <a:lstStyle/>
          <a:p>
            <a:r>
              <a:rPr lang="en-US" altLang="en-US" smtClean="0"/>
              <a:t>Intelligent Trace Layout for Icache Performance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676400" y="25908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76400" y="3276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1676400" y="3962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 flipH="1">
            <a:off x="2057400" y="3048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1752600" y="58674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1676400" y="19050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1752600" y="5181600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 flipH="1" flipV="1">
            <a:off x="990600" y="46482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11"/>
          <p:cNvSpPr>
            <a:spLocks noChangeShapeType="1"/>
          </p:cNvSpPr>
          <p:nvPr/>
        </p:nvSpPr>
        <p:spPr bwMode="auto">
          <a:xfrm flipV="1">
            <a:off x="990600" y="1600200"/>
            <a:ext cx="0" cy="3048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12"/>
          <p:cNvSpPr>
            <a:spLocks noChangeShapeType="1"/>
          </p:cNvSpPr>
          <p:nvPr/>
        </p:nvSpPr>
        <p:spPr bwMode="auto">
          <a:xfrm>
            <a:off x="990600" y="1600200"/>
            <a:ext cx="914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19050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14"/>
          <p:cNvSpPr>
            <a:spLocks noChangeShapeType="1"/>
          </p:cNvSpPr>
          <p:nvPr/>
        </p:nvSpPr>
        <p:spPr bwMode="auto">
          <a:xfrm>
            <a:off x="2057400" y="3733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2057400" y="1600200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>
            <a:off x="2057400" y="4419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Rectangle 17"/>
          <p:cNvSpPr>
            <a:spLocks noChangeArrowheads="1"/>
          </p:cNvSpPr>
          <p:nvPr/>
        </p:nvSpPr>
        <p:spPr bwMode="auto">
          <a:xfrm>
            <a:off x="1447800" y="1752600"/>
            <a:ext cx="1219200" cy="28194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 flipH="1">
            <a:off x="2057400" y="2362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1981200" y="47244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2" name="Oval 20"/>
          <p:cNvSpPr>
            <a:spLocks noChangeArrowheads="1"/>
          </p:cNvSpPr>
          <p:nvPr/>
        </p:nvSpPr>
        <p:spPr bwMode="auto">
          <a:xfrm>
            <a:off x="1981200" y="48768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3" name="Oval 21"/>
          <p:cNvSpPr>
            <a:spLocks noChangeArrowheads="1"/>
          </p:cNvSpPr>
          <p:nvPr/>
        </p:nvSpPr>
        <p:spPr bwMode="auto">
          <a:xfrm>
            <a:off x="1981200" y="5029200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4" name="Rectangle 22"/>
          <p:cNvSpPr>
            <a:spLocks noChangeArrowheads="1"/>
          </p:cNvSpPr>
          <p:nvPr/>
        </p:nvSpPr>
        <p:spPr bwMode="auto">
          <a:xfrm>
            <a:off x="7239000" y="1852613"/>
            <a:ext cx="7620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trace1</a:t>
            </a:r>
          </a:p>
        </p:txBody>
      </p:sp>
      <p:sp>
        <p:nvSpPr>
          <p:cNvPr id="13335" name="Rectangle 23"/>
          <p:cNvSpPr>
            <a:spLocks noChangeArrowheads="1"/>
          </p:cNvSpPr>
          <p:nvPr/>
        </p:nvSpPr>
        <p:spPr bwMode="auto">
          <a:xfrm>
            <a:off x="7239000" y="2919413"/>
            <a:ext cx="7620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trace 2</a:t>
            </a:r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7239000" y="3986213"/>
            <a:ext cx="762000" cy="1066800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trace 3</a:t>
            </a:r>
          </a:p>
        </p:txBody>
      </p:sp>
      <p:sp>
        <p:nvSpPr>
          <p:cNvPr id="13337" name="Oval 25"/>
          <p:cNvSpPr>
            <a:spLocks noChangeArrowheads="1"/>
          </p:cNvSpPr>
          <p:nvPr/>
        </p:nvSpPr>
        <p:spPr bwMode="auto">
          <a:xfrm>
            <a:off x="7620000" y="5205413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8" name="Oval 26"/>
          <p:cNvSpPr>
            <a:spLocks noChangeArrowheads="1"/>
          </p:cNvSpPr>
          <p:nvPr/>
        </p:nvSpPr>
        <p:spPr bwMode="auto">
          <a:xfrm>
            <a:off x="7620000" y="5357813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39" name="Oval 27"/>
          <p:cNvSpPr>
            <a:spLocks noChangeArrowheads="1"/>
          </p:cNvSpPr>
          <p:nvPr/>
        </p:nvSpPr>
        <p:spPr bwMode="auto">
          <a:xfrm>
            <a:off x="7620000" y="5510213"/>
            <a:ext cx="76200" cy="76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40" name="Text Box 28"/>
          <p:cNvSpPr txBox="1">
            <a:spLocks noChangeArrowheads="1"/>
          </p:cNvSpPr>
          <p:nvPr/>
        </p:nvSpPr>
        <p:spPr bwMode="auto">
          <a:xfrm>
            <a:off x="7146925" y="5853113"/>
            <a:ext cx="9271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The rest</a:t>
            </a:r>
          </a:p>
        </p:txBody>
      </p:sp>
      <p:sp>
        <p:nvSpPr>
          <p:cNvPr id="13341" name="AutoShape 29"/>
          <p:cNvSpPr>
            <a:spLocks noChangeArrowheads="1"/>
          </p:cNvSpPr>
          <p:nvPr/>
        </p:nvSpPr>
        <p:spPr bwMode="auto">
          <a:xfrm>
            <a:off x="4953000" y="3429000"/>
            <a:ext cx="838200" cy="838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42" name="Text Box 30"/>
          <p:cNvSpPr txBox="1">
            <a:spLocks noChangeArrowheads="1"/>
          </p:cNvSpPr>
          <p:nvPr/>
        </p:nvSpPr>
        <p:spPr bwMode="auto">
          <a:xfrm>
            <a:off x="3810000" y="1905000"/>
            <a:ext cx="30797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Intraprocedural code placement</a:t>
            </a:r>
          </a:p>
          <a:p>
            <a:r>
              <a:rPr lang="en-US" altLang="en-US"/>
              <a:t>Procedure positioning</a:t>
            </a:r>
          </a:p>
          <a:p>
            <a:r>
              <a:rPr lang="en-US" altLang="en-US"/>
              <a:t>Procedure splitting</a:t>
            </a:r>
          </a:p>
        </p:txBody>
      </p:sp>
      <p:sp>
        <p:nvSpPr>
          <p:cNvPr id="13343" name="Text Box 31"/>
          <p:cNvSpPr txBox="1">
            <a:spLocks noChangeArrowheads="1"/>
          </p:cNvSpPr>
          <p:nvPr/>
        </p:nvSpPr>
        <p:spPr bwMode="auto">
          <a:xfrm>
            <a:off x="6858000" y="6324600"/>
            <a:ext cx="17700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Procedure view</a:t>
            </a:r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1447800" y="6400800"/>
            <a:ext cx="13192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u="sng">
                <a:solidFill>
                  <a:schemeClr val="tx1"/>
                </a:solidFill>
              </a:rPr>
              <a:t>Trace view</a:t>
            </a:r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2133600" y="56388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6" name="Line 34"/>
          <p:cNvSpPr>
            <a:spLocks noChangeShapeType="1"/>
          </p:cNvSpPr>
          <p:nvPr/>
        </p:nvSpPr>
        <p:spPr bwMode="auto">
          <a:xfrm>
            <a:off x="2133600" y="5715000"/>
            <a:ext cx="1066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7" name="Line 35"/>
          <p:cNvSpPr>
            <a:spLocks noChangeShapeType="1"/>
          </p:cNvSpPr>
          <p:nvPr/>
        </p:nvSpPr>
        <p:spPr bwMode="auto">
          <a:xfrm flipV="1">
            <a:off x="3200400" y="32766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8" name="Line 36"/>
          <p:cNvSpPr>
            <a:spLocks noChangeShapeType="1"/>
          </p:cNvSpPr>
          <p:nvPr/>
        </p:nvSpPr>
        <p:spPr bwMode="auto">
          <a:xfrm flipH="1">
            <a:off x="2438400" y="32766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9" name="Line 37"/>
          <p:cNvSpPr>
            <a:spLocks noChangeShapeType="1"/>
          </p:cNvSpPr>
          <p:nvPr/>
        </p:nvSpPr>
        <p:spPr bwMode="auto">
          <a:xfrm>
            <a:off x="2133600" y="6324600"/>
            <a:ext cx="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0" name="Line 38"/>
          <p:cNvSpPr>
            <a:spLocks noChangeShapeType="1"/>
          </p:cNvSpPr>
          <p:nvPr/>
        </p:nvSpPr>
        <p:spPr bwMode="auto">
          <a:xfrm>
            <a:off x="2133600" y="6400800"/>
            <a:ext cx="762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1" name="Line 39"/>
          <p:cNvSpPr>
            <a:spLocks noChangeShapeType="1"/>
          </p:cNvSpPr>
          <p:nvPr/>
        </p:nvSpPr>
        <p:spPr bwMode="auto">
          <a:xfrm flipV="1">
            <a:off x="2895600" y="3962400"/>
            <a:ext cx="0" cy="2438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2" name="Line 40"/>
          <p:cNvSpPr>
            <a:spLocks noChangeShapeType="1"/>
          </p:cNvSpPr>
          <p:nvPr/>
        </p:nvSpPr>
        <p:spPr bwMode="auto">
          <a:xfrm flipH="1">
            <a:off x="2438400" y="3962400"/>
            <a:ext cx="457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3" name="Line 41"/>
          <p:cNvSpPr>
            <a:spLocks noChangeShapeType="1"/>
          </p:cNvSpPr>
          <p:nvPr/>
        </p:nvSpPr>
        <p:spPr bwMode="auto">
          <a:xfrm>
            <a:off x="2057400" y="2438400"/>
            <a:ext cx="1447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4" name="Line 42"/>
          <p:cNvSpPr>
            <a:spLocks noChangeShapeType="1"/>
          </p:cNvSpPr>
          <p:nvPr/>
        </p:nvSpPr>
        <p:spPr bwMode="auto">
          <a:xfrm>
            <a:off x="3505200" y="2438400"/>
            <a:ext cx="0" cy="2743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5" name="Line 43"/>
          <p:cNvSpPr>
            <a:spLocks noChangeShapeType="1"/>
          </p:cNvSpPr>
          <p:nvPr/>
        </p:nvSpPr>
        <p:spPr bwMode="auto">
          <a:xfrm flipH="1">
            <a:off x="2514600" y="5181600"/>
            <a:ext cx="990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6" name="Line 44"/>
          <p:cNvSpPr>
            <a:spLocks noChangeShapeType="1"/>
          </p:cNvSpPr>
          <p:nvPr/>
        </p:nvSpPr>
        <p:spPr bwMode="auto">
          <a:xfrm>
            <a:off x="2057400" y="3810000"/>
            <a:ext cx="1752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7" name="Line 45"/>
          <p:cNvSpPr>
            <a:spLocks noChangeShapeType="1"/>
          </p:cNvSpPr>
          <p:nvPr/>
        </p:nvSpPr>
        <p:spPr bwMode="auto">
          <a:xfrm>
            <a:off x="3810000" y="3810000"/>
            <a:ext cx="0" cy="2057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58" name="Line 46"/>
          <p:cNvSpPr>
            <a:spLocks noChangeShapeType="1"/>
          </p:cNvSpPr>
          <p:nvPr/>
        </p:nvSpPr>
        <p:spPr bwMode="auto">
          <a:xfrm flipH="1">
            <a:off x="2514600" y="5867400"/>
            <a:ext cx="129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Issues With Selecting Traces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000" smtClean="0"/>
              <a:t>Acyclic</a:t>
            </a:r>
          </a:p>
          <a:p>
            <a:pPr lvl="1"/>
            <a:r>
              <a:rPr lang="en-US" altLang="en-US" sz="1800" smtClean="0"/>
              <a:t>Cannot go past a backedge</a:t>
            </a:r>
          </a:p>
          <a:p>
            <a:r>
              <a:rPr lang="en-US" altLang="en-US" sz="2000" smtClean="0"/>
              <a:t>Trace length</a:t>
            </a:r>
          </a:p>
          <a:p>
            <a:pPr lvl="1"/>
            <a:r>
              <a:rPr lang="en-US" altLang="en-US" sz="1800" smtClean="0"/>
              <a:t>Longer = better ?</a:t>
            </a:r>
          </a:p>
          <a:p>
            <a:pPr lvl="1"/>
            <a:r>
              <a:rPr lang="en-US" altLang="en-US" sz="1800" smtClean="0"/>
              <a:t>Not always !</a:t>
            </a:r>
          </a:p>
          <a:p>
            <a:r>
              <a:rPr lang="en-US" altLang="en-US" sz="2000" smtClean="0"/>
              <a:t>On-trace / off-trace transitions</a:t>
            </a:r>
          </a:p>
          <a:p>
            <a:pPr lvl="1"/>
            <a:r>
              <a:rPr lang="en-US" altLang="en-US" sz="1800" smtClean="0"/>
              <a:t>Maximize on-trace</a:t>
            </a:r>
          </a:p>
          <a:p>
            <a:pPr lvl="1"/>
            <a:r>
              <a:rPr lang="en-US" altLang="en-US" sz="1800" smtClean="0"/>
              <a:t>Minimize off-trace</a:t>
            </a:r>
          </a:p>
          <a:p>
            <a:pPr lvl="1"/>
            <a:r>
              <a:rPr lang="en-US" altLang="en-US" sz="1800" smtClean="0"/>
              <a:t>Compile assuming on-trace is 100% (ie single BB)</a:t>
            </a:r>
          </a:p>
          <a:p>
            <a:pPr lvl="1"/>
            <a:r>
              <a:rPr lang="en-US" altLang="en-US" sz="1800" smtClean="0"/>
              <a:t>Penalty for off-trace</a:t>
            </a:r>
          </a:p>
          <a:p>
            <a:r>
              <a:rPr lang="en-US" altLang="en-US" sz="2000" smtClean="0"/>
              <a:t>Tradeoff (heuristic)</a:t>
            </a:r>
          </a:p>
          <a:p>
            <a:pPr lvl="1"/>
            <a:r>
              <a:rPr lang="en-US" altLang="en-US" sz="1800" smtClean="0"/>
              <a:t>Length</a:t>
            </a:r>
          </a:p>
          <a:p>
            <a:pPr lvl="1"/>
            <a:r>
              <a:rPr lang="en-US" altLang="en-US" sz="1800" smtClean="0"/>
              <a:t>Likelihood remain within the trace</a:t>
            </a:r>
          </a:p>
          <a:p>
            <a:endParaRPr lang="en-US" altLang="en-US" sz="2000" smtClean="0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645275" y="3006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BB2</a:t>
            </a: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7254875" y="38449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BB4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7254875" y="54451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BB6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>
            <a:off x="70262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645275" y="4606925"/>
            <a:ext cx="762000" cy="4572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BB5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 flipH="1">
            <a:off x="7635875" y="34639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Rectangle 10"/>
          <p:cNvSpPr>
            <a:spLocks noChangeArrowheads="1"/>
          </p:cNvSpPr>
          <p:nvPr/>
        </p:nvSpPr>
        <p:spPr bwMode="auto">
          <a:xfrm>
            <a:off x="7254875" y="2244725"/>
            <a:ext cx="762000" cy="4572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BB1</a:t>
            </a:r>
          </a:p>
        </p:txBody>
      </p:sp>
      <p:sp>
        <p:nvSpPr>
          <p:cNvPr id="14347" name="Line 11"/>
          <p:cNvSpPr>
            <a:spLocks noChangeShapeType="1"/>
          </p:cNvSpPr>
          <p:nvPr/>
        </p:nvSpPr>
        <p:spPr bwMode="auto">
          <a:xfrm flipH="1">
            <a:off x="7026275" y="27019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12"/>
          <p:cNvSpPr>
            <a:spLocks noChangeShapeType="1"/>
          </p:cNvSpPr>
          <p:nvPr/>
        </p:nvSpPr>
        <p:spPr bwMode="auto">
          <a:xfrm>
            <a:off x="7635875" y="2701925"/>
            <a:ext cx="5334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Rectangle 13"/>
          <p:cNvSpPr>
            <a:spLocks noChangeArrowheads="1"/>
          </p:cNvSpPr>
          <p:nvPr/>
        </p:nvSpPr>
        <p:spPr bwMode="auto">
          <a:xfrm>
            <a:off x="7864475" y="3006725"/>
            <a:ext cx="762000" cy="457200"/>
          </a:xfrm>
          <a:prstGeom prst="rect">
            <a:avLst/>
          </a:prstGeom>
          <a:solidFill>
            <a:srgbClr val="00FFFF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solidFill>
                  <a:schemeClr val="tx1"/>
                </a:solidFill>
              </a:rPr>
              <a:t>BB3</a:t>
            </a:r>
          </a:p>
        </p:txBody>
      </p:sp>
      <p:sp>
        <p:nvSpPr>
          <p:cNvPr id="14350" name="Line 14"/>
          <p:cNvSpPr>
            <a:spLocks noChangeShapeType="1"/>
          </p:cNvSpPr>
          <p:nvPr/>
        </p:nvSpPr>
        <p:spPr bwMode="auto">
          <a:xfrm flipH="1" flipV="1">
            <a:off x="5654675" y="6130925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V="1">
            <a:off x="5654675" y="1939925"/>
            <a:ext cx="0" cy="419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>
            <a:off x="5654675" y="1939925"/>
            <a:ext cx="182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>
            <a:off x="7483475" y="193992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18"/>
          <p:cNvSpPr>
            <a:spLocks noChangeShapeType="1"/>
          </p:cNvSpPr>
          <p:nvPr/>
        </p:nvSpPr>
        <p:spPr bwMode="auto">
          <a:xfrm flipH="1">
            <a:off x="7026275" y="430212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19"/>
          <p:cNvSpPr>
            <a:spLocks noChangeShapeType="1"/>
          </p:cNvSpPr>
          <p:nvPr/>
        </p:nvSpPr>
        <p:spPr bwMode="auto">
          <a:xfrm>
            <a:off x="7102475" y="506412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20"/>
          <p:cNvSpPr>
            <a:spLocks noChangeShapeType="1"/>
          </p:cNvSpPr>
          <p:nvPr/>
        </p:nvSpPr>
        <p:spPr bwMode="auto">
          <a:xfrm>
            <a:off x="7712075" y="4302125"/>
            <a:ext cx="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Line 21"/>
          <p:cNvSpPr>
            <a:spLocks noChangeShapeType="1"/>
          </p:cNvSpPr>
          <p:nvPr/>
        </p:nvSpPr>
        <p:spPr bwMode="auto">
          <a:xfrm>
            <a:off x="7635875" y="5902325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67818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8077200" y="26638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6797675" y="42227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4361" name="Text Box 25"/>
          <p:cNvSpPr txBox="1">
            <a:spLocks noChangeArrowheads="1"/>
          </p:cNvSpPr>
          <p:nvPr/>
        </p:nvSpPr>
        <p:spPr bwMode="auto">
          <a:xfrm>
            <a:off x="7772400" y="4721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4362" name="Line 26"/>
          <p:cNvSpPr>
            <a:spLocks noChangeShapeType="1"/>
          </p:cNvSpPr>
          <p:nvPr/>
        </p:nvSpPr>
        <p:spPr bwMode="auto">
          <a:xfrm>
            <a:off x="7635875" y="1787525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3" name="Text Box 27"/>
          <p:cNvSpPr txBox="1">
            <a:spLocks noChangeArrowheads="1"/>
          </p:cNvSpPr>
          <p:nvPr/>
        </p:nvSpPr>
        <p:spPr bwMode="auto">
          <a:xfrm>
            <a:off x="7696200" y="1673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5181600" y="25876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90</a:t>
            </a:r>
          </a:p>
        </p:txBody>
      </p:sp>
      <p:sp>
        <p:nvSpPr>
          <p:cNvPr id="14365" name="Line 29"/>
          <p:cNvSpPr>
            <a:spLocks noChangeShapeType="1"/>
          </p:cNvSpPr>
          <p:nvPr/>
        </p:nvSpPr>
        <p:spPr bwMode="auto">
          <a:xfrm>
            <a:off x="7712075" y="5902325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7772400" y="6245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6858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80</a:t>
            </a:r>
          </a:p>
        </p:txBody>
      </p:sp>
      <p:sp>
        <p:nvSpPr>
          <p:cNvPr id="14368" name="Text Box 32"/>
          <p:cNvSpPr txBox="1">
            <a:spLocks noChangeArrowheads="1"/>
          </p:cNvSpPr>
          <p:nvPr/>
        </p:nvSpPr>
        <p:spPr bwMode="auto">
          <a:xfrm>
            <a:off x="8001000" y="35020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20</a:t>
            </a:r>
          </a:p>
        </p:txBody>
      </p:sp>
      <p:sp>
        <p:nvSpPr>
          <p:cNvPr id="14369" name="Text Box 33"/>
          <p:cNvSpPr txBox="1">
            <a:spLocks noChangeArrowheads="1"/>
          </p:cNvSpPr>
          <p:nvPr/>
        </p:nvSpPr>
        <p:spPr bwMode="auto">
          <a:xfrm>
            <a:off x="6934200" y="510222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9276</TotalTime>
  <Words>2483</Words>
  <Application>Microsoft Office PowerPoint</Application>
  <PresentationFormat>Custom</PresentationFormat>
  <Paragraphs>800</Paragraphs>
  <Slides>30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6" baseType="lpstr">
      <vt:lpstr>Arial</vt:lpstr>
      <vt:lpstr>Hewlett</vt:lpstr>
      <vt:lpstr>Monotype Sorts</vt:lpstr>
      <vt:lpstr>Times New Roman</vt:lpstr>
      <vt:lpstr>Wingdings</vt:lpstr>
      <vt:lpstr>hp new</vt:lpstr>
      <vt:lpstr>EECS 583 – Class 3 Region Formation, Predicated Execution</vt:lpstr>
      <vt:lpstr>Announcements &amp; Reading Material</vt:lpstr>
      <vt:lpstr>Homework 1 – Due Mon Jan 23</vt:lpstr>
      <vt:lpstr>Regions</vt:lpstr>
      <vt:lpstr>Regions (2)</vt:lpstr>
      <vt:lpstr>Region Type 1 - Trace</vt:lpstr>
      <vt:lpstr>Linearizing a Trace</vt:lpstr>
      <vt:lpstr>Intelligent Trace Layout for Icache Performance</vt:lpstr>
      <vt:lpstr>Issues With Selecting Traces</vt:lpstr>
      <vt:lpstr>Trace Selection Algorithm</vt:lpstr>
      <vt:lpstr>Best Successor/Predecessor</vt:lpstr>
      <vt:lpstr>Example Problems</vt:lpstr>
      <vt:lpstr>Traces are Nice, But …</vt:lpstr>
      <vt:lpstr>Region Type 2 - Superblock</vt:lpstr>
      <vt:lpstr>Tail Duplication</vt:lpstr>
      <vt:lpstr>Superblock Formation</vt:lpstr>
      <vt:lpstr>Issues with Superblocks</vt:lpstr>
      <vt:lpstr>Class Problem </vt:lpstr>
      <vt:lpstr>Class Problem Solution – Superblock Formation </vt:lpstr>
      <vt:lpstr>An Alternative to Branches: Predicated Execution</vt:lpstr>
      <vt:lpstr>Predicated Execution Example</vt:lpstr>
      <vt:lpstr>What About Nested If-then-else’s?</vt:lpstr>
      <vt:lpstr>Nested If-then-else’s – No Problem</vt:lpstr>
      <vt:lpstr>Benefits/Costs of Predicated Execution</vt:lpstr>
      <vt:lpstr>HPL-PD Compare-to-Predicate Operations (CMPPs)</vt:lpstr>
      <vt:lpstr>CMPP Action Specifiers</vt:lpstr>
      <vt:lpstr>OR-type, AND-type Predicates</vt:lpstr>
      <vt:lpstr>Use of OR-type Predicates</vt:lpstr>
      <vt:lpstr>Homework Problem – Answer on next slide but don’t cheat!</vt:lpstr>
      <vt:lpstr>Homework Problem Answer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</cp:lastModifiedBy>
  <cp:revision>190</cp:revision>
  <cp:lastPrinted>2001-10-18T06:50:13Z</cp:lastPrinted>
  <dcterms:created xsi:type="dcterms:W3CDTF">1999-01-24T07:45:10Z</dcterms:created>
  <dcterms:modified xsi:type="dcterms:W3CDTF">2023-01-10T23:14:04Z</dcterms:modified>
</cp:coreProperties>
</file>