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1" r:id="rId3"/>
    <p:sldId id="377" r:id="rId4"/>
    <p:sldId id="376" r:id="rId5"/>
    <p:sldId id="372" r:id="rId6"/>
    <p:sldId id="373" r:id="rId7"/>
    <p:sldId id="378" r:id="rId8"/>
    <p:sldId id="316" r:id="rId9"/>
    <p:sldId id="318" r:id="rId10"/>
    <p:sldId id="362" r:id="rId11"/>
    <p:sldId id="350" r:id="rId12"/>
    <p:sldId id="329" r:id="rId13"/>
    <p:sldId id="352" r:id="rId14"/>
    <p:sldId id="379" r:id="rId15"/>
    <p:sldId id="332" r:id="rId16"/>
    <p:sldId id="344" r:id="rId17"/>
    <p:sldId id="324" r:id="rId18"/>
    <p:sldId id="333" r:id="rId19"/>
    <p:sldId id="334" r:id="rId20"/>
    <p:sldId id="335" r:id="rId21"/>
    <p:sldId id="337" r:id="rId22"/>
    <p:sldId id="339" r:id="rId23"/>
    <p:sldId id="338" r:id="rId24"/>
    <p:sldId id="340" r:id="rId25"/>
    <p:sldId id="336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21" autoAdjust="0"/>
    <p:restoredTop sz="94660"/>
  </p:normalViewPr>
  <p:slideViewPr>
    <p:cSldViewPr>
      <p:cViewPr varScale="1">
        <p:scale>
          <a:sx n="93" d="100"/>
          <a:sy n="93" d="100"/>
        </p:scale>
        <p:origin x="354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4.xml"/><Relationship Id="rId6" Type="http://schemas.openxmlformats.org/officeDocument/2006/relationships/slide" Target="slides/slide23.xml"/><Relationship Id="rId5" Type="http://schemas.openxmlformats.org/officeDocument/2006/relationships/slide" Target="slides/slide16.xml"/><Relationship Id="rId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B2C937B0-A6AB-4CEA-9A51-961AB972A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E4E5D-E24D-4015-BCB8-CDE47EA50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27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961661D-5356-41FF-BC44-110B6D59D16B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96302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82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D8FB4DDF-25C6-492F-99BF-BAB9715831ED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lvm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3058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2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tx2"/>
                </a:solidFill>
              </a:rPr>
              <a:t>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8125" y="4403724"/>
            <a:ext cx="8169275" cy="2454275"/>
          </a:xfrm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9</a:t>
            </a:r>
            <a:r>
              <a:rPr lang="en-US" altLang="en-US" i="1" dirty="0" smtClean="0"/>
              <a:t>, 2023</a:t>
            </a:r>
            <a:endParaRPr lang="en-US" altLang="en-US" i="1" dirty="0" smtClean="0"/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</a:t>
            </a:r>
            <a:r>
              <a:rPr lang="en-US" alt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mahlke/courses/583w23</a:t>
            </a:r>
            <a:endParaRPr lang="en-US" alt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</a:t>
            </a:r>
          </a:p>
        </p:txBody>
      </p:sp>
      <p:sp>
        <p:nvSpPr>
          <p:cNvPr id="15363" name="Text Box 34"/>
          <p:cNvSpPr txBox="1">
            <a:spLocks noChangeArrowheads="1"/>
          </p:cNvSpPr>
          <p:nvPr/>
        </p:nvSpPr>
        <p:spPr bwMode="auto">
          <a:xfrm>
            <a:off x="5943600" y="45720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64" name="Text Box 35"/>
          <p:cNvSpPr txBox="1">
            <a:spLocks noChangeArrowheads="1"/>
          </p:cNvSpPr>
          <p:nvPr/>
        </p:nvSpPr>
        <p:spPr bwMode="auto">
          <a:xfrm>
            <a:off x="5105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65" name="Text Box 36"/>
          <p:cNvSpPr txBox="1">
            <a:spLocks noChangeArrowheads="1"/>
          </p:cNvSpPr>
          <p:nvPr/>
        </p:nvSpPr>
        <p:spPr bwMode="auto">
          <a:xfrm>
            <a:off x="59436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66" name="Text Box 37"/>
          <p:cNvSpPr txBox="1">
            <a:spLocks noChangeArrowheads="1"/>
          </p:cNvSpPr>
          <p:nvPr/>
        </p:nvSpPr>
        <p:spPr bwMode="auto">
          <a:xfrm>
            <a:off x="6629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67" name="Text Box 38"/>
          <p:cNvSpPr txBox="1">
            <a:spLocks noChangeArrowheads="1"/>
          </p:cNvSpPr>
          <p:nvPr/>
        </p:nvSpPr>
        <p:spPr bwMode="auto">
          <a:xfrm>
            <a:off x="67056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68" name="Text Box 39"/>
          <p:cNvSpPr txBox="1">
            <a:spLocks noChangeArrowheads="1"/>
          </p:cNvSpPr>
          <p:nvPr/>
        </p:nvSpPr>
        <p:spPr bwMode="auto">
          <a:xfrm>
            <a:off x="60960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73914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70" name="Line 42"/>
          <p:cNvSpPr>
            <a:spLocks noChangeShapeType="1"/>
          </p:cNvSpPr>
          <p:nvPr/>
        </p:nvSpPr>
        <p:spPr bwMode="auto">
          <a:xfrm flipH="1">
            <a:off x="5410200" y="4876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3"/>
          <p:cNvSpPr>
            <a:spLocks noChangeShapeType="1"/>
          </p:cNvSpPr>
          <p:nvPr/>
        </p:nvSpPr>
        <p:spPr bwMode="auto">
          <a:xfrm>
            <a:off x="64008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1,3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1,4</a:t>
            </a: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571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1,4,5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1,4,6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1,4,7</a:t>
            </a:r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537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537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20574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1447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79" name="Rectangle 55"/>
          <p:cNvSpPr>
            <a:spLocks noChangeArrowheads="1"/>
          </p:cNvSpPr>
          <p:nvPr/>
        </p:nvSpPr>
        <p:spPr bwMode="auto">
          <a:xfrm>
            <a:off x="2133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80" name="Rectangle 56"/>
          <p:cNvSpPr>
            <a:spLocks noChangeArrowheads="1"/>
          </p:cNvSpPr>
          <p:nvPr/>
        </p:nvSpPr>
        <p:spPr bwMode="auto">
          <a:xfrm>
            <a:off x="2590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81" name="Rectangle 57"/>
          <p:cNvSpPr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82" name="Line 58"/>
          <p:cNvSpPr>
            <a:spLocks noChangeShapeType="1"/>
          </p:cNvSpPr>
          <p:nvPr/>
        </p:nvSpPr>
        <p:spPr bwMode="auto">
          <a:xfrm>
            <a:off x="2438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59"/>
          <p:cNvSpPr>
            <a:spLocks noChangeShapeType="1"/>
          </p:cNvSpPr>
          <p:nvPr/>
        </p:nvSpPr>
        <p:spPr bwMode="auto">
          <a:xfrm flipH="1">
            <a:off x="18288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60"/>
          <p:cNvSpPr>
            <a:spLocks noChangeArrowheads="1"/>
          </p:cNvSpPr>
          <p:nvPr/>
        </p:nvSpPr>
        <p:spPr bwMode="auto">
          <a:xfrm>
            <a:off x="25908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85" name="Rectangle 61"/>
          <p:cNvSpPr>
            <a:spLocks noChangeArrowheads="1"/>
          </p:cNvSpPr>
          <p:nvPr/>
        </p:nvSpPr>
        <p:spPr bwMode="auto">
          <a:xfrm>
            <a:off x="2133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5386" name="Line 62"/>
          <p:cNvSpPr>
            <a:spLocks noChangeShapeType="1"/>
          </p:cNvSpPr>
          <p:nvPr/>
        </p:nvSpPr>
        <p:spPr bwMode="auto">
          <a:xfrm>
            <a:off x="1828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63"/>
          <p:cNvSpPr>
            <a:spLocks noChangeShapeType="1"/>
          </p:cNvSpPr>
          <p:nvPr/>
        </p:nvSpPr>
        <p:spPr bwMode="auto">
          <a:xfrm flipH="1">
            <a:off x="25146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64"/>
          <p:cNvSpPr>
            <a:spLocks noChangeShapeType="1"/>
          </p:cNvSpPr>
          <p:nvPr/>
        </p:nvSpPr>
        <p:spPr bwMode="auto">
          <a:xfrm flipH="1">
            <a:off x="19050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65"/>
          <p:cNvSpPr>
            <a:spLocks noChangeShapeType="1"/>
          </p:cNvSpPr>
          <p:nvPr/>
        </p:nvSpPr>
        <p:spPr bwMode="auto">
          <a:xfrm>
            <a:off x="2514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66"/>
          <p:cNvSpPr>
            <a:spLocks noChangeShapeType="1"/>
          </p:cNvSpPr>
          <p:nvPr/>
        </p:nvSpPr>
        <p:spPr bwMode="auto">
          <a:xfrm>
            <a:off x="1905000" y="5562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67"/>
          <p:cNvSpPr>
            <a:spLocks noChangeShapeType="1"/>
          </p:cNvSpPr>
          <p:nvPr/>
        </p:nvSpPr>
        <p:spPr bwMode="auto">
          <a:xfrm flipH="1">
            <a:off x="2514600" y="5562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72"/>
          <p:cNvSpPr>
            <a:spLocks noChangeShapeType="1"/>
          </p:cNvSpPr>
          <p:nvPr/>
        </p:nvSpPr>
        <p:spPr bwMode="auto">
          <a:xfrm>
            <a:off x="2667000" y="632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73"/>
          <p:cNvSpPr>
            <a:spLocks noChangeShapeType="1"/>
          </p:cNvSpPr>
          <p:nvPr/>
        </p:nvSpPr>
        <p:spPr bwMode="auto">
          <a:xfrm>
            <a:off x="2667000" y="6477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74"/>
          <p:cNvSpPr>
            <a:spLocks noChangeShapeType="1"/>
          </p:cNvSpPr>
          <p:nvPr/>
        </p:nvSpPr>
        <p:spPr bwMode="auto">
          <a:xfrm flipH="1">
            <a:off x="2895600" y="4267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75"/>
          <p:cNvSpPr>
            <a:spLocks noChangeShapeType="1"/>
          </p:cNvSpPr>
          <p:nvPr/>
        </p:nvSpPr>
        <p:spPr bwMode="auto">
          <a:xfrm flipV="1">
            <a:off x="3810000" y="4267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7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77"/>
          <p:cNvSpPr>
            <a:spLocks noChangeShapeType="1"/>
          </p:cNvSpPr>
          <p:nvPr/>
        </p:nvSpPr>
        <p:spPr bwMode="auto">
          <a:xfrm>
            <a:off x="61722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8"/>
          <p:cNvSpPr>
            <a:spLocks noChangeShapeType="1"/>
          </p:cNvSpPr>
          <p:nvPr/>
        </p:nvSpPr>
        <p:spPr bwMode="auto">
          <a:xfrm flipH="1">
            <a:off x="6400800" y="5410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79"/>
          <p:cNvSpPr>
            <a:spLocks noChangeShapeType="1"/>
          </p:cNvSpPr>
          <p:nvPr/>
        </p:nvSpPr>
        <p:spPr bwMode="auto">
          <a:xfrm>
            <a:off x="6934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80"/>
          <p:cNvSpPr>
            <a:spLocks noChangeShapeType="1"/>
          </p:cNvSpPr>
          <p:nvPr/>
        </p:nvSpPr>
        <p:spPr bwMode="auto">
          <a:xfrm>
            <a:off x="6934200" y="5410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 Example</a:t>
            </a:r>
          </a:p>
        </p:txBody>
      </p:sp>
      <p:sp>
        <p:nvSpPr>
          <p:cNvPr id="16387" name="Text Box 1036"/>
          <p:cNvSpPr txBox="1">
            <a:spLocks noChangeArrowheads="1"/>
          </p:cNvSpPr>
          <p:nvPr/>
        </p:nvSpPr>
        <p:spPr bwMode="auto">
          <a:xfrm>
            <a:off x="395288" y="1535113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Draw the dominator tree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1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2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6393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6394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7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9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6406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(PDOM)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Reverse of dominator</a:t>
            </a:r>
          </a:p>
          <a:p>
            <a:pPr>
              <a:lnSpc>
                <a:spcPct val="90000"/>
              </a:lnSpc>
            </a:pPr>
            <a:r>
              <a:rPr lang="en-US" altLang="en-US" sz="2400" u="sng" smtClean="0"/>
              <a:t>Defn: Post Dominator</a:t>
            </a:r>
            <a:r>
              <a:rPr lang="en-US" altLang="en-US" sz="2400" smtClean="0"/>
              <a:t> – Given a CFG(V, E, Entry, Exit), a node x post dominates a node y, if every path from y to the Exit contains x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Given some BB, which blocks are guaranteed to have executed after executing the BB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pdom(BBi) = set of BBs that post dominate BBi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41475"/>
            <a:ext cx="40767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Pdom(exit) = exit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for each BB (except the exit BB)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tmp(BB) = BB + {intersect of pdom of all successor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if (tmp(BB) != pdom(BB))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pdom(BB)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 change = true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1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96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53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8006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4191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41910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3"/>
          <p:cNvSpPr>
            <a:spLocks noChangeShapeType="1"/>
          </p:cNvSpPr>
          <p:nvPr/>
        </p:nvSpPr>
        <p:spPr bwMode="auto">
          <a:xfrm flipH="1">
            <a:off x="4876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4419600" y="251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4495800" y="548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8445" name="Line 20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1"/>
          <p:cNvSpPr>
            <a:spLocks noChangeShapeType="1"/>
          </p:cNvSpPr>
          <p:nvPr/>
        </p:nvSpPr>
        <p:spPr bwMode="auto">
          <a:xfrm>
            <a:off x="48768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2</a:t>
            </a:r>
          </a:p>
        </p:txBody>
      </p:sp>
      <p:sp>
        <p:nvSpPr>
          <p:cNvPr id="19459" name="Rectangle 22"/>
          <p:cNvSpPr>
            <a:spLocks noChangeArrowheads="1"/>
          </p:cNvSpPr>
          <p:nvPr/>
        </p:nvSpPr>
        <p:spPr bwMode="auto">
          <a:xfrm>
            <a:off x="4495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1" name="Rectangle 24"/>
          <p:cNvSpPr>
            <a:spLocks noChangeArrowheads="1"/>
          </p:cNvSpPr>
          <p:nvPr/>
        </p:nvSpPr>
        <p:spPr bwMode="auto">
          <a:xfrm>
            <a:off x="4953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381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3" name="Oval 26"/>
          <p:cNvSpPr>
            <a:spLocks noChangeArrowheads="1"/>
          </p:cNvSpPr>
          <p:nvPr/>
        </p:nvSpPr>
        <p:spPr bwMode="auto">
          <a:xfrm>
            <a:off x="3352800" y="1600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9464" name="Oval 27"/>
          <p:cNvSpPr>
            <a:spLocks noChangeArrowheads="1"/>
          </p:cNvSpPr>
          <p:nvPr/>
        </p:nvSpPr>
        <p:spPr bwMode="auto">
          <a:xfrm>
            <a:off x="4495800" y="6172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9465" name="Line 28"/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>
            <a:off x="4876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8" name="Line 31"/>
          <p:cNvSpPr>
            <a:spLocks noChangeShapeType="1"/>
          </p:cNvSpPr>
          <p:nvPr/>
        </p:nvSpPr>
        <p:spPr bwMode="auto">
          <a:xfrm>
            <a:off x="4876800" y="518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32"/>
          <p:cNvSpPr>
            <a:spLocks noChangeArrowheads="1"/>
          </p:cNvSpPr>
          <p:nvPr/>
        </p:nvSpPr>
        <p:spPr bwMode="auto">
          <a:xfrm>
            <a:off x="4495800" y="160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0" name="Line 33"/>
          <p:cNvSpPr>
            <a:spLocks noChangeShapeType="1"/>
          </p:cNvSpPr>
          <p:nvPr/>
        </p:nvSpPr>
        <p:spPr bwMode="auto">
          <a:xfrm>
            <a:off x="41148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4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5"/>
          <p:cNvSpPr>
            <a:spLocks noChangeShapeType="1"/>
          </p:cNvSpPr>
          <p:nvPr/>
        </p:nvSpPr>
        <p:spPr bwMode="auto">
          <a:xfrm>
            <a:off x="5029200" y="2209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6"/>
          <p:cNvSpPr>
            <a:spLocks noChangeShapeType="1"/>
          </p:cNvSpPr>
          <p:nvPr/>
        </p:nvSpPr>
        <p:spPr bwMode="auto">
          <a:xfrm>
            <a:off x="6248400" y="22098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>
            <a:off x="5029200" y="5257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39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77" name="Line 40"/>
          <p:cNvSpPr>
            <a:spLocks noChangeShapeType="1"/>
          </p:cNvSpPr>
          <p:nvPr/>
        </p:nvSpPr>
        <p:spPr bwMode="auto">
          <a:xfrm>
            <a:off x="4191000" y="3505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41"/>
          <p:cNvSpPr>
            <a:spLocks noChangeShapeType="1"/>
          </p:cNvSpPr>
          <p:nvPr/>
        </p:nvSpPr>
        <p:spPr bwMode="auto">
          <a:xfrm flipH="1">
            <a:off x="4191000" y="2819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42"/>
          <p:cNvSpPr>
            <a:spLocks noChangeShapeType="1"/>
          </p:cNvSpPr>
          <p:nvPr/>
        </p:nvSpPr>
        <p:spPr bwMode="auto">
          <a:xfrm>
            <a:off x="4876800" y="28194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4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44"/>
          <p:cNvSpPr>
            <a:spLocks noChangeShapeType="1"/>
          </p:cNvSpPr>
          <p:nvPr/>
        </p:nvSpPr>
        <p:spPr bwMode="auto">
          <a:xfrm>
            <a:off x="4191000" y="43434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45"/>
          <p:cNvSpPr>
            <a:spLocks noChangeShapeType="1"/>
          </p:cNvSpPr>
          <p:nvPr/>
        </p:nvSpPr>
        <p:spPr bwMode="auto">
          <a:xfrm flipH="1">
            <a:off x="4953000" y="43434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46"/>
          <p:cNvSpPr>
            <a:spLocks noChangeShapeType="1"/>
          </p:cNvSpPr>
          <p:nvPr/>
        </p:nvSpPr>
        <p:spPr bwMode="auto">
          <a:xfrm>
            <a:off x="4038600" y="4343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47"/>
          <p:cNvSpPr>
            <a:spLocks noChangeShapeType="1"/>
          </p:cNvSpPr>
          <p:nvPr/>
        </p:nvSpPr>
        <p:spPr bwMode="auto">
          <a:xfrm flipH="1">
            <a:off x="3581400" y="449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48"/>
          <p:cNvSpPr>
            <a:spLocks noChangeShapeType="1"/>
          </p:cNvSpPr>
          <p:nvPr/>
        </p:nvSpPr>
        <p:spPr bwMode="auto">
          <a:xfrm flipV="1">
            <a:off x="3581400" y="2895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49"/>
          <p:cNvSpPr>
            <a:spLocks noChangeShapeType="1"/>
          </p:cNvSpPr>
          <p:nvPr/>
        </p:nvSpPr>
        <p:spPr bwMode="auto">
          <a:xfrm>
            <a:off x="3581400" y="2895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50"/>
          <p:cNvSpPr>
            <a:spLocks noChangeShapeType="1"/>
          </p:cNvSpPr>
          <p:nvPr/>
        </p:nvSpPr>
        <p:spPr bwMode="auto">
          <a:xfrm>
            <a:off x="38862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Post Dominator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post dominator</a:t>
            </a:r>
            <a:r>
              <a:rPr lang="en-US" altLang="en-US" smtClean="0"/>
              <a:t> (ipdom) – Each node n has a unique immediate post dominator m that is the first post dominator of n on any path from n to the Exit</a:t>
            </a:r>
          </a:p>
          <a:p>
            <a:pPr lvl="1"/>
            <a:r>
              <a:rPr lang="en-US" altLang="en-US" smtClean="0"/>
              <a:t>Closest node that post dominates</a:t>
            </a:r>
          </a:p>
          <a:p>
            <a:pPr lvl="1"/>
            <a:r>
              <a:rPr lang="en-US" altLang="en-US" smtClean="0"/>
              <a:t>First breadth-first successor that post dominates a node</a:t>
            </a:r>
          </a:p>
        </p:txBody>
      </p:sp>
      <p:sp>
        <p:nvSpPr>
          <p:cNvPr id="20484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0500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We Care About Dominators?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Loop detection – next subject</a:t>
            </a:r>
          </a:p>
          <a:p>
            <a:r>
              <a:rPr lang="en-US" altLang="en-US" sz="2000" smtClean="0"/>
              <a:t>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before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Redundant computation – an op is redundant if it is computed in a dominating BB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Most global optimizations use dominance info</a:t>
            </a:r>
          </a:p>
          <a:p>
            <a:r>
              <a:rPr lang="en-US" altLang="en-US" sz="2000" smtClean="0">
                <a:sym typeface="Wingdings" panose="05000000000000000000" pitchFamily="2" charset="2"/>
              </a:rPr>
              <a:t>Post 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after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Make a guess (ie 2 pointers do not point to the same locn)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Check they really do not point to one another in the post dominating BB</a:t>
            </a:r>
            <a:endParaRPr lang="en-US" altLang="en-US" sz="1800" smtClean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4008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791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4770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6934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58674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781800" y="2971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61722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69342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4770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172200" y="3733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H="1">
            <a:off x="6858000" y="3733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6248400" y="4495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858000" y="4495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6248400" y="5257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6858000" y="5257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Oval 20"/>
          <p:cNvSpPr>
            <a:spLocks noChangeArrowheads="1"/>
          </p:cNvSpPr>
          <p:nvPr/>
        </p:nvSpPr>
        <p:spPr bwMode="auto">
          <a:xfrm>
            <a:off x="6400800" y="18288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1524" name="Oval 21"/>
          <p:cNvSpPr>
            <a:spLocks noChangeArrowheads="1"/>
          </p:cNvSpPr>
          <p:nvPr/>
        </p:nvSpPr>
        <p:spPr bwMode="auto">
          <a:xfrm>
            <a:off x="6477000" y="632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6781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6858000" y="601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Cycle suitable for optimization</a:t>
            </a:r>
          </a:p>
          <a:p>
            <a:pPr lvl="1"/>
            <a:r>
              <a:rPr lang="en-US" altLang="en-US" sz="2400" smtClean="0"/>
              <a:t>Discuss optimizations later</a:t>
            </a:r>
          </a:p>
          <a:p>
            <a:r>
              <a:rPr lang="en-US" altLang="en-US" sz="2800" smtClean="0"/>
              <a:t>2 properties</a:t>
            </a:r>
          </a:p>
          <a:p>
            <a:pPr lvl="1"/>
            <a:r>
              <a:rPr lang="en-US" altLang="en-US" sz="2400" smtClean="0"/>
              <a:t>Single entry point called the </a:t>
            </a:r>
            <a:r>
              <a:rPr lang="en-US" altLang="en-US" sz="2400" u="sng" smtClean="0"/>
              <a:t>header</a:t>
            </a:r>
          </a:p>
          <a:p>
            <a:pPr lvl="2"/>
            <a:r>
              <a:rPr lang="en-US" altLang="en-US" sz="2000" smtClean="0"/>
              <a:t>Header </a:t>
            </a:r>
            <a:r>
              <a:rPr lang="en-US" altLang="en-US" sz="2000" u="sng" smtClean="0"/>
              <a:t>dominates</a:t>
            </a:r>
            <a:r>
              <a:rPr lang="en-US" altLang="en-US" sz="2000" smtClean="0"/>
              <a:t> all blocks in the loop</a:t>
            </a:r>
          </a:p>
          <a:p>
            <a:pPr lvl="1"/>
            <a:r>
              <a:rPr lang="en-US" altLang="en-US" sz="2400" smtClean="0"/>
              <a:t>Must be one way to iterate the loop (ie at least 1 path back to the header from within the loop) called a </a:t>
            </a:r>
            <a:r>
              <a:rPr lang="en-US" altLang="en-US" sz="2400" u="sng" smtClean="0"/>
              <a:t>backedge</a:t>
            </a:r>
          </a:p>
          <a:p>
            <a:r>
              <a:rPr lang="en-US" altLang="en-US" sz="2800" smtClean="0"/>
              <a:t>Backedge detection</a:t>
            </a:r>
          </a:p>
          <a:p>
            <a:pPr lvl="1"/>
            <a:r>
              <a:rPr lang="en-US" altLang="en-US" sz="2400" smtClean="0"/>
              <a:t>Edge, x</a:t>
            </a:r>
            <a:r>
              <a:rPr lang="en-US" altLang="en-US" sz="2400" smtClean="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Backedge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Identify all backedges using Dom info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Each backedge (x </a:t>
            </a:r>
            <a:r>
              <a:rPr lang="en-US" altLang="en-US" sz="2800" smtClean="0">
                <a:sym typeface="Wingdings" panose="05000000000000000000" pitchFamily="2" charset="2"/>
              </a:rPr>
              <a:t> y) </a:t>
            </a:r>
            <a:r>
              <a:rPr lang="en-US" altLang="en-US" sz="2800" smtClean="0"/>
              <a:t>defines a loop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header is the backedge target (y)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BB – basic blocks that comprise the loop</a:t>
            </a:r>
            <a:endParaRPr lang="en-US" altLang="en-US" sz="2400" smtClean="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sym typeface="Wingdings" panose="05000000000000000000" pitchFamily="2" charset="2"/>
              </a:rPr>
              <a:t>All predecessor blocks of x for which control can reach x without going through y are in the loop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Merge loops with the same header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I.e., a loop with 2 continues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LoopBackedge = LoopBackedge1 + LoopBackedge2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LoopBB = LoopBB1 + LoopBB2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Important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Header dominates all LoopBB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eecs583a,eecs583b.eecs.umich.edu servers are ready</a:t>
            </a:r>
          </a:p>
          <a:p>
            <a:pPr lvl="1"/>
            <a:r>
              <a:rPr lang="en-US" altLang="en-US" sz="1800" dirty="0" smtClean="0"/>
              <a:t>Everyone has home directory and login</a:t>
            </a:r>
          </a:p>
          <a:p>
            <a:r>
              <a:rPr lang="en-US" altLang="en-US" dirty="0" smtClean="0"/>
              <a:t>HW 0 – Due </a:t>
            </a:r>
            <a:r>
              <a:rPr lang="en-US" altLang="en-US" dirty="0" smtClean="0"/>
              <a:t>Wednesday</a:t>
            </a:r>
            <a:r>
              <a:rPr lang="en-US" altLang="en-US" dirty="0" smtClean="0"/>
              <a:t>, </a:t>
            </a:r>
            <a:r>
              <a:rPr lang="en-US" altLang="en-US" dirty="0" smtClean="0"/>
              <a:t>but nothing to turn in</a:t>
            </a:r>
          </a:p>
          <a:p>
            <a:pPr lvl="1"/>
            <a:r>
              <a:rPr lang="en-US" altLang="en-US" sz="1800" dirty="0" smtClean="0"/>
              <a:t>Please get this done ASAP, talk to </a:t>
            </a:r>
            <a:r>
              <a:rPr lang="en-US" altLang="en-US" sz="1800" dirty="0" smtClean="0"/>
              <a:t>Aditya </a:t>
            </a:r>
            <a:r>
              <a:rPr lang="en-US" altLang="en-US" sz="1800" dirty="0" smtClean="0"/>
              <a:t>if you have problems</a:t>
            </a:r>
          </a:p>
          <a:p>
            <a:pPr lvl="1"/>
            <a:r>
              <a:rPr lang="en-US" altLang="en-US" sz="1800" dirty="0" smtClean="0"/>
              <a:t>Needed for HW 1 which goes out </a:t>
            </a:r>
            <a:r>
              <a:rPr lang="en-US" altLang="en-US" sz="1800" dirty="0" err="1" smtClean="0"/>
              <a:t>Wednes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Go to </a:t>
            </a:r>
            <a:r>
              <a:rPr lang="en-US" altLang="en-US" sz="1800" dirty="0" smtClean="0">
                <a:hlinkClick r:id="rId2"/>
              </a:rPr>
              <a:t>http://llvm.org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Detailed instructions on </a:t>
            </a:r>
            <a:r>
              <a:rPr lang="en-US" altLang="en-US" sz="1800" dirty="0" smtClean="0"/>
              <a:t>piazza, see Aditya’s post</a:t>
            </a:r>
            <a:endParaRPr lang="en-US" altLang="en-US" sz="1800" dirty="0" smtClean="0"/>
          </a:p>
          <a:p>
            <a:r>
              <a:rPr lang="en-US" altLang="en-US" dirty="0" smtClean="0"/>
              <a:t>Reading</a:t>
            </a:r>
          </a:p>
          <a:p>
            <a:pPr lvl="1"/>
            <a:r>
              <a:rPr lang="en-US" altLang="en-US" dirty="0" smtClean="0"/>
              <a:t>Today’s class</a:t>
            </a:r>
          </a:p>
          <a:p>
            <a:pPr lvl="2"/>
            <a:r>
              <a:rPr lang="en-US" altLang="en-US" dirty="0" err="1" smtClean="0"/>
              <a:t>Ch</a:t>
            </a:r>
            <a:r>
              <a:rPr lang="en-US" altLang="en-US" dirty="0" smtClean="0"/>
              <a:t> 9.4, 10.4 (6.6, 9.6) from Compilers: Principles, Techniques Tools Ed 1 (Ed 2)</a:t>
            </a:r>
          </a:p>
          <a:p>
            <a:pPr lvl="1"/>
            <a:r>
              <a:rPr lang="en-US" altLang="en-US" dirty="0" smtClean="0"/>
              <a:t>Next class</a:t>
            </a:r>
          </a:p>
          <a:p>
            <a:pPr lvl="2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2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Example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Header, LoopBB</a:t>
            </a:r>
          </a:p>
          <a:p>
            <a:r>
              <a:rPr lang="en-US" altLang="en-US" smtClean="0"/>
              <a:t>Backedges, BackedgeBB</a:t>
            </a:r>
          </a:p>
          <a:p>
            <a:r>
              <a:rPr lang="en-US" altLang="en-US" smtClean="0"/>
              <a:t>Exitedges, ExitBB</a:t>
            </a:r>
          </a:p>
          <a:p>
            <a:pPr lvl="1"/>
            <a:r>
              <a:rPr lang="en-US" altLang="en-US" smtClean="0"/>
              <a:t>For each LoopBB, examine each outgoing edge</a:t>
            </a:r>
          </a:p>
          <a:p>
            <a:pPr lvl="1"/>
            <a:r>
              <a:rPr lang="en-US" altLang="en-US" smtClean="0"/>
              <a:t>If the edge is to a BB not in LoopBB, then its an exit</a:t>
            </a:r>
          </a:p>
          <a:p>
            <a:r>
              <a:rPr lang="en-US" altLang="en-US" smtClean="0"/>
              <a:t>Preheader (Preloop)</a:t>
            </a:r>
          </a:p>
          <a:p>
            <a:pPr lvl="1"/>
            <a:r>
              <a:rPr lang="en-US" altLang="en-US" smtClean="0"/>
              <a:t>New block before the header (falls through to header)</a:t>
            </a:r>
          </a:p>
          <a:p>
            <a:pPr lvl="1"/>
            <a:r>
              <a:rPr lang="en-US" altLang="en-US" smtClean="0"/>
              <a:t>Whenever you invoke the loop, preheader executed</a:t>
            </a:r>
          </a:p>
          <a:p>
            <a:pPr lvl="1"/>
            <a:r>
              <a:rPr lang="en-US" altLang="en-US" smtClean="0"/>
              <a:t>Whenever you iterate the loop, preheader NOT executed</a:t>
            </a:r>
          </a:p>
          <a:p>
            <a:pPr lvl="1"/>
            <a:r>
              <a:rPr lang="en-US" altLang="en-US" smtClean="0"/>
              <a:t>All edges entering header</a:t>
            </a:r>
          </a:p>
          <a:p>
            <a:pPr lvl="2"/>
            <a:r>
              <a:rPr lang="en-US" altLang="en-US" smtClean="0"/>
              <a:t>Backedges – no change</a:t>
            </a:r>
          </a:p>
          <a:p>
            <a:pPr lvl="2"/>
            <a:r>
              <a:rPr lang="en-US" altLang="en-US" smtClean="0"/>
              <a:t>All others, retarget to preheader</a:t>
            </a:r>
          </a:p>
          <a:p>
            <a:r>
              <a:rPr lang="en-US" altLang="en-US" smtClean="0"/>
              <a:t>Postheader (Postloop) - analogous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 the Preheaders for each Loop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Nesting (generally within a procedure scope)</a:t>
            </a:r>
          </a:p>
          <a:p>
            <a:pPr lvl="1"/>
            <a:r>
              <a:rPr lang="en-US" altLang="en-US" sz="2400" smtClean="0"/>
              <a:t>Inner loop – Loop with no loops contained within it</a:t>
            </a:r>
          </a:p>
          <a:p>
            <a:pPr lvl="1"/>
            <a:r>
              <a:rPr lang="en-US" altLang="en-US" sz="2400" smtClean="0"/>
              <a:t>Outer loop – Loop contained within no other loops</a:t>
            </a:r>
          </a:p>
          <a:p>
            <a:pPr lvl="1"/>
            <a:r>
              <a:rPr lang="en-US" altLang="en-US" sz="2400" smtClean="0"/>
              <a:t>Nesting depth</a:t>
            </a:r>
          </a:p>
          <a:p>
            <a:pPr lvl="2"/>
            <a:r>
              <a:rPr lang="en-US" altLang="en-US" sz="2000" smtClean="0"/>
              <a:t>depth(outer loop) = 1</a:t>
            </a:r>
          </a:p>
          <a:p>
            <a:pPr lvl="2"/>
            <a:r>
              <a:rPr lang="en-US" altLang="en-US" sz="2000" smtClean="0"/>
              <a:t>depth = depth(parent or containing loop) + 1</a:t>
            </a:r>
          </a:p>
          <a:p>
            <a:r>
              <a:rPr lang="en-US" altLang="en-US" sz="2800" smtClean="0"/>
              <a:t>Trip count (average trip count)</a:t>
            </a:r>
          </a:p>
          <a:p>
            <a:pPr lvl="1"/>
            <a:r>
              <a:rPr lang="en-US" altLang="en-US" sz="2400" smtClean="0"/>
              <a:t>How many times (on average) does the loop iterate</a:t>
            </a:r>
          </a:p>
          <a:p>
            <a:pPr lvl="1"/>
            <a:r>
              <a:rPr lang="en-US" altLang="en-US" sz="2400" smtClean="0"/>
              <a:t>for (I=0; I&lt;100; I++) </a:t>
            </a:r>
            <a:r>
              <a:rPr lang="en-US" altLang="en-US" sz="2400" smtClean="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 smtClean="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 smtClean="0">
                <a:sym typeface="Wingdings" panose="05000000000000000000" pitchFamily="2" charset="2"/>
              </a:rPr>
              <a:t>Ave trip count = weight(header) / weight(preheader)</a:t>
            </a:r>
            <a:endParaRPr lang="en-US" altLang="en-US" sz="22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flow graph is </a:t>
            </a:r>
            <a:r>
              <a:rPr lang="en-US" altLang="en-US" u="sng" smtClean="0"/>
              <a:t>reducible</a:t>
            </a:r>
            <a:r>
              <a:rPr lang="en-US" altLang="en-US" smtClean="0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 smtClean="0"/>
              <a:t>The forward edges form an acyclic graph in which every node can be reached from the Entry</a:t>
            </a:r>
          </a:p>
          <a:p>
            <a:pPr lvl="1"/>
            <a:r>
              <a:rPr lang="en-US" altLang="en-US" smtClean="0"/>
              <a:t>The back edges consist only of edges whose destinations dominate their sources</a:t>
            </a:r>
          </a:p>
          <a:p>
            <a:r>
              <a:rPr lang="en-US" altLang="en-US" smtClean="0"/>
              <a:t>More simply – Take a CFG, remove all the backedges (x</a:t>
            </a:r>
            <a:r>
              <a:rPr lang="en-US" altLang="en-US" smtClean="0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 smtClean="0">
                <a:sym typeface="Wingdings" panose="05000000000000000000" pitchFamily="2" charset="2"/>
              </a:rPr>
              <a:t>connected, acyclic</a:t>
            </a:r>
            <a:r>
              <a:rPr lang="en-US" altLang="en-US" smtClean="0">
                <a:sym typeface="Wingdings" panose="05000000000000000000" pitchFamily="2" charset="2"/>
              </a:rPr>
              <a:t> graph</a:t>
            </a:r>
            <a:endParaRPr lang="en-US" altLang="en-US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Identifying BBs - Answer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318000" y="3797300"/>
            <a:ext cx="762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324600" y="2057400"/>
            <a:ext cx="25908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6324600" y="2057400"/>
            <a:ext cx="25908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6324600" y="2505075"/>
            <a:ext cx="2590800" cy="3841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286500" y="2889250"/>
            <a:ext cx="262890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280150" y="3200400"/>
            <a:ext cx="2635250" cy="11239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6280150" y="4324350"/>
            <a:ext cx="263525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6280150" y="4648200"/>
            <a:ext cx="2635250" cy="741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6280150" y="5437188"/>
            <a:ext cx="2635250" cy="7286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5" name="Elbow Connector 3"/>
          <p:cNvCxnSpPr>
            <a:cxnSpLocks noChangeShapeType="1"/>
            <a:stCxn id="8197" idx="3"/>
            <a:endCxn id="8200" idx="3"/>
          </p:cNvCxnSpPr>
          <p:nvPr/>
        </p:nvCxnSpPr>
        <p:spPr bwMode="auto">
          <a:xfrm flipV="1">
            <a:off x="8915400" y="3044825"/>
            <a:ext cx="12700" cy="1090613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Freeform 32791"/>
          <p:cNvSpPr>
            <a:spLocks/>
          </p:cNvSpPr>
          <p:nvPr/>
        </p:nvSpPr>
        <p:spPr bwMode="auto">
          <a:xfrm>
            <a:off x="8932863" y="2720975"/>
            <a:ext cx="538162" cy="2543175"/>
          </a:xfrm>
          <a:custGeom>
            <a:avLst/>
            <a:gdLst>
              <a:gd name="T0" fmla="*/ 11151 w 538612"/>
              <a:gd name="T1" fmla="*/ 2542478 h 2542478"/>
              <a:gd name="T2" fmla="*/ 446049 w 538612"/>
              <a:gd name="T3" fmla="*/ 2141034 h 2542478"/>
              <a:gd name="T4" fmla="*/ 501805 w 538612"/>
              <a:gd name="T5" fmla="*/ 390292 h 2542478"/>
              <a:gd name="T6" fmla="*/ 0 w 538612"/>
              <a:gd name="T7" fmla="*/ 0 h 2542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8612" h="2542478">
                <a:moveTo>
                  <a:pt x="11151" y="2542478"/>
                </a:moveTo>
                <a:cubicBezTo>
                  <a:pt x="187712" y="2521105"/>
                  <a:pt x="364273" y="2499732"/>
                  <a:pt x="446049" y="2141034"/>
                </a:cubicBezTo>
                <a:cubicBezTo>
                  <a:pt x="527825" y="1782336"/>
                  <a:pt x="576146" y="747131"/>
                  <a:pt x="501805" y="390292"/>
                </a:cubicBezTo>
                <a:cubicBezTo>
                  <a:pt x="427464" y="33453"/>
                  <a:pt x="213732" y="16726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32793"/>
          <p:cNvSpPr>
            <a:spLocks/>
          </p:cNvSpPr>
          <p:nvPr/>
        </p:nvSpPr>
        <p:spPr bwMode="auto">
          <a:xfrm>
            <a:off x="5564188" y="4471988"/>
            <a:ext cx="692150" cy="1092200"/>
          </a:xfrm>
          <a:custGeom>
            <a:avLst/>
            <a:gdLst>
              <a:gd name="T0" fmla="*/ 680231 w 691382"/>
              <a:gd name="T1" fmla="*/ 0 h 1092820"/>
              <a:gd name="T2" fmla="*/ 7 w 691382"/>
              <a:gd name="T3" fmla="*/ 412595 h 1092820"/>
              <a:gd name="T4" fmla="*/ 691382 w 691382"/>
              <a:gd name="T5" fmla="*/ 1092820 h 10928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91382" h="1092820">
                <a:moveTo>
                  <a:pt x="680231" y="0"/>
                </a:moveTo>
                <a:cubicBezTo>
                  <a:pt x="339190" y="115229"/>
                  <a:pt x="-1851" y="230458"/>
                  <a:pt x="7" y="412595"/>
                </a:cubicBezTo>
                <a:cubicBezTo>
                  <a:pt x="1865" y="594732"/>
                  <a:pt x="346623" y="843776"/>
                  <a:pt x="691382" y="109282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32794"/>
          <p:cNvSpPr>
            <a:spLocks/>
          </p:cNvSpPr>
          <p:nvPr/>
        </p:nvSpPr>
        <p:spPr bwMode="auto">
          <a:xfrm>
            <a:off x="5208588" y="3089275"/>
            <a:ext cx="1047750" cy="2508250"/>
          </a:xfrm>
          <a:custGeom>
            <a:avLst/>
            <a:gdLst>
              <a:gd name="T0" fmla="*/ 1036585 w 1047736"/>
              <a:gd name="T1" fmla="*/ 0 h 2509024"/>
              <a:gd name="T2" fmla="*/ 400965 w 1047736"/>
              <a:gd name="T3" fmla="*/ 446049 h 2509024"/>
              <a:gd name="T4" fmla="*/ 21824 w 1047736"/>
              <a:gd name="T5" fmla="*/ 2118732 h 2509024"/>
              <a:gd name="T6" fmla="*/ 1047736 w 1047736"/>
              <a:gd name="T7" fmla="*/ 2509024 h 25090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7736" h="2509024">
                <a:moveTo>
                  <a:pt x="1036585" y="0"/>
                </a:moveTo>
                <a:cubicBezTo>
                  <a:pt x="803338" y="46463"/>
                  <a:pt x="570092" y="92927"/>
                  <a:pt x="400965" y="446049"/>
                </a:cubicBezTo>
                <a:cubicBezTo>
                  <a:pt x="231838" y="799171"/>
                  <a:pt x="-85971" y="1774903"/>
                  <a:pt x="21824" y="2118732"/>
                </a:cubicBezTo>
                <a:cubicBezTo>
                  <a:pt x="129619" y="2462561"/>
                  <a:pt x="588677" y="2485792"/>
                  <a:pt x="1047736" y="25090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 Control Flow Graph (CFG)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u="sng" smtClean="0"/>
              <a:t>Defn Control Flow Graph</a:t>
            </a:r>
            <a:r>
              <a:rPr lang="en-US" altLang="en-US" smtClean="0"/>
              <a:t> – Directed graph, G = (V,E) where each vertex V is a basic block and there is an edge E, v1 (BB1) </a:t>
            </a:r>
            <a:r>
              <a:rPr lang="en-US" altLang="en-US" smtClean="0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 smtClean="0"/>
              <a:t>A BB has an edge to all blocks it can branch to</a:t>
            </a:r>
          </a:p>
          <a:p>
            <a:pPr lvl="1"/>
            <a:r>
              <a:rPr lang="en-US" altLang="en-US" smtClean="0"/>
              <a:t>Standard representation used by many compilers</a:t>
            </a:r>
          </a:p>
          <a:p>
            <a:pPr lvl="1"/>
            <a:r>
              <a:rPr lang="en-US" altLang="en-US" smtClean="0"/>
              <a:t>Often have 2 pseudo vertices</a:t>
            </a:r>
          </a:p>
          <a:p>
            <a:pPr lvl="2"/>
            <a:r>
              <a:rPr lang="en-US" altLang="en-US" smtClean="0"/>
              <a:t>entry node</a:t>
            </a:r>
          </a:p>
          <a:p>
            <a:pPr lvl="2"/>
            <a:r>
              <a:rPr lang="en-US" altLang="en-US" smtClean="0"/>
              <a:t>exit node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Property </a:t>
            </a:r>
            <a:r>
              <a:rPr lang="en-US" altLang="en-US" dirty="0" smtClean="0"/>
              <a:t>of CFGs: Dominator (DOM)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 smtClean="0"/>
              <a:t>Defn: Dominator</a:t>
            </a:r>
            <a:r>
              <a:rPr lang="en-US" altLang="en-US" smtClean="0"/>
              <a:t> – Given a CFG(V, E, Entry, Exit), a node x dominates a node y, if every path from the Entry block to y contains x</a:t>
            </a:r>
          </a:p>
          <a:p>
            <a:r>
              <a:rPr lang="en-US" altLang="en-US" smtClean="0"/>
              <a:t>3 properties of dominators</a:t>
            </a:r>
          </a:p>
          <a:p>
            <a:pPr lvl="1"/>
            <a:r>
              <a:rPr lang="en-US" altLang="en-US" smtClean="0"/>
              <a:t>Each BB dominates itself</a:t>
            </a:r>
          </a:p>
          <a:p>
            <a:pPr lvl="1"/>
            <a:r>
              <a:rPr lang="en-US" altLang="en-US" smtClean="0"/>
              <a:t>If x dominates y, and y dominates z, then x dominates z</a:t>
            </a:r>
          </a:p>
          <a:p>
            <a:pPr lvl="1"/>
            <a:r>
              <a:rPr lang="en-US" altLang="en-US" smtClean="0"/>
              <a:t>If x dominates z and y dominates z, then either x dominates y or y dominates x</a:t>
            </a:r>
          </a:p>
          <a:p>
            <a:r>
              <a:rPr lang="en-US" altLang="en-US" smtClean="0"/>
              <a:t>Intuition</a:t>
            </a:r>
          </a:p>
          <a:p>
            <a:pPr lvl="1"/>
            <a:r>
              <a:rPr lang="en-US" altLang="en-US" smtClean="0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Dominator </a:t>
            </a:r>
            <a:r>
              <a:rPr lang="en-US" altLang="en-US" dirty="0" smtClean="0"/>
              <a:t>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48892" y="3500013"/>
            <a:ext cx="91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Entry, 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73246" y="4311134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Entry, 1,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4311134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Entry, 1. 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5058310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Entry, 1. 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47007" y="5791200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Entry, 1, 4, Exit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72675" y="1604788"/>
            <a:ext cx="570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Dom(</a:t>
            </a:r>
            <a:r>
              <a:rPr lang="en-US" dirty="0" err="1" smtClean="0"/>
              <a:t>BBi</a:t>
            </a:r>
            <a:r>
              <a:rPr lang="en-US" dirty="0" smtClean="0"/>
              <a:t>) = set of blocks that dominate </a:t>
            </a:r>
            <a:r>
              <a:rPr lang="en-US" dirty="0" err="1" smtClean="0"/>
              <a:t>BBi</a:t>
            </a:r>
            <a:r>
              <a:rPr lang="en-US" dirty="0" smtClean="0"/>
              <a:t>, shown in blue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267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Compute dom(BBi) = set of BBs that dominate BBi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Dom(entry) = entry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 (except the entry BB)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tmp(BB) = BB + {intersect of Dom of all predecessor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(tmp(BB) != 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change = true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Dominator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dominator</a:t>
            </a:r>
            <a:r>
              <a:rPr lang="en-US" altLang="en-US" smtClean="0"/>
              <a:t> (idom) – Each node n has a unique immediate dominator m that is the </a:t>
            </a:r>
            <a:r>
              <a:rPr lang="en-US" altLang="en-US" smtClean="0">
                <a:solidFill>
                  <a:srgbClr val="FF0000"/>
                </a:solidFill>
              </a:rPr>
              <a:t>last dominator </a:t>
            </a:r>
            <a:r>
              <a:rPr lang="en-US" altLang="en-US" smtClean="0"/>
              <a:t>of n on any path from the initial node to n</a:t>
            </a:r>
          </a:p>
          <a:p>
            <a:pPr lvl="1"/>
            <a:r>
              <a:rPr lang="en-US" altLang="en-US" smtClean="0"/>
              <a:t>Closest node that dominates</a:t>
            </a:r>
          </a:p>
        </p:txBody>
      </p:sp>
      <p:sp>
        <p:nvSpPr>
          <p:cNvPr id="14340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1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4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8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4349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4356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4357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8725</TotalTime>
  <Words>1521</Words>
  <Application>Microsoft Office PowerPoint</Application>
  <PresentationFormat>Custom</PresentationFormat>
  <Paragraphs>337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Courier New</vt:lpstr>
      <vt:lpstr>Hewlett</vt:lpstr>
      <vt:lpstr>Monotype Sorts</vt:lpstr>
      <vt:lpstr>Times New Roman</vt:lpstr>
      <vt:lpstr>Wingdings</vt:lpstr>
      <vt:lpstr>hp new</vt:lpstr>
      <vt:lpstr>EECS 583 – Class 2 Control Flow Analysis</vt:lpstr>
      <vt:lpstr>Announcements &amp; Reading Material</vt:lpstr>
      <vt:lpstr>From Last Time: Identifying BBs - Answer</vt:lpstr>
      <vt:lpstr>From Last Time:  Control Flow Graph (CFG)</vt:lpstr>
      <vt:lpstr>From Last Time: Property of CFGs: Dominator (DOM)</vt:lpstr>
      <vt:lpstr>From Last Time: Dominator Example 1</vt:lpstr>
      <vt:lpstr>Dominator Example 2</vt:lpstr>
      <vt:lpstr>Dominator Analysis</vt:lpstr>
      <vt:lpstr>Immediate Dominator</vt:lpstr>
      <vt:lpstr>Dominator Tree</vt:lpstr>
      <vt:lpstr>Dominator Tree Example</vt:lpstr>
      <vt:lpstr>Post Dominator (PDOM)</vt:lpstr>
      <vt:lpstr>Post Dominator Example 1</vt:lpstr>
      <vt:lpstr>Post Dominator Example 2</vt:lpstr>
      <vt:lpstr>Immediate Post Dominator</vt:lpstr>
      <vt:lpstr>Why Do We Care About Dominators?</vt:lpstr>
      <vt:lpstr>Natural Loops </vt:lpstr>
      <vt:lpstr>Backedge Example</vt:lpstr>
      <vt:lpstr>Loop Detection </vt:lpstr>
      <vt:lpstr>Loop Detection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</vt:vector>
  </TitlesOfParts>
  <Company>HPL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width optimization (part II) &amp; Lookup table generation</dc:title>
  <dc:creator>Scott Mahlke</dc:creator>
  <cp:lastModifiedBy>mahlke</cp:lastModifiedBy>
  <cp:revision>181</cp:revision>
  <cp:lastPrinted>2001-10-18T06:50:13Z</cp:lastPrinted>
  <dcterms:created xsi:type="dcterms:W3CDTF">1999-01-24T07:45:10Z</dcterms:created>
  <dcterms:modified xsi:type="dcterms:W3CDTF">2023-01-09T02:12:47Z</dcterms:modified>
</cp:coreProperties>
</file>