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61" r:id="rId3"/>
    <p:sldId id="377" r:id="rId4"/>
    <p:sldId id="376" r:id="rId5"/>
    <p:sldId id="372" r:id="rId6"/>
    <p:sldId id="373" r:id="rId7"/>
    <p:sldId id="378" r:id="rId8"/>
    <p:sldId id="316" r:id="rId9"/>
    <p:sldId id="318" r:id="rId10"/>
    <p:sldId id="362" r:id="rId11"/>
    <p:sldId id="350" r:id="rId12"/>
    <p:sldId id="329" r:id="rId13"/>
    <p:sldId id="352" r:id="rId14"/>
    <p:sldId id="379" r:id="rId15"/>
    <p:sldId id="332" r:id="rId16"/>
    <p:sldId id="344" r:id="rId17"/>
    <p:sldId id="324" r:id="rId18"/>
    <p:sldId id="333" r:id="rId19"/>
    <p:sldId id="334" r:id="rId20"/>
    <p:sldId id="335" r:id="rId21"/>
    <p:sldId id="337" r:id="rId22"/>
    <p:sldId id="339" r:id="rId23"/>
    <p:sldId id="338" r:id="rId24"/>
    <p:sldId id="340" r:id="rId25"/>
    <p:sldId id="336" r:id="rId26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521" autoAdjust="0"/>
    <p:restoredTop sz="94660"/>
  </p:normalViewPr>
  <p:slideViewPr>
    <p:cSldViewPr>
      <p:cViewPr varScale="1">
        <p:scale>
          <a:sx n="93" d="100"/>
          <a:sy n="93" d="100"/>
        </p:scale>
        <p:origin x="354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9.xml"/><Relationship Id="rId2" Type="http://schemas.openxmlformats.org/officeDocument/2006/relationships/slide" Target="slides/slide8.xml"/><Relationship Id="rId1" Type="http://schemas.openxmlformats.org/officeDocument/2006/relationships/slide" Target="slides/slide4.xml"/><Relationship Id="rId6" Type="http://schemas.openxmlformats.org/officeDocument/2006/relationships/slide" Target="slides/slide23.xml"/><Relationship Id="rId5" Type="http://schemas.openxmlformats.org/officeDocument/2006/relationships/slide" Target="slides/slide16.xml"/><Relationship Id="rId4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 smtClean="0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B2C937B0-A6AB-4CEA-9A51-961AB972A8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777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0EE4E5D-E24D-4015-BCB8-CDE47EA50D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9278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4961661D-5356-41FF-BC44-110B6D59D16B}" type="slidenum">
              <a:rPr lang="en-US" altLang="en-US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963021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67820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74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82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87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66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48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7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27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72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76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67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8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748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D8FB4DDF-25C6-492F-99BF-BAB9715831ED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llvm.org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3058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smtClean="0"/>
              <a:t>EECS 583 – Class 2</a:t>
            </a:r>
            <a:br>
              <a:rPr lang="en-US" altLang="en-US" sz="4800" smtClean="0"/>
            </a:br>
            <a:r>
              <a:rPr lang="en-US" altLang="en-US" sz="4800" smtClean="0">
                <a:solidFill>
                  <a:schemeClr val="tx2"/>
                </a:solidFill>
              </a:rPr>
              <a:t>Control Flow Analysis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8125" y="4403724"/>
            <a:ext cx="8169275" cy="2454275"/>
          </a:xfrm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January 9</a:t>
            </a:r>
            <a:r>
              <a:rPr lang="en-US" altLang="en-US" i="1" dirty="0" smtClean="0"/>
              <a:t>, 2023</a:t>
            </a:r>
            <a:endParaRPr lang="en-US" altLang="en-US" i="1" dirty="0" smtClean="0"/>
          </a:p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https://web.eecs.umich.edu/~</a:t>
            </a:r>
            <a:r>
              <a:rPr lang="en-US" altLang="en-US" sz="20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mahlke/courses/583w23</a:t>
            </a:r>
            <a:endParaRPr lang="en-US" altLang="en-US" sz="20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Dominator Tree</a:t>
            </a:r>
          </a:p>
        </p:txBody>
      </p:sp>
      <p:sp>
        <p:nvSpPr>
          <p:cNvPr id="15363" name="Text Box 34"/>
          <p:cNvSpPr txBox="1">
            <a:spLocks noChangeArrowheads="1"/>
          </p:cNvSpPr>
          <p:nvPr/>
        </p:nvSpPr>
        <p:spPr bwMode="auto">
          <a:xfrm>
            <a:off x="5943600" y="457200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5364" name="Text Box 35"/>
          <p:cNvSpPr txBox="1">
            <a:spLocks noChangeArrowheads="1"/>
          </p:cNvSpPr>
          <p:nvPr/>
        </p:nvSpPr>
        <p:spPr bwMode="auto">
          <a:xfrm>
            <a:off x="5105400" y="514985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5365" name="Text Box 36"/>
          <p:cNvSpPr txBox="1">
            <a:spLocks noChangeArrowheads="1"/>
          </p:cNvSpPr>
          <p:nvPr/>
        </p:nvSpPr>
        <p:spPr bwMode="auto">
          <a:xfrm>
            <a:off x="5943600" y="514985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5366" name="Text Box 37"/>
          <p:cNvSpPr txBox="1">
            <a:spLocks noChangeArrowheads="1"/>
          </p:cNvSpPr>
          <p:nvPr/>
        </p:nvSpPr>
        <p:spPr bwMode="auto">
          <a:xfrm>
            <a:off x="6629400" y="514985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5367" name="Text Box 38"/>
          <p:cNvSpPr txBox="1">
            <a:spLocks noChangeArrowheads="1"/>
          </p:cNvSpPr>
          <p:nvPr/>
        </p:nvSpPr>
        <p:spPr bwMode="auto">
          <a:xfrm>
            <a:off x="6705600" y="563880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15368" name="Text Box 39"/>
          <p:cNvSpPr txBox="1">
            <a:spLocks noChangeArrowheads="1"/>
          </p:cNvSpPr>
          <p:nvPr/>
        </p:nvSpPr>
        <p:spPr bwMode="auto">
          <a:xfrm>
            <a:off x="6096000" y="563880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5369" name="Text Box 40"/>
          <p:cNvSpPr txBox="1">
            <a:spLocks noChangeArrowheads="1"/>
          </p:cNvSpPr>
          <p:nvPr/>
        </p:nvSpPr>
        <p:spPr bwMode="auto">
          <a:xfrm>
            <a:off x="7391400" y="563880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15370" name="Line 42"/>
          <p:cNvSpPr>
            <a:spLocks noChangeShapeType="1"/>
          </p:cNvSpPr>
          <p:nvPr/>
        </p:nvSpPr>
        <p:spPr bwMode="auto">
          <a:xfrm flipH="1">
            <a:off x="5410200" y="4876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43"/>
          <p:cNvSpPr>
            <a:spLocks noChangeShapeType="1"/>
          </p:cNvSpPr>
          <p:nvPr/>
        </p:nvSpPr>
        <p:spPr bwMode="auto">
          <a:xfrm>
            <a:off x="6400800" y="4876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Text Box 48"/>
          <p:cNvSpPr txBox="1">
            <a:spLocks noChangeArrowheads="1"/>
          </p:cNvSpPr>
          <p:nvPr/>
        </p:nvSpPr>
        <p:spPr bwMode="auto">
          <a:xfrm>
            <a:off x="5105400" y="1600200"/>
            <a:ext cx="1571625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</a:rPr>
              <a:t>BB	DOM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1	1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2	1,2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3	1,3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4	1,4</a:t>
            </a:r>
          </a:p>
        </p:txBody>
      </p:sp>
      <p:sp>
        <p:nvSpPr>
          <p:cNvPr id="15373" name="Text Box 49"/>
          <p:cNvSpPr txBox="1">
            <a:spLocks noChangeArrowheads="1"/>
          </p:cNvSpPr>
          <p:nvPr/>
        </p:nvSpPr>
        <p:spPr bwMode="auto">
          <a:xfrm>
            <a:off x="6934200" y="1600200"/>
            <a:ext cx="157162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</a:rPr>
              <a:t>BB	DOM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5	1,4,5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6	1,4,6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7	1,4,7</a:t>
            </a:r>
          </a:p>
        </p:txBody>
      </p:sp>
      <p:sp>
        <p:nvSpPr>
          <p:cNvPr id="15374" name="Text Box 50"/>
          <p:cNvSpPr txBox="1">
            <a:spLocks noChangeArrowheads="1"/>
          </p:cNvSpPr>
          <p:nvPr/>
        </p:nvSpPr>
        <p:spPr bwMode="auto">
          <a:xfrm>
            <a:off x="6400800" y="6400800"/>
            <a:ext cx="109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Dom tree</a:t>
            </a:r>
          </a:p>
        </p:txBody>
      </p:sp>
      <p:sp>
        <p:nvSpPr>
          <p:cNvPr id="15375" name="Text Box 51"/>
          <p:cNvSpPr txBox="1">
            <a:spLocks noChangeArrowheads="1"/>
          </p:cNvSpPr>
          <p:nvPr/>
        </p:nvSpPr>
        <p:spPr bwMode="auto">
          <a:xfrm>
            <a:off x="990600" y="1600200"/>
            <a:ext cx="3473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First BB is the root node, each node</a:t>
            </a:r>
          </a:p>
          <a:p>
            <a:r>
              <a:rPr lang="en-US" altLang="en-US">
                <a:solidFill>
                  <a:schemeClr val="tx1"/>
                </a:solidFill>
              </a:rPr>
              <a:t>dominates all of its descendants</a:t>
            </a:r>
          </a:p>
        </p:txBody>
      </p:sp>
      <p:sp>
        <p:nvSpPr>
          <p:cNvPr id="15376" name="Rectangle 52"/>
          <p:cNvSpPr>
            <a:spLocks noChangeArrowheads="1"/>
          </p:cNvSpPr>
          <p:nvPr/>
        </p:nvSpPr>
        <p:spPr bwMode="auto">
          <a:xfrm>
            <a:off x="4953000" y="1600200"/>
            <a:ext cx="3886200" cy="1371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77" name="Rectangle 53"/>
          <p:cNvSpPr>
            <a:spLocks noChangeArrowheads="1"/>
          </p:cNvSpPr>
          <p:nvPr/>
        </p:nvSpPr>
        <p:spPr bwMode="auto">
          <a:xfrm>
            <a:off x="2057400" y="2819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5378" name="Rectangle 54"/>
          <p:cNvSpPr>
            <a:spLocks noChangeArrowheads="1"/>
          </p:cNvSpPr>
          <p:nvPr/>
        </p:nvSpPr>
        <p:spPr bwMode="auto">
          <a:xfrm>
            <a:off x="1447800" y="3581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5379" name="Rectangle 55"/>
          <p:cNvSpPr>
            <a:spLocks noChangeArrowheads="1"/>
          </p:cNvSpPr>
          <p:nvPr/>
        </p:nvSpPr>
        <p:spPr bwMode="auto">
          <a:xfrm>
            <a:off x="2133600" y="4343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5380" name="Rectangle 56"/>
          <p:cNvSpPr>
            <a:spLocks noChangeArrowheads="1"/>
          </p:cNvSpPr>
          <p:nvPr/>
        </p:nvSpPr>
        <p:spPr bwMode="auto">
          <a:xfrm>
            <a:off x="2590800" y="3581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5381" name="Rectangle 57"/>
          <p:cNvSpPr>
            <a:spLocks noChangeArrowheads="1"/>
          </p:cNvSpPr>
          <p:nvPr/>
        </p:nvSpPr>
        <p:spPr bwMode="auto">
          <a:xfrm>
            <a:off x="1524000" y="5105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5382" name="Line 58"/>
          <p:cNvSpPr>
            <a:spLocks noChangeShapeType="1"/>
          </p:cNvSpPr>
          <p:nvPr/>
        </p:nvSpPr>
        <p:spPr bwMode="auto">
          <a:xfrm>
            <a:off x="2438400" y="3276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59"/>
          <p:cNvSpPr>
            <a:spLocks noChangeShapeType="1"/>
          </p:cNvSpPr>
          <p:nvPr/>
        </p:nvSpPr>
        <p:spPr bwMode="auto">
          <a:xfrm flipH="1">
            <a:off x="1828800" y="3276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Rectangle 60"/>
          <p:cNvSpPr>
            <a:spLocks noChangeArrowheads="1"/>
          </p:cNvSpPr>
          <p:nvPr/>
        </p:nvSpPr>
        <p:spPr bwMode="auto">
          <a:xfrm>
            <a:off x="2590800" y="5105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5385" name="Rectangle 61"/>
          <p:cNvSpPr>
            <a:spLocks noChangeArrowheads="1"/>
          </p:cNvSpPr>
          <p:nvPr/>
        </p:nvSpPr>
        <p:spPr bwMode="auto">
          <a:xfrm>
            <a:off x="2133600" y="5867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5386" name="Line 62"/>
          <p:cNvSpPr>
            <a:spLocks noChangeShapeType="1"/>
          </p:cNvSpPr>
          <p:nvPr/>
        </p:nvSpPr>
        <p:spPr bwMode="auto">
          <a:xfrm>
            <a:off x="1828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7" name="Line 63"/>
          <p:cNvSpPr>
            <a:spLocks noChangeShapeType="1"/>
          </p:cNvSpPr>
          <p:nvPr/>
        </p:nvSpPr>
        <p:spPr bwMode="auto">
          <a:xfrm flipH="1">
            <a:off x="2514600" y="4038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8" name="Line 64"/>
          <p:cNvSpPr>
            <a:spLocks noChangeShapeType="1"/>
          </p:cNvSpPr>
          <p:nvPr/>
        </p:nvSpPr>
        <p:spPr bwMode="auto">
          <a:xfrm flipH="1">
            <a:off x="1905000" y="4800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9" name="Line 65"/>
          <p:cNvSpPr>
            <a:spLocks noChangeShapeType="1"/>
          </p:cNvSpPr>
          <p:nvPr/>
        </p:nvSpPr>
        <p:spPr bwMode="auto">
          <a:xfrm>
            <a:off x="2514600" y="4800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0" name="Line 66"/>
          <p:cNvSpPr>
            <a:spLocks noChangeShapeType="1"/>
          </p:cNvSpPr>
          <p:nvPr/>
        </p:nvSpPr>
        <p:spPr bwMode="auto">
          <a:xfrm>
            <a:off x="1905000" y="5562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1" name="Line 67"/>
          <p:cNvSpPr>
            <a:spLocks noChangeShapeType="1"/>
          </p:cNvSpPr>
          <p:nvPr/>
        </p:nvSpPr>
        <p:spPr bwMode="auto">
          <a:xfrm flipH="1">
            <a:off x="2514600" y="5562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2" name="Line 72"/>
          <p:cNvSpPr>
            <a:spLocks noChangeShapeType="1"/>
          </p:cNvSpPr>
          <p:nvPr/>
        </p:nvSpPr>
        <p:spPr bwMode="auto">
          <a:xfrm>
            <a:off x="2667000" y="6324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3" name="Line 73"/>
          <p:cNvSpPr>
            <a:spLocks noChangeShapeType="1"/>
          </p:cNvSpPr>
          <p:nvPr/>
        </p:nvSpPr>
        <p:spPr bwMode="auto">
          <a:xfrm>
            <a:off x="2667000" y="6477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4" name="Line 74"/>
          <p:cNvSpPr>
            <a:spLocks noChangeShapeType="1"/>
          </p:cNvSpPr>
          <p:nvPr/>
        </p:nvSpPr>
        <p:spPr bwMode="auto">
          <a:xfrm flipH="1">
            <a:off x="2895600" y="4267200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5" name="Line 75"/>
          <p:cNvSpPr>
            <a:spLocks noChangeShapeType="1"/>
          </p:cNvSpPr>
          <p:nvPr/>
        </p:nvSpPr>
        <p:spPr bwMode="auto">
          <a:xfrm flipV="1">
            <a:off x="3810000" y="42672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6" name="Line 76"/>
          <p:cNvSpPr>
            <a:spLocks noChangeShapeType="1"/>
          </p:cNvSpPr>
          <p:nvPr/>
        </p:nvSpPr>
        <p:spPr bwMode="auto">
          <a:xfrm>
            <a:off x="3048000" y="4267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7" name="Line 77"/>
          <p:cNvSpPr>
            <a:spLocks noChangeShapeType="1"/>
          </p:cNvSpPr>
          <p:nvPr/>
        </p:nvSpPr>
        <p:spPr bwMode="auto">
          <a:xfrm>
            <a:off x="6172200" y="4876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8" name="Line 78"/>
          <p:cNvSpPr>
            <a:spLocks noChangeShapeType="1"/>
          </p:cNvSpPr>
          <p:nvPr/>
        </p:nvSpPr>
        <p:spPr bwMode="auto">
          <a:xfrm flipH="1">
            <a:off x="6400800" y="54102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9" name="Line 79"/>
          <p:cNvSpPr>
            <a:spLocks noChangeShapeType="1"/>
          </p:cNvSpPr>
          <p:nvPr/>
        </p:nvSpPr>
        <p:spPr bwMode="auto">
          <a:xfrm>
            <a:off x="6934200" y="5410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0" name="Line 80"/>
          <p:cNvSpPr>
            <a:spLocks noChangeShapeType="1"/>
          </p:cNvSpPr>
          <p:nvPr/>
        </p:nvSpPr>
        <p:spPr bwMode="auto">
          <a:xfrm>
            <a:off x="6934200" y="5410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Dominator Tree Example</a:t>
            </a:r>
          </a:p>
        </p:txBody>
      </p:sp>
      <p:sp>
        <p:nvSpPr>
          <p:cNvPr id="16387" name="Text Box 1036"/>
          <p:cNvSpPr txBox="1">
            <a:spLocks noChangeArrowheads="1"/>
          </p:cNvSpPr>
          <p:nvPr/>
        </p:nvSpPr>
        <p:spPr bwMode="auto">
          <a:xfrm>
            <a:off x="395288" y="1535113"/>
            <a:ext cx="2743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Draw the dominator tree</a:t>
            </a:r>
          </a:p>
        </p:txBody>
      </p:sp>
      <p:sp>
        <p:nvSpPr>
          <p:cNvPr id="16388" name="Rectangle 15"/>
          <p:cNvSpPr>
            <a:spLocks noChangeArrowheads="1"/>
          </p:cNvSpPr>
          <p:nvPr/>
        </p:nvSpPr>
        <p:spPr bwMode="auto">
          <a:xfrm>
            <a:off x="4648200" y="2590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6389" name="Rectangle 16"/>
          <p:cNvSpPr>
            <a:spLocks noChangeArrowheads="1"/>
          </p:cNvSpPr>
          <p:nvPr/>
        </p:nvSpPr>
        <p:spPr bwMode="auto">
          <a:xfrm>
            <a:off x="39624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6390" name="Rectangle 17"/>
          <p:cNvSpPr>
            <a:spLocks noChangeArrowheads="1"/>
          </p:cNvSpPr>
          <p:nvPr/>
        </p:nvSpPr>
        <p:spPr bwMode="auto">
          <a:xfrm>
            <a:off x="5105400" y="4114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6391" name="Rectangle 18"/>
          <p:cNvSpPr>
            <a:spLocks noChangeArrowheads="1"/>
          </p:cNvSpPr>
          <p:nvPr/>
        </p:nvSpPr>
        <p:spPr bwMode="auto">
          <a:xfrm>
            <a:off x="3962400" y="4114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6392" name="Oval 19"/>
          <p:cNvSpPr>
            <a:spLocks noChangeArrowheads="1"/>
          </p:cNvSpPr>
          <p:nvPr/>
        </p:nvSpPr>
        <p:spPr bwMode="auto">
          <a:xfrm>
            <a:off x="3505200" y="18288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6393" name="Oval 20"/>
          <p:cNvSpPr>
            <a:spLocks noChangeArrowheads="1"/>
          </p:cNvSpPr>
          <p:nvPr/>
        </p:nvSpPr>
        <p:spPr bwMode="auto">
          <a:xfrm>
            <a:off x="4648200" y="64008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6394" name="Line 21"/>
          <p:cNvSpPr>
            <a:spLocks noChangeShapeType="1"/>
          </p:cNvSpPr>
          <p:nvPr/>
        </p:nvSpPr>
        <p:spPr bwMode="auto">
          <a:xfrm>
            <a:off x="5029200" y="2286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22"/>
          <p:cNvSpPr>
            <a:spLocks noChangeShapeType="1"/>
          </p:cNvSpPr>
          <p:nvPr/>
        </p:nvSpPr>
        <p:spPr bwMode="auto">
          <a:xfrm>
            <a:off x="5029200" y="6096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Rectangle 23"/>
          <p:cNvSpPr>
            <a:spLocks noChangeArrowheads="1"/>
          </p:cNvSpPr>
          <p:nvPr/>
        </p:nvSpPr>
        <p:spPr bwMode="auto">
          <a:xfrm>
            <a:off x="4648200" y="4953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6397" name="Line 24"/>
          <p:cNvSpPr>
            <a:spLocks noChangeShapeType="1"/>
          </p:cNvSpPr>
          <p:nvPr/>
        </p:nvSpPr>
        <p:spPr bwMode="auto">
          <a:xfrm>
            <a:off x="50292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Rectangle 25"/>
          <p:cNvSpPr>
            <a:spLocks noChangeArrowheads="1"/>
          </p:cNvSpPr>
          <p:nvPr/>
        </p:nvSpPr>
        <p:spPr bwMode="auto">
          <a:xfrm>
            <a:off x="4648200" y="182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6399" name="Line 26"/>
          <p:cNvSpPr>
            <a:spLocks noChangeShapeType="1"/>
          </p:cNvSpPr>
          <p:nvPr/>
        </p:nvSpPr>
        <p:spPr bwMode="auto">
          <a:xfrm>
            <a:off x="4267200" y="2057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27"/>
          <p:cNvSpPr>
            <a:spLocks noChangeShapeType="1"/>
          </p:cNvSpPr>
          <p:nvPr/>
        </p:nvSpPr>
        <p:spPr bwMode="auto">
          <a:xfrm>
            <a:off x="51816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28"/>
          <p:cNvSpPr>
            <a:spLocks noChangeShapeType="1"/>
          </p:cNvSpPr>
          <p:nvPr/>
        </p:nvSpPr>
        <p:spPr bwMode="auto">
          <a:xfrm>
            <a:off x="5181600" y="2438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29"/>
          <p:cNvSpPr>
            <a:spLocks noChangeShapeType="1"/>
          </p:cNvSpPr>
          <p:nvPr/>
        </p:nvSpPr>
        <p:spPr bwMode="auto">
          <a:xfrm>
            <a:off x="6400800" y="24384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30"/>
          <p:cNvSpPr>
            <a:spLocks noChangeShapeType="1"/>
          </p:cNvSpPr>
          <p:nvPr/>
        </p:nvSpPr>
        <p:spPr bwMode="auto">
          <a:xfrm>
            <a:off x="5181600" y="5486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31"/>
          <p:cNvSpPr>
            <a:spLocks noChangeShapeType="1"/>
          </p:cNvSpPr>
          <p:nvPr/>
        </p:nvSpPr>
        <p:spPr bwMode="auto">
          <a:xfrm>
            <a:off x="5181600" y="5486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Rectangle 32"/>
          <p:cNvSpPr>
            <a:spLocks noChangeArrowheads="1"/>
          </p:cNvSpPr>
          <p:nvPr/>
        </p:nvSpPr>
        <p:spPr bwMode="auto">
          <a:xfrm>
            <a:off x="4648200" y="563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6406" name="Line 33"/>
          <p:cNvSpPr>
            <a:spLocks noChangeShapeType="1"/>
          </p:cNvSpPr>
          <p:nvPr/>
        </p:nvSpPr>
        <p:spPr bwMode="auto">
          <a:xfrm>
            <a:off x="4343400" y="37338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34"/>
          <p:cNvSpPr>
            <a:spLocks noChangeShapeType="1"/>
          </p:cNvSpPr>
          <p:nvPr/>
        </p:nvSpPr>
        <p:spPr bwMode="auto">
          <a:xfrm flipH="1">
            <a:off x="4343400" y="30480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35"/>
          <p:cNvSpPr>
            <a:spLocks noChangeShapeType="1"/>
          </p:cNvSpPr>
          <p:nvPr/>
        </p:nvSpPr>
        <p:spPr bwMode="auto">
          <a:xfrm>
            <a:off x="5029200" y="3048000"/>
            <a:ext cx="533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Line 36"/>
          <p:cNvSpPr>
            <a:spLocks noChangeShapeType="1"/>
          </p:cNvSpPr>
          <p:nvPr/>
        </p:nvSpPr>
        <p:spPr bwMode="auto">
          <a:xfrm>
            <a:off x="4267200" y="3733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Line 37"/>
          <p:cNvSpPr>
            <a:spLocks noChangeShapeType="1"/>
          </p:cNvSpPr>
          <p:nvPr/>
        </p:nvSpPr>
        <p:spPr bwMode="auto">
          <a:xfrm>
            <a:off x="4343400" y="45720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Line 38"/>
          <p:cNvSpPr>
            <a:spLocks noChangeShapeType="1"/>
          </p:cNvSpPr>
          <p:nvPr/>
        </p:nvSpPr>
        <p:spPr bwMode="auto">
          <a:xfrm flipH="1">
            <a:off x="5105400" y="45720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Line 39"/>
          <p:cNvSpPr>
            <a:spLocks noChangeShapeType="1"/>
          </p:cNvSpPr>
          <p:nvPr/>
        </p:nvSpPr>
        <p:spPr bwMode="auto">
          <a:xfrm>
            <a:off x="4191000" y="4572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3" name="Line 40"/>
          <p:cNvSpPr>
            <a:spLocks noChangeShapeType="1"/>
          </p:cNvSpPr>
          <p:nvPr/>
        </p:nvSpPr>
        <p:spPr bwMode="auto">
          <a:xfrm flipH="1">
            <a:off x="3733800" y="4724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41"/>
          <p:cNvSpPr>
            <a:spLocks noChangeShapeType="1"/>
          </p:cNvSpPr>
          <p:nvPr/>
        </p:nvSpPr>
        <p:spPr bwMode="auto">
          <a:xfrm flipV="1">
            <a:off x="3733800" y="31242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Line 42"/>
          <p:cNvSpPr>
            <a:spLocks noChangeShapeType="1"/>
          </p:cNvSpPr>
          <p:nvPr/>
        </p:nvSpPr>
        <p:spPr bwMode="auto">
          <a:xfrm>
            <a:off x="3733800" y="3124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6" name="Line 43"/>
          <p:cNvSpPr>
            <a:spLocks noChangeShapeType="1"/>
          </p:cNvSpPr>
          <p:nvPr/>
        </p:nvSpPr>
        <p:spPr bwMode="auto">
          <a:xfrm>
            <a:off x="4038600" y="3124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Post Dominator (PDOM)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Reverse of dominator</a:t>
            </a:r>
          </a:p>
          <a:p>
            <a:pPr>
              <a:lnSpc>
                <a:spcPct val="90000"/>
              </a:lnSpc>
            </a:pPr>
            <a:r>
              <a:rPr lang="en-US" altLang="en-US" sz="2400" u="sng" smtClean="0"/>
              <a:t>Defn: Post Dominator</a:t>
            </a:r>
            <a:r>
              <a:rPr lang="en-US" altLang="en-US" sz="2400" smtClean="0"/>
              <a:t> – Given a CFG(V, E, Entry, Exit), a node x post dominates a node y, if every path from y to the Exit contains x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Intuition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Given some BB, which blocks are guaranteed to have executed after executing the BB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pdom(BBi) = set of BBs that post dominate BBi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14900" y="1641475"/>
            <a:ext cx="40767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Initialization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Pdom(exit) = exit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Pdom(everything else) = all nodes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Iterative computation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while change, do</a:t>
            </a:r>
          </a:p>
          <a:p>
            <a:pPr lvl="2">
              <a:lnSpc>
                <a:spcPct val="90000"/>
              </a:lnSpc>
            </a:pPr>
            <a:r>
              <a:rPr lang="en-US" altLang="en-US" sz="1800" smtClean="0"/>
              <a:t>change = false</a:t>
            </a:r>
          </a:p>
          <a:p>
            <a:pPr lvl="2">
              <a:lnSpc>
                <a:spcPct val="90000"/>
              </a:lnSpc>
            </a:pPr>
            <a:r>
              <a:rPr lang="en-US" altLang="en-US" sz="1800" smtClean="0"/>
              <a:t>for each BB (except the exit BB)</a:t>
            </a:r>
          </a:p>
          <a:p>
            <a:pPr lvl="3">
              <a:lnSpc>
                <a:spcPct val="90000"/>
              </a:lnSpc>
            </a:pPr>
            <a:r>
              <a:rPr lang="en-US" altLang="en-US" sz="1600" smtClean="0"/>
              <a:t>tmp(BB) = BB + {intersect of pdom of all successor BB’s}</a:t>
            </a:r>
          </a:p>
          <a:p>
            <a:pPr lvl="3">
              <a:lnSpc>
                <a:spcPct val="90000"/>
              </a:lnSpc>
            </a:pPr>
            <a:r>
              <a:rPr lang="en-US" altLang="en-US" sz="1600" smtClean="0"/>
              <a:t>if (tmp(BB) != pdom(BB))</a:t>
            </a:r>
          </a:p>
          <a:p>
            <a:pPr lvl="4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600" smtClean="0"/>
              <a:t>   pdom(BB) = tmp(BB)</a:t>
            </a:r>
          </a:p>
          <a:p>
            <a:pPr lvl="4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600" smtClean="0"/>
              <a:t>    change = true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Post Dominator Example 1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4196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8100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4958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49530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8439" name="Line 8"/>
          <p:cNvSpPr>
            <a:spLocks noChangeShapeType="1"/>
          </p:cNvSpPr>
          <p:nvPr/>
        </p:nvSpPr>
        <p:spPr bwMode="auto">
          <a:xfrm>
            <a:off x="48006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9"/>
          <p:cNvSpPr>
            <a:spLocks noChangeShapeType="1"/>
          </p:cNvSpPr>
          <p:nvPr/>
        </p:nvSpPr>
        <p:spPr bwMode="auto">
          <a:xfrm flipH="1">
            <a:off x="4191000" y="3657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12"/>
          <p:cNvSpPr>
            <a:spLocks noChangeShapeType="1"/>
          </p:cNvSpPr>
          <p:nvPr/>
        </p:nvSpPr>
        <p:spPr bwMode="auto">
          <a:xfrm>
            <a:off x="4191000" y="4419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3"/>
          <p:cNvSpPr>
            <a:spLocks noChangeShapeType="1"/>
          </p:cNvSpPr>
          <p:nvPr/>
        </p:nvSpPr>
        <p:spPr bwMode="auto">
          <a:xfrm flipH="1">
            <a:off x="48768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Oval 18"/>
          <p:cNvSpPr>
            <a:spLocks noChangeArrowheads="1"/>
          </p:cNvSpPr>
          <p:nvPr/>
        </p:nvSpPr>
        <p:spPr bwMode="auto">
          <a:xfrm>
            <a:off x="4419600" y="25146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8444" name="Oval 19"/>
          <p:cNvSpPr>
            <a:spLocks noChangeArrowheads="1"/>
          </p:cNvSpPr>
          <p:nvPr/>
        </p:nvSpPr>
        <p:spPr bwMode="auto">
          <a:xfrm>
            <a:off x="4495800" y="5486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8445" name="Line 20"/>
          <p:cNvSpPr>
            <a:spLocks noChangeShapeType="1"/>
          </p:cNvSpPr>
          <p:nvPr/>
        </p:nvSpPr>
        <p:spPr bwMode="auto">
          <a:xfrm>
            <a:off x="48006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21"/>
          <p:cNvSpPr>
            <a:spLocks noChangeShapeType="1"/>
          </p:cNvSpPr>
          <p:nvPr/>
        </p:nvSpPr>
        <p:spPr bwMode="auto">
          <a:xfrm>
            <a:off x="4876800" y="5181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Post Dominator Example 2</a:t>
            </a:r>
          </a:p>
        </p:txBody>
      </p:sp>
      <p:sp>
        <p:nvSpPr>
          <p:cNvPr id="19459" name="Rectangle 22"/>
          <p:cNvSpPr>
            <a:spLocks noChangeArrowheads="1"/>
          </p:cNvSpPr>
          <p:nvPr/>
        </p:nvSpPr>
        <p:spPr bwMode="auto">
          <a:xfrm>
            <a:off x="4495800" y="2362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9460" name="Rectangle 23"/>
          <p:cNvSpPr>
            <a:spLocks noChangeArrowheads="1"/>
          </p:cNvSpPr>
          <p:nvPr/>
        </p:nvSpPr>
        <p:spPr bwMode="auto">
          <a:xfrm>
            <a:off x="3810000" y="3048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9461" name="Rectangle 24"/>
          <p:cNvSpPr>
            <a:spLocks noChangeArrowheads="1"/>
          </p:cNvSpPr>
          <p:nvPr/>
        </p:nvSpPr>
        <p:spPr bwMode="auto">
          <a:xfrm>
            <a:off x="4953000" y="3886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9462" name="Rectangle 25"/>
          <p:cNvSpPr>
            <a:spLocks noChangeArrowheads="1"/>
          </p:cNvSpPr>
          <p:nvPr/>
        </p:nvSpPr>
        <p:spPr bwMode="auto">
          <a:xfrm>
            <a:off x="3810000" y="3886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9463" name="Oval 26"/>
          <p:cNvSpPr>
            <a:spLocks noChangeArrowheads="1"/>
          </p:cNvSpPr>
          <p:nvPr/>
        </p:nvSpPr>
        <p:spPr bwMode="auto">
          <a:xfrm>
            <a:off x="3352800" y="16002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9464" name="Oval 27"/>
          <p:cNvSpPr>
            <a:spLocks noChangeArrowheads="1"/>
          </p:cNvSpPr>
          <p:nvPr/>
        </p:nvSpPr>
        <p:spPr bwMode="auto">
          <a:xfrm>
            <a:off x="4495800" y="61722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9465" name="Line 28"/>
          <p:cNvSpPr>
            <a:spLocks noChangeShapeType="1"/>
          </p:cNvSpPr>
          <p:nvPr/>
        </p:nvSpPr>
        <p:spPr bwMode="auto">
          <a:xfrm>
            <a:off x="4876800" y="2057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29"/>
          <p:cNvSpPr>
            <a:spLocks noChangeShapeType="1"/>
          </p:cNvSpPr>
          <p:nvPr/>
        </p:nvSpPr>
        <p:spPr bwMode="auto">
          <a:xfrm>
            <a:off x="4876800" y="5867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Rectangle 30"/>
          <p:cNvSpPr>
            <a:spLocks noChangeArrowheads="1"/>
          </p:cNvSpPr>
          <p:nvPr/>
        </p:nvSpPr>
        <p:spPr bwMode="auto">
          <a:xfrm>
            <a:off x="44958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9468" name="Line 31"/>
          <p:cNvSpPr>
            <a:spLocks noChangeShapeType="1"/>
          </p:cNvSpPr>
          <p:nvPr/>
        </p:nvSpPr>
        <p:spPr bwMode="auto">
          <a:xfrm>
            <a:off x="4876800" y="518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Rectangle 32"/>
          <p:cNvSpPr>
            <a:spLocks noChangeArrowheads="1"/>
          </p:cNvSpPr>
          <p:nvPr/>
        </p:nvSpPr>
        <p:spPr bwMode="auto">
          <a:xfrm>
            <a:off x="4495800" y="1600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9470" name="Line 33"/>
          <p:cNvSpPr>
            <a:spLocks noChangeShapeType="1"/>
          </p:cNvSpPr>
          <p:nvPr/>
        </p:nvSpPr>
        <p:spPr bwMode="auto">
          <a:xfrm>
            <a:off x="4114800" y="1828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34"/>
          <p:cNvSpPr>
            <a:spLocks noChangeShapeType="1"/>
          </p:cNvSpPr>
          <p:nvPr/>
        </p:nvSpPr>
        <p:spPr bwMode="auto">
          <a:xfrm>
            <a:off x="5029200" y="2057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35"/>
          <p:cNvSpPr>
            <a:spLocks noChangeShapeType="1"/>
          </p:cNvSpPr>
          <p:nvPr/>
        </p:nvSpPr>
        <p:spPr bwMode="auto">
          <a:xfrm>
            <a:off x="5029200" y="2209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36"/>
          <p:cNvSpPr>
            <a:spLocks noChangeShapeType="1"/>
          </p:cNvSpPr>
          <p:nvPr/>
        </p:nvSpPr>
        <p:spPr bwMode="auto">
          <a:xfrm>
            <a:off x="6248400" y="22098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37"/>
          <p:cNvSpPr>
            <a:spLocks noChangeShapeType="1"/>
          </p:cNvSpPr>
          <p:nvPr/>
        </p:nvSpPr>
        <p:spPr bwMode="auto">
          <a:xfrm>
            <a:off x="5029200" y="5257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38"/>
          <p:cNvSpPr>
            <a:spLocks noChangeShapeType="1"/>
          </p:cNvSpPr>
          <p:nvPr/>
        </p:nvSpPr>
        <p:spPr bwMode="auto">
          <a:xfrm>
            <a:off x="5029200" y="5257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Rectangle 39"/>
          <p:cNvSpPr>
            <a:spLocks noChangeArrowheads="1"/>
          </p:cNvSpPr>
          <p:nvPr/>
        </p:nvSpPr>
        <p:spPr bwMode="auto">
          <a:xfrm>
            <a:off x="4495800" y="5410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9477" name="Line 40"/>
          <p:cNvSpPr>
            <a:spLocks noChangeShapeType="1"/>
          </p:cNvSpPr>
          <p:nvPr/>
        </p:nvSpPr>
        <p:spPr bwMode="auto">
          <a:xfrm>
            <a:off x="4191000" y="35052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Line 41"/>
          <p:cNvSpPr>
            <a:spLocks noChangeShapeType="1"/>
          </p:cNvSpPr>
          <p:nvPr/>
        </p:nvSpPr>
        <p:spPr bwMode="auto">
          <a:xfrm flipH="1">
            <a:off x="4191000" y="28194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42"/>
          <p:cNvSpPr>
            <a:spLocks noChangeShapeType="1"/>
          </p:cNvSpPr>
          <p:nvPr/>
        </p:nvSpPr>
        <p:spPr bwMode="auto">
          <a:xfrm>
            <a:off x="4876800" y="2819400"/>
            <a:ext cx="533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Line 43"/>
          <p:cNvSpPr>
            <a:spLocks noChangeShapeType="1"/>
          </p:cNvSpPr>
          <p:nvPr/>
        </p:nvSpPr>
        <p:spPr bwMode="auto">
          <a:xfrm>
            <a:off x="4114800" y="3505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1" name="Line 44"/>
          <p:cNvSpPr>
            <a:spLocks noChangeShapeType="1"/>
          </p:cNvSpPr>
          <p:nvPr/>
        </p:nvSpPr>
        <p:spPr bwMode="auto">
          <a:xfrm>
            <a:off x="4191000" y="43434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2" name="Line 45"/>
          <p:cNvSpPr>
            <a:spLocks noChangeShapeType="1"/>
          </p:cNvSpPr>
          <p:nvPr/>
        </p:nvSpPr>
        <p:spPr bwMode="auto">
          <a:xfrm flipH="1">
            <a:off x="4953000" y="43434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3" name="Line 46"/>
          <p:cNvSpPr>
            <a:spLocks noChangeShapeType="1"/>
          </p:cNvSpPr>
          <p:nvPr/>
        </p:nvSpPr>
        <p:spPr bwMode="auto">
          <a:xfrm>
            <a:off x="4038600" y="4343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4" name="Line 47"/>
          <p:cNvSpPr>
            <a:spLocks noChangeShapeType="1"/>
          </p:cNvSpPr>
          <p:nvPr/>
        </p:nvSpPr>
        <p:spPr bwMode="auto">
          <a:xfrm flipH="1">
            <a:off x="3581400" y="4495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5" name="Line 48"/>
          <p:cNvSpPr>
            <a:spLocks noChangeShapeType="1"/>
          </p:cNvSpPr>
          <p:nvPr/>
        </p:nvSpPr>
        <p:spPr bwMode="auto">
          <a:xfrm flipV="1">
            <a:off x="3581400" y="28956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6" name="Line 49"/>
          <p:cNvSpPr>
            <a:spLocks noChangeShapeType="1"/>
          </p:cNvSpPr>
          <p:nvPr/>
        </p:nvSpPr>
        <p:spPr bwMode="auto">
          <a:xfrm>
            <a:off x="3581400" y="2895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7" name="Line 50"/>
          <p:cNvSpPr>
            <a:spLocks noChangeShapeType="1"/>
          </p:cNvSpPr>
          <p:nvPr/>
        </p:nvSpPr>
        <p:spPr bwMode="auto">
          <a:xfrm>
            <a:off x="3886200" y="2895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Immediate Post Dominator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u="sng" smtClean="0"/>
              <a:t>Defn: Immediate post dominator</a:t>
            </a:r>
            <a:r>
              <a:rPr lang="en-US" altLang="en-US" smtClean="0"/>
              <a:t> (ipdom) – Each node n has a unique immediate post dominator m that is the first post dominator of n on any path from n to the Exit</a:t>
            </a:r>
          </a:p>
          <a:p>
            <a:pPr lvl="1"/>
            <a:r>
              <a:rPr lang="en-US" altLang="en-US" smtClean="0"/>
              <a:t>Closest node that post dominates</a:t>
            </a:r>
          </a:p>
          <a:p>
            <a:pPr lvl="1"/>
            <a:r>
              <a:rPr lang="en-US" altLang="en-US" smtClean="0"/>
              <a:t>First breadth-first successor that post dominates a node</a:t>
            </a:r>
          </a:p>
        </p:txBody>
      </p:sp>
      <p:sp>
        <p:nvSpPr>
          <p:cNvPr id="20484" name="Rectangle 24"/>
          <p:cNvSpPr>
            <a:spLocks noChangeArrowheads="1"/>
          </p:cNvSpPr>
          <p:nvPr/>
        </p:nvSpPr>
        <p:spPr bwMode="auto">
          <a:xfrm>
            <a:off x="63246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0485" name="Rectangle 25"/>
          <p:cNvSpPr>
            <a:spLocks noChangeArrowheads="1"/>
          </p:cNvSpPr>
          <p:nvPr/>
        </p:nvSpPr>
        <p:spPr bwMode="auto">
          <a:xfrm>
            <a:off x="57150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0486" name="Rectangle 26"/>
          <p:cNvSpPr>
            <a:spLocks noChangeArrowheads="1"/>
          </p:cNvSpPr>
          <p:nvPr/>
        </p:nvSpPr>
        <p:spPr bwMode="auto">
          <a:xfrm>
            <a:off x="64008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0487" name="Rectangle 27"/>
          <p:cNvSpPr>
            <a:spLocks noChangeArrowheads="1"/>
          </p:cNvSpPr>
          <p:nvPr/>
        </p:nvSpPr>
        <p:spPr bwMode="auto">
          <a:xfrm>
            <a:off x="68580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0488" name="Rectangle 28"/>
          <p:cNvSpPr>
            <a:spLocks noChangeArrowheads="1"/>
          </p:cNvSpPr>
          <p:nvPr/>
        </p:nvSpPr>
        <p:spPr bwMode="auto">
          <a:xfrm>
            <a:off x="57912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0489" name="Line 29"/>
          <p:cNvSpPr>
            <a:spLocks noChangeShapeType="1"/>
          </p:cNvSpPr>
          <p:nvPr/>
        </p:nvSpPr>
        <p:spPr bwMode="auto">
          <a:xfrm>
            <a:off x="6705600" y="2895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30"/>
          <p:cNvSpPr>
            <a:spLocks noChangeShapeType="1"/>
          </p:cNvSpPr>
          <p:nvPr/>
        </p:nvSpPr>
        <p:spPr bwMode="auto">
          <a:xfrm flipH="1">
            <a:off x="6096000" y="2895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Rectangle 31"/>
          <p:cNvSpPr>
            <a:spLocks noChangeArrowheads="1"/>
          </p:cNvSpPr>
          <p:nvPr/>
        </p:nvSpPr>
        <p:spPr bwMode="auto">
          <a:xfrm>
            <a:off x="68580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0492" name="Rectangle 32"/>
          <p:cNvSpPr>
            <a:spLocks noChangeArrowheads="1"/>
          </p:cNvSpPr>
          <p:nvPr/>
        </p:nvSpPr>
        <p:spPr bwMode="auto">
          <a:xfrm>
            <a:off x="64008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0493" name="Line 33"/>
          <p:cNvSpPr>
            <a:spLocks noChangeShapeType="1"/>
          </p:cNvSpPr>
          <p:nvPr/>
        </p:nvSpPr>
        <p:spPr bwMode="auto">
          <a:xfrm>
            <a:off x="6096000" y="3657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34"/>
          <p:cNvSpPr>
            <a:spLocks noChangeShapeType="1"/>
          </p:cNvSpPr>
          <p:nvPr/>
        </p:nvSpPr>
        <p:spPr bwMode="auto">
          <a:xfrm flipH="1">
            <a:off x="67818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35"/>
          <p:cNvSpPr>
            <a:spLocks noChangeShapeType="1"/>
          </p:cNvSpPr>
          <p:nvPr/>
        </p:nvSpPr>
        <p:spPr bwMode="auto">
          <a:xfrm flipH="1">
            <a:off x="6172200" y="4419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36"/>
          <p:cNvSpPr>
            <a:spLocks noChangeShapeType="1"/>
          </p:cNvSpPr>
          <p:nvPr/>
        </p:nvSpPr>
        <p:spPr bwMode="auto">
          <a:xfrm>
            <a:off x="67818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37"/>
          <p:cNvSpPr>
            <a:spLocks noChangeShapeType="1"/>
          </p:cNvSpPr>
          <p:nvPr/>
        </p:nvSpPr>
        <p:spPr bwMode="auto">
          <a:xfrm>
            <a:off x="6172200" y="5181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38"/>
          <p:cNvSpPr>
            <a:spLocks noChangeShapeType="1"/>
          </p:cNvSpPr>
          <p:nvPr/>
        </p:nvSpPr>
        <p:spPr bwMode="auto">
          <a:xfrm flipH="1">
            <a:off x="6781800" y="5181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Oval 39"/>
          <p:cNvSpPr>
            <a:spLocks noChangeArrowheads="1"/>
          </p:cNvSpPr>
          <p:nvPr/>
        </p:nvSpPr>
        <p:spPr bwMode="auto">
          <a:xfrm>
            <a:off x="6324600" y="17526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20500" name="Oval 40"/>
          <p:cNvSpPr>
            <a:spLocks noChangeArrowheads="1"/>
          </p:cNvSpPr>
          <p:nvPr/>
        </p:nvSpPr>
        <p:spPr bwMode="auto">
          <a:xfrm>
            <a:off x="64008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20501" name="Line 41"/>
          <p:cNvSpPr>
            <a:spLocks noChangeShapeType="1"/>
          </p:cNvSpPr>
          <p:nvPr/>
        </p:nvSpPr>
        <p:spPr bwMode="auto">
          <a:xfrm>
            <a:off x="67056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42"/>
          <p:cNvSpPr>
            <a:spLocks noChangeShapeType="1"/>
          </p:cNvSpPr>
          <p:nvPr/>
        </p:nvSpPr>
        <p:spPr bwMode="auto">
          <a:xfrm>
            <a:off x="67818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43"/>
          <p:cNvSpPr>
            <a:spLocks noChangeShapeType="1"/>
          </p:cNvSpPr>
          <p:nvPr/>
        </p:nvSpPr>
        <p:spPr bwMode="auto">
          <a:xfrm>
            <a:off x="69342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Line 44"/>
          <p:cNvSpPr>
            <a:spLocks noChangeShapeType="1"/>
          </p:cNvSpPr>
          <p:nvPr/>
        </p:nvSpPr>
        <p:spPr bwMode="auto">
          <a:xfrm>
            <a:off x="6934200" y="6096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5" name="Line 45"/>
          <p:cNvSpPr>
            <a:spLocks noChangeShapeType="1"/>
          </p:cNvSpPr>
          <p:nvPr/>
        </p:nvSpPr>
        <p:spPr bwMode="auto">
          <a:xfrm flipH="1">
            <a:off x="7162800" y="3886200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6" name="Line 46"/>
          <p:cNvSpPr>
            <a:spLocks noChangeShapeType="1"/>
          </p:cNvSpPr>
          <p:nvPr/>
        </p:nvSpPr>
        <p:spPr bwMode="auto">
          <a:xfrm flipV="1">
            <a:off x="8077200" y="38862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7" name="Line 47"/>
          <p:cNvSpPr>
            <a:spLocks noChangeShapeType="1"/>
          </p:cNvSpPr>
          <p:nvPr/>
        </p:nvSpPr>
        <p:spPr bwMode="auto">
          <a:xfrm>
            <a:off x="7315200" y="3886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Do We Care About Dominators?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000" smtClean="0"/>
              <a:t>Loop detection – next subject</a:t>
            </a:r>
          </a:p>
          <a:p>
            <a:r>
              <a:rPr lang="en-US" altLang="en-US" sz="2000" smtClean="0"/>
              <a:t>Dominator</a:t>
            </a:r>
          </a:p>
          <a:p>
            <a:pPr lvl="1"/>
            <a:r>
              <a:rPr lang="en-US" altLang="en-US" sz="1800" smtClean="0">
                <a:sym typeface="Wingdings" panose="05000000000000000000" pitchFamily="2" charset="2"/>
              </a:rPr>
              <a:t>Guaranteed to execute before</a:t>
            </a:r>
          </a:p>
          <a:p>
            <a:pPr lvl="1"/>
            <a:r>
              <a:rPr lang="en-US" altLang="en-US" sz="1800" smtClean="0">
                <a:sym typeface="Wingdings" panose="05000000000000000000" pitchFamily="2" charset="2"/>
              </a:rPr>
              <a:t>Redundant computation – an op is redundant if it is computed in a dominating BB</a:t>
            </a:r>
          </a:p>
          <a:p>
            <a:pPr lvl="1"/>
            <a:r>
              <a:rPr lang="en-US" altLang="en-US" sz="1800" smtClean="0">
                <a:sym typeface="Wingdings" panose="05000000000000000000" pitchFamily="2" charset="2"/>
              </a:rPr>
              <a:t>Most global optimizations use dominance info</a:t>
            </a:r>
          </a:p>
          <a:p>
            <a:r>
              <a:rPr lang="en-US" altLang="en-US" sz="2000" smtClean="0">
                <a:sym typeface="Wingdings" panose="05000000000000000000" pitchFamily="2" charset="2"/>
              </a:rPr>
              <a:t>Post dominator</a:t>
            </a:r>
          </a:p>
          <a:p>
            <a:pPr lvl="1"/>
            <a:r>
              <a:rPr lang="en-US" altLang="en-US" sz="1800" smtClean="0">
                <a:sym typeface="Wingdings" panose="05000000000000000000" pitchFamily="2" charset="2"/>
              </a:rPr>
              <a:t>Guaranteed to execute after</a:t>
            </a:r>
          </a:p>
          <a:p>
            <a:pPr lvl="1"/>
            <a:r>
              <a:rPr lang="en-US" altLang="en-US" sz="1800" smtClean="0">
                <a:sym typeface="Wingdings" panose="05000000000000000000" pitchFamily="2" charset="2"/>
              </a:rPr>
              <a:t>Make a guess (ie 2 pointers do not point to the same locn)</a:t>
            </a:r>
          </a:p>
          <a:p>
            <a:pPr lvl="1"/>
            <a:r>
              <a:rPr lang="en-US" altLang="en-US" sz="1800" smtClean="0">
                <a:sym typeface="Wingdings" panose="05000000000000000000" pitchFamily="2" charset="2"/>
              </a:rPr>
              <a:t>Check they really do not point to one another in the post dominating BB</a:t>
            </a:r>
            <a:endParaRPr lang="en-US" altLang="en-US" sz="1800" smtClean="0"/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64008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57912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1510" name="Rectangle 7"/>
          <p:cNvSpPr>
            <a:spLocks noChangeArrowheads="1"/>
          </p:cNvSpPr>
          <p:nvPr/>
        </p:nvSpPr>
        <p:spPr bwMode="auto">
          <a:xfrm>
            <a:off x="64770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1511" name="Rectangle 8"/>
          <p:cNvSpPr>
            <a:spLocks noChangeArrowheads="1"/>
          </p:cNvSpPr>
          <p:nvPr/>
        </p:nvSpPr>
        <p:spPr bwMode="auto">
          <a:xfrm>
            <a:off x="69342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1512" name="Rectangle 9"/>
          <p:cNvSpPr>
            <a:spLocks noChangeArrowheads="1"/>
          </p:cNvSpPr>
          <p:nvPr/>
        </p:nvSpPr>
        <p:spPr bwMode="auto">
          <a:xfrm>
            <a:off x="5867400" y="4800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1513" name="Line 10"/>
          <p:cNvSpPr>
            <a:spLocks noChangeShapeType="1"/>
          </p:cNvSpPr>
          <p:nvPr/>
        </p:nvSpPr>
        <p:spPr bwMode="auto">
          <a:xfrm>
            <a:off x="6781800" y="2971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1"/>
          <p:cNvSpPr>
            <a:spLocks noChangeShapeType="1"/>
          </p:cNvSpPr>
          <p:nvPr/>
        </p:nvSpPr>
        <p:spPr bwMode="auto">
          <a:xfrm flipH="1">
            <a:off x="6172200" y="2971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Rectangle 12"/>
          <p:cNvSpPr>
            <a:spLocks noChangeArrowheads="1"/>
          </p:cNvSpPr>
          <p:nvPr/>
        </p:nvSpPr>
        <p:spPr bwMode="auto">
          <a:xfrm>
            <a:off x="6934200" y="4800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1516" name="Rectangle 13"/>
          <p:cNvSpPr>
            <a:spLocks noChangeArrowheads="1"/>
          </p:cNvSpPr>
          <p:nvPr/>
        </p:nvSpPr>
        <p:spPr bwMode="auto">
          <a:xfrm>
            <a:off x="6477000" y="5562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1517" name="Line 14"/>
          <p:cNvSpPr>
            <a:spLocks noChangeShapeType="1"/>
          </p:cNvSpPr>
          <p:nvPr/>
        </p:nvSpPr>
        <p:spPr bwMode="auto">
          <a:xfrm>
            <a:off x="6172200" y="3733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5"/>
          <p:cNvSpPr>
            <a:spLocks noChangeShapeType="1"/>
          </p:cNvSpPr>
          <p:nvPr/>
        </p:nvSpPr>
        <p:spPr bwMode="auto">
          <a:xfrm flipH="1">
            <a:off x="6858000" y="3733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6"/>
          <p:cNvSpPr>
            <a:spLocks noChangeShapeType="1"/>
          </p:cNvSpPr>
          <p:nvPr/>
        </p:nvSpPr>
        <p:spPr bwMode="auto">
          <a:xfrm flipH="1">
            <a:off x="6248400" y="4495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7"/>
          <p:cNvSpPr>
            <a:spLocks noChangeShapeType="1"/>
          </p:cNvSpPr>
          <p:nvPr/>
        </p:nvSpPr>
        <p:spPr bwMode="auto">
          <a:xfrm>
            <a:off x="6858000" y="4495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8"/>
          <p:cNvSpPr>
            <a:spLocks noChangeShapeType="1"/>
          </p:cNvSpPr>
          <p:nvPr/>
        </p:nvSpPr>
        <p:spPr bwMode="auto">
          <a:xfrm>
            <a:off x="6248400" y="5257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9"/>
          <p:cNvSpPr>
            <a:spLocks noChangeShapeType="1"/>
          </p:cNvSpPr>
          <p:nvPr/>
        </p:nvSpPr>
        <p:spPr bwMode="auto">
          <a:xfrm flipH="1">
            <a:off x="6858000" y="5257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Oval 20"/>
          <p:cNvSpPr>
            <a:spLocks noChangeArrowheads="1"/>
          </p:cNvSpPr>
          <p:nvPr/>
        </p:nvSpPr>
        <p:spPr bwMode="auto">
          <a:xfrm>
            <a:off x="6400800" y="18288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21524" name="Oval 21"/>
          <p:cNvSpPr>
            <a:spLocks noChangeArrowheads="1"/>
          </p:cNvSpPr>
          <p:nvPr/>
        </p:nvSpPr>
        <p:spPr bwMode="auto">
          <a:xfrm>
            <a:off x="6477000" y="63246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21525" name="Line 22"/>
          <p:cNvSpPr>
            <a:spLocks noChangeShapeType="1"/>
          </p:cNvSpPr>
          <p:nvPr/>
        </p:nvSpPr>
        <p:spPr bwMode="auto">
          <a:xfrm>
            <a:off x="6781800" y="2209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23"/>
          <p:cNvSpPr>
            <a:spLocks noChangeShapeType="1"/>
          </p:cNvSpPr>
          <p:nvPr/>
        </p:nvSpPr>
        <p:spPr bwMode="auto">
          <a:xfrm>
            <a:off x="6858000" y="6019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Natural Loops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smtClean="0"/>
              <a:t>Cycle suitable for optimization</a:t>
            </a:r>
          </a:p>
          <a:p>
            <a:pPr lvl="1"/>
            <a:r>
              <a:rPr lang="en-US" altLang="en-US" sz="2400" smtClean="0"/>
              <a:t>Discuss optimizations later</a:t>
            </a:r>
          </a:p>
          <a:p>
            <a:r>
              <a:rPr lang="en-US" altLang="en-US" sz="2800" smtClean="0"/>
              <a:t>2 properties</a:t>
            </a:r>
          </a:p>
          <a:p>
            <a:pPr lvl="1"/>
            <a:r>
              <a:rPr lang="en-US" altLang="en-US" sz="2400" smtClean="0"/>
              <a:t>Single entry point called the </a:t>
            </a:r>
            <a:r>
              <a:rPr lang="en-US" altLang="en-US" sz="2400" u="sng" smtClean="0"/>
              <a:t>header</a:t>
            </a:r>
          </a:p>
          <a:p>
            <a:pPr lvl="2"/>
            <a:r>
              <a:rPr lang="en-US" altLang="en-US" sz="2000" smtClean="0"/>
              <a:t>Header </a:t>
            </a:r>
            <a:r>
              <a:rPr lang="en-US" altLang="en-US" sz="2000" u="sng" smtClean="0"/>
              <a:t>dominates</a:t>
            </a:r>
            <a:r>
              <a:rPr lang="en-US" altLang="en-US" sz="2000" smtClean="0"/>
              <a:t> all blocks in the loop</a:t>
            </a:r>
          </a:p>
          <a:p>
            <a:pPr lvl="1"/>
            <a:r>
              <a:rPr lang="en-US" altLang="en-US" sz="2400" smtClean="0"/>
              <a:t>Must be one way to iterate the loop (ie at least 1 path back to the header from within the loop) called a </a:t>
            </a:r>
            <a:r>
              <a:rPr lang="en-US" altLang="en-US" sz="2400" u="sng" smtClean="0"/>
              <a:t>backedge</a:t>
            </a:r>
          </a:p>
          <a:p>
            <a:r>
              <a:rPr lang="en-US" altLang="en-US" sz="2800" smtClean="0"/>
              <a:t>Backedge detection</a:t>
            </a:r>
          </a:p>
          <a:p>
            <a:pPr lvl="1"/>
            <a:r>
              <a:rPr lang="en-US" altLang="en-US" sz="2400" smtClean="0"/>
              <a:t>Edge, x</a:t>
            </a:r>
            <a:r>
              <a:rPr lang="en-US" altLang="en-US" sz="2400" smtClean="0">
                <a:sym typeface="Wingdings" panose="05000000000000000000" pitchFamily="2" charset="2"/>
              </a:rPr>
              <a:t> y where the target (y) dominates the source (x)</a:t>
            </a:r>
            <a:endParaRPr lang="en-US" altLang="en-US" sz="24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Backedge Example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4343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43434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3557" name="Line 6"/>
          <p:cNvSpPr>
            <a:spLocks noChangeShapeType="1"/>
          </p:cNvSpPr>
          <p:nvPr/>
        </p:nvSpPr>
        <p:spPr bwMode="auto">
          <a:xfrm>
            <a:off x="47244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Rectangle 7"/>
          <p:cNvSpPr>
            <a:spLocks noChangeArrowheads="1"/>
          </p:cNvSpPr>
          <p:nvPr/>
        </p:nvSpPr>
        <p:spPr bwMode="auto">
          <a:xfrm>
            <a:off x="48006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3559" name="Rectangle 8"/>
          <p:cNvSpPr>
            <a:spLocks noChangeArrowheads="1"/>
          </p:cNvSpPr>
          <p:nvPr/>
        </p:nvSpPr>
        <p:spPr bwMode="auto">
          <a:xfrm>
            <a:off x="43434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3560" name="Line 9"/>
          <p:cNvSpPr>
            <a:spLocks noChangeShapeType="1"/>
          </p:cNvSpPr>
          <p:nvPr/>
        </p:nvSpPr>
        <p:spPr bwMode="auto">
          <a:xfrm>
            <a:off x="47244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Line 10"/>
          <p:cNvSpPr>
            <a:spLocks noChangeShapeType="1"/>
          </p:cNvSpPr>
          <p:nvPr/>
        </p:nvSpPr>
        <p:spPr bwMode="auto">
          <a:xfrm flipH="1">
            <a:off x="47244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Oval 11"/>
          <p:cNvSpPr>
            <a:spLocks noChangeArrowheads="1"/>
          </p:cNvSpPr>
          <p:nvPr/>
        </p:nvSpPr>
        <p:spPr bwMode="auto">
          <a:xfrm>
            <a:off x="3200400" y="1676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23563" name="Oval 12"/>
          <p:cNvSpPr>
            <a:spLocks noChangeArrowheads="1"/>
          </p:cNvSpPr>
          <p:nvPr/>
        </p:nvSpPr>
        <p:spPr bwMode="auto">
          <a:xfrm>
            <a:off x="43434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23564" name="Line 13"/>
          <p:cNvSpPr>
            <a:spLocks noChangeShapeType="1"/>
          </p:cNvSpPr>
          <p:nvPr/>
        </p:nvSpPr>
        <p:spPr bwMode="auto">
          <a:xfrm>
            <a:off x="47244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4"/>
          <p:cNvSpPr>
            <a:spLocks noChangeShapeType="1"/>
          </p:cNvSpPr>
          <p:nvPr/>
        </p:nvSpPr>
        <p:spPr bwMode="auto">
          <a:xfrm>
            <a:off x="4724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5"/>
          <p:cNvSpPr>
            <a:spLocks noChangeShapeType="1"/>
          </p:cNvSpPr>
          <p:nvPr/>
        </p:nvSpPr>
        <p:spPr bwMode="auto">
          <a:xfrm>
            <a:off x="4572000" y="3657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6"/>
          <p:cNvSpPr>
            <a:spLocks noChangeShapeType="1"/>
          </p:cNvSpPr>
          <p:nvPr/>
        </p:nvSpPr>
        <p:spPr bwMode="auto">
          <a:xfrm>
            <a:off x="45720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7"/>
          <p:cNvSpPr>
            <a:spLocks noChangeShapeType="1"/>
          </p:cNvSpPr>
          <p:nvPr/>
        </p:nvSpPr>
        <p:spPr bwMode="auto">
          <a:xfrm flipH="1">
            <a:off x="4038600" y="5334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8"/>
          <p:cNvSpPr>
            <a:spLocks noChangeShapeType="1"/>
          </p:cNvSpPr>
          <p:nvPr/>
        </p:nvSpPr>
        <p:spPr bwMode="auto">
          <a:xfrm flipV="1">
            <a:off x="4038600" y="30480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9"/>
          <p:cNvSpPr>
            <a:spLocks noChangeShapeType="1"/>
          </p:cNvSpPr>
          <p:nvPr/>
        </p:nvSpPr>
        <p:spPr bwMode="auto">
          <a:xfrm>
            <a:off x="4038600" y="3048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20"/>
          <p:cNvSpPr>
            <a:spLocks noChangeShapeType="1"/>
          </p:cNvSpPr>
          <p:nvPr/>
        </p:nvSpPr>
        <p:spPr bwMode="auto">
          <a:xfrm>
            <a:off x="44958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Rectangle 21"/>
          <p:cNvSpPr>
            <a:spLocks noChangeArrowheads="1"/>
          </p:cNvSpPr>
          <p:nvPr/>
        </p:nvSpPr>
        <p:spPr bwMode="auto">
          <a:xfrm>
            <a:off x="43434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3573" name="Line 22"/>
          <p:cNvSpPr>
            <a:spLocks noChangeShapeType="1"/>
          </p:cNvSpPr>
          <p:nvPr/>
        </p:nvSpPr>
        <p:spPr bwMode="auto">
          <a:xfrm>
            <a:off x="4724400" y="5181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Rectangle 23"/>
          <p:cNvSpPr>
            <a:spLocks noChangeArrowheads="1"/>
          </p:cNvSpPr>
          <p:nvPr/>
        </p:nvSpPr>
        <p:spPr bwMode="auto">
          <a:xfrm>
            <a:off x="43434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3575" name="Line 24"/>
          <p:cNvSpPr>
            <a:spLocks noChangeShapeType="1"/>
          </p:cNvSpPr>
          <p:nvPr/>
        </p:nvSpPr>
        <p:spPr bwMode="auto">
          <a:xfrm>
            <a:off x="3962400" y="190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Line 25"/>
          <p:cNvSpPr>
            <a:spLocks noChangeShapeType="1"/>
          </p:cNvSpPr>
          <p:nvPr/>
        </p:nvSpPr>
        <p:spPr bwMode="auto">
          <a:xfrm>
            <a:off x="4876800" y="28956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Line 26"/>
          <p:cNvSpPr>
            <a:spLocks noChangeShapeType="1"/>
          </p:cNvSpPr>
          <p:nvPr/>
        </p:nvSpPr>
        <p:spPr bwMode="auto">
          <a:xfrm>
            <a:off x="4876800" y="2971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8" name="Line 27"/>
          <p:cNvSpPr>
            <a:spLocks noChangeShapeType="1"/>
          </p:cNvSpPr>
          <p:nvPr/>
        </p:nvSpPr>
        <p:spPr bwMode="auto">
          <a:xfrm>
            <a:off x="6096000" y="29718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9" name="Line 28"/>
          <p:cNvSpPr>
            <a:spLocks noChangeShapeType="1"/>
          </p:cNvSpPr>
          <p:nvPr/>
        </p:nvSpPr>
        <p:spPr bwMode="auto">
          <a:xfrm>
            <a:off x="4876800" y="5334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0" name="Line 29"/>
          <p:cNvSpPr>
            <a:spLocks noChangeShapeType="1"/>
          </p:cNvSpPr>
          <p:nvPr/>
        </p:nvSpPr>
        <p:spPr bwMode="auto">
          <a:xfrm>
            <a:off x="48768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1" name="Line 30"/>
          <p:cNvSpPr>
            <a:spLocks noChangeShapeType="1"/>
          </p:cNvSpPr>
          <p:nvPr/>
        </p:nvSpPr>
        <p:spPr bwMode="auto">
          <a:xfrm>
            <a:off x="5334000" y="4419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2" name="Line 31"/>
          <p:cNvSpPr>
            <a:spLocks noChangeShapeType="1"/>
          </p:cNvSpPr>
          <p:nvPr/>
        </p:nvSpPr>
        <p:spPr bwMode="auto">
          <a:xfrm>
            <a:off x="5334000" y="4572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3" name="Line 32"/>
          <p:cNvSpPr>
            <a:spLocks noChangeShapeType="1"/>
          </p:cNvSpPr>
          <p:nvPr/>
        </p:nvSpPr>
        <p:spPr bwMode="auto">
          <a:xfrm>
            <a:off x="5029200" y="3048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4" name="Line 33"/>
          <p:cNvSpPr>
            <a:spLocks noChangeShapeType="1"/>
          </p:cNvSpPr>
          <p:nvPr/>
        </p:nvSpPr>
        <p:spPr bwMode="auto">
          <a:xfrm>
            <a:off x="50292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5" name="Line 34"/>
          <p:cNvSpPr>
            <a:spLocks noChangeShapeType="1"/>
          </p:cNvSpPr>
          <p:nvPr/>
        </p:nvSpPr>
        <p:spPr bwMode="auto">
          <a:xfrm flipV="1">
            <a:off x="5715000" y="30480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6" name="Line 35"/>
          <p:cNvSpPr>
            <a:spLocks noChangeShapeType="1"/>
          </p:cNvSpPr>
          <p:nvPr/>
        </p:nvSpPr>
        <p:spPr bwMode="auto">
          <a:xfrm>
            <a:off x="44196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7" name="Line 36"/>
          <p:cNvSpPr>
            <a:spLocks noChangeShapeType="1"/>
          </p:cNvSpPr>
          <p:nvPr/>
        </p:nvSpPr>
        <p:spPr bwMode="auto">
          <a:xfrm flipH="1">
            <a:off x="3733800" y="6096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8" name="Line 37"/>
          <p:cNvSpPr>
            <a:spLocks noChangeShapeType="1"/>
          </p:cNvSpPr>
          <p:nvPr/>
        </p:nvSpPr>
        <p:spPr bwMode="auto">
          <a:xfrm flipV="1">
            <a:off x="3733800" y="22860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9" name="Line 38"/>
          <p:cNvSpPr>
            <a:spLocks noChangeShapeType="1"/>
          </p:cNvSpPr>
          <p:nvPr/>
        </p:nvSpPr>
        <p:spPr bwMode="auto">
          <a:xfrm>
            <a:off x="3733800" y="22860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0" name="Line 39"/>
          <p:cNvSpPr>
            <a:spLocks noChangeShapeType="1"/>
          </p:cNvSpPr>
          <p:nvPr/>
        </p:nvSpPr>
        <p:spPr bwMode="auto">
          <a:xfrm>
            <a:off x="44958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Loop Detection </a:t>
            </a:r>
          </a:p>
        </p:txBody>
      </p:sp>
      <p:sp>
        <p:nvSpPr>
          <p:cNvPr id="245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Identify all backedges using Dom info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Each backedge (x </a:t>
            </a:r>
            <a:r>
              <a:rPr lang="en-US" altLang="en-US" sz="2800" smtClean="0">
                <a:sym typeface="Wingdings" panose="05000000000000000000" pitchFamily="2" charset="2"/>
              </a:rPr>
              <a:t> y) </a:t>
            </a:r>
            <a:r>
              <a:rPr lang="en-US" altLang="en-US" sz="2800" smtClean="0"/>
              <a:t>defines a loop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Loop header is the backedge target (y)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Loop BB – basic blocks that comprise the loop</a:t>
            </a:r>
            <a:endParaRPr lang="en-US" altLang="en-US" sz="2400" smtClean="0">
              <a:sym typeface="Wingdings" panose="05000000000000000000" pitchFamily="2" charset="2"/>
            </a:endParaRPr>
          </a:p>
          <a:p>
            <a:pPr lvl="2">
              <a:lnSpc>
                <a:spcPct val="90000"/>
              </a:lnSpc>
            </a:pPr>
            <a:r>
              <a:rPr lang="en-US" altLang="en-US" sz="2000" smtClean="0">
                <a:sym typeface="Wingdings" panose="05000000000000000000" pitchFamily="2" charset="2"/>
              </a:rPr>
              <a:t>All predecessor blocks of x for which control can reach x without going through y are in the loop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Merge loops with the same header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I.e., a loop with 2 continues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LoopBackedge = LoopBackedge1 + LoopBackedge2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LoopBB = LoopBB1 + LoopBB2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Important property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Header dominates all LoopBB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8077200" cy="5216525"/>
          </a:xfrm>
        </p:spPr>
        <p:txBody>
          <a:bodyPr/>
          <a:lstStyle/>
          <a:p>
            <a:r>
              <a:rPr lang="en-US" altLang="en-US" dirty="0" smtClean="0"/>
              <a:t>eecs583a,eecs583b.eecs.umich.edu servers are ready</a:t>
            </a:r>
          </a:p>
          <a:p>
            <a:pPr lvl="1"/>
            <a:r>
              <a:rPr lang="en-US" altLang="en-US" sz="1800" dirty="0" smtClean="0"/>
              <a:t>Everyone has home directory and login</a:t>
            </a:r>
          </a:p>
          <a:p>
            <a:r>
              <a:rPr lang="en-US" altLang="en-US" dirty="0" smtClean="0"/>
              <a:t>HW 0 – Due </a:t>
            </a:r>
            <a:r>
              <a:rPr lang="en-US" altLang="en-US" dirty="0" smtClean="0"/>
              <a:t>Wednesday</a:t>
            </a:r>
            <a:r>
              <a:rPr lang="en-US" altLang="en-US" dirty="0" smtClean="0"/>
              <a:t>, </a:t>
            </a:r>
            <a:r>
              <a:rPr lang="en-US" altLang="en-US" dirty="0" smtClean="0"/>
              <a:t>but nothing to turn in</a:t>
            </a:r>
          </a:p>
          <a:p>
            <a:pPr lvl="1"/>
            <a:r>
              <a:rPr lang="en-US" altLang="en-US" sz="1800" dirty="0" smtClean="0"/>
              <a:t>Please get this done ASAP, talk to </a:t>
            </a:r>
            <a:r>
              <a:rPr lang="en-US" altLang="en-US" sz="1800" dirty="0" smtClean="0"/>
              <a:t>Aditya </a:t>
            </a:r>
            <a:r>
              <a:rPr lang="en-US" altLang="en-US" sz="1800" dirty="0" smtClean="0"/>
              <a:t>if you have problems</a:t>
            </a:r>
          </a:p>
          <a:p>
            <a:pPr lvl="1"/>
            <a:r>
              <a:rPr lang="en-US" altLang="en-US" sz="1800" dirty="0" smtClean="0"/>
              <a:t>Needed for HW 1 which goes out </a:t>
            </a:r>
            <a:r>
              <a:rPr lang="en-US" altLang="en-US" sz="1800" dirty="0" err="1" smtClean="0"/>
              <a:t>Wednes</a:t>
            </a:r>
            <a:endParaRPr lang="en-US" altLang="en-US" sz="1800" dirty="0" smtClean="0"/>
          </a:p>
          <a:p>
            <a:pPr lvl="1"/>
            <a:r>
              <a:rPr lang="en-US" altLang="en-US" sz="1800" dirty="0" smtClean="0"/>
              <a:t>Go to </a:t>
            </a:r>
            <a:r>
              <a:rPr lang="en-US" altLang="en-US" sz="1800" dirty="0" smtClean="0">
                <a:hlinkClick r:id="rId2"/>
              </a:rPr>
              <a:t>http://llvm.org</a:t>
            </a:r>
            <a:endParaRPr lang="en-US" altLang="en-US" sz="1800" dirty="0" smtClean="0"/>
          </a:p>
          <a:p>
            <a:pPr lvl="1"/>
            <a:r>
              <a:rPr lang="en-US" altLang="en-US" sz="1800" dirty="0" smtClean="0"/>
              <a:t>Detailed instructions on </a:t>
            </a:r>
            <a:r>
              <a:rPr lang="en-US" altLang="en-US" sz="1800" dirty="0" smtClean="0"/>
              <a:t>piazza, see Aditya’s post</a:t>
            </a:r>
            <a:endParaRPr lang="en-US" altLang="en-US" sz="1800" dirty="0" smtClean="0"/>
          </a:p>
          <a:p>
            <a:r>
              <a:rPr lang="en-US" altLang="en-US" dirty="0" smtClean="0"/>
              <a:t>Reading</a:t>
            </a:r>
          </a:p>
          <a:p>
            <a:pPr lvl="1"/>
            <a:r>
              <a:rPr lang="en-US" altLang="en-US" dirty="0" smtClean="0"/>
              <a:t>Today’s class</a:t>
            </a:r>
          </a:p>
          <a:p>
            <a:pPr lvl="2"/>
            <a:r>
              <a:rPr lang="en-US" altLang="en-US" dirty="0" err="1" smtClean="0"/>
              <a:t>Ch</a:t>
            </a:r>
            <a:r>
              <a:rPr lang="en-US" altLang="en-US" dirty="0" smtClean="0"/>
              <a:t> 9.4, 10.4 (6.6, 9.6) from Compilers: Principles, Techniques Tools Ed 1 (Ed 2)</a:t>
            </a:r>
          </a:p>
          <a:p>
            <a:pPr lvl="1"/>
            <a:r>
              <a:rPr lang="en-US" altLang="en-US" dirty="0" smtClean="0"/>
              <a:t>Next class</a:t>
            </a:r>
          </a:p>
          <a:p>
            <a:pPr lvl="2"/>
            <a:r>
              <a:rPr lang="en-US" altLang="en-US" dirty="0" smtClean="0"/>
              <a:t>“Trace Selection for Compiling Large C Applications to Microcode”, Chang and </a:t>
            </a:r>
            <a:r>
              <a:rPr lang="en-US" altLang="en-US" dirty="0" err="1" smtClean="0"/>
              <a:t>Hwu</a:t>
            </a:r>
            <a:r>
              <a:rPr lang="en-US" altLang="en-US" dirty="0" smtClean="0"/>
              <a:t>, MICRO-21, 1988.</a:t>
            </a:r>
          </a:p>
          <a:p>
            <a:pPr lvl="2"/>
            <a:r>
              <a:rPr lang="en-US" altLang="en-US" dirty="0" smtClean="0"/>
              <a:t>“</a:t>
            </a:r>
            <a:r>
              <a:rPr lang="en-US" altLang="en-US" dirty="0" smtClean="0">
                <a:cs typeface="Arial" panose="020B0604020202020204" pitchFamily="34" charset="0"/>
              </a:rPr>
              <a:t>The Superblock: An Effective Technique for VLIW and Superscalar Compilation</a:t>
            </a:r>
            <a:r>
              <a:rPr lang="en-US" altLang="en-US" dirty="0" smtClean="0"/>
              <a:t>”, </a:t>
            </a:r>
            <a:r>
              <a:rPr lang="en-US" altLang="en-US" dirty="0" err="1" smtClean="0"/>
              <a:t>Hwu</a:t>
            </a:r>
            <a:r>
              <a:rPr lang="en-US" altLang="en-US" dirty="0" smtClean="0"/>
              <a:t> et al., Journal of Supercomputing, 1993</a:t>
            </a:r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Loop Detection Example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4343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43434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5605" name="Line 6"/>
          <p:cNvSpPr>
            <a:spLocks noChangeShapeType="1"/>
          </p:cNvSpPr>
          <p:nvPr/>
        </p:nvSpPr>
        <p:spPr bwMode="auto">
          <a:xfrm>
            <a:off x="47244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Rectangle 7"/>
          <p:cNvSpPr>
            <a:spLocks noChangeArrowheads="1"/>
          </p:cNvSpPr>
          <p:nvPr/>
        </p:nvSpPr>
        <p:spPr bwMode="auto">
          <a:xfrm>
            <a:off x="48006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5607" name="Rectangle 8"/>
          <p:cNvSpPr>
            <a:spLocks noChangeArrowheads="1"/>
          </p:cNvSpPr>
          <p:nvPr/>
        </p:nvSpPr>
        <p:spPr bwMode="auto">
          <a:xfrm>
            <a:off x="43434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5608" name="Line 9"/>
          <p:cNvSpPr>
            <a:spLocks noChangeShapeType="1"/>
          </p:cNvSpPr>
          <p:nvPr/>
        </p:nvSpPr>
        <p:spPr bwMode="auto">
          <a:xfrm>
            <a:off x="47244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10"/>
          <p:cNvSpPr>
            <a:spLocks noChangeShapeType="1"/>
          </p:cNvSpPr>
          <p:nvPr/>
        </p:nvSpPr>
        <p:spPr bwMode="auto">
          <a:xfrm flipH="1">
            <a:off x="47244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Oval 11"/>
          <p:cNvSpPr>
            <a:spLocks noChangeArrowheads="1"/>
          </p:cNvSpPr>
          <p:nvPr/>
        </p:nvSpPr>
        <p:spPr bwMode="auto">
          <a:xfrm>
            <a:off x="3200400" y="1676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25611" name="Oval 12"/>
          <p:cNvSpPr>
            <a:spLocks noChangeArrowheads="1"/>
          </p:cNvSpPr>
          <p:nvPr/>
        </p:nvSpPr>
        <p:spPr bwMode="auto">
          <a:xfrm>
            <a:off x="43434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25612" name="Line 13"/>
          <p:cNvSpPr>
            <a:spLocks noChangeShapeType="1"/>
          </p:cNvSpPr>
          <p:nvPr/>
        </p:nvSpPr>
        <p:spPr bwMode="auto">
          <a:xfrm>
            <a:off x="47244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4"/>
          <p:cNvSpPr>
            <a:spLocks noChangeShapeType="1"/>
          </p:cNvSpPr>
          <p:nvPr/>
        </p:nvSpPr>
        <p:spPr bwMode="auto">
          <a:xfrm>
            <a:off x="4724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5"/>
          <p:cNvSpPr>
            <a:spLocks noChangeShapeType="1"/>
          </p:cNvSpPr>
          <p:nvPr/>
        </p:nvSpPr>
        <p:spPr bwMode="auto">
          <a:xfrm>
            <a:off x="4572000" y="3657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6"/>
          <p:cNvSpPr>
            <a:spLocks noChangeShapeType="1"/>
          </p:cNvSpPr>
          <p:nvPr/>
        </p:nvSpPr>
        <p:spPr bwMode="auto">
          <a:xfrm>
            <a:off x="45720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7"/>
          <p:cNvSpPr>
            <a:spLocks noChangeShapeType="1"/>
          </p:cNvSpPr>
          <p:nvPr/>
        </p:nvSpPr>
        <p:spPr bwMode="auto">
          <a:xfrm flipH="1">
            <a:off x="4038600" y="5334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8"/>
          <p:cNvSpPr>
            <a:spLocks noChangeShapeType="1"/>
          </p:cNvSpPr>
          <p:nvPr/>
        </p:nvSpPr>
        <p:spPr bwMode="auto">
          <a:xfrm flipV="1">
            <a:off x="4038600" y="30480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9"/>
          <p:cNvSpPr>
            <a:spLocks noChangeShapeType="1"/>
          </p:cNvSpPr>
          <p:nvPr/>
        </p:nvSpPr>
        <p:spPr bwMode="auto">
          <a:xfrm>
            <a:off x="4038600" y="3048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20"/>
          <p:cNvSpPr>
            <a:spLocks noChangeShapeType="1"/>
          </p:cNvSpPr>
          <p:nvPr/>
        </p:nvSpPr>
        <p:spPr bwMode="auto">
          <a:xfrm>
            <a:off x="44958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Rectangle 21"/>
          <p:cNvSpPr>
            <a:spLocks noChangeArrowheads="1"/>
          </p:cNvSpPr>
          <p:nvPr/>
        </p:nvSpPr>
        <p:spPr bwMode="auto">
          <a:xfrm>
            <a:off x="43434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5621" name="Line 22"/>
          <p:cNvSpPr>
            <a:spLocks noChangeShapeType="1"/>
          </p:cNvSpPr>
          <p:nvPr/>
        </p:nvSpPr>
        <p:spPr bwMode="auto">
          <a:xfrm>
            <a:off x="4724400" y="5181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Rectangle 23"/>
          <p:cNvSpPr>
            <a:spLocks noChangeArrowheads="1"/>
          </p:cNvSpPr>
          <p:nvPr/>
        </p:nvSpPr>
        <p:spPr bwMode="auto">
          <a:xfrm>
            <a:off x="43434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5623" name="Line 24"/>
          <p:cNvSpPr>
            <a:spLocks noChangeShapeType="1"/>
          </p:cNvSpPr>
          <p:nvPr/>
        </p:nvSpPr>
        <p:spPr bwMode="auto">
          <a:xfrm>
            <a:off x="3962400" y="190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5"/>
          <p:cNvSpPr>
            <a:spLocks noChangeShapeType="1"/>
          </p:cNvSpPr>
          <p:nvPr/>
        </p:nvSpPr>
        <p:spPr bwMode="auto">
          <a:xfrm>
            <a:off x="4876800" y="28956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26"/>
          <p:cNvSpPr>
            <a:spLocks noChangeShapeType="1"/>
          </p:cNvSpPr>
          <p:nvPr/>
        </p:nvSpPr>
        <p:spPr bwMode="auto">
          <a:xfrm>
            <a:off x="4876800" y="2971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Line 27"/>
          <p:cNvSpPr>
            <a:spLocks noChangeShapeType="1"/>
          </p:cNvSpPr>
          <p:nvPr/>
        </p:nvSpPr>
        <p:spPr bwMode="auto">
          <a:xfrm>
            <a:off x="6096000" y="29718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7" name="Line 28"/>
          <p:cNvSpPr>
            <a:spLocks noChangeShapeType="1"/>
          </p:cNvSpPr>
          <p:nvPr/>
        </p:nvSpPr>
        <p:spPr bwMode="auto">
          <a:xfrm>
            <a:off x="4876800" y="5334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29"/>
          <p:cNvSpPr>
            <a:spLocks noChangeShapeType="1"/>
          </p:cNvSpPr>
          <p:nvPr/>
        </p:nvSpPr>
        <p:spPr bwMode="auto">
          <a:xfrm>
            <a:off x="48768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30"/>
          <p:cNvSpPr>
            <a:spLocks noChangeShapeType="1"/>
          </p:cNvSpPr>
          <p:nvPr/>
        </p:nvSpPr>
        <p:spPr bwMode="auto">
          <a:xfrm>
            <a:off x="5334000" y="4419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Line 31"/>
          <p:cNvSpPr>
            <a:spLocks noChangeShapeType="1"/>
          </p:cNvSpPr>
          <p:nvPr/>
        </p:nvSpPr>
        <p:spPr bwMode="auto">
          <a:xfrm>
            <a:off x="5334000" y="4572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Line 32"/>
          <p:cNvSpPr>
            <a:spLocks noChangeShapeType="1"/>
          </p:cNvSpPr>
          <p:nvPr/>
        </p:nvSpPr>
        <p:spPr bwMode="auto">
          <a:xfrm>
            <a:off x="5029200" y="3048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Line 33"/>
          <p:cNvSpPr>
            <a:spLocks noChangeShapeType="1"/>
          </p:cNvSpPr>
          <p:nvPr/>
        </p:nvSpPr>
        <p:spPr bwMode="auto">
          <a:xfrm>
            <a:off x="50292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3" name="Line 34"/>
          <p:cNvSpPr>
            <a:spLocks noChangeShapeType="1"/>
          </p:cNvSpPr>
          <p:nvPr/>
        </p:nvSpPr>
        <p:spPr bwMode="auto">
          <a:xfrm flipV="1">
            <a:off x="5715000" y="30480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4" name="Line 35"/>
          <p:cNvSpPr>
            <a:spLocks noChangeShapeType="1"/>
          </p:cNvSpPr>
          <p:nvPr/>
        </p:nvSpPr>
        <p:spPr bwMode="auto">
          <a:xfrm>
            <a:off x="44196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5" name="Line 36"/>
          <p:cNvSpPr>
            <a:spLocks noChangeShapeType="1"/>
          </p:cNvSpPr>
          <p:nvPr/>
        </p:nvSpPr>
        <p:spPr bwMode="auto">
          <a:xfrm flipH="1">
            <a:off x="3733800" y="6096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6" name="Line 37"/>
          <p:cNvSpPr>
            <a:spLocks noChangeShapeType="1"/>
          </p:cNvSpPr>
          <p:nvPr/>
        </p:nvSpPr>
        <p:spPr bwMode="auto">
          <a:xfrm flipV="1">
            <a:off x="3733800" y="22860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7" name="Line 38"/>
          <p:cNvSpPr>
            <a:spLocks noChangeShapeType="1"/>
          </p:cNvSpPr>
          <p:nvPr/>
        </p:nvSpPr>
        <p:spPr bwMode="auto">
          <a:xfrm>
            <a:off x="3733800" y="22860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8" name="Line 39"/>
          <p:cNvSpPr>
            <a:spLocks noChangeShapeType="1"/>
          </p:cNvSpPr>
          <p:nvPr/>
        </p:nvSpPr>
        <p:spPr bwMode="auto">
          <a:xfrm>
            <a:off x="44958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Important Parts of a Loop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Header, LoopBB</a:t>
            </a:r>
          </a:p>
          <a:p>
            <a:r>
              <a:rPr lang="en-US" altLang="en-US" smtClean="0"/>
              <a:t>Backedges, BackedgeBB</a:t>
            </a:r>
          </a:p>
          <a:p>
            <a:r>
              <a:rPr lang="en-US" altLang="en-US" smtClean="0"/>
              <a:t>Exitedges, ExitBB</a:t>
            </a:r>
          </a:p>
          <a:p>
            <a:pPr lvl="1"/>
            <a:r>
              <a:rPr lang="en-US" altLang="en-US" smtClean="0"/>
              <a:t>For each LoopBB, examine each outgoing edge</a:t>
            </a:r>
          </a:p>
          <a:p>
            <a:pPr lvl="1"/>
            <a:r>
              <a:rPr lang="en-US" altLang="en-US" smtClean="0"/>
              <a:t>If the edge is to a BB not in LoopBB, then its an exit</a:t>
            </a:r>
          </a:p>
          <a:p>
            <a:r>
              <a:rPr lang="en-US" altLang="en-US" smtClean="0"/>
              <a:t>Preheader (Preloop)</a:t>
            </a:r>
          </a:p>
          <a:p>
            <a:pPr lvl="1"/>
            <a:r>
              <a:rPr lang="en-US" altLang="en-US" smtClean="0"/>
              <a:t>New block before the header (falls through to header)</a:t>
            </a:r>
          </a:p>
          <a:p>
            <a:pPr lvl="1"/>
            <a:r>
              <a:rPr lang="en-US" altLang="en-US" smtClean="0"/>
              <a:t>Whenever you invoke the loop, preheader executed</a:t>
            </a:r>
          </a:p>
          <a:p>
            <a:pPr lvl="1"/>
            <a:r>
              <a:rPr lang="en-US" altLang="en-US" smtClean="0"/>
              <a:t>Whenever you iterate the loop, preheader NOT executed</a:t>
            </a:r>
          </a:p>
          <a:p>
            <a:pPr lvl="1"/>
            <a:r>
              <a:rPr lang="en-US" altLang="en-US" smtClean="0"/>
              <a:t>All edges entering header</a:t>
            </a:r>
          </a:p>
          <a:p>
            <a:pPr lvl="2"/>
            <a:r>
              <a:rPr lang="en-US" altLang="en-US" smtClean="0"/>
              <a:t>Backedges – no change</a:t>
            </a:r>
          </a:p>
          <a:p>
            <a:pPr lvl="2"/>
            <a:r>
              <a:rPr lang="en-US" altLang="en-US" smtClean="0"/>
              <a:t>All others, retarget to preheader</a:t>
            </a:r>
          </a:p>
          <a:p>
            <a:r>
              <a:rPr lang="en-US" altLang="en-US" smtClean="0"/>
              <a:t>Postheader (Postloop) - analogous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Find the Preheaders for each Loop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3622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3622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27432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8194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23622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27432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H="1">
            <a:off x="27432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1219200" y="1676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23622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27432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27432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2590800" y="3657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25908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 flipH="1">
            <a:off x="2057400" y="5334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V="1">
            <a:off x="2057400" y="30480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2057400" y="3048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25146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23622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>
            <a:off x="2743200" y="5181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23622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1981200" y="190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2895600" y="28956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>
            <a:off x="2895600" y="2971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4" name="Line 26"/>
          <p:cNvSpPr>
            <a:spLocks noChangeShapeType="1"/>
          </p:cNvSpPr>
          <p:nvPr/>
        </p:nvSpPr>
        <p:spPr bwMode="auto">
          <a:xfrm>
            <a:off x="4114800" y="29718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>
            <a:off x="2895600" y="5334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>
            <a:off x="28956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>
            <a:off x="3352800" y="4419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8" name="Line 30"/>
          <p:cNvSpPr>
            <a:spLocks noChangeShapeType="1"/>
          </p:cNvSpPr>
          <p:nvPr/>
        </p:nvSpPr>
        <p:spPr bwMode="auto">
          <a:xfrm>
            <a:off x="3352800" y="4572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9" name="Line 31"/>
          <p:cNvSpPr>
            <a:spLocks noChangeShapeType="1"/>
          </p:cNvSpPr>
          <p:nvPr/>
        </p:nvSpPr>
        <p:spPr bwMode="auto">
          <a:xfrm>
            <a:off x="3048000" y="3048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0" name="Line 32"/>
          <p:cNvSpPr>
            <a:spLocks noChangeShapeType="1"/>
          </p:cNvSpPr>
          <p:nvPr/>
        </p:nvSpPr>
        <p:spPr bwMode="auto">
          <a:xfrm>
            <a:off x="30480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1" name="Line 33"/>
          <p:cNvSpPr>
            <a:spLocks noChangeShapeType="1"/>
          </p:cNvSpPr>
          <p:nvPr/>
        </p:nvSpPr>
        <p:spPr bwMode="auto">
          <a:xfrm flipV="1">
            <a:off x="3733800" y="30480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2" name="Line 34"/>
          <p:cNvSpPr>
            <a:spLocks noChangeShapeType="1"/>
          </p:cNvSpPr>
          <p:nvPr/>
        </p:nvSpPr>
        <p:spPr bwMode="auto">
          <a:xfrm>
            <a:off x="24384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3" name="Line 35"/>
          <p:cNvSpPr>
            <a:spLocks noChangeShapeType="1"/>
          </p:cNvSpPr>
          <p:nvPr/>
        </p:nvSpPr>
        <p:spPr bwMode="auto">
          <a:xfrm flipH="1">
            <a:off x="1752600" y="6096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4" name="Line 36"/>
          <p:cNvSpPr>
            <a:spLocks noChangeShapeType="1"/>
          </p:cNvSpPr>
          <p:nvPr/>
        </p:nvSpPr>
        <p:spPr bwMode="auto">
          <a:xfrm flipV="1">
            <a:off x="1752600" y="22860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5" name="Line 37"/>
          <p:cNvSpPr>
            <a:spLocks noChangeShapeType="1"/>
          </p:cNvSpPr>
          <p:nvPr/>
        </p:nvSpPr>
        <p:spPr bwMode="auto">
          <a:xfrm>
            <a:off x="1752600" y="22860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6" name="Line 38"/>
          <p:cNvSpPr>
            <a:spLocks noChangeShapeType="1"/>
          </p:cNvSpPr>
          <p:nvPr/>
        </p:nvSpPr>
        <p:spPr bwMode="auto">
          <a:xfrm>
            <a:off x="25146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7" name="AutoShape 39"/>
          <p:cNvSpPr>
            <a:spLocks noChangeArrowheads="1"/>
          </p:cNvSpPr>
          <p:nvPr/>
        </p:nvSpPr>
        <p:spPr bwMode="auto">
          <a:xfrm>
            <a:off x="4343400" y="3733800"/>
            <a:ext cx="1143000" cy="914400"/>
          </a:xfrm>
          <a:prstGeom prst="right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 b="1">
                <a:solidFill>
                  <a:schemeClr val="tx1"/>
                </a:solidFill>
              </a:rPr>
              <a:t>??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Characteristics of a Loop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smtClean="0"/>
              <a:t>Nesting (generally within a procedure scope)</a:t>
            </a:r>
          </a:p>
          <a:p>
            <a:pPr lvl="1"/>
            <a:r>
              <a:rPr lang="en-US" altLang="en-US" sz="2400" smtClean="0"/>
              <a:t>Inner loop – Loop with no loops contained within it</a:t>
            </a:r>
          </a:p>
          <a:p>
            <a:pPr lvl="1"/>
            <a:r>
              <a:rPr lang="en-US" altLang="en-US" sz="2400" smtClean="0"/>
              <a:t>Outer loop – Loop contained within no other loops</a:t>
            </a:r>
          </a:p>
          <a:p>
            <a:pPr lvl="1"/>
            <a:r>
              <a:rPr lang="en-US" altLang="en-US" sz="2400" smtClean="0"/>
              <a:t>Nesting depth</a:t>
            </a:r>
          </a:p>
          <a:p>
            <a:pPr lvl="2"/>
            <a:r>
              <a:rPr lang="en-US" altLang="en-US" sz="2000" smtClean="0"/>
              <a:t>depth(outer loop) = 1</a:t>
            </a:r>
          </a:p>
          <a:p>
            <a:pPr lvl="2"/>
            <a:r>
              <a:rPr lang="en-US" altLang="en-US" sz="2000" smtClean="0"/>
              <a:t>depth = depth(parent or containing loop) + 1</a:t>
            </a:r>
          </a:p>
          <a:p>
            <a:r>
              <a:rPr lang="en-US" altLang="en-US" sz="2800" smtClean="0"/>
              <a:t>Trip count (average trip count)</a:t>
            </a:r>
          </a:p>
          <a:p>
            <a:pPr lvl="1"/>
            <a:r>
              <a:rPr lang="en-US" altLang="en-US" sz="2400" smtClean="0"/>
              <a:t>How many times (on average) does the loop iterate</a:t>
            </a:r>
          </a:p>
          <a:p>
            <a:pPr lvl="1"/>
            <a:r>
              <a:rPr lang="en-US" altLang="en-US" sz="2400" smtClean="0"/>
              <a:t>for (I=0; I&lt;100; I++) </a:t>
            </a:r>
            <a:r>
              <a:rPr lang="en-US" altLang="en-US" sz="2400" smtClean="0">
                <a:sym typeface="Wingdings" panose="05000000000000000000" pitchFamily="2" charset="2"/>
              </a:rPr>
              <a:t> trip count = 100</a:t>
            </a:r>
          </a:p>
          <a:p>
            <a:pPr lvl="1"/>
            <a:r>
              <a:rPr lang="en-US" altLang="en-US" sz="2400" smtClean="0">
                <a:sym typeface="Wingdings" panose="05000000000000000000" pitchFamily="2" charset="2"/>
              </a:rPr>
              <a:t>With profile info:</a:t>
            </a:r>
          </a:p>
          <a:p>
            <a:pPr lvl="2"/>
            <a:r>
              <a:rPr lang="en-US" altLang="en-US" sz="2200" smtClean="0">
                <a:sym typeface="Wingdings" panose="05000000000000000000" pitchFamily="2" charset="2"/>
              </a:rPr>
              <a:t>Ave trip count = weight(header) / weight(preheader)</a:t>
            </a:r>
            <a:endParaRPr lang="en-US" altLang="en-US" sz="22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Trip Count Calculation Example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343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3434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47244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48006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3434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47244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H="1">
            <a:off x="47244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3200400" y="1676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29707" name="Oval 11"/>
          <p:cNvSpPr>
            <a:spLocks noChangeArrowheads="1"/>
          </p:cNvSpPr>
          <p:nvPr/>
        </p:nvSpPr>
        <p:spPr bwMode="auto">
          <a:xfrm>
            <a:off x="43434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47244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4724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4572000" y="3657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45720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4038600" y="5334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V="1">
            <a:off x="4038600" y="30480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4038600" y="3048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44958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3434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4724400" y="5181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43434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9719" name="Line 23"/>
          <p:cNvSpPr>
            <a:spLocks noChangeShapeType="1"/>
          </p:cNvSpPr>
          <p:nvPr/>
        </p:nvSpPr>
        <p:spPr bwMode="auto">
          <a:xfrm>
            <a:off x="3962400" y="190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4876800" y="28956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Line 25"/>
          <p:cNvSpPr>
            <a:spLocks noChangeShapeType="1"/>
          </p:cNvSpPr>
          <p:nvPr/>
        </p:nvSpPr>
        <p:spPr bwMode="auto">
          <a:xfrm>
            <a:off x="4876800" y="2971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2" name="Line 26"/>
          <p:cNvSpPr>
            <a:spLocks noChangeShapeType="1"/>
          </p:cNvSpPr>
          <p:nvPr/>
        </p:nvSpPr>
        <p:spPr bwMode="auto">
          <a:xfrm>
            <a:off x="6096000" y="29718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3" name="Line 27"/>
          <p:cNvSpPr>
            <a:spLocks noChangeShapeType="1"/>
          </p:cNvSpPr>
          <p:nvPr/>
        </p:nvSpPr>
        <p:spPr bwMode="auto">
          <a:xfrm>
            <a:off x="4876800" y="5334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4" name="Line 28"/>
          <p:cNvSpPr>
            <a:spLocks noChangeShapeType="1"/>
          </p:cNvSpPr>
          <p:nvPr/>
        </p:nvSpPr>
        <p:spPr bwMode="auto">
          <a:xfrm>
            <a:off x="48768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5" name="Line 29"/>
          <p:cNvSpPr>
            <a:spLocks noChangeShapeType="1"/>
          </p:cNvSpPr>
          <p:nvPr/>
        </p:nvSpPr>
        <p:spPr bwMode="auto">
          <a:xfrm>
            <a:off x="5334000" y="4419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6" name="Line 30"/>
          <p:cNvSpPr>
            <a:spLocks noChangeShapeType="1"/>
          </p:cNvSpPr>
          <p:nvPr/>
        </p:nvSpPr>
        <p:spPr bwMode="auto">
          <a:xfrm>
            <a:off x="5334000" y="4572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7" name="Line 31"/>
          <p:cNvSpPr>
            <a:spLocks noChangeShapeType="1"/>
          </p:cNvSpPr>
          <p:nvPr/>
        </p:nvSpPr>
        <p:spPr bwMode="auto">
          <a:xfrm>
            <a:off x="5029200" y="3048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8" name="Line 32"/>
          <p:cNvSpPr>
            <a:spLocks noChangeShapeType="1"/>
          </p:cNvSpPr>
          <p:nvPr/>
        </p:nvSpPr>
        <p:spPr bwMode="auto">
          <a:xfrm>
            <a:off x="50292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9" name="Line 33"/>
          <p:cNvSpPr>
            <a:spLocks noChangeShapeType="1"/>
          </p:cNvSpPr>
          <p:nvPr/>
        </p:nvSpPr>
        <p:spPr bwMode="auto">
          <a:xfrm flipV="1">
            <a:off x="5715000" y="30480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>
            <a:off x="44196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1" name="Line 35"/>
          <p:cNvSpPr>
            <a:spLocks noChangeShapeType="1"/>
          </p:cNvSpPr>
          <p:nvPr/>
        </p:nvSpPr>
        <p:spPr bwMode="auto">
          <a:xfrm flipH="1">
            <a:off x="3733800" y="6096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 flipV="1">
            <a:off x="3733800" y="22860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3" name="Line 37"/>
          <p:cNvSpPr>
            <a:spLocks noChangeShapeType="1"/>
          </p:cNvSpPr>
          <p:nvPr/>
        </p:nvSpPr>
        <p:spPr bwMode="auto">
          <a:xfrm>
            <a:off x="3733800" y="22860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4" name="Line 38"/>
          <p:cNvSpPr>
            <a:spLocks noChangeShapeType="1"/>
          </p:cNvSpPr>
          <p:nvPr/>
        </p:nvSpPr>
        <p:spPr bwMode="auto">
          <a:xfrm>
            <a:off x="44958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5" name="Text Box 39"/>
          <p:cNvSpPr txBox="1">
            <a:spLocks noChangeArrowheads="1"/>
          </p:cNvSpPr>
          <p:nvPr/>
        </p:nvSpPr>
        <p:spPr bwMode="auto">
          <a:xfrm>
            <a:off x="4800600" y="2132013"/>
            <a:ext cx="336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20</a:t>
            </a:r>
          </a:p>
        </p:txBody>
      </p:sp>
      <p:sp>
        <p:nvSpPr>
          <p:cNvPr id="29736" name="Text Box 42"/>
          <p:cNvSpPr txBox="1">
            <a:spLocks noChangeArrowheads="1"/>
          </p:cNvSpPr>
          <p:nvPr/>
        </p:nvSpPr>
        <p:spPr bwMode="auto">
          <a:xfrm>
            <a:off x="4191000" y="3960813"/>
            <a:ext cx="412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600</a:t>
            </a:r>
          </a:p>
        </p:txBody>
      </p:sp>
      <p:sp>
        <p:nvSpPr>
          <p:cNvPr id="29737" name="Text Box 43"/>
          <p:cNvSpPr txBox="1">
            <a:spLocks noChangeArrowheads="1"/>
          </p:cNvSpPr>
          <p:nvPr/>
        </p:nvSpPr>
        <p:spPr bwMode="auto">
          <a:xfrm>
            <a:off x="4724400" y="51054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360</a:t>
            </a:r>
          </a:p>
        </p:txBody>
      </p:sp>
      <p:sp>
        <p:nvSpPr>
          <p:cNvPr id="29738" name="Text Box 44"/>
          <p:cNvSpPr txBox="1">
            <a:spLocks noChangeArrowheads="1"/>
          </p:cNvSpPr>
          <p:nvPr/>
        </p:nvSpPr>
        <p:spPr bwMode="auto">
          <a:xfrm>
            <a:off x="5105400" y="3656013"/>
            <a:ext cx="4889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2100</a:t>
            </a:r>
          </a:p>
        </p:txBody>
      </p:sp>
      <p:sp>
        <p:nvSpPr>
          <p:cNvPr id="29739" name="Text Box 47"/>
          <p:cNvSpPr txBox="1">
            <a:spLocks noChangeArrowheads="1"/>
          </p:cNvSpPr>
          <p:nvPr/>
        </p:nvSpPr>
        <p:spPr bwMode="auto">
          <a:xfrm>
            <a:off x="6019800" y="40386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140</a:t>
            </a:r>
          </a:p>
        </p:txBody>
      </p:sp>
      <p:sp>
        <p:nvSpPr>
          <p:cNvPr id="29740" name="Text Box 48"/>
          <p:cNvSpPr txBox="1">
            <a:spLocks noChangeArrowheads="1"/>
          </p:cNvSpPr>
          <p:nvPr/>
        </p:nvSpPr>
        <p:spPr bwMode="auto">
          <a:xfrm>
            <a:off x="4419600" y="28956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360</a:t>
            </a:r>
          </a:p>
        </p:txBody>
      </p:sp>
      <p:sp>
        <p:nvSpPr>
          <p:cNvPr id="29741" name="Text Box 49"/>
          <p:cNvSpPr txBox="1">
            <a:spLocks noChangeArrowheads="1"/>
          </p:cNvSpPr>
          <p:nvPr/>
        </p:nvSpPr>
        <p:spPr bwMode="auto">
          <a:xfrm>
            <a:off x="3276600" y="4037013"/>
            <a:ext cx="412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480</a:t>
            </a:r>
          </a:p>
        </p:txBody>
      </p:sp>
      <p:sp>
        <p:nvSpPr>
          <p:cNvPr id="29742" name="Text Box 50"/>
          <p:cNvSpPr txBox="1">
            <a:spLocks noChangeArrowheads="1"/>
          </p:cNvSpPr>
          <p:nvPr/>
        </p:nvSpPr>
        <p:spPr bwMode="auto">
          <a:xfrm>
            <a:off x="4800600" y="6018213"/>
            <a:ext cx="336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20</a:t>
            </a:r>
          </a:p>
        </p:txBody>
      </p:sp>
      <p:sp>
        <p:nvSpPr>
          <p:cNvPr id="29743" name="Text Box 51"/>
          <p:cNvSpPr txBox="1">
            <a:spLocks noChangeArrowheads="1"/>
          </p:cNvSpPr>
          <p:nvPr/>
        </p:nvSpPr>
        <p:spPr bwMode="auto">
          <a:xfrm>
            <a:off x="5638800" y="3581400"/>
            <a:ext cx="488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1000</a:t>
            </a:r>
          </a:p>
        </p:txBody>
      </p:sp>
      <p:sp>
        <p:nvSpPr>
          <p:cNvPr id="29744" name="Text Box 52"/>
          <p:cNvSpPr txBox="1">
            <a:spLocks noChangeArrowheads="1"/>
          </p:cNvSpPr>
          <p:nvPr/>
        </p:nvSpPr>
        <p:spPr bwMode="auto">
          <a:xfrm>
            <a:off x="3810000" y="5334000"/>
            <a:ext cx="488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1340</a:t>
            </a:r>
          </a:p>
        </p:txBody>
      </p:sp>
      <p:sp>
        <p:nvSpPr>
          <p:cNvPr id="29745" name="Text Box 53"/>
          <p:cNvSpPr txBox="1">
            <a:spLocks noChangeArrowheads="1"/>
          </p:cNvSpPr>
          <p:nvPr/>
        </p:nvSpPr>
        <p:spPr bwMode="auto">
          <a:xfrm>
            <a:off x="4572000" y="4419600"/>
            <a:ext cx="488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1100</a:t>
            </a:r>
          </a:p>
        </p:txBody>
      </p:sp>
      <p:sp>
        <p:nvSpPr>
          <p:cNvPr id="29746" name="Text Box 54"/>
          <p:cNvSpPr txBox="1">
            <a:spLocks noChangeArrowheads="1"/>
          </p:cNvSpPr>
          <p:nvPr/>
        </p:nvSpPr>
        <p:spPr bwMode="auto">
          <a:xfrm>
            <a:off x="669925" y="2857500"/>
            <a:ext cx="22796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Calculate the trip</a:t>
            </a:r>
          </a:p>
          <a:p>
            <a:r>
              <a:rPr lang="en-US" altLang="en-US"/>
              <a:t>counts for all the loops</a:t>
            </a:r>
          </a:p>
          <a:p>
            <a:r>
              <a:rPr lang="en-US" altLang="en-US"/>
              <a:t>in the graph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Reducible Flow Graphs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 flow graph is </a:t>
            </a:r>
            <a:r>
              <a:rPr lang="en-US" altLang="en-US" u="sng" smtClean="0"/>
              <a:t>reducible</a:t>
            </a:r>
            <a:r>
              <a:rPr lang="en-US" altLang="en-US" smtClean="0"/>
              <a:t> if and only if we can partition the edges into 2 disjoint groups often called forward and back edges with the following properties</a:t>
            </a:r>
          </a:p>
          <a:p>
            <a:pPr lvl="1"/>
            <a:r>
              <a:rPr lang="en-US" altLang="en-US" smtClean="0"/>
              <a:t>The forward edges form an acyclic graph in which every node can be reached from the Entry</a:t>
            </a:r>
          </a:p>
          <a:p>
            <a:pPr lvl="1"/>
            <a:r>
              <a:rPr lang="en-US" altLang="en-US" smtClean="0"/>
              <a:t>The back edges consist only of edges whose destinations dominate their sources</a:t>
            </a:r>
          </a:p>
          <a:p>
            <a:r>
              <a:rPr lang="en-US" altLang="en-US" smtClean="0"/>
              <a:t>More simply – Take a CFG, remove all the backedges (x</a:t>
            </a:r>
            <a:r>
              <a:rPr lang="en-US" altLang="en-US" smtClean="0">
                <a:sym typeface="Wingdings" panose="05000000000000000000" pitchFamily="2" charset="2"/>
              </a:rPr>
              <a:t> y where y dominates x), you should have a </a:t>
            </a:r>
            <a:r>
              <a:rPr lang="en-US" altLang="en-US" u="sng" smtClean="0">
                <a:sym typeface="Wingdings" panose="05000000000000000000" pitchFamily="2" charset="2"/>
              </a:rPr>
              <a:t>connected, acyclic</a:t>
            </a:r>
            <a:r>
              <a:rPr lang="en-US" altLang="en-US" smtClean="0">
                <a:sym typeface="Wingdings" panose="05000000000000000000" pitchFamily="2" charset="2"/>
              </a:rPr>
              <a:t> graph</a:t>
            </a:r>
            <a:endParaRPr lang="en-US" altLang="en-US" smtClean="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029200" y="4953000"/>
            <a:ext cx="609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4495800" y="5791200"/>
            <a:ext cx="609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5562600" y="5791200"/>
            <a:ext cx="609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 flipH="1">
            <a:off x="4800600" y="54102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5410200" y="54102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4800600" y="624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4800600" y="6477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 flipV="1">
            <a:off x="5410200" y="56388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5410200" y="56388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5638800" y="5638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5867400" y="6248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 flipH="1">
            <a:off x="5181600" y="66294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 flipV="1">
            <a:off x="5181600" y="56388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 flipH="1">
            <a:off x="5029200" y="5638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5029200" y="5638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4724400" y="6248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6019800" y="6248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6461125" y="5143500"/>
            <a:ext cx="158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Non-reducible!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From Last Time: Identifying BBs - Answer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676400" y="2057400"/>
            <a:ext cx="255270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chemeClr val="tx1"/>
                </a:solidFill>
              </a:rPr>
              <a:t>L1: r7 = load(r8)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L2: r1 = r2 + r3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L3: beq r1, 0, L10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L4: r4 = r5 * r6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L5: r1 = r1 + 1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L6: beq r1 100 L3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L7: beq r2 100 L10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L8: r5 = r9 + 1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L9: jump L2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L10: r9 = load (r3)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L11: store(r9, r1)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4318000" y="3797300"/>
            <a:ext cx="762000" cy="914400"/>
          </a:xfrm>
          <a:prstGeom prst="rightArrow">
            <a:avLst>
              <a:gd name="adj1" fmla="val 50000"/>
              <a:gd name="adj2" fmla="val 3125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2400" b="1">
              <a:solidFill>
                <a:schemeClr val="tx1"/>
              </a:solidFill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6324600" y="2057400"/>
            <a:ext cx="2590800" cy="415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chemeClr val="tx1"/>
                </a:solidFill>
              </a:rPr>
              <a:t>L1: r7 = load(r8)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L2: r1 = r2 + r3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L3: beq r1, 0, L10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L4: r4 = r5 * r6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L5: r1 = r1 + 1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L6: beq r1 100 L3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L7: beq r2 100 L10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L8: r5 = r9 + 1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L9: jump L2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L10: r9 = load (r3)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L11: store(r9, r1)</a:t>
            </a:r>
          </a:p>
        </p:txBody>
      </p:sp>
      <p:sp>
        <p:nvSpPr>
          <p:cNvPr id="8198" name="Rectangle 1"/>
          <p:cNvSpPr>
            <a:spLocks noChangeArrowheads="1"/>
          </p:cNvSpPr>
          <p:nvPr/>
        </p:nvSpPr>
        <p:spPr bwMode="auto">
          <a:xfrm>
            <a:off x="6324600" y="2057400"/>
            <a:ext cx="2590800" cy="45720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6324600" y="2505075"/>
            <a:ext cx="2590800" cy="384175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6286500" y="2889250"/>
            <a:ext cx="2628900" cy="31115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1" name="Rectangle 8"/>
          <p:cNvSpPr>
            <a:spLocks noChangeArrowheads="1"/>
          </p:cNvSpPr>
          <p:nvPr/>
        </p:nvSpPr>
        <p:spPr bwMode="auto">
          <a:xfrm>
            <a:off x="6280150" y="3200400"/>
            <a:ext cx="2635250" cy="112395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2" name="Rectangle 9"/>
          <p:cNvSpPr>
            <a:spLocks noChangeArrowheads="1"/>
          </p:cNvSpPr>
          <p:nvPr/>
        </p:nvSpPr>
        <p:spPr bwMode="auto">
          <a:xfrm>
            <a:off x="6280150" y="4324350"/>
            <a:ext cx="2635250" cy="31115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3" name="Rectangle 10"/>
          <p:cNvSpPr>
            <a:spLocks noChangeArrowheads="1"/>
          </p:cNvSpPr>
          <p:nvPr/>
        </p:nvSpPr>
        <p:spPr bwMode="auto">
          <a:xfrm>
            <a:off x="6280150" y="4648200"/>
            <a:ext cx="2635250" cy="7413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4" name="Rectangle 11"/>
          <p:cNvSpPr>
            <a:spLocks noChangeArrowheads="1"/>
          </p:cNvSpPr>
          <p:nvPr/>
        </p:nvSpPr>
        <p:spPr bwMode="auto">
          <a:xfrm>
            <a:off x="6280150" y="5437188"/>
            <a:ext cx="2635250" cy="7286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8205" name="Elbow Connector 3"/>
          <p:cNvCxnSpPr>
            <a:cxnSpLocks noChangeShapeType="1"/>
            <a:stCxn id="8197" idx="3"/>
            <a:endCxn id="8200" idx="3"/>
          </p:cNvCxnSpPr>
          <p:nvPr/>
        </p:nvCxnSpPr>
        <p:spPr bwMode="auto">
          <a:xfrm flipV="1">
            <a:off x="8915400" y="3044825"/>
            <a:ext cx="12700" cy="1090613"/>
          </a:xfrm>
          <a:prstGeom prst="bentConnector3">
            <a:avLst>
              <a:gd name="adj1" fmla="val 180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06" name="Freeform 32791"/>
          <p:cNvSpPr>
            <a:spLocks/>
          </p:cNvSpPr>
          <p:nvPr/>
        </p:nvSpPr>
        <p:spPr bwMode="auto">
          <a:xfrm>
            <a:off x="8932863" y="2720975"/>
            <a:ext cx="538162" cy="2543175"/>
          </a:xfrm>
          <a:custGeom>
            <a:avLst/>
            <a:gdLst>
              <a:gd name="T0" fmla="*/ 11151 w 538612"/>
              <a:gd name="T1" fmla="*/ 2542478 h 2542478"/>
              <a:gd name="T2" fmla="*/ 446049 w 538612"/>
              <a:gd name="T3" fmla="*/ 2141034 h 2542478"/>
              <a:gd name="T4" fmla="*/ 501805 w 538612"/>
              <a:gd name="T5" fmla="*/ 390292 h 2542478"/>
              <a:gd name="T6" fmla="*/ 0 w 538612"/>
              <a:gd name="T7" fmla="*/ 0 h 254247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38612" h="2542478">
                <a:moveTo>
                  <a:pt x="11151" y="2542478"/>
                </a:moveTo>
                <a:cubicBezTo>
                  <a:pt x="187712" y="2521105"/>
                  <a:pt x="364273" y="2499732"/>
                  <a:pt x="446049" y="2141034"/>
                </a:cubicBezTo>
                <a:cubicBezTo>
                  <a:pt x="527825" y="1782336"/>
                  <a:pt x="576146" y="747131"/>
                  <a:pt x="501805" y="390292"/>
                </a:cubicBezTo>
                <a:cubicBezTo>
                  <a:pt x="427464" y="33453"/>
                  <a:pt x="213732" y="16726"/>
                  <a:pt x="0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Freeform 32793"/>
          <p:cNvSpPr>
            <a:spLocks/>
          </p:cNvSpPr>
          <p:nvPr/>
        </p:nvSpPr>
        <p:spPr bwMode="auto">
          <a:xfrm>
            <a:off x="5564188" y="4471988"/>
            <a:ext cx="692150" cy="1092200"/>
          </a:xfrm>
          <a:custGeom>
            <a:avLst/>
            <a:gdLst>
              <a:gd name="T0" fmla="*/ 680231 w 691382"/>
              <a:gd name="T1" fmla="*/ 0 h 1092820"/>
              <a:gd name="T2" fmla="*/ 7 w 691382"/>
              <a:gd name="T3" fmla="*/ 412595 h 1092820"/>
              <a:gd name="T4" fmla="*/ 691382 w 691382"/>
              <a:gd name="T5" fmla="*/ 1092820 h 109282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91382" h="1092820">
                <a:moveTo>
                  <a:pt x="680231" y="0"/>
                </a:moveTo>
                <a:cubicBezTo>
                  <a:pt x="339190" y="115229"/>
                  <a:pt x="-1851" y="230458"/>
                  <a:pt x="7" y="412595"/>
                </a:cubicBezTo>
                <a:cubicBezTo>
                  <a:pt x="1865" y="594732"/>
                  <a:pt x="346623" y="843776"/>
                  <a:pt x="691382" y="109282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Freeform 32794"/>
          <p:cNvSpPr>
            <a:spLocks/>
          </p:cNvSpPr>
          <p:nvPr/>
        </p:nvSpPr>
        <p:spPr bwMode="auto">
          <a:xfrm>
            <a:off x="5208588" y="3089275"/>
            <a:ext cx="1047750" cy="2508250"/>
          </a:xfrm>
          <a:custGeom>
            <a:avLst/>
            <a:gdLst>
              <a:gd name="T0" fmla="*/ 1036585 w 1047736"/>
              <a:gd name="T1" fmla="*/ 0 h 2509024"/>
              <a:gd name="T2" fmla="*/ 400965 w 1047736"/>
              <a:gd name="T3" fmla="*/ 446049 h 2509024"/>
              <a:gd name="T4" fmla="*/ 21824 w 1047736"/>
              <a:gd name="T5" fmla="*/ 2118732 h 2509024"/>
              <a:gd name="T6" fmla="*/ 1047736 w 1047736"/>
              <a:gd name="T7" fmla="*/ 2509024 h 25090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47736" h="2509024">
                <a:moveTo>
                  <a:pt x="1036585" y="0"/>
                </a:moveTo>
                <a:cubicBezTo>
                  <a:pt x="803338" y="46463"/>
                  <a:pt x="570092" y="92927"/>
                  <a:pt x="400965" y="446049"/>
                </a:cubicBezTo>
                <a:cubicBezTo>
                  <a:pt x="231838" y="799171"/>
                  <a:pt x="-85971" y="1774903"/>
                  <a:pt x="21824" y="2118732"/>
                </a:cubicBezTo>
                <a:cubicBezTo>
                  <a:pt x="129619" y="2462561"/>
                  <a:pt x="588677" y="2485792"/>
                  <a:pt x="1047736" y="2509024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From Last Time:  Control Flow Graph (CFG)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4038600" cy="5216525"/>
          </a:xfrm>
        </p:spPr>
        <p:txBody>
          <a:bodyPr/>
          <a:lstStyle/>
          <a:p>
            <a:r>
              <a:rPr lang="en-US" altLang="en-US" u="sng" smtClean="0"/>
              <a:t>Defn Control Flow Graph</a:t>
            </a:r>
            <a:r>
              <a:rPr lang="en-US" altLang="en-US" smtClean="0"/>
              <a:t> – Directed graph, G = (V,E) where each vertex V is a basic block and there is an edge E, v1 (BB1) </a:t>
            </a:r>
            <a:r>
              <a:rPr lang="en-US" altLang="en-US" smtClean="0">
                <a:sym typeface="Wingdings" panose="05000000000000000000" pitchFamily="2" charset="2"/>
              </a:rPr>
              <a:t> v2 (BB2) if BB2 can immediately follow BB1 in some execution sequence</a:t>
            </a:r>
          </a:p>
          <a:p>
            <a:pPr lvl="1"/>
            <a:r>
              <a:rPr lang="en-US" altLang="en-US" smtClean="0"/>
              <a:t>A BB has an edge to all blocks it can branch to</a:t>
            </a:r>
          </a:p>
          <a:p>
            <a:pPr lvl="1"/>
            <a:r>
              <a:rPr lang="en-US" altLang="en-US" smtClean="0"/>
              <a:t>Standard representation used by many compilers</a:t>
            </a:r>
          </a:p>
          <a:p>
            <a:pPr lvl="1"/>
            <a:r>
              <a:rPr lang="en-US" altLang="en-US" smtClean="0"/>
              <a:t>Often have 2 pseudo vertices</a:t>
            </a:r>
          </a:p>
          <a:p>
            <a:pPr lvl="2"/>
            <a:r>
              <a:rPr lang="en-US" altLang="en-US" smtClean="0"/>
              <a:t>entry node</a:t>
            </a:r>
          </a:p>
          <a:p>
            <a:pPr lvl="2"/>
            <a:r>
              <a:rPr lang="en-US" altLang="en-US" smtClean="0"/>
              <a:t>exit node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400800" y="2362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5791200" y="3124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477000" y="3886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934200" y="3124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867400" y="4648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6781800" y="2819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6172200" y="2819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6934200" y="4648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6477000" y="5410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6172200" y="3581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6858000" y="3581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6248400" y="4343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6858000" y="4343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6248400" y="5105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6858000" y="5105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Oval 19"/>
          <p:cNvSpPr>
            <a:spLocks noChangeArrowheads="1"/>
          </p:cNvSpPr>
          <p:nvPr/>
        </p:nvSpPr>
        <p:spPr bwMode="auto">
          <a:xfrm>
            <a:off x="6400800" y="16764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9236" name="Oval 20"/>
          <p:cNvSpPr>
            <a:spLocks noChangeArrowheads="1"/>
          </p:cNvSpPr>
          <p:nvPr/>
        </p:nvSpPr>
        <p:spPr bwMode="auto">
          <a:xfrm>
            <a:off x="6477000" y="61722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6781800" y="2057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6858000" y="5867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From Last Time: Property </a:t>
            </a:r>
            <a:r>
              <a:rPr lang="en-US" altLang="en-US" dirty="0" smtClean="0"/>
              <a:t>of CFGs: Dominator (DOM)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696200" cy="5216525"/>
          </a:xfrm>
        </p:spPr>
        <p:txBody>
          <a:bodyPr/>
          <a:lstStyle/>
          <a:p>
            <a:r>
              <a:rPr lang="en-US" altLang="en-US" u="sng" smtClean="0"/>
              <a:t>Defn: Dominator</a:t>
            </a:r>
            <a:r>
              <a:rPr lang="en-US" altLang="en-US" smtClean="0"/>
              <a:t> – Given a CFG(V, E, Entry, Exit), a node x dominates a node y, if every path from the Entry block to y contains x</a:t>
            </a:r>
          </a:p>
          <a:p>
            <a:r>
              <a:rPr lang="en-US" altLang="en-US" smtClean="0"/>
              <a:t>3 properties of dominators</a:t>
            </a:r>
          </a:p>
          <a:p>
            <a:pPr lvl="1"/>
            <a:r>
              <a:rPr lang="en-US" altLang="en-US" smtClean="0"/>
              <a:t>Each BB dominates itself</a:t>
            </a:r>
          </a:p>
          <a:p>
            <a:pPr lvl="1"/>
            <a:r>
              <a:rPr lang="en-US" altLang="en-US" smtClean="0"/>
              <a:t>If x dominates y, and y dominates z, then x dominates z</a:t>
            </a:r>
          </a:p>
          <a:p>
            <a:pPr lvl="1"/>
            <a:r>
              <a:rPr lang="en-US" altLang="en-US" smtClean="0"/>
              <a:t>If x dominates z and y dominates z, then either x dominates y or y dominates x</a:t>
            </a:r>
          </a:p>
          <a:p>
            <a:r>
              <a:rPr lang="en-US" altLang="en-US" smtClean="0"/>
              <a:t>Intuition</a:t>
            </a:r>
          </a:p>
          <a:p>
            <a:pPr lvl="1"/>
            <a:r>
              <a:rPr lang="en-US" altLang="en-US" smtClean="0"/>
              <a:t>Given some BB, which blocks are guaranteed to have executed prior to executing the BB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From Last Time: Dominator </a:t>
            </a:r>
            <a:r>
              <a:rPr lang="en-US" altLang="en-US" dirty="0" smtClean="0"/>
              <a:t>Example 1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114800" y="3505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505200" y="4267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191000" y="5029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648200" y="4267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4495800" y="3962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H="1">
            <a:off x="3886200" y="3962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3886200" y="4724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H="1">
            <a:off x="4572000" y="4724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4114800" y="28194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4114800" y="57912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4495800" y="320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4495800" y="5486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048892" y="3500013"/>
            <a:ext cx="913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Entry, 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73246" y="4311134"/>
            <a:ext cx="1144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Entry, 1, 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562600" y="4311134"/>
            <a:ext cx="1144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Entry, 1. 3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953000" y="5058310"/>
            <a:ext cx="1144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Entry, 1. 4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947007" y="5791200"/>
            <a:ext cx="1644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Entry, 1, 4, Exit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72675" y="1604788"/>
            <a:ext cx="5707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Dom(</a:t>
            </a:r>
            <a:r>
              <a:rPr lang="en-US" dirty="0" err="1" smtClean="0"/>
              <a:t>BBi</a:t>
            </a:r>
            <a:r>
              <a:rPr lang="en-US" dirty="0" smtClean="0"/>
              <a:t>) = set of blocks that dominate </a:t>
            </a:r>
            <a:r>
              <a:rPr lang="en-US" dirty="0" err="1" smtClean="0"/>
              <a:t>BBi</a:t>
            </a:r>
            <a:r>
              <a:rPr lang="en-US" dirty="0" smtClean="0"/>
              <a:t>, shown in blue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Dominator Example 2</a:t>
            </a:r>
          </a:p>
        </p:txBody>
      </p:sp>
      <p:sp>
        <p:nvSpPr>
          <p:cNvPr id="12291" name="Rectangle 15"/>
          <p:cNvSpPr>
            <a:spLocks noChangeArrowheads="1"/>
          </p:cNvSpPr>
          <p:nvPr/>
        </p:nvSpPr>
        <p:spPr bwMode="auto">
          <a:xfrm>
            <a:off x="4648200" y="2590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2292" name="Rectangle 16"/>
          <p:cNvSpPr>
            <a:spLocks noChangeArrowheads="1"/>
          </p:cNvSpPr>
          <p:nvPr/>
        </p:nvSpPr>
        <p:spPr bwMode="auto">
          <a:xfrm>
            <a:off x="39624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2293" name="Rectangle 17"/>
          <p:cNvSpPr>
            <a:spLocks noChangeArrowheads="1"/>
          </p:cNvSpPr>
          <p:nvPr/>
        </p:nvSpPr>
        <p:spPr bwMode="auto">
          <a:xfrm>
            <a:off x="5105400" y="4114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2294" name="Rectangle 18"/>
          <p:cNvSpPr>
            <a:spLocks noChangeArrowheads="1"/>
          </p:cNvSpPr>
          <p:nvPr/>
        </p:nvSpPr>
        <p:spPr bwMode="auto">
          <a:xfrm>
            <a:off x="3962400" y="4114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2295" name="Oval 19"/>
          <p:cNvSpPr>
            <a:spLocks noChangeArrowheads="1"/>
          </p:cNvSpPr>
          <p:nvPr/>
        </p:nvSpPr>
        <p:spPr bwMode="auto">
          <a:xfrm>
            <a:off x="3505200" y="18288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2296" name="Oval 20"/>
          <p:cNvSpPr>
            <a:spLocks noChangeArrowheads="1"/>
          </p:cNvSpPr>
          <p:nvPr/>
        </p:nvSpPr>
        <p:spPr bwMode="auto">
          <a:xfrm>
            <a:off x="4648200" y="64008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2297" name="Line 21"/>
          <p:cNvSpPr>
            <a:spLocks noChangeShapeType="1"/>
          </p:cNvSpPr>
          <p:nvPr/>
        </p:nvSpPr>
        <p:spPr bwMode="auto">
          <a:xfrm>
            <a:off x="5029200" y="2286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22"/>
          <p:cNvSpPr>
            <a:spLocks noChangeShapeType="1"/>
          </p:cNvSpPr>
          <p:nvPr/>
        </p:nvSpPr>
        <p:spPr bwMode="auto">
          <a:xfrm>
            <a:off x="5029200" y="6096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Rectangle 23"/>
          <p:cNvSpPr>
            <a:spLocks noChangeArrowheads="1"/>
          </p:cNvSpPr>
          <p:nvPr/>
        </p:nvSpPr>
        <p:spPr bwMode="auto">
          <a:xfrm>
            <a:off x="4648200" y="4953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2300" name="Line 24"/>
          <p:cNvSpPr>
            <a:spLocks noChangeShapeType="1"/>
          </p:cNvSpPr>
          <p:nvPr/>
        </p:nvSpPr>
        <p:spPr bwMode="auto">
          <a:xfrm>
            <a:off x="50292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Rectangle 25"/>
          <p:cNvSpPr>
            <a:spLocks noChangeArrowheads="1"/>
          </p:cNvSpPr>
          <p:nvPr/>
        </p:nvSpPr>
        <p:spPr bwMode="auto">
          <a:xfrm>
            <a:off x="4648200" y="182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2302" name="Line 26"/>
          <p:cNvSpPr>
            <a:spLocks noChangeShapeType="1"/>
          </p:cNvSpPr>
          <p:nvPr/>
        </p:nvSpPr>
        <p:spPr bwMode="auto">
          <a:xfrm>
            <a:off x="4267200" y="2057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27"/>
          <p:cNvSpPr>
            <a:spLocks noChangeShapeType="1"/>
          </p:cNvSpPr>
          <p:nvPr/>
        </p:nvSpPr>
        <p:spPr bwMode="auto">
          <a:xfrm>
            <a:off x="51816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28"/>
          <p:cNvSpPr>
            <a:spLocks noChangeShapeType="1"/>
          </p:cNvSpPr>
          <p:nvPr/>
        </p:nvSpPr>
        <p:spPr bwMode="auto">
          <a:xfrm>
            <a:off x="5181600" y="2438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29"/>
          <p:cNvSpPr>
            <a:spLocks noChangeShapeType="1"/>
          </p:cNvSpPr>
          <p:nvPr/>
        </p:nvSpPr>
        <p:spPr bwMode="auto">
          <a:xfrm>
            <a:off x="6400800" y="24384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30"/>
          <p:cNvSpPr>
            <a:spLocks noChangeShapeType="1"/>
          </p:cNvSpPr>
          <p:nvPr/>
        </p:nvSpPr>
        <p:spPr bwMode="auto">
          <a:xfrm>
            <a:off x="5181600" y="5486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31"/>
          <p:cNvSpPr>
            <a:spLocks noChangeShapeType="1"/>
          </p:cNvSpPr>
          <p:nvPr/>
        </p:nvSpPr>
        <p:spPr bwMode="auto">
          <a:xfrm>
            <a:off x="5181600" y="5486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Rectangle 32"/>
          <p:cNvSpPr>
            <a:spLocks noChangeArrowheads="1"/>
          </p:cNvSpPr>
          <p:nvPr/>
        </p:nvSpPr>
        <p:spPr bwMode="auto">
          <a:xfrm>
            <a:off x="4648200" y="563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2309" name="Line 33"/>
          <p:cNvSpPr>
            <a:spLocks noChangeShapeType="1"/>
          </p:cNvSpPr>
          <p:nvPr/>
        </p:nvSpPr>
        <p:spPr bwMode="auto">
          <a:xfrm>
            <a:off x="4343400" y="37338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0" name="Line 34"/>
          <p:cNvSpPr>
            <a:spLocks noChangeShapeType="1"/>
          </p:cNvSpPr>
          <p:nvPr/>
        </p:nvSpPr>
        <p:spPr bwMode="auto">
          <a:xfrm flipH="1">
            <a:off x="4343400" y="30480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Line 35"/>
          <p:cNvSpPr>
            <a:spLocks noChangeShapeType="1"/>
          </p:cNvSpPr>
          <p:nvPr/>
        </p:nvSpPr>
        <p:spPr bwMode="auto">
          <a:xfrm>
            <a:off x="5029200" y="3048000"/>
            <a:ext cx="533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2" name="Line 36"/>
          <p:cNvSpPr>
            <a:spLocks noChangeShapeType="1"/>
          </p:cNvSpPr>
          <p:nvPr/>
        </p:nvSpPr>
        <p:spPr bwMode="auto">
          <a:xfrm>
            <a:off x="4267200" y="3733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Line 37"/>
          <p:cNvSpPr>
            <a:spLocks noChangeShapeType="1"/>
          </p:cNvSpPr>
          <p:nvPr/>
        </p:nvSpPr>
        <p:spPr bwMode="auto">
          <a:xfrm>
            <a:off x="4343400" y="45720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4" name="Line 38"/>
          <p:cNvSpPr>
            <a:spLocks noChangeShapeType="1"/>
          </p:cNvSpPr>
          <p:nvPr/>
        </p:nvSpPr>
        <p:spPr bwMode="auto">
          <a:xfrm flipH="1">
            <a:off x="5105400" y="45720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Line 39"/>
          <p:cNvSpPr>
            <a:spLocks noChangeShapeType="1"/>
          </p:cNvSpPr>
          <p:nvPr/>
        </p:nvSpPr>
        <p:spPr bwMode="auto">
          <a:xfrm>
            <a:off x="4191000" y="4572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Line 40"/>
          <p:cNvSpPr>
            <a:spLocks noChangeShapeType="1"/>
          </p:cNvSpPr>
          <p:nvPr/>
        </p:nvSpPr>
        <p:spPr bwMode="auto">
          <a:xfrm flipH="1">
            <a:off x="3733800" y="4724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Line 41"/>
          <p:cNvSpPr>
            <a:spLocks noChangeShapeType="1"/>
          </p:cNvSpPr>
          <p:nvPr/>
        </p:nvSpPr>
        <p:spPr bwMode="auto">
          <a:xfrm flipV="1">
            <a:off x="3733800" y="31242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8" name="Line 42"/>
          <p:cNvSpPr>
            <a:spLocks noChangeShapeType="1"/>
          </p:cNvSpPr>
          <p:nvPr/>
        </p:nvSpPr>
        <p:spPr bwMode="auto">
          <a:xfrm>
            <a:off x="3733800" y="3124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9" name="Line 43"/>
          <p:cNvSpPr>
            <a:spLocks noChangeShapeType="1"/>
          </p:cNvSpPr>
          <p:nvPr/>
        </p:nvSpPr>
        <p:spPr bwMode="auto">
          <a:xfrm>
            <a:off x="4038600" y="3124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Dominator Analysis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2672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Compute dom(BBi) = set of BBs that dominate BBi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Initialization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Dom(entry) = entry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Dom(everything else) = all nodes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Iterative computation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while change, do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change = false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for each BB (except the entry BB)</a:t>
            </a:r>
          </a:p>
          <a:p>
            <a:pPr lvl="3">
              <a:lnSpc>
                <a:spcPct val="90000"/>
              </a:lnSpc>
            </a:pPr>
            <a:r>
              <a:rPr lang="en-US" altLang="en-US" smtClean="0"/>
              <a:t>tmp(BB) = BB + {intersect of Dom of all predecessor BB’s}</a:t>
            </a:r>
          </a:p>
          <a:p>
            <a:pPr lvl="3">
              <a:lnSpc>
                <a:spcPct val="90000"/>
              </a:lnSpc>
            </a:pPr>
            <a:r>
              <a:rPr lang="en-US" altLang="en-US" smtClean="0"/>
              <a:t>if (tmp(BB) != dom(BB))</a:t>
            </a:r>
          </a:p>
          <a:p>
            <a:pPr lvl="4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mtClean="0"/>
              <a:t>dom(BB) = tmp(BB)</a:t>
            </a:r>
          </a:p>
          <a:p>
            <a:pPr lvl="4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mtClean="0"/>
              <a:t>change = true</a:t>
            </a: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63246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57150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64008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19" name="Rectangle 8"/>
          <p:cNvSpPr>
            <a:spLocks noChangeArrowheads="1"/>
          </p:cNvSpPr>
          <p:nvPr/>
        </p:nvSpPr>
        <p:spPr bwMode="auto">
          <a:xfrm>
            <a:off x="68580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3320" name="Rectangle 9"/>
          <p:cNvSpPr>
            <a:spLocks noChangeArrowheads="1"/>
          </p:cNvSpPr>
          <p:nvPr/>
        </p:nvSpPr>
        <p:spPr bwMode="auto">
          <a:xfrm>
            <a:off x="57912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3321" name="Line 10"/>
          <p:cNvSpPr>
            <a:spLocks noChangeShapeType="1"/>
          </p:cNvSpPr>
          <p:nvPr/>
        </p:nvSpPr>
        <p:spPr bwMode="auto">
          <a:xfrm>
            <a:off x="6705600" y="2895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1"/>
          <p:cNvSpPr>
            <a:spLocks noChangeShapeType="1"/>
          </p:cNvSpPr>
          <p:nvPr/>
        </p:nvSpPr>
        <p:spPr bwMode="auto">
          <a:xfrm flipH="1">
            <a:off x="6096000" y="2895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Rectangle 12"/>
          <p:cNvSpPr>
            <a:spLocks noChangeArrowheads="1"/>
          </p:cNvSpPr>
          <p:nvPr/>
        </p:nvSpPr>
        <p:spPr bwMode="auto">
          <a:xfrm>
            <a:off x="68580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3324" name="Rectangle 13"/>
          <p:cNvSpPr>
            <a:spLocks noChangeArrowheads="1"/>
          </p:cNvSpPr>
          <p:nvPr/>
        </p:nvSpPr>
        <p:spPr bwMode="auto">
          <a:xfrm>
            <a:off x="64008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3325" name="Line 14"/>
          <p:cNvSpPr>
            <a:spLocks noChangeShapeType="1"/>
          </p:cNvSpPr>
          <p:nvPr/>
        </p:nvSpPr>
        <p:spPr bwMode="auto">
          <a:xfrm>
            <a:off x="6096000" y="3657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5"/>
          <p:cNvSpPr>
            <a:spLocks noChangeShapeType="1"/>
          </p:cNvSpPr>
          <p:nvPr/>
        </p:nvSpPr>
        <p:spPr bwMode="auto">
          <a:xfrm flipH="1">
            <a:off x="67818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6"/>
          <p:cNvSpPr>
            <a:spLocks noChangeShapeType="1"/>
          </p:cNvSpPr>
          <p:nvPr/>
        </p:nvSpPr>
        <p:spPr bwMode="auto">
          <a:xfrm flipH="1">
            <a:off x="6172200" y="4419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7"/>
          <p:cNvSpPr>
            <a:spLocks noChangeShapeType="1"/>
          </p:cNvSpPr>
          <p:nvPr/>
        </p:nvSpPr>
        <p:spPr bwMode="auto">
          <a:xfrm>
            <a:off x="67818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18"/>
          <p:cNvSpPr>
            <a:spLocks noChangeShapeType="1"/>
          </p:cNvSpPr>
          <p:nvPr/>
        </p:nvSpPr>
        <p:spPr bwMode="auto">
          <a:xfrm>
            <a:off x="6172200" y="5181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19"/>
          <p:cNvSpPr>
            <a:spLocks noChangeShapeType="1"/>
          </p:cNvSpPr>
          <p:nvPr/>
        </p:nvSpPr>
        <p:spPr bwMode="auto">
          <a:xfrm flipH="1">
            <a:off x="6781800" y="5181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Oval 20"/>
          <p:cNvSpPr>
            <a:spLocks noChangeArrowheads="1"/>
          </p:cNvSpPr>
          <p:nvPr/>
        </p:nvSpPr>
        <p:spPr bwMode="auto">
          <a:xfrm>
            <a:off x="6324600" y="17526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3332" name="Oval 21"/>
          <p:cNvSpPr>
            <a:spLocks noChangeArrowheads="1"/>
          </p:cNvSpPr>
          <p:nvPr/>
        </p:nvSpPr>
        <p:spPr bwMode="auto">
          <a:xfrm>
            <a:off x="64008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3333" name="Line 22"/>
          <p:cNvSpPr>
            <a:spLocks noChangeShapeType="1"/>
          </p:cNvSpPr>
          <p:nvPr/>
        </p:nvSpPr>
        <p:spPr bwMode="auto">
          <a:xfrm>
            <a:off x="67056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3"/>
          <p:cNvSpPr>
            <a:spLocks noChangeShapeType="1"/>
          </p:cNvSpPr>
          <p:nvPr/>
        </p:nvSpPr>
        <p:spPr bwMode="auto">
          <a:xfrm>
            <a:off x="67818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24"/>
          <p:cNvSpPr>
            <a:spLocks noChangeShapeType="1"/>
          </p:cNvSpPr>
          <p:nvPr/>
        </p:nvSpPr>
        <p:spPr bwMode="auto">
          <a:xfrm>
            <a:off x="69342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25"/>
          <p:cNvSpPr>
            <a:spLocks noChangeShapeType="1"/>
          </p:cNvSpPr>
          <p:nvPr/>
        </p:nvSpPr>
        <p:spPr bwMode="auto">
          <a:xfrm>
            <a:off x="6934200" y="6096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26"/>
          <p:cNvSpPr>
            <a:spLocks noChangeShapeType="1"/>
          </p:cNvSpPr>
          <p:nvPr/>
        </p:nvSpPr>
        <p:spPr bwMode="auto">
          <a:xfrm flipH="1">
            <a:off x="7162800" y="3886200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27"/>
          <p:cNvSpPr>
            <a:spLocks noChangeShapeType="1"/>
          </p:cNvSpPr>
          <p:nvPr/>
        </p:nvSpPr>
        <p:spPr bwMode="auto">
          <a:xfrm flipV="1">
            <a:off x="8077200" y="38862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28"/>
          <p:cNvSpPr>
            <a:spLocks noChangeShapeType="1"/>
          </p:cNvSpPr>
          <p:nvPr/>
        </p:nvSpPr>
        <p:spPr bwMode="auto">
          <a:xfrm>
            <a:off x="7315200" y="3886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Immediate Dominator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u="sng" smtClean="0"/>
              <a:t>Defn: Immediate dominator</a:t>
            </a:r>
            <a:r>
              <a:rPr lang="en-US" altLang="en-US" smtClean="0"/>
              <a:t> (idom) – Each node n has a unique immediate dominator m that is the </a:t>
            </a:r>
            <a:r>
              <a:rPr lang="en-US" altLang="en-US" smtClean="0">
                <a:solidFill>
                  <a:srgbClr val="FF0000"/>
                </a:solidFill>
              </a:rPr>
              <a:t>last dominator </a:t>
            </a:r>
            <a:r>
              <a:rPr lang="en-US" altLang="en-US" smtClean="0"/>
              <a:t>of n on any path from the initial node to n</a:t>
            </a:r>
          </a:p>
          <a:p>
            <a:pPr lvl="1"/>
            <a:r>
              <a:rPr lang="en-US" altLang="en-US" smtClean="0"/>
              <a:t>Closest node that dominates</a:t>
            </a:r>
          </a:p>
        </p:txBody>
      </p:sp>
      <p:sp>
        <p:nvSpPr>
          <p:cNvPr id="14340" name="Rectangle 24"/>
          <p:cNvSpPr>
            <a:spLocks noChangeArrowheads="1"/>
          </p:cNvSpPr>
          <p:nvPr/>
        </p:nvSpPr>
        <p:spPr bwMode="auto">
          <a:xfrm>
            <a:off x="63246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4341" name="Rectangle 25"/>
          <p:cNvSpPr>
            <a:spLocks noChangeArrowheads="1"/>
          </p:cNvSpPr>
          <p:nvPr/>
        </p:nvSpPr>
        <p:spPr bwMode="auto">
          <a:xfrm>
            <a:off x="57150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4342" name="Rectangle 26"/>
          <p:cNvSpPr>
            <a:spLocks noChangeArrowheads="1"/>
          </p:cNvSpPr>
          <p:nvPr/>
        </p:nvSpPr>
        <p:spPr bwMode="auto">
          <a:xfrm>
            <a:off x="64008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4343" name="Rectangle 27"/>
          <p:cNvSpPr>
            <a:spLocks noChangeArrowheads="1"/>
          </p:cNvSpPr>
          <p:nvPr/>
        </p:nvSpPr>
        <p:spPr bwMode="auto">
          <a:xfrm>
            <a:off x="68580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4344" name="Rectangle 28"/>
          <p:cNvSpPr>
            <a:spLocks noChangeArrowheads="1"/>
          </p:cNvSpPr>
          <p:nvPr/>
        </p:nvSpPr>
        <p:spPr bwMode="auto">
          <a:xfrm>
            <a:off x="57912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4345" name="Line 29"/>
          <p:cNvSpPr>
            <a:spLocks noChangeShapeType="1"/>
          </p:cNvSpPr>
          <p:nvPr/>
        </p:nvSpPr>
        <p:spPr bwMode="auto">
          <a:xfrm>
            <a:off x="6705600" y="2895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30"/>
          <p:cNvSpPr>
            <a:spLocks noChangeShapeType="1"/>
          </p:cNvSpPr>
          <p:nvPr/>
        </p:nvSpPr>
        <p:spPr bwMode="auto">
          <a:xfrm flipH="1">
            <a:off x="6096000" y="2895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Rectangle 31"/>
          <p:cNvSpPr>
            <a:spLocks noChangeArrowheads="1"/>
          </p:cNvSpPr>
          <p:nvPr/>
        </p:nvSpPr>
        <p:spPr bwMode="auto">
          <a:xfrm>
            <a:off x="68580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4348" name="Rectangle 32"/>
          <p:cNvSpPr>
            <a:spLocks noChangeArrowheads="1"/>
          </p:cNvSpPr>
          <p:nvPr/>
        </p:nvSpPr>
        <p:spPr bwMode="auto">
          <a:xfrm>
            <a:off x="64008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4349" name="Line 33"/>
          <p:cNvSpPr>
            <a:spLocks noChangeShapeType="1"/>
          </p:cNvSpPr>
          <p:nvPr/>
        </p:nvSpPr>
        <p:spPr bwMode="auto">
          <a:xfrm>
            <a:off x="6096000" y="3657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34"/>
          <p:cNvSpPr>
            <a:spLocks noChangeShapeType="1"/>
          </p:cNvSpPr>
          <p:nvPr/>
        </p:nvSpPr>
        <p:spPr bwMode="auto">
          <a:xfrm flipH="1">
            <a:off x="67818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35"/>
          <p:cNvSpPr>
            <a:spLocks noChangeShapeType="1"/>
          </p:cNvSpPr>
          <p:nvPr/>
        </p:nvSpPr>
        <p:spPr bwMode="auto">
          <a:xfrm flipH="1">
            <a:off x="6172200" y="4419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36"/>
          <p:cNvSpPr>
            <a:spLocks noChangeShapeType="1"/>
          </p:cNvSpPr>
          <p:nvPr/>
        </p:nvSpPr>
        <p:spPr bwMode="auto">
          <a:xfrm>
            <a:off x="67818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37"/>
          <p:cNvSpPr>
            <a:spLocks noChangeShapeType="1"/>
          </p:cNvSpPr>
          <p:nvPr/>
        </p:nvSpPr>
        <p:spPr bwMode="auto">
          <a:xfrm>
            <a:off x="6172200" y="5181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38"/>
          <p:cNvSpPr>
            <a:spLocks noChangeShapeType="1"/>
          </p:cNvSpPr>
          <p:nvPr/>
        </p:nvSpPr>
        <p:spPr bwMode="auto">
          <a:xfrm flipH="1">
            <a:off x="6781800" y="5181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Oval 39"/>
          <p:cNvSpPr>
            <a:spLocks noChangeArrowheads="1"/>
          </p:cNvSpPr>
          <p:nvPr/>
        </p:nvSpPr>
        <p:spPr bwMode="auto">
          <a:xfrm>
            <a:off x="6324600" y="17526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4356" name="Oval 40"/>
          <p:cNvSpPr>
            <a:spLocks noChangeArrowheads="1"/>
          </p:cNvSpPr>
          <p:nvPr/>
        </p:nvSpPr>
        <p:spPr bwMode="auto">
          <a:xfrm>
            <a:off x="64008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4357" name="Line 41"/>
          <p:cNvSpPr>
            <a:spLocks noChangeShapeType="1"/>
          </p:cNvSpPr>
          <p:nvPr/>
        </p:nvSpPr>
        <p:spPr bwMode="auto">
          <a:xfrm>
            <a:off x="67056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42"/>
          <p:cNvSpPr>
            <a:spLocks noChangeShapeType="1"/>
          </p:cNvSpPr>
          <p:nvPr/>
        </p:nvSpPr>
        <p:spPr bwMode="auto">
          <a:xfrm>
            <a:off x="67818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43"/>
          <p:cNvSpPr>
            <a:spLocks noChangeShapeType="1"/>
          </p:cNvSpPr>
          <p:nvPr/>
        </p:nvSpPr>
        <p:spPr bwMode="auto">
          <a:xfrm>
            <a:off x="69342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44"/>
          <p:cNvSpPr>
            <a:spLocks noChangeShapeType="1"/>
          </p:cNvSpPr>
          <p:nvPr/>
        </p:nvSpPr>
        <p:spPr bwMode="auto">
          <a:xfrm>
            <a:off x="6934200" y="6096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1" name="Line 45"/>
          <p:cNvSpPr>
            <a:spLocks noChangeShapeType="1"/>
          </p:cNvSpPr>
          <p:nvPr/>
        </p:nvSpPr>
        <p:spPr bwMode="auto">
          <a:xfrm flipH="1">
            <a:off x="7162800" y="3886200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46"/>
          <p:cNvSpPr>
            <a:spLocks noChangeShapeType="1"/>
          </p:cNvSpPr>
          <p:nvPr/>
        </p:nvSpPr>
        <p:spPr bwMode="auto">
          <a:xfrm flipV="1">
            <a:off x="8077200" y="38862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Line 47"/>
          <p:cNvSpPr>
            <a:spLocks noChangeShapeType="1"/>
          </p:cNvSpPr>
          <p:nvPr/>
        </p:nvSpPr>
        <p:spPr bwMode="auto">
          <a:xfrm>
            <a:off x="7315200" y="3886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8725</TotalTime>
  <Words>1521</Words>
  <Application>Microsoft Office PowerPoint</Application>
  <PresentationFormat>Custom</PresentationFormat>
  <Paragraphs>337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Courier New</vt:lpstr>
      <vt:lpstr>Hewlett</vt:lpstr>
      <vt:lpstr>Monotype Sorts</vt:lpstr>
      <vt:lpstr>Times New Roman</vt:lpstr>
      <vt:lpstr>Wingdings</vt:lpstr>
      <vt:lpstr>hp new</vt:lpstr>
      <vt:lpstr>EECS 583 – Class 2 Control Flow Analysis</vt:lpstr>
      <vt:lpstr>Announcements &amp; Reading Material</vt:lpstr>
      <vt:lpstr>From Last Time: Identifying BBs - Answer</vt:lpstr>
      <vt:lpstr>From Last Time:  Control Flow Graph (CFG)</vt:lpstr>
      <vt:lpstr>From Last Time: Property of CFGs: Dominator (DOM)</vt:lpstr>
      <vt:lpstr>From Last Time: Dominator Example 1</vt:lpstr>
      <vt:lpstr>Dominator Example 2</vt:lpstr>
      <vt:lpstr>Dominator Analysis</vt:lpstr>
      <vt:lpstr>Immediate Dominator</vt:lpstr>
      <vt:lpstr>Dominator Tree</vt:lpstr>
      <vt:lpstr>Dominator Tree Example</vt:lpstr>
      <vt:lpstr>Post Dominator (PDOM)</vt:lpstr>
      <vt:lpstr>Post Dominator Example 1</vt:lpstr>
      <vt:lpstr>Post Dominator Example 2</vt:lpstr>
      <vt:lpstr>Immediate Post Dominator</vt:lpstr>
      <vt:lpstr>Why Do We Care About Dominators?</vt:lpstr>
      <vt:lpstr>Natural Loops </vt:lpstr>
      <vt:lpstr>Backedge Example</vt:lpstr>
      <vt:lpstr>Loop Detection </vt:lpstr>
      <vt:lpstr>Loop Detection Example</vt:lpstr>
      <vt:lpstr>Important Parts of a Loop</vt:lpstr>
      <vt:lpstr>Find the Preheaders for each Loop</vt:lpstr>
      <vt:lpstr>Characteristics of a Loop</vt:lpstr>
      <vt:lpstr>Trip Count Calculation Example</vt:lpstr>
      <vt:lpstr>Reducible Flow Graphs</vt:lpstr>
    </vt:vector>
  </TitlesOfParts>
  <Company>HPL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width optimization (part II) &amp; Lookup table generation</dc:title>
  <dc:creator>Scott Mahlke</dc:creator>
  <cp:lastModifiedBy>mahlke</cp:lastModifiedBy>
  <cp:revision>181</cp:revision>
  <cp:lastPrinted>2001-10-18T06:50:13Z</cp:lastPrinted>
  <dcterms:created xsi:type="dcterms:W3CDTF">1999-01-24T07:45:10Z</dcterms:created>
  <dcterms:modified xsi:type="dcterms:W3CDTF">2023-01-09T02:12:47Z</dcterms:modified>
</cp:coreProperties>
</file>