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603" r:id="rId3"/>
    <p:sldId id="683" r:id="rId4"/>
    <p:sldId id="681" r:id="rId5"/>
    <p:sldId id="682" r:id="rId6"/>
    <p:sldId id="673" r:id="rId7"/>
    <p:sldId id="684" r:id="rId8"/>
    <p:sldId id="697" r:id="rId9"/>
    <p:sldId id="685" r:id="rId10"/>
    <p:sldId id="675" r:id="rId11"/>
    <p:sldId id="676" r:id="rId12"/>
    <p:sldId id="677" r:id="rId13"/>
    <p:sldId id="700" r:id="rId14"/>
    <p:sldId id="688" r:id="rId15"/>
    <p:sldId id="689" r:id="rId16"/>
    <p:sldId id="703" r:id="rId17"/>
    <p:sldId id="690" r:id="rId18"/>
    <p:sldId id="698" r:id="rId19"/>
    <p:sldId id="701" r:id="rId20"/>
    <p:sldId id="691" r:id="rId21"/>
    <p:sldId id="693" r:id="rId22"/>
    <p:sldId id="704" r:id="rId23"/>
    <p:sldId id="699" r:id="rId24"/>
    <p:sldId id="692" r:id="rId25"/>
    <p:sldId id="702" r:id="rId26"/>
    <p:sldId id="695" r:id="rId27"/>
    <p:sldId id="696" r:id="rId28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65F0833C-6DE8-45FB-B626-CD4C4B13A4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419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0EA5C48-F12C-4DDD-BA5F-76BF48436E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333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838BE8-D41B-41B7-A159-CB6F259E8CEA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441106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3DD1B841-268A-4AFD-9A1C-C8CFC2F9C0F1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3856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7099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1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38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16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74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9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2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8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3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1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25E028D9-E0BC-4B62-B434-A27A1B183AF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  <p:sldLayoutId id="214748385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15</a:t>
            </a:r>
            <a:br>
              <a:rPr lang="en-US" altLang="en-US" sz="4800" dirty="0" smtClean="0"/>
            </a:br>
            <a:r>
              <a:rPr lang="en-US" altLang="en-US" sz="4800" dirty="0" smtClean="0"/>
              <a:t>Exam Review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March 13, 2023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Studying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1489075"/>
            <a:ext cx="8431212" cy="52165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100" dirty="0"/>
              <a:t>7</a:t>
            </a:r>
            <a:r>
              <a:rPr lang="en-US" altLang="en-US" sz="2100" dirty="0" smtClean="0"/>
              <a:t> </a:t>
            </a:r>
            <a:r>
              <a:rPr lang="en-US" altLang="en-US" sz="2100" dirty="0" smtClean="0"/>
              <a:t>exams (F12-F13, F18, F19, F20, </a:t>
            </a:r>
            <a:r>
              <a:rPr lang="en-US" altLang="en-US" sz="2100" dirty="0" smtClean="0"/>
              <a:t>F21, F22) </a:t>
            </a:r>
            <a:r>
              <a:rPr lang="en-US" altLang="en-US" sz="2100" dirty="0" smtClean="0"/>
              <a:t>are posted on the course website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Note – Past exams may not accurately predict future exams!!</a:t>
            </a:r>
          </a:p>
          <a:p>
            <a:pPr lvl="1"/>
            <a:r>
              <a:rPr lang="en-US" altLang="en-US" sz="1800" dirty="0" err="1" smtClean="0">
                <a:solidFill>
                  <a:srgbClr val="FF0000"/>
                </a:solidFill>
              </a:rPr>
              <a:t>Fomat</a:t>
            </a:r>
            <a:r>
              <a:rPr lang="en-US" altLang="en-US" sz="1800" dirty="0" smtClean="0">
                <a:solidFill>
                  <a:srgbClr val="FF0000"/>
                </a:solidFill>
              </a:rPr>
              <a:t> will be similar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Work out the problems without looking at the answers</a:t>
            </a:r>
            <a:r>
              <a:rPr lang="en-US" altLang="en-US" sz="1800" dirty="0" smtClean="0">
                <a:solidFill>
                  <a:srgbClr val="FF0000"/>
                </a:solidFill>
              </a:rPr>
              <a:t>!</a:t>
            </a:r>
          </a:p>
          <a:p>
            <a:pPr lvl="1"/>
            <a:r>
              <a:rPr lang="en-US" altLang="en-US" sz="1800" b="1" dirty="0" smtClean="0">
                <a:solidFill>
                  <a:srgbClr val="FF0000"/>
                </a:solidFill>
              </a:rPr>
              <a:t>We will have less time than previous exams, so ours will be shorter than prior exams</a:t>
            </a:r>
            <a:endParaRPr lang="en-US" altLang="en-US" sz="2100" b="1" dirty="0" smtClean="0"/>
          </a:p>
          <a:p>
            <a:r>
              <a:rPr lang="en-US" altLang="en-US" sz="2100" dirty="0" smtClean="0"/>
              <a:t>Preparing yourself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Yes, you should study even though its open notes</a:t>
            </a:r>
          </a:p>
          <a:p>
            <a:pPr lvl="2"/>
            <a:r>
              <a:rPr lang="en-US" altLang="en-US" sz="1600" dirty="0" smtClean="0"/>
              <a:t>Lots of material that you have likely forgotten from early this semester</a:t>
            </a:r>
          </a:p>
          <a:p>
            <a:pPr lvl="2"/>
            <a:r>
              <a:rPr lang="en-US" altLang="en-US" sz="1600" dirty="0" smtClean="0"/>
              <a:t>Refresh your memories, especially the old topics</a:t>
            </a:r>
          </a:p>
          <a:p>
            <a:pPr lvl="2"/>
            <a:r>
              <a:rPr lang="en-US" altLang="en-US" sz="1600" dirty="0" smtClean="0"/>
              <a:t>No memorization required, but you need to be familiar with the material to finish the exam</a:t>
            </a:r>
            <a:endParaRPr lang="en-US" altLang="en-US" dirty="0" smtClean="0"/>
          </a:p>
          <a:p>
            <a:pPr lvl="1"/>
            <a:r>
              <a:rPr lang="en-US" altLang="en-US" sz="1800" dirty="0" smtClean="0"/>
              <a:t>Go through lecture notes, especially the examples!</a:t>
            </a:r>
          </a:p>
          <a:p>
            <a:pPr lvl="1"/>
            <a:r>
              <a:rPr lang="en-US" altLang="en-US" sz="1800" dirty="0" smtClean="0"/>
              <a:t>If you are confused on a topic, go through the reading</a:t>
            </a:r>
          </a:p>
          <a:p>
            <a:pPr lvl="1"/>
            <a:r>
              <a:rPr lang="en-US" altLang="en-US" sz="1800" dirty="0" smtClean="0"/>
              <a:t>Go through the practice exams (Don’t look at the answer) as the final step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 Topics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100" dirty="0" smtClean="0"/>
              <a:t>Control flow analysis</a:t>
            </a:r>
          </a:p>
          <a:p>
            <a:pPr lvl="1"/>
            <a:r>
              <a:rPr lang="en-US" altLang="en-US" sz="1800" dirty="0" smtClean="0"/>
              <a:t>Control flow graphs, Dom/</a:t>
            </a:r>
            <a:r>
              <a:rPr lang="en-US" altLang="en-US" sz="1800" dirty="0" err="1" smtClean="0"/>
              <a:t>pdom</a:t>
            </a:r>
            <a:r>
              <a:rPr lang="en-US" altLang="en-US" sz="1800" dirty="0" smtClean="0"/>
              <a:t>, Loop detection</a:t>
            </a:r>
          </a:p>
          <a:p>
            <a:pPr lvl="1"/>
            <a:r>
              <a:rPr lang="en-US" altLang="en-US" sz="1800" dirty="0" smtClean="0"/>
              <a:t>Trace selection, superblocks</a:t>
            </a:r>
          </a:p>
          <a:p>
            <a:r>
              <a:rPr lang="en-US" altLang="en-US" sz="2100" dirty="0" smtClean="0"/>
              <a:t>Predicated execution</a:t>
            </a:r>
          </a:p>
          <a:p>
            <a:pPr lvl="1"/>
            <a:r>
              <a:rPr lang="en-US" altLang="en-US" sz="1800" dirty="0" smtClean="0"/>
              <a:t>Control dependence analysis, if-conversion</a:t>
            </a:r>
          </a:p>
          <a:p>
            <a:r>
              <a:rPr lang="en-US" altLang="en-US" sz="2100" dirty="0" smtClean="0"/>
              <a:t>Dataflow analysis</a:t>
            </a:r>
          </a:p>
          <a:p>
            <a:pPr lvl="1"/>
            <a:r>
              <a:rPr lang="en-US" altLang="en-US" sz="1800" dirty="0" smtClean="0"/>
              <a:t>Liveness, reaching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, DU/UD chains,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/</a:t>
            </a:r>
            <a:r>
              <a:rPr lang="en-US" altLang="en-US" sz="1800" dirty="0" err="1" smtClean="0"/>
              <a:t>exprs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Static single assignment – </a:t>
            </a:r>
            <a:r>
              <a:rPr lang="en-US" altLang="en-US" sz="1800" dirty="0" smtClean="0">
                <a:solidFill>
                  <a:srgbClr val="FF0000"/>
                </a:solidFill>
              </a:rPr>
              <a:t>Make sure you understand SSA!</a:t>
            </a:r>
          </a:p>
          <a:p>
            <a:r>
              <a:rPr lang="en-US" altLang="en-US" sz="2100" dirty="0" smtClean="0"/>
              <a:t>Optimizations</a:t>
            </a:r>
          </a:p>
          <a:p>
            <a:pPr lvl="1"/>
            <a:r>
              <a:rPr lang="en-US" altLang="en-US" sz="1800" dirty="0" smtClean="0"/>
              <a:t>Classical: Dead code </a:t>
            </a:r>
            <a:r>
              <a:rPr lang="en-US" altLang="en-US" sz="1800" dirty="0" err="1" smtClean="0"/>
              <a:t>elim</a:t>
            </a:r>
            <a:r>
              <a:rPr lang="en-US" altLang="en-US" sz="1800" dirty="0" smtClean="0"/>
              <a:t>, constant/copy prop, CSE, LICM, induction variable strength reduction</a:t>
            </a:r>
          </a:p>
          <a:p>
            <a:pPr lvl="1"/>
            <a:r>
              <a:rPr lang="en-US" altLang="en-US" sz="1800" dirty="0" smtClean="0"/>
              <a:t>ILP optimizations - unrolling, tree height reduction, induction/accumulator expansion – </a:t>
            </a:r>
            <a:r>
              <a:rPr lang="en-US" altLang="en-US" sz="1800" dirty="0" smtClean="0">
                <a:solidFill>
                  <a:srgbClr val="FF0000"/>
                </a:solidFill>
              </a:rPr>
              <a:t>Just understand the concepts</a:t>
            </a:r>
          </a:p>
          <a:p>
            <a:pPr lvl="1"/>
            <a:r>
              <a:rPr lang="en-US" altLang="en-US" sz="1800" dirty="0" smtClean="0"/>
              <a:t>Speculative optimization – like HW2</a:t>
            </a:r>
          </a:p>
          <a:p>
            <a:endParaRPr lang="en-US" altLang="en-US" sz="21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 Topics - Continued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Acyclic scheduling</a:t>
            </a:r>
          </a:p>
          <a:p>
            <a:pPr lvl="1"/>
            <a:r>
              <a:rPr lang="en-US" altLang="en-US" dirty="0" smtClean="0"/>
              <a:t>Dependence graphs, </a:t>
            </a:r>
            <a:r>
              <a:rPr lang="en-US" altLang="en-US" dirty="0" err="1" smtClean="0"/>
              <a:t>Estart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Lstart</a:t>
            </a:r>
            <a:r>
              <a:rPr lang="en-US" altLang="en-US" dirty="0" smtClean="0"/>
              <a:t>/Slack, list scheduling</a:t>
            </a:r>
          </a:p>
          <a:p>
            <a:pPr lvl="1"/>
            <a:r>
              <a:rPr lang="en-US" altLang="en-US" dirty="0" smtClean="0"/>
              <a:t>Code motion across branches, speculation, exceptions</a:t>
            </a:r>
          </a:p>
          <a:p>
            <a:r>
              <a:rPr lang="en-US" altLang="en-US" dirty="0" smtClean="0"/>
              <a:t>Software pipelining</a:t>
            </a:r>
          </a:p>
          <a:p>
            <a:pPr lvl="1"/>
            <a:r>
              <a:rPr lang="en-US" altLang="en-US" dirty="0" smtClean="0"/>
              <a:t>DSA form, </a:t>
            </a:r>
            <a:r>
              <a:rPr lang="en-US" altLang="en-US" dirty="0" err="1" smtClean="0"/>
              <a:t>ResMII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RecMII</a:t>
            </a:r>
            <a:r>
              <a:rPr lang="en-US" altLang="en-US" dirty="0" smtClean="0"/>
              <a:t>, modulo scheduling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Make sure you can modulo schedule a loop!</a:t>
            </a:r>
          </a:p>
          <a:p>
            <a:pPr lvl="1"/>
            <a:r>
              <a:rPr lang="en-US" altLang="en-US" dirty="0" smtClean="0"/>
              <a:t>Execution control with LC, ESC</a:t>
            </a:r>
          </a:p>
          <a:p>
            <a:r>
              <a:rPr lang="en-US" altLang="en-US" dirty="0" smtClean="0"/>
              <a:t>Register allocation</a:t>
            </a:r>
          </a:p>
          <a:p>
            <a:pPr lvl="1"/>
            <a:r>
              <a:rPr lang="en-US" altLang="en-US" dirty="0" smtClean="0"/>
              <a:t>Interference graph, graph coloring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Work Out Some Sample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15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I: Short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questions – a couple of minutes </a:t>
            </a:r>
            <a:r>
              <a:rPr lang="en-US" dirty="0" smtClean="0"/>
              <a:t>each</a:t>
            </a:r>
          </a:p>
          <a:p>
            <a:pPr lvl="1"/>
            <a:r>
              <a:rPr lang="en-US" dirty="0"/>
              <a:t>Don’t waste too much time on any single question</a:t>
            </a:r>
          </a:p>
          <a:p>
            <a:pPr lvl="1"/>
            <a:r>
              <a:rPr lang="en-US" dirty="0" smtClean="0"/>
              <a:t>Come back later to questions you don’t know the answer</a:t>
            </a:r>
            <a:endParaRPr lang="en-US" dirty="0" smtClean="0"/>
          </a:p>
          <a:p>
            <a:r>
              <a:rPr lang="en-US" dirty="0" smtClean="0"/>
              <a:t>Basic facts/trends</a:t>
            </a:r>
          </a:p>
          <a:p>
            <a:r>
              <a:rPr lang="en-US" dirty="0" smtClean="0"/>
              <a:t>Most should be obvious, but some a little </a:t>
            </a:r>
            <a:r>
              <a:rPr lang="en-US" dirty="0" smtClean="0"/>
              <a:t>thought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9238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1 – Fall 2021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main difference between reaching definitions and available </a:t>
            </a:r>
            <a:r>
              <a:rPr lang="en-US" dirty="0" smtClean="0"/>
              <a:t>definitions?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7887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</a:t>
            </a:r>
            <a:r>
              <a:rPr lang="en-US" altLang="en-US" dirty="0" smtClean="0"/>
              <a:t>2 </a:t>
            </a:r>
            <a:r>
              <a:rPr lang="en-US" altLang="en-US" dirty="0" smtClean="0"/>
              <a:t>– Fall </a:t>
            </a:r>
            <a:r>
              <a:rPr lang="en-US" altLang="en-US" dirty="0" smtClean="0"/>
              <a:t>2022</a:t>
            </a:r>
            <a:endParaRPr lang="en-US" altLang="en-US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main purpose of a compiler identifying and co-locating hot blocks of code together as done with trace </a:t>
            </a:r>
            <a:r>
              <a:rPr lang="en-US" dirty="0" smtClean="0"/>
              <a:t>selection</a:t>
            </a:r>
            <a:r>
              <a:rPr lang="en-US" dirty="0" smtClean="0"/>
              <a:t>?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1112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 3 – Fall 2018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When a compiler scheduler wants to speculate an instruction, name one issue that it must consider to preserve correctness of the resulting code.</a:t>
            </a:r>
          </a:p>
        </p:txBody>
      </p:sp>
    </p:spTree>
    <p:extLst>
      <p:ext uri="{BB962C8B-B14F-4D97-AF65-F5344CB8AC3E}">
        <p14:creationId xmlns:p14="http://schemas.microsoft.com/office/powerpoint/2010/main" val="3806032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 – Fall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often possible to improve the performance of a loop limited by </a:t>
            </a:r>
            <a:r>
              <a:rPr lang="en-US" dirty="0" err="1"/>
              <a:t>RecMII</a:t>
            </a:r>
            <a:r>
              <a:rPr lang="en-US" dirty="0"/>
              <a:t> by adding resources to the processor. Is the preceding statement True or False? Justify your answer</a:t>
            </a:r>
          </a:p>
        </p:txBody>
      </p:sp>
    </p:spTree>
    <p:extLst>
      <p:ext uri="{BB962C8B-B14F-4D97-AF65-F5344CB8AC3E}">
        <p14:creationId xmlns:p14="http://schemas.microsoft.com/office/powerpoint/2010/main" val="936430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 – Fall 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possible to unroll a loop with a statically (compile-time) unknown number </a:t>
            </a:r>
            <a:r>
              <a:rPr lang="en-US" dirty="0" smtClean="0"/>
              <a:t>of iterations</a:t>
            </a:r>
            <a:r>
              <a:rPr lang="en-US" dirty="0"/>
              <a:t>? Yes/No and briefly explain.</a:t>
            </a:r>
          </a:p>
        </p:txBody>
      </p:sp>
    </p:spTree>
    <p:extLst>
      <p:ext uri="{BB962C8B-B14F-4D97-AF65-F5344CB8AC3E}">
        <p14:creationId xmlns:p14="http://schemas.microsoft.com/office/powerpoint/2010/main" val="152221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54150"/>
            <a:ext cx="7696200" cy="5216525"/>
          </a:xfrm>
        </p:spPr>
        <p:txBody>
          <a:bodyPr/>
          <a:lstStyle/>
          <a:p>
            <a:r>
              <a:rPr lang="en-US" altLang="en-US" sz="2000" dirty="0" smtClean="0"/>
              <a:t>Project proposal </a:t>
            </a:r>
            <a:r>
              <a:rPr lang="en-US" altLang="en-US" sz="2000" dirty="0" err="1" smtClean="0"/>
              <a:t>deadine</a:t>
            </a:r>
            <a:r>
              <a:rPr lang="en-US" altLang="en-US" sz="2000" dirty="0" smtClean="0"/>
              <a:t> – Tonight (Monday) midnight</a:t>
            </a:r>
          </a:p>
          <a:p>
            <a:pPr lvl="1"/>
            <a:r>
              <a:rPr lang="en-US" altLang="en-US" sz="1800" dirty="0" smtClean="0"/>
              <a:t>Submit paragraph + reference on your project topic (Email to Aditya and Scott)</a:t>
            </a:r>
            <a:endParaRPr lang="en-US" altLang="en-US" sz="1600" dirty="0" smtClean="0"/>
          </a:p>
          <a:p>
            <a:r>
              <a:rPr lang="en-US" altLang="en-US" sz="2000" dirty="0" smtClean="0"/>
              <a:t>Research </a:t>
            </a:r>
            <a:r>
              <a:rPr lang="en-US" altLang="en-US" sz="2000" dirty="0"/>
              <a:t>p</a:t>
            </a:r>
            <a:r>
              <a:rPr lang="en-US" altLang="en-US" sz="2000" dirty="0" smtClean="0"/>
              <a:t>aper </a:t>
            </a:r>
            <a:r>
              <a:rPr lang="en-US" altLang="en-US" sz="2000" dirty="0"/>
              <a:t>p</a:t>
            </a:r>
            <a:r>
              <a:rPr lang="en-US" altLang="en-US" sz="2000" dirty="0" smtClean="0"/>
              <a:t>resentations</a:t>
            </a:r>
            <a:endParaRPr lang="en-US" altLang="en-US" sz="2000" dirty="0" smtClean="0"/>
          </a:p>
          <a:p>
            <a:pPr lvl="1"/>
            <a:r>
              <a:rPr lang="en-US" altLang="en-US" sz="1800" dirty="0" smtClean="0"/>
              <a:t>Each group sign up for </a:t>
            </a:r>
            <a:r>
              <a:rPr lang="en-US" altLang="en-US" sz="1800" dirty="0" smtClean="0"/>
              <a:t>15+5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min slot on the EECS 583 calendar</a:t>
            </a:r>
          </a:p>
          <a:p>
            <a:pPr lvl="1"/>
            <a:r>
              <a:rPr lang="en-US" altLang="en-US" sz="1800" dirty="0"/>
              <a:t>Mon </a:t>
            </a:r>
            <a:r>
              <a:rPr lang="en-US" altLang="en-US" sz="1800" dirty="0" smtClean="0"/>
              <a:t>Mar 20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– </a:t>
            </a:r>
            <a:r>
              <a:rPr lang="en-US" altLang="en-US" sz="1800" dirty="0" smtClean="0"/>
              <a:t>Wed</a:t>
            </a:r>
            <a:r>
              <a:rPr lang="en-US" altLang="en-US" sz="1800" dirty="0" smtClean="0"/>
              <a:t> Apr 12: </a:t>
            </a:r>
            <a:r>
              <a:rPr lang="en-US" altLang="en-US" sz="1800" dirty="0" smtClean="0"/>
              <a:t>presentations during class</a:t>
            </a:r>
          </a:p>
          <a:p>
            <a:r>
              <a:rPr lang="en-US" altLang="en-US" sz="2000" dirty="0" smtClean="0"/>
              <a:t>Midterm Exam</a:t>
            </a:r>
          </a:p>
          <a:p>
            <a:pPr lvl="1"/>
            <a:r>
              <a:rPr lang="en-US" altLang="en-US" sz="1800" dirty="0" smtClean="0"/>
              <a:t>Wednesday, </a:t>
            </a:r>
            <a:r>
              <a:rPr lang="en-US" altLang="en-US" sz="1800" dirty="0" smtClean="0"/>
              <a:t>Mar 15</a:t>
            </a:r>
            <a:r>
              <a:rPr lang="en-US" altLang="en-US" sz="1800" dirty="0" smtClean="0"/>
              <a:t>, </a:t>
            </a:r>
            <a:r>
              <a:rPr lang="en-US" altLang="en-US" sz="1800" dirty="0" smtClean="0"/>
              <a:t>Hybrid format</a:t>
            </a:r>
          </a:p>
          <a:p>
            <a:pPr lvl="1"/>
            <a:r>
              <a:rPr lang="en-US" altLang="en-US" sz="1800" dirty="0" smtClean="0"/>
              <a:t>In person – Send email to </a:t>
            </a:r>
            <a:r>
              <a:rPr lang="en-US" altLang="en-US" sz="1800" dirty="0" smtClean="0"/>
              <a:t>Aditya/I </a:t>
            </a:r>
            <a:r>
              <a:rPr lang="en-US" altLang="en-US" sz="1800" dirty="0" smtClean="0"/>
              <a:t>if you want to take the exam </a:t>
            </a:r>
            <a:r>
              <a:rPr lang="en-US" altLang="en-US" sz="1800" dirty="0" smtClean="0"/>
              <a:t>in class</a:t>
            </a:r>
            <a:endParaRPr lang="en-US" altLang="en-US" sz="1800" dirty="0" smtClean="0"/>
          </a:p>
          <a:p>
            <a:pPr lvl="2"/>
            <a:r>
              <a:rPr lang="en-US" altLang="en-US" sz="1600" dirty="0" smtClean="0"/>
              <a:t>10:30am-11:50am</a:t>
            </a:r>
            <a:endParaRPr lang="en-US" altLang="en-US" sz="1600" dirty="0" smtClean="0"/>
          </a:p>
          <a:p>
            <a:pPr lvl="2"/>
            <a:r>
              <a:rPr lang="en-US" altLang="en-US" sz="1600" dirty="0" smtClean="0"/>
              <a:t>Questions answered in the hallway</a:t>
            </a:r>
          </a:p>
          <a:p>
            <a:pPr lvl="1"/>
            <a:r>
              <a:rPr lang="en-US" altLang="en-US" dirty="0" smtClean="0"/>
              <a:t>Virtual</a:t>
            </a:r>
          </a:p>
          <a:p>
            <a:pPr lvl="2"/>
            <a:r>
              <a:rPr lang="en-US" altLang="en-US" sz="1600" dirty="0" smtClean="0"/>
              <a:t>10:30am-11:50am </a:t>
            </a:r>
            <a:r>
              <a:rPr lang="en-US" altLang="en-US" sz="1600" dirty="0" smtClean="0"/>
              <a:t>+ </a:t>
            </a:r>
            <a:r>
              <a:rPr lang="en-US" altLang="en-US" sz="1600" dirty="0" smtClean="0"/>
              <a:t>15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mins</a:t>
            </a:r>
            <a:r>
              <a:rPr lang="en-US" altLang="en-US" sz="1600" dirty="0" smtClean="0"/>
              <a:t> extra time for </a:t>
            </a:r>
            <a:r>
              <a:rPr lang="en-US" altLang="en-US" sz="1600" dirty="0" smtClean="0"/>
              <a:t>logistics (printing, scanning, etc</a:t>
            </a:r>
            <a:r>
              <a:rPr lang="en-US" altLang="en-US" sz="1600" dirty="0" smtClean="0"/>
              <a:t>.)</a:t>
            </a:r>
            <a:endParaRPr lang="en-US" altLang="en-US" sz="1600" dirty="0" smtClean="0"/>
          </a:p>
          <a:p>
            <a:pPr lvl="2"/>
            <a:r>
              <a:rPr lang="en-US" altLang="en-US" sz="1600" dirty="0"/>
              <a:t>Questions about exam can be posted on piazza and will be answered </a:t>
            </a:r>
            <a:r>
              <a:rPr lang="en-US" altLang="en-US" sz="1600" dirty="0" smtClean="0"/>
              <a:t>ASAP</a:t>
            </a:r>
          </a:p>
          <a:p>
            <a:pPr lvl="1"/>
            <a:r>
              <a:rPr lang="en-US" altLang="en-US" sz="1800" dirty="0" smtClean="0"/>
              <a:t>Covers through register allocation (last lecture)</a:t>
            </a:r>
            <a:endParaRPr lang="en-US" altLang="en-US" sz="1600" dirty="0" smtClean="0"/>
          </a:p>
          <a:p>
            <a:pPr lvl="1">
              <a:buFontTx/>
              <a:buNone/>
            </a:pPr>
            <a:endParaRPr lang="en-US" altLang="en-US" sz="1800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II: Medium/Long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Longer questions</a:t>
            </a:r>
          </a:p>
          <a:p>
            <a:pPr lvl="1"/>
            <a:r>
              <a:rPr lang="en-US" dirty="0" smtClean="0"/>
              <a:t>Problems that must be worked out: 5-10 </a:t>
            </a:r>
            <a:r>
              <a:rPr lang="en-US" dirty="0" err="1" smtClean="0"/>
              <a:t>mins</a:t>
            </a:r>
            <a:r>
              <a:rPr lang="en-US" dirty="0" smtClean="0"/>
              <a:t> each</a:t>
            </a:r>
          </a:p>
          <a:p>
            <a:pPr lvl="1"/>
            <a:r>
              <a:rPr lang="en-US" dirty="0" smtClean="0"/>
              <a:t>Some questions like lecture examples</a:t>
            </a:r>
          </a:p>
          <a:p>
            <a:pPr lvl="1"/>
            <a:r>
              <a:rPr lang="en-US" dirty="0" smtClean="0"/>
              <a:t>But, some have a little twist</a:t>
            </a:r>
          </a:p>
          <a:p>
            <a:r>
              <a:rPr lang="en-US" dirty="0" smtClean="0"/>
              <a:t>Practicing problems ahead of time will make you more comfortable and faster</a:t>
            </a:r>
          </a:p>
          <a:p>
            <a:pPr lvl="1"/>
            <a:r>
              <a:rPr lang="en-US" dirty="0" smtClean="0"/>
              <a:t>So, practicing is strongly recommended</a:t>
            </a:r>
          </a:p>
        </p:txBody>
      </p:sp>
    </p:spTree>
    <p:extLst>
      <p:ext uri="{BB962C8B-B14F-4D97-AF65-F5344CB8AC3E}">
        <p14:creationId xmlns:p14="http://schemas.microsoft.com/office/powerpoint/2010/main" val="2383630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9 </a:t>
            </a:r>
            <a:r>
              <a:rPr lang="en-US" dirty="0" smtClean="0"/>
              <a:t>– Fall </a:t>
            </a:r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19752" y="1642843"/>
            <a:ext cx="739337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Due </a:t>
            </a:r>
            <a:r>
              <a:rPr lang="en-US" sz="1600" dirty="0"/>
              <a:t>to a corrupt disk, the original order of the instructions was lost and the</a:t>
            </a:r>
          </a:p>
          <a:p>
            <a:r>
              <a:rPr lang="en-US" sz="1600" dirty="0"/>
              <a:t>instructions got randomly ordered. The student reassigns the number of each</a:t>
            </a:r>
          </a:p>
          <a:p>
            <a:r>
              <a:rPr lang="en-US" sz="1600" dirty="0"/>
              <a:t>instruction and knows the corresponding partial </a:t>
            </a:r>
            <a:r>
              <a:rPr lang="en-US" sz="1600" dirty="0" err="1"/>
              <a:t>Estart</a:t>
            </a:r>
            <a:r>
              <a:rPr lang="en-US" sz="1600" dirty="0"/>
              <a:t> and </a:t>
            </a:r>
            <a:r>
              <a:rPr lang="en-US" sz="1600" dirty="0" err="1"/>
              <a:t>Lstart</a:t>
            </a:r>
            <a:r>
              <a:rPr lang="en-US" sz="1600" dirty="0"/>
              <a:t> values (see Table</a:t>
            </a:r>
          </a:p>
          <a:p>
            <a:r>
              <a:rPr lang="en-US" sz="1600" dirty="0"/>
              <a:t>below). It is also known that Instruction 7 (r2 = r6*2) is the last instruction of the BB</a:t>
            </a:r>
          </a:p>
          <a:p>
            <a:r>
              <a:rPr lang="en-US" sz="1600" dirty="0"/>
              <a:t>and has the largest </a:t>
            </a:r>
            <a:r>
              <a:rPr lang="en-US" sz="1600" dirty="0" err="1"/>
              <a:t>Estart</a:t>
            </a:r>
            <a:r>
              <a:rPr lang="en-US" sz="1600" dirty="0"/>
              <a:t> and </a:t>
            </a:r>
            <a:r>
              <a:rPr lang="en-US" sz="1600" dirty="0" err="1"/>
              <a:t>Lstart</a:t>
            </a:r>
            <a:r>
              <a:rPr lang="en-US" sz="1600" dirty="0"/>
              <a:t> </a:t>
            </a:r>
            <a:r>
              <a:rPr lang="en-US" sz="1600" dirty="0" smtClean="0"/>
              <a:t>values.  Determine </a:t>
            </a:r>
            <a:r>
              <a:rPr lang="en-US" sz="1600" dirty="0"/>
              <a:t>the original order of </a:t>
            </a:r>
            <a:r>
              <a:rPr lang="en-US" sz="1600" dirty="0" smtClean="0"/>
              <a:t>the</a:t>
            </a:r>
          </a:p>
          <a:p>
            <a:r>
              <a:rPr lang="en-US" sz="1600" dirty="0" smtClean="0"/>
              <a:t>instructions </a:t>
            </a:r>
            <a:r>
              <a:rPr lang="en-US" sz="1600" dirty="0"/>
              <a:t>using the partial </a:t>
            </a:r>
            <a:r>
              <a:rPr lang="en-US" sz="1600" dirty="0" err="1"/>
              <a:t>Estart</a:t>
            </a:r>
            <a:r>
              <a:rPr lang="en-US" sz="1600" dirty="0"/>
              <a:t>/</a:t>
            </a:r>
            <a:r>
              <a:rPr lang="en-US" sz="1600" dirty="0" err="1"/>
              <a:t>Lstart</a:t>
            </a:r>
            <a:r>
              <a:rPr lang="en-US" sz="1600" dirty="0"/>
              <a:t> </a:t>
            </a:r>
            <a:r>
              <a:rPr lang="en-US" sz="1600" dirty="0" smtClean="0"/>
              <a:t>values and </a:t>
            </a:r>
            <a:r>
              <a:rPr lang="en-US" sz="1600" dirty="0"/>
              <a:t>complete the missing </a:t>
            </a:r>
            <a:r>
              <a:rPr lang="en-US" sz="1600" dirty="0" err="1" smtClean="0"/>
              <a:t>Estart</a:t>
            </a:r>
            <a:r>
              <a:rPr lang="en-US" sz="1600" dirty="0" smtClean="0"/>
              <a:t>/</a:t>
            </a:r>
            <a:r>
              <a:rPr lang="en-US" sz="1600" dirty="0" err="1" smtClean="0"/>
              <a:t>Lstart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values </a:t>
            </a:r>
            <a:r>
              <a:rPr lang="en-US" sz="1600" dirty="0"/>
              <a:t>in the table below for the </a:t>
            </a:r>
            <a:r>
              <a:rPr lang="en-US" sz="1600" dirty="0" smtClean="0"/>
              <a:t>original ordering</a:t>
            </a:r>
            <a:r>
              <a:rPr lang="en-US" sz="1600" dirty="0"/>
              <a:t>. Remember, the instruction </a:t>
            </a:r>
            <a:r>
              <a:rPr lang="en-US" sz="1600" dirty="0" smtClean="0"/>
              <a:t>numbers</a:t>
            </a:r>
            <a:br>
              <a:rPr lang="en-US" sz="1600" dirty="0" smtClean="0"/>
            </a:br>
            <a:r>
              <a:rPr lang="en-US" sz="1600" dirty="0" smtClean="0"/>
              <a:t>do </a:t>
            </a:r>
            <a:r>
              <a:rPr lang="en-US" sz="1600" dirty="0"/>
              <a:t>not represent the original order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732344"/>
            <a:ext cx="5749801" cy="275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943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 – Fall 2019</a:t>
            </a:r>
            <a:endParaRPr lang="en-US" dirty="0"/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819284" y="2505139"/>
            <a:ext cx="2559050" cy="2032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ourier New" panose="02070309020205020404" pitchFamily="49" charset="0"/>
                <a:ea typeface="Times New Roman" panose="02020603050405020304" pitchFamily="18" charset="0"/>
              </a:rPr>
              <a:t>d</a:t>
            </a:r>
            <a:r>
              <a:rPr lang="en-US" sz="1100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o {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if (a&gt;0 &amp;&amp; b&gt;0){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if (c&gt;0)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   x+=1;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else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   x+=2;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z=x/3;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}else{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   y+=1;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  }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1450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} while(z&lt;100</a:t>
            </a:r>
            <a:r>
              <a:rPr lang="en-US" sz="11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9752" y="1642843"/>
            <a:ext cx="7327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Draw the control flow graph (CFG) and </a:t>
            </a:r>
            <a:r>
              <a:rPr lang="en-US" dirty="0" smtClean="0"/>
              <a:t>determine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i="1" dirty="0"/>
              <a:t>minimum</a:t>
            </a:r>
            <a:r>
              <a:rPr lang="en-US" dirty="0"/>
              <a:t> number of predicates required to if-convert the following code. </a:t>
            </a:r>
          </a:p>
        </p:txBody>
      </p:sp>
    </p:spTree>
    <p:extLst>
      <p:ext uri="{BB962C8B-B14F-4D97-AF65-F5344CB8AC3E}">
        <p14:creationId xmlns:p14="http://schemas.microsoft.com/office/powerpoint/2010/main" val="3817581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 – Fall 2020 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4D66D36-D055-47AA-9202-480241ADBCE2}"/>
              </a:ext>
            </a:extLst>
          </p:cNvPr>
          <p:cNvGrpSpPr/>
          <p:nvPr/>
        </p:nvGrpSpPr>
        <p:grpSpPr>
          <a:xfrm>
            <a:off x="2895600" y="2286000"/>
            <a:ext cx="4098925" cy="4271644"/>
            <a:chOff x="502112" y="332735"/>
            <a:chExt cx="4844806" cy="4452982"/>
          </a:xfrm>
        </p:grpSpPr>
        <p:sp>
          <p:nvSpPr>
            <p:cNvPr id="5" name="Text Box 73">
              <a:extLst>
                <a:ext uri="{FF2B5EF4-FFF2-40B4-BE49-F238E27FC236}">
                  <a16:creationId xmlns:a16="http://schemas.microsoft.com/office/drawing/2014/main" id="{192C8336-CDA5-4B19-9089-3173E903C06D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834509" y="590596"/>
              <a:ext cx="1854200" cy="97292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BB1: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1: r1 = mult r2, r3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2: r4 = add r2, 10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3: r5 = div r3, 2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Text Box 73">
              <a:extLst>
                <a:ext uri="{FF2B5EF4-FFF2-40B4-BE49-F238E27FC236}">
                  <a16:creationId xmlns:a16="http://schemas.microsoft.com/office/drawing/2014/main" id="{31C5C6B5-F8BB-46B2-948D-43ACCAFE028D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02112" y="2197920"/>
              <a:ext cx="1854200" cy="866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BB2: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4: r4 = mult r2, r3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5: r2 = add r1, 10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Text Box 73">
              <a:extLst>
                <a:ext uri="{FF2B5EF4-FFF2-40B4-BE49-F238E27FC236}">
                  <a16:creationId xmlns:a16="http://schemas.microsoft.com/office/drawing/2014/main" id="{0992C41C-0AAC-4AD9-931F-9BB30501BB2C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492719" y="2214166"/>
              <a:ext cx="1854199" cy="866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BB3: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6: r3 = add r1, r4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7: r6 = add r6, r6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Text Box 73">
              <a:extLst>
                <a:ext uri="{FF2B5EF4-FFF2-40B4-BE49-F238E27FC236}">
                  <a16:creationId xmlns:a16="http://schemas.microsoft.com/office/drawing/2014/main" id="{90F2E445-17FF-404E-BC55-7BC9D075D096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979987" y="3919252"/>
              <a:ext cx="1854200" cy="866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BB4: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8: r8 = div r5,3 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9: r1 = mult r2, 3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10: r2 = add r2, 2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708B6DA-CDF1-45C0-89C5-A9D5C576A5BF}"/>
                </a:ext>
              </a:extLst>
            </p:cNvPr>
            <p:cNvCxnSpPr>
              <a:cxnSpLocks/>
              <a:stCxn id="5" idx="2"/>
              <a:endCxn id="6" idx="0"/>
            </p:cNvCxnSpPr>
            <p:nvPr/>
          </p:nvCxnSpPr>
          <p:spPr>
            <a:xfrm flipH="1">
              <a:off x="1429213" y="1563519"/>
              <a:ext cx="1332396" cy="63440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EAB610FB-AECA-4902-82F2-161C8F97E4DC}"/>
                </a:ext>
              </a:extLst>
            </p:cNvPr>
            <p:cNvCxnSpPr>
              <a:cxnSpLocks/>
              <a:stCxn id="5" idx="2"/>
              <a:endCxn id="7" idx="0"/>
            </p:cNvCxnSpPr>
            <p:nvPr/>
          </p:nvCxnSpPr>
          <p:spPr>
            <a:xfrm>
              <a:off x="2761609" y="1563519"/>
              <a:ext cx="1658210" cy="65064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D47BA872-008D-49D3-BCAC-8011ED1196EE}"/>
                </a:ext>
              </a:extLst>
            </p:cNvPr>
            <p:cNvCxnSpPr>
              <a:cxnSpLocks/>
              <a:stCxn id="6" idx="2"/>
              <a:endCxn id="8" idx="0"/>
            </p:cNvCxnSpPr>
            <p:nvPr/>
          </p:nvCxnSpPr>
          <p:spPr>
            <a:xfrm>
              <a:off x="1429213" y="3064385"/>
              <a:ext cx="1477875" cy="85486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ADD58F9-73DE-4760-A38F-AD2B0DA1D435}"/>
                </a:ext>
              </a:extLst>
            </p:cNvPr>
            <p:cNvCxnSpPr>
              <a:cxnSpLocks/>
              <a:stCxn id="7" idx="2"/>
              <a:endCxn id="8" idx="0"/>
            </p:cNvCxnSpPr>
            <p:nvPr/>
          </p:nvCxnSpPr>
          <p:spPr>
            <a:xfrm flipH="1">
              <a:off x="2907088" y="3080630"/>
              <a:ext cx="1512731" cy="8386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12EB798-325C-4EEE-AFB0-EC292C8FFED5}"/>
                </a:ext>
              </a:extLst>
            </p:cNvPr>
            <p:cNvCxnSpPr>
              <a:cxnSpLocks/>
              <a:endCxn id="5" idx="0"/>
            </p:cNvCxnSpPr>
            <p:nvPr/>
          </p:nvCxnSpPr>
          <p:spPr>
            <a:xfrm>
              <a:off x="2761609" y="332735"/>
              <a:ext cx="0" cy="2578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826168" y="1658552"/>
            <a:ext cx="6511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 the Available Expression GEN/KILL/IN/OUT sets at </a:t>
            </a:r>
            <a:r>
              <a:rPr lang="en-US" dirty="0" smtClean="0"/>
              <a:t>BB4.</a:t>
            </a:r>
            <a:br>
              <a:rPr lang="en-US" dirty="0" smtClean="0"/>
            </a:br>
            <a:r>
              <a:rPr lang="en-US" dirty="0" smtClean="0"/>
              <a:t>Assume </a:t>
            </a:r>
            <a:r>
              <a:rPr lang="en-US" dirty="0"/>
              <a:t>r2, r3, r6 are defined before entering BB1</a:t>
            </a:r>
          </a:p>
        </p:txBody>
      </p:sp>
    </p:spTree>
    <p:extLst>
      <p:ext uri="{BB962C8B-B14F-4D97-AF65-F5344CB8AC3E}">
        <p14:creationId xmlns:p14="http://schemas.microsoft.com/office/powerpoint/2010/main" val="40503107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 – Fall 2019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128802" y="1828800"/>
            <a:ext cx="4454526" cy="4665343"/>
            <a:chOff x="0" y="0"/>
            <a:chExt cx="4454526" cy="4665343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4454526" cy="4665343"/>
              <a:chOff x="0" y="-550350"/>
              <a:chExt cx="6240006" cy="6912533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725135" y="-550350"/>
                <a:ext cx="2031231" cy="139353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725415" y="1168400"/>
                <a:ext cx="2031231" cy="8432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BB1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22015" y="2758440"/>
                <a:ext cx="2031231" cy="8432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BB2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208775" y="2758440"/>
                <a:ext cx="2031231" cy="8432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BB3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r7 = r7+1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649220" y="4104640"/>
                <a:ext cx="2031231" cy="8432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BB4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r1 = r1+1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12" name="Straight Arrow Connector 11"/>
              <p:cNvCxnSpPr>
                <a:cxnSpLocks/>
              </p:cNvCxnSpPr>
              <p:nvPr/>
            </p:nvCxnSpPr>
            <p:spPr>
              <a:xfrm>
                <a:off x="3741031" y="843280"/>
                <a:ext cx="0" cy="32512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cxnSpLocks/>
              </p:cNvCxnSpPr>
              <p:nvPr/>
            </p:nvCxnSpPr>
            <p:spPr>
              <a:xfrm flipH="1">
                <a:off x="1937631" y="2011680"/>
                <a:ext cx="1803400" cy="74676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cxnSpLocks/>
              </p:cNvCxnSpPr>
              <p:nvPr/>
            </p:nvCxnSpPr>
            <p:spPr>
              <a:xfrm>
                <a:off x="3741031" y="2011680"/>
                <a:ext cx="1483360" cy="74676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cxnSpLocks/>
              </p:cNvCxnSpPr>
              <p:nvPr/>
            </p:nvCxnSpPr>
            <p:spPr>
              <a:xfrm>
                <a:off x="1937631" y="3601720"/>
                <a:ext cx="1727205" cy="50292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cxnSpLocks/>
              </p:cNvCxnSpPr>
              <p:nvPr/>
            </p:nvCxnSpPr>
            <p:spPr>
              <a:xfrm flipH="1">
                <a:off x="3664836" y="3601720"/>
                <a:ext cx="1559555" cy="50292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cxnSpLocks/>
              </p:cNvCxnSpPr>
              <p:nvPr/>
            </p:nvCxnSpPr>
            <p:spPr>
              <a:xfrm flipH="1">
                <a:off x="835655" y="3601720"/>
                <a:ext cx="1101976" cy="209296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>
                <a:cxnSpLocks/>
              </p:cNvCxnSpPr>
              <p:nvPr/>
            </p:nvCxnSpPr>
            <p:spPr>
              <a:xfrm>
                <a:off x="3664836" y="4947920"/>
                <a:ext cx="3087" cy="74676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30"/>
              <p:cNvSpPr txBox="1"/>
              <p:nvPr/>
            </p:nvSpPr>
            <p:spPr>
              <a:xfrm>
                <a:off x="0" y="5694060"/>
                <a:ext cx="2271225" cy="59709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Live = {r5, r6}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0" name="TextBox 31"/>
              <p:cNvSpPr txBox="1"/>
              <p:nvPr/>
            </p:nvSpPr>
            <p:spPr>
              <a:xfrm>
                <a:off x="2579029" y="5694060"/>
                <a:ext cx="2703821" cy="66812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Live = {r2, r3, r4, r8}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21" name="Connector: Elbow 147"/>
              <p:cNvCxnSpPr>
                <a:cxnSpLocks/>
              </p:cNvCxnSpPr>
              <p:nvPr/>
            </p:nvCxnSpPr>
            <p:spPr>
              <a:xfrm rot="16200000" flipV="1">
                <a:off x="1455413" y="2860042"/>
                <a:ext cx="3357880" cy="817876"/>
              </a:xfrm>
              <a:prstGeom prst="bentConnector4">
                <a:avLst>
                  <a:gd name="adj1" fmla="val -9985"/>
                  <a:gd name="adj2" fmla="val 371429"/>
                </a:avLst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or: Elbow 148"/>
              <p:cNvCxnSpPr>
                <a:cxnSpLocks/>
              </p:cNvCxnSpPr>
              <p:nvPr/>
            </p:nvCxnSpPr>
            <p:spPr>
              <a:xfrm rot="5400000" flipH="1">
                <a:off x="3984679" y="2362008"/>
                <a:ext cx="2011680" cy="467745"/>
              </a:xfrm>
              <a:prstGeom prst="bentConnector4">
                <a:avLst>
                  <a:gd name="adj1" fmla="val -11364"/>
                  <a:gd name="adj2" fmla="val -266003"/>
                </a:avLst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51"/>
              <p:cNvSpPr txBox="1"/>
              <p:nvPr/>
            </p:nvSpPr>
            <p:spPr>
              <a:xfrm>
                <a:off x="3130367" y="-404956"/>
                <a:ext cx="1821815" cy="161380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I1. r2 = load(r1)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I2. r3 = load(r4)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I3. r5 = r6*3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I4. r8 = r6*3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6" name="Text Box 2"/>
            <p:cNvSpPr txBox="1"/>
            <p:nvPr/>
          </p:nvSpPr>
          <p:spPr>
            <a:xfrm>
              <a:off x="1911350" y="25400"/>
              <a:ext cx="685800" cy="3429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BB0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18067" y="1625111"/>
            <a:ext cx="416011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You are trying to reverse engineer some </a:t>
            </a:r>
            <a:r>
              <a:rPr lang="en-US" sz="1400" dirty="0" smtClean="0"/>
              <a:t>optimized</a:t>
            </a:r>
            <a:br>
              <a:rPr lang="en-US" sz="1400" dirty="0" smtClean="0"/>
            </a:br>
            <a:r>
              <a:rPr lang="en-US" sz="1400" dirty="0" smtClean="0"/>
              <a:t>assembly </a:t>
            </a:r>
            <a:r>
              <a:rPr lang="en-US" sz="1400" dirty="0"/>
              <a:t>code to determine the original locations </a:t>
            </a:r>
            <a:r>
              <a:rPr lang="en-US" sz="1400" dirty="0" smtClean="0"/>
              <a:t>of</a:t>
            </a:r>
            <a:br>
              <a:rPr lang="en-US" sz="1400" dirty="0" smtClean="0"/>
            </a:br>
            <a:r>
              <a:rPr lang="en-US" sz="1400" dirty="0" smtClean="0"/>
              <a:t>instructions </a:t>
            </a:r>
            <a:r>
              <a:rPr lang="en-US" sz="1400" dirty="0"/>
              <a:t>before optimization.  In the </a:t>
            </a:r>
            <a:r>
              <a:rPr lang="en-US" sz="1400" dirty="0" smtClean="0"/>
              <a:t>following</a:t>
            </a:r>
            <a:br>
              <a:rPr lang="en-US" sz="1400" dirty="0" smtClean="0"/>
            </a:br>
            <a:r>
              <a:rPr lang="en-US" sz="1400" dirty="0" smtClean="0"/>
              <a:t>loop </a:t>
            </a:r>
            <a:r>
              <a:rPr lang="en-US" sz="1400" dirty="0"/>
              <a:t>consisting of 4 basic blocks (BB1-BB4), </a:t>
            </a:r>
            <a:r>
              <a:rPr lang="en-US" sz="1400" dirty="0" smtClean="0"/>
              <a:t>the</a:t>
            </a:r>
            <a:br>
              <a:rPr lang="en-US" sz="1400" dirty="0" smtClean="0"/>
            </a:br>
            <a:r>
              <a:rPr lang="en-US" sz="1400" dirty="0" err="1" smtClean="0"/>
              <a:t>preheader</a:t>
            </a:r>
            <a:r>
              <a:rPr lang="en-US" sz="1400" dirty="0" smtClean="0"/>
              <a:t> </a:t>
            </a:r>
            <a:r>
              <a:rPr lang="en-US" sz="1400" dirty="0"/>
              <a:t>(BB0) contains 4 instructions (I1, I2, I3, </a:t>
            </a:r>
            <a:r>
              <a:rPr lang="en-US" sz="1400" dirty="0" smtClean="0"/>
              <a:t>I4)</a:t>
            </a:r>
            <a:br>
              <a:rPr lang="en-US" sz="1400" dirty="0" smtClean="0"/>
            </a:br>
            <a:r>
              <a:rPr lang="en-US" sz="1400" dirty="0" smtClean="0"/>
              <a:t>that </a:t>
            </a:r>
            <a:r>
              <a:rPr lang="en-US" sz="1400" dirty="0"/>
              <a:t>were possibly removed from the loop using </a:t>
            </a:r>
            <a:r>
              <a:rPr lang="en-US" sz="1400" dirty="0" smtClean="0"/>
              <a:t>LICM.</a:t>
            </a:r>
            <a:br>
              <a:rPr lang="en-US" sz="1400" dirty="0" smtClean="0"/>
            </a:br>
            <a:r>
              <a:rPr lang="en-US" sz="1400" dirty="0" smtClean="0"/>
              <a:t>For </a:t>
            </a:r>
            <a:r>
              <a:rPr lang="en-US" sz="1400" dirty="0"/>
              <a:t>each instruction, determine whether LICM </a:t>
            </a:r>
            <a:r>
              <a:rPr lang="en-US" sz="1400" dirty="0" smtClean="0"/>
              <a:t>could</a:t>
            </a:r>
            <a:br>
              <a:rPr lang="en-US" sz="1400" dirty="0" smtClean="0"/>
            </a:br>
            <a:r>
              <a:rPr lang="en-US" sz="1400" dirty="0" smtClean="0"/>
              <a:t>have </a:t>
            </a:r>
            <a:r>
              <a:rPr lang="en-US" sz="1400" dirty="0"/>
              <a:t>been legally applied and if so, which </a:t>
            </a:r>
            <a:r>
              <a:rPr lang="en-US" sz="1400" dirty="0" smtClean="0"/>
              <a:t>basic</a:t>
            </a:r>
            <a:br>
              <a:rPr lang="en-US" sz="1400" dirty="0" smtClean="0"/>
            </a:br>
            <a:r>
              <a:rPr lang="en-US" sz="1400" dirty="0" smtClean="0"/>
              <a:t>block(s</a:t>
            </a:r>
            <a:r>
              <a:rPr lang="en-US" sz="1400" dirty="0"/>
              <a:t>) the instruction could have originally resided</a:t>
            </a:r>
            <a:r>
              <a:rPr lang="en-US" sz="1400" dirty="0" smtClean="0"/>
              <a:t>.</a:t>
            </a:r>
            <a:r>
              <a:rPr lang="en-US" sz="1400" dirty="0"/>
              <a:t> 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90321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 – Fall 2020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86000" y="3701534"/>
            <a:ext cx="2864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711986" y="1454150"/>
            <a:ext cx="4876801" cy="5350506"/>
            <a:chOff x="2907409" y="1099154"/>
            <a:chExt cx="4877181" cy="5361689"/>
          </a:xfrm>
        </p:grpSpPr>
        <p:grpSp>
          <p:nvGrpSpPr>
            <p:cNvPr id="14" name="Group 13"/>
            <p:cNvGrpSpPr/>
            <p:nvPr/>
          </p:nvGrpSpPr>
          <p:grpSpPr>
            <a:xfrm>
              <a:off x="2907409" y="1099154"/>
              <a:ext cx="4877181" cy="5361689"/>
              <a:chOff x="115234" y="0"/>
              <a:chExt cx="3841451" cy="3581177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15235" y="0"/>
                <a:ext cx="3841450" cy="3581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115234" y="0"/>
                <a:ext cx="3841450" cy="3581177"/>
                <a:chOff x="115250" y="0"/>
                <a:chExt cx="3841955" cy="3581300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1470356" y="0"/>
                  <a:ext cx="765810" cy="467995"/>
                </a:xfrm>
                <a:prstGeom prst="rect">
                  <a:avLst/>
                </a:prstGeom>
                <a:solidFill>
                  <a:schemeClr val="lt1"/>
                </a:solidFill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a0 = 1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b0 = 2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1332254" y="637083"/>
                  <a:ext cx="1078315" cy="379730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a1 = Phi(__, a8)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b1 = Phi(b0, b7)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a2 = a1 + b1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926628" y="1214971"/>
                  <a:ext cx="959984" cy="423845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a3 = Phi(__, a6)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b2 = Phi(b1, b4)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a3 * b2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2677164" y="2253079"/>
                  <a:ext cx="790575" cy="317025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b1 + 2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1463446" y="3022730"/>
                  <a:ext cx="991252" cy="558570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a7 = Phi(a6, a2)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Phi(b4, b5)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__= a7+ 1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a8 + b6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cxnSp>
              <p:nvCxnSpPr>
                <p:cNvPr id="24" name="Straight Arrow Connector 23"/>
                <p:cNvCxnSpPr/>
                <p:nvPr/>
              </p:nvCxnSpPr>
              <p:spPr>
                <a:xfrm flipH="1">
                  <a:off x="1406620" y="1016813"/>
                  <a:ext cx="464792" cy="198158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cxnSp>
              <p:nvCxnSpPr>
                <p:cNvPr id="25" name="Straight Arrow Connector 24"/>
                <p:cNvCxnSpPr/>
                <p:nvPr/>
              </p:nvCxnSpPr>
              <p:spPr>
                <a:xfrm>
                  <a:off x="1851596" y="1016813"/>
                  <a:ext cx="1221055" cy="1236269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cxnSp>
              <p:nvCxnSpPr>
                <p:cNvPr id="26" name="Straight Arrow Connector 25"/>
                <p:cNvCxnSpPr/>
                <p:nvPr/>
              </p:nvCxnSpPr>
              <p:spPr>
                <a:xfrm>
                  <a:off x="1369810" y="2845249"/>
                  <a:ext cx="589262" cy="177481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cxnSp>
              <p:nvCxnSpPr>
                <p:cNvPr id="27" name="Straight Arrow Connector 26"/>
                <p:cNvCxnSpPr/>
                <p:nvPr/>
              </p:nvCxnSpPr>
              <p:spPr>
                <a:xfrm flipH="1">
                  <a:off x="1959072" y="2570105"/>
                  <a:ext cx="1113380" cy="452626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sp>
              <p:nvSpPr>
                <p:cNvPr id="28" name="Rectangle 27"/>
                <p:cNvSpPr/>
                <p:nvPr/>
              </p:nvSpPr>
              <p:spPr>
                <a:xfrm>
                  <a:off x="914400" y="117043"/>
                  <a:ext cx="453224" cy="3428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BB0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cxnSp>
              <p:nvCxnSpPr>
                <p:cNvPr id="29" name="Connector: Elbow 32"/>
                <p:cNvCxnSpPr/>
                <p:nvPr/>
              </p:nvCxnSpPr>
              <p:spPr>
                <a:xfrm rot="10800000">
                  <a:off x="2410569" y="826948"/>
                  <a:ext cx="44128" cy="2475067"/>
                </a:xfrm>
                <a:prstGeom prst="bentConnector3">
                  <a:avLst>
                    <a:gd name="adj1" fmla="val -3413123"/>
                  </a:avLst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cxnSp>
              <p:nvCxnSpPr>
                <p:cNvPr id="30" name="Connector: Elbow 33"/>
                <p:cNvCxnSpPr/>
                <p:nvPr/>
              </p:nvCxnSpPr>
              <p:spPr>
                <a:xfrm rot="10800000">
                  <a:off x="926566" y="1426754"/>
                  <a:ext cx="53605" cy="1237774"/>
                </a:xfrm>
                <a:prstGeom prst="bentConnector3">
                  <a:avLst>
                    <a:gd name="adj1" fmla="val 1607495"/>
                  </a:avLst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sp>
              <p:nvSpPr>
                <p:cNvPr id="31" name="Rectangle 30"/>
                <p:cNvSpPr/>
                <p:nvPr/>
              </p:nvSpPr>
              <p:spPr>
                <a:xfrm>
                  <a:off x="490089" y="1923710"/>
                  <a:ext cx="743585" cy="314138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a3 + 1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cxnSp>
              <p:nvCxnSpPr>
                <p:cNvPr id="32" name="Straight Arrow Connector 31"/>
                <p:cNvCxnSpPr/>
                <p:nvPr/>
              </p:nvCxnSpPr>
              <p:spPr>
                <a:xfrm flipH="1">
                  <a:off x="861912" y="1638935"/>
                  <a:ext cx="523150" cy="284964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sp>
              <p:nvSpPr>
                <p:cNvPr id="33" name="Rectangle 32"/>
                <p:cNvSpPr/>
                <p:nvPr/>
              </p:nvSpPr>
              <p:spPr>
                <a:xfrm>
                  <a:off x="1389690" y="1945463"/>
                  <a:ext cx="796290" cy="282613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a3+ 2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cxnSp>
              <p:nvCxnSpPr>
                <p:cNvPr id="34" name="Straight Arrow Connector 33"/>
                <p:cNvCxnSpPr/>
                <p:nvPr/>
              </p:nvCxnSpPr>
              <p:spPr>
                <a:xfrm>
                  <a:off x="1385062" y="1638935"/>
                  <a:ext cx="402971" cy="306908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sp>
              <p:nvSpPr>
                <p:cNvPr id="35" name="Rectangle 34"/>
                <p:cNvSpPr/>
                <p:nvPr/>
              </p:nvSpPr>
              <p:spPr>
                <a:xfrm>
                  <a:off x="980246" y="2484335"/>
                  <a:ext cx="960000" cy="360900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a6 = Phi(a4, a5) 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b3 + 1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907085" y="519379"/>
                  <a:ext cx="532765" cy="3422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BB1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473405" y="1201677"/>
                  <a:ext cx="453224" cy="3428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BB2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115250" y="2024661"/>
                  <a:ext cx="453224" cy="3428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BB3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2157984" y="2026310"/>
                  <a:ext cx="453224" cy="3428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BB4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497434" y="2523744"/>
                  <a:ext cx="453224" cy="3428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BB5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3503981" y="2326234"/>
                  <a:ext cx="453224" cy="3428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BB6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986560" y="3227835"/>
                  <a:ext cx="453224" cy="21688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BB7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cxnSp>
              <p:nvCxnSpPr>
                <p:cNvPr id="43" name="Straight Arrow Connector 42"/>
                <p:cNvCxnSpPr/>
                <p:nvPr/>
              </p:nvCxnSpPr>
              <p:spPr>
                <a:xfrm flipH="1">
                  <a:off x="1851596" y="467995"/>
                  <a:ext cx="1665" cy="169088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</p:grpSp>
          <p:cxnSp>
            <p:nvCxnSpPr>
              <p:cNvPr id="17" name="Straight Arrow Connector 16"/>
              <p:cNvCxnSpPr/>
              <p:nvPr/>
            </p:nvCxnSpPr>
            <p:spPr>
              <a:xfrm flipH="1">
                <a:off x="1369533" y="2227784"/>
                <a:ext cx="417937" cy="256218"/>
              </a:xfrm>
              <a:prstGeom prst="straightConnector1">
                <a:avLst/>
              </a:pr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861710" y="2237554"/>
                <a:ext cx="507823" cy="246448"/>
              </a:xfrm>
              <a:prstGeom prst="straightConnector1">
                <a:avLst/>
              </a:pr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</p:grpSp>
      </p:grpSp>
      <p:sp>
        <p:nvSpPr>
          <p:cNvPr id="44" name="TextBox 43"/>
          <p:cNvSpPr txBox="1"/>
          <p:nvPr/>
        </p:nvSpPr>
        <p:spPr>
          <a:xfrm>
            <a:off x="6047738" y="1579196"/>
            <a:ext cx="386471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Variable pool</a:t>
            </a:r>
            <a:r>
              <a:rPr lang="en-US" sz="1400" dirty="0"/>
              <a:t>: a0, a2, a4, a5, a8; b3, b4, b5, b6, </a:t>
            </a:r>
            <a:r>
              <a:rPr lang="en-US" sz="1400" dirty="0" smtClean="0"/>
              <a:t>b7</a:t>
            </a:r>
            <a:br>
              <a:rPr lang="en-US" sz="1400" dirty="0" smtClean="0"/>
            </a:br>
            <a:r>
              <a:rPr lang="en-US" sz="1400" dirty="0" smtClean="0"/>
              <a:t>(</a:t>
            </a:r>
            <a:r>
              <a:rPr lang="en-US" sz="1400" i="1" dirty="0" smtClean="0"/>
              <a:t>All </a:t>
            </a:r>
            <a:r>
              <a:rPr lang="en-US" sz="1400" i="1" dirty="0"/>
              <a:t>variables can only be used once</a:t>
            </a:r>
            <a:r>
              <a:rPr lang="en-US" sz="1400" dirty="0"/>
              <a:t>)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5744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3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88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Research Paper Presentation Logistics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1450975"/>
            <a:ext cx="9144000" cy="5216525"/>
          </a:xfrm>
        </p:spPr>
        <p:txBody>
          <a:bodyPr/>
          <a:lstStyle/>
          <a:p>
            <a:r>
              <a:rPr lang="en-US" altLang="en-US" dirty="0" smtClean="0"/>
              <a:t>Monday </a:t>
            </a:r>
            <a:r>
              <a:rPr lang="en-US" altLang="en-US" dirty="0" smtClean="0"/>
              <a:t>Mar 20</a:t>
            </a:r>
            <a:r>
              <a:rPr lang="en-US" altLang="en-US" dirty="0" smtClean="0"/>
              <a:t> – Wednesday Apr 12</a:t>
            </a:r>
          </a:p>
          <a:p>
            <a:pPr lvl="1"/>
            <a:r>
              <a:rPr lang="en-US" altLang="en-US" dirty="0" smtClean="0"/>
              <a:t>Signup for slot on Google calendar (just like project proposals)</a:t>
            </a:r>
          </a:p>
          <a:p>
            <a:pPr lvl="1"/>
            <a:r>
              <a:rPr lang="en-US" altLang="en-US" dirty="0" smtClean="0"/>
              <a:t>Sign up for earliest slot available on the day you want to present </a:t>
            </a:r>
            <a:r>
              <a:rPr lang="en-US" altLang="en-US" dirty="0" smtClean="0">
                <a:sym typeface="Wingdings" panose="05000000000000000000" pitchFamily="2" charset="2"/>
              </a:rPr>
              <a:t> no gaps</a:t>
            </a:r>
          </a:p>
          <a:p>
            <a:pPr lvl="2"/>
            <a:r>
              <a:rPr lang="en-US" altLang="en-US" dirty="0" smtClean="0">
                <a:sym typeface="Wingdings" panose="05000000000000000000" pitchFamily="2" charset="2"/>
              </a:rPr>
              <a:t>Plan on attending the entire lecture on the day you present</a:t>
            </a:r>
          </a:p>
          <a:p>
            <a:pPr lvl="1"/>
            <a:r>
              <a:rPr lang="en-US" altLang="en-US" dirty="0" smtClean="0">
                <a:sym typeface="Wingdings" panose="05000000000000000000" pitchFamily="2" charset="2"/>
              </a:rPr>
              <a:t>Not all days will be full (max of 4 slots per lecture)</a:t>
            </a:r>
            <a:endParaRPr lang="en-US" altLang="en-US" dirty="0" smtClean="0"/>
          </a:p>
          <a:p>
            <a:r>
              <a:rPr lang="en-US" altLang="en-US" dirty="0" smtClean="0"/>
              <a:t>Each group: 15 min slot + 5 </a:t>
            </a:r>
            <a:r>
              <a:rPr lang="en-US" altLang="en-US" dirty="0" err="1" smtClean="0"/>
              <a:t>mins</a:t>
            </a:r>
            <a:r>
              <a:rPr lang="en-US" altLang="en-US" dirty="0" smtClean="0"/>
              <a:t> Q&amp;A</a:t>
            </a:r>
          </a:p>
          <a:p>
            <a:pPr lvl="1"/>
            <a:r>
              <a:rPr lang="en-US" altLang="en-US" dirty="0" smtClean="0"/>
              <a:t>You will be cut off if you go long!</a:t>
            </a:r>
          </a:p>
          <a:p>
            <a:pPr lvl="1"/>
            <a:r>
              <a:rPr lang="en-US" altLang="en-US" dirty="0" smtClean="0"/>
              <a:t>Tag-team presentation – Divide up as you like but everyone must talk</a:t>
            </a:r>
          </a:p>
          <a:p>
            <a:pPr lvl="1"/>
            <a:r>
              <a:rPr lang="en-US" altLang="en-US" dirty="0" smtClean="0"/>
              <a:t>Max of 20 slides (for the group), animations not included in count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Submit paper (pdf)</a:t>
            </a:r>
            <a:r>
              <a:rPr lang="en-US" altLang="en-US" dirty="0" smtClean="0">
                <a:solidFill>
                  <a:srgbClr val="FF0000"/>
                </a:solidFill>
              </a:rPr>
              <a:t> and </a:t>
            </a:r>
            <a:r>
              <a:rPr lang="en-US" altLang="en-US" dirty="0">
                <a:solidFill>
                  <a:srgbClr val="FF0000"/>
                </a:solidFill>
              </a:rPr>
              <a:t>s</a:t>
            </a:r>
            <a:r>
              <a:rPr lang="en-US" altLang="en-US" dirty="0" smtClean="0">
                <a:solidFill>
                  <a:srgbClr val="FF0000"/>
                </a:solidFill>
              </a:rPr>
              <a:t>lides (</a:t>
            </a:r>
            <a:r>
              <a:rPr lang="en-US" altLang="en-US" dirty="0" err="1" smtClean="0">
                <a:solidFill>
                  <a:srgbClr val="FF0000"/>
                </a:solidFill>
              </a:rPr>
              <a:t>pptx</a:t>
            </a:r>
            <a:r>
              <a:rPr lang="en-US" altLang="en-US" dirty="0" smtClean="0">
                <a:solidFill>
                  <a:srgbClr val="FF0000"/>
                </a:solidFill>
              </a:rPr>
              <a:t> or pdf) night before (by 9pm)</a:t>
            </a:r>
          </a:p>
          <a:p>
            <a:pPr lvl="2"/>
            <a:r>
              <a:rPr lang="en-US" altLang="en-US" dirty="0" smtClean="0">
                <a:solidFill>
                  <a:srgbClr val="FF0000"/>
                </a:solidFill>
              </a:rPr>
              <a:t>Email to Aditya and Scott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336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38200" y="835025"/>
            <a:ext cx="7772400" cy="615950"/>
          </a:xfrm>
        </p:spPr>
        <p:txBody>
          <a:bodyPr/>
          <a:lstStyle/>
          <a:p>
            <a:r>
              <a:rPr lang="en-US" altLang="en-US" dirty="0" smtClean="0"/>
              <a:t>Research Paper Presentation Format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1450975"/>
            <a:ext cx="9144000" cy="5216525"/>
          </a:xfrm>
        </p:spPr>
        <p:txBody>
          <a:bodyPr/>
          <a:lstStyle/>
          <a:p>
            <a:r>
              <a:rPr lang="en-US" altLang="en-US" dirty="0" smtClean="0"/>
              <a:t>Make your own slides!!!</a:t>
            </a:r>
          </a:p>
          <a:p>
            <a:pPr lvl="1"/>
            <a:r>
              <a:rPr lang="en-US" altLang="en-US" dirty="0" smtClean="0"/>
              <a:t>Don’t just lift figures from the pdf (graphs/tables ok to lift)</a:t>
            </a:r>
          </a:p>
          <a:p>
            <a:pPr lvl="1"/>
            <a:r>
              <a:rPr lang="en-US" altLang="en-US" dirty="0" smtClean="0"/>
              <a:t>Don’t have too many all text slides</a:t>
            </a:r>
          </a:p>
          <a:p>
            <a:pPr lvl="1"/>
            <a:r>
              <a:rPr lang="en-US" altLang="en-US" dirty="0" smtClean="0"/>
              <a:t>No long sentences on slides, don’t just read the slides</a:t>
            </a:r>
          </a:p>
          <a:p>
            <a:r>
              <a:rPr lang="en-US" altLang="en-US" dirty="0" smtClean="0"/>
              <a:t>Points to discuss</a:t>
            </a:r>
          </a:p>
          <a:p>
            <a:pPr lvl="1"/>
            <a:r>
              <a:rPr lang="en-US" altLang="en-US" dirty="0" smtClean="0"/>
              <a:t>Intro/Motivation – area + problem + why is it important to solve this problem</a:t>
            </a:r>
          </a:p>
          <a:p>
            <a:pPr lvl="1"/>
            <a:r>
              <a:rPr lang="en-US" altLang="en-US" dirty="0" smtClean="0"/>
              <a:t>How the technique works, examples are super helpful</a:t>
            </a:r>
          </a:p>
          <a:p>
            <a:pPr lvl="1"/>
            <a:r>
              <a:rPr lang="en-US" altLang="en-US" dirty="0" smtClean="0"/>
              <a:t>Some results, but don’t show 10 graphs</a:t>
            </a:r>
          </a:p>
          <a:p>
            <a:pPr lvl="1"/>
            <a:r>
              <a:rPr lang="en-US" altLang="en-US" dirty="0" smtClean="0"/>
              <a:t>Group’s commentary (last slide </a:t>
            </a:r>
            <a:r>
              <a:rPr lang="en-US" altLang="en-US" dirty="0" smtClean="0"/>
              <a:t>or 2 of </a:t>
            </a:r>
            <a:r>
              <a:rPr lang="en-US" altLang="en-US" dirty="0" smtClean="0"/>
              <a:t>your presentation)</a:t>
            </a:r>
          </a:p>
          <a:p>
            <a:pPr lvl="2"/>
            <a:r>
              <a:rPr lang="en-US" altLang="en-US" dirty="0" smtClean="0"/>
              <a:t>What is best about the paper?  Why is the idea so awesome?  Don’t focus on results</a:t>
            </a:r>
          </a:p>
          <a:p>
            <a:pPr lvl="2"/>
            <a:r>
              <a:rPr lang="en-US" altLang="en-US" dirty="0" smtClean="0"/>
              <a:t>What are limitations/weaknesses of the approach (be critical!)</a:t>
            </a:r>
          </a:p>
        </p:txBody>
      </p:sp>
    </p:spTree>
    <p:extLst>
      <p:ext uri="{BB962C8B-B14F-4D97-AF65-F5344CB8AC3E}">
        <p14:creationId xmlns:p14="http://schemas.microsoft.com/office/powerpoint/2010/main" val="119255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8534400" cy="615950"/>
          </a:xfrm>
        </p:spPr>
        <p:txBody>
          <a:bodyPr/>
          <a:lstStyle/>
          <a:p>
            <a:r>
              <a:rPr lang="en-US" altLang="en-US" dirty="0" smtClean="0"/>
              <a:t>Research Paper Presentation – Audience Members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90600" y="1641475"/>
            <a:ext cx="8077200" cy="5216525"/>
          </a:xfrm>
        </p:spPr>
        <p:txBody>
          <a:bodyPr/>
          <a:lstStyle/>
          <a:p>
            <a:r>
              <a:rPr lang="en-US" altLang="en-US" dirty="0" smtClean="0"/>
              <a:t>Research presentations != skip class</a:t>
            </a:r>
          </a:p>
          <a:p>
            <a:pPr lvl="1"/>
            <a:r>
              <a:rPr lang="en-US" altLang="en-US" dirty="0" smtClean="0"/>
              <a:t>You should attend or watch the Zoom video</a:t>
            </a:r>
          </a:p>
          <a:p>
            <a:r>
              <a:rPr lang="en-US" altLang="en-US" dirty="0" smtClean="0"/>
              <a:t>Grading + give comments to your peers</a:t>
            </a:r>
          </a:p>
          <a:p>
            <a:pPr lvl="1"/>
            <a:r>
              <a:rPr lang="en-US" altLang="en-US" dirty="0" smtClean="0"/>
              <a:t>Class + </a:t>
            </a:r>
            <a:r>
              <a:rPr lang="en-US" altLang="en-US" dirty="0" smtClean="0"/>
              <a:t>Aditya</a:t>
            </a:r>
            <a:r>
              <a:rPr lang="en-US" altLang="en-US" dirty="0" smtClean="0"/>
              <a:t> </a:t>
            </a:r>
            <a:r>
              <a:rPr lang="en-US" altLang="en-US" dirty="0" smtClean="0"/>
              <a:t>&amp; I will evaluate each group’s presentation and provide feedback</a:t>
            </a:r>
          </a:p>
          <a:p>
            <a:pPr lvl="1"/>
            <a:r>
              <a:rPr lang="en-US" altLang="en-US" dirty="0" smtClean="0"/>
              <a:t>Each person will submit evaluation sheet for the day’s presentations</a:t>
            </a:r>
          </a:p>
          <a:p>
            <a:pPr lvl="2"/>
            <a:r>
              <a:rPr lang="en-US" altLang="en-US" dirty="0" smtClean="0"/>
              <a:t>Online Google form</a:t>
            </a:r>
          </a:p>
          <a:p>
            <a:pPr lvl="2"/>
            <a:r>
              <a:rPr lang="en-US" altLang="en-US" dirty="0" smtClean="0"/>
              <a:t>3 days (72 </a:t>
            </a:r>
            <a:r>
              <a:rPr lang="en-US" altLang="en-US" dirty="0" err="1" smtClean="0"/>
              <a:t>hrs</a:t>
            </a:r>
            <a:r>
              <a:rPr lang="en-US" altLang="en-US" dirty="0" smtClean="0"/>
              <a:t>)</a:t>
            </a:r>
            <a:r>
              <a:rPr lang="en-US" altLang="en-US" dirty="0" smtClean="0"/>
              <a:t> </a:t>
            </a:r>
            <a:r>
              <a:rPr lang="en-US" altLang="en-US" dirty="0" smtClean="0"/>
              <a:t>to submit</a:t>
            </a:r>
          </a:p>
          <a:p>
            <a:pPr lvl="1"/>
            <a:r>
              <a:rPr lang="en-US" altLang="en-US" dirty="0" smtClean="0"/>
              <a:t>Aditya</a:t>
            </a:r>
            <a:r>
              <a:rPr lang="en-US" altLang="en-US" dirty="0" smtClean="0"/>
              <a:t> </a:t>
            </a:r>
            <a:r>
              <a:rPr lang="en-US" altLang="en-US" dirty="0" smtClean="0"/>
              <a:t>will anonymize comments and email to each group</a:t>
            </a:r>
          </a:p>
          <a:p>
            <a:pPr lvl="1"/>
            <a:r>
              <a:rPr lang="en-US" altLang="en-US" dirty="0" smtClean="0"/>
              <a:t>Be critical, but constructive with your criticisms</a:t>
            </a:r>
          </a:p>
          <a:p>
            <a:pPr lvl="2"/>
            <a:r>
              <a:rPr lang="en-US" altLang="en-US" dirty="0" smtClean="0"/>
              <a:t>What was good about the talk, what could be improved.</a:t>
            </a:r>
          </a:p>
          <a:p>
            <a:pPr lvl="2"/>
            <a:r>
              <a:rPr lang="en-US" altLang="en-US" dirty="0" smtClean="0"/>
              <a:t>Don’t try to give separate comments for each group member, just evaluate the entire team</a:t>
            </a:r>
          </a:p>
        </p:txBody>
      </p:sp>
    </p:spTree>
    <p:extLst>
      <p:ext uri="{BB962C8B-B14F-4D97-AF65-F5344CB8AC3E}">
        <p14:creationId xmlns:p14="http://schemas.microsoft.com/office/powerpoint/2010/main" val="1223933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smtClean="0"/>
              <a:t>Exam Review</a:t>
            </a:r>
          </a:p>
        </p:txBody>
      </p:sp>
      <p:sp>
        <p:nvSpPr>
          <p:cNvPr id="28675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Virtual Exam Logistics (see piazza for more details)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153400" cy="52165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Wednesday </a:t>
            </a:r>
            <a:r>
              <a:rPr lang="en-US" altLang="en-US" dirty="0" smtClean="0"/>
              <a:t>Mar 15</a:t>
            </a:r>
            <a:endParaRPr lang="en-US" altLang="en-US" dirty="0" smtClean="0"/>
          </a:p>
          <a:p>
            <a:r>
              <a:rPr lang="en-US" altLang="en-US" dirty="0" smtClean="0"/>
              <a:t>10:30-11:50 + 15 minutes for logistics</a:t>
            </a:r>
            <a:endParaRPr lang="en-US" altLang="en-US" dirty="0" smtClean="0"/>
          </a:p>
          <a:p>
            <a:r>
              <a:rPr lang="en-US" altLang="en-US" dirty="0" err="1" smtClean="0"/>
              <a:t>Gradescope</a:t>
            </a:r>
            <a:r>
              <a:rPr lang="en-US" altLang="en-US" dirty="0" smtClean="0"/>
              <a:t> to distribute/collect exams, accessible via canvas</a:t>
            </a:r>
          </a:p>
          <a:p>
            <a:r>
              <a:rPr lang="en-US" altLang="en-US" dirty="0" smtClean="0"/>
              <a:t>Steps</a:t>
            </a:r>
          </a:p>
          <a:p>
            <a:pPr lvl="1"/>
            <a:r>
              <a:rPr lang="en-US" altLang="en-US" dirty="0" smtClean="0"/>
              <a:t>Download, take exam, scan &amp; submit</a:t>
            </a:r>
          </a:p>
          <a:p>
            <a:pPr lvl="2"/>
            <a:r>
              <a:rPr lang="en-US" altLang="en-US" dirty="0" smtClean="0"/>
              <a:t>Print out and write on exam sheets</a:t>
            </a:r>
          </a:p>
          <a:p>
            <a:pPr lvl="2"/>
            <a:r>
              <a:rPr lang="en-US" altLang="en-US" dirty="0" smtClean="0"/>
              <a:t>Just write answers on paper</a:t>
            </a:r>
          </a:p>
          <a:p>
            <a:pPr lvl="2"/>
            <a:r>
              <a:rPr lang="en-US" altLang="en-US" dirty="0" smtClean="0"/>
              <a:t>Use electronic method (</a:t>
            </a:r>
            <a:r>
              <a:rPr lang="en-US" altLang="en-US" dirty="0" err="1" smtClean="0"/>
              <a:t>ie</a:t>
            </a:r>
            <a:r>
              <a:rPr lang="en-US" altLang="en-US" dirty="0" smtClean="0"/>
              <a:t> tablet) to create electronic answers</a:t>
            </a:r>
          </a:p>
          <a:p>
            <a:pPr lvl="1"/>
            <a:r>
              <a:rPr lang="en-US" altLang="en-US" dirty="0" smtClean="0"/>
              <a:t>Exam itself should take </a:t>
            </a:r>
            <a:r>
              <a:rPr lang="en-US" altLang="en-US" dirty="0" smtClean="0"/>
              <a:t>~ 60-70 </a:t>
            </a:r>
            <a:r>
              <a:rPr lang="en-US" altLang="en-US" dirty="0" err="1" smtClean="0"/>
              <a:t>mins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Some slack </a:t>
            </a:r>
            <a:r>
              <a:rPr lang="en-US" altLang="en-US" dirty="0" smtClean="0"/>
              <a:t>time to deal with difficulties, but email course staff if you run into problems</a:t>
            </a:r>
          </a:p>
          <a:p>
            <a:r>
              <a:rPr lang="en-US" altLang="en-US" dirty="0" smtClean="0"/>
              <a:t>Use piazza to ask questions and get answers during the exam</a:t>
            </a:r>
          </a:p>
          <a:p>
            <a:pPr lvl="1"/>
            <a:r>
              <a:rPr lang="en-US" altLang="en-US" dirty="0" smtClean="0"/>
              <a:t>We will answer ASAP.  Be sure to read others questions before posting your own.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6006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In-person Exam Logistics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153400" cy="52165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Wednesday </a:t>
            </a:r>
            <a:r>
              <a:rPr lang="en-US" altLang="en-US" dirty="0" smtClean="0"/>
              <a:t>Mar 15</a:t>
            </a:r>
            <a:r>
              <a:rPr lang="en-US" altLang="en-US" dirty="0" smtClean="0"/>
              <a:t>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G906 Cooley</a:t>
            </a:r>
            <a:endParaRPr lang="en-US" altLang="en-US" dirty="0" smtClean="0"/>
          </a:p>
          <a:p>
            <a:r>
              <a:rPr lang="en-US" altLang="en-US" dirty="0" smtClean="0"/>
              <a:t>10:30-11:50</a:t>
            </a:r>
            <a:endParaRPr lang="en-US" altLang="en-US" dirty="0" smtClean="0"/>
          </a:p>
          <a:p>
            <a:r>
              <a:rPr lang="en-US" altLang="en-US" dirty="0" smtClean="0"/>
              <a:t>Printed exams available in classroom</a:t>
            </a:r>
          </a:p>
          <a:p>
            <a:r>
              <a:rPr lang="en-US" altLang="en-US" dirty="0" smtClean="0"/>
              <a:t>Steps – Normal pre-COVID exam</a:t>
            </a:r>
          </a:p>
          <a:p>
            <a:pPr lvl="1"/>
            <a:r>
              <a:rPr lang="en-US" altLang="en-US" dirty="0" smtClean="0"/>
              <a:t>Exam itself should take </a:t>
            </a:r>
            <a:r>
              <a:rPr lang="en-US" altLang="en-US" dirty="0" smtClean="0"/>
              <a:t>60-70 </a:t>
            </a:r>
            <a:r>
              <a:rPr lang="en-US" altLang="en-US" dirty="0" err="1" smtClean="0"/>
              <a:t>mins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Course staff will be outside </a:t>
            </a:r>
            <a:r>
              <a:rPr lang="en-US" altLang="en-US" dirty="0" smtClean="0"/>
              <a:t>lecture room to </a:t>
            </a:r>
            <a:r>
              <a:rPr lang="en-US" altLang="en-US" dirty="0" smtClean="0"/>
              <a:t>answer questions</a:t>
            </a:r>
          </a:p>
          <a:p>
            <a:r>
              <a:rPr lang="en-US" altLang="en-US" dirty="0" smtClean="0"/>
              <a:t>Bring whatever you like</a:t>
            </a:r>
          </a:p>
          <a:p>
            <a:pPr lvl="1"/>
            <a:r>
              <a:rPr lang="en-US" altLang="en-US" dirty="0" smtClean="0"/>
              <a:t>Tablet/laptop</a:t>
            </a:r>
          </a:p>
          <a:p>
            <a:pPr lvl="1"/>
            <a:r>
              <a:rPr lang="en-US" altLang="en-US" dirty="0" smtClean="0"/>
              <a:t>Printed materials (old exams, lecture problems, etc.)</a:t>
            </a:r>
          </a:p>
          <a:p>
            <a:pPr lvl="1"/>
            <a:r>
              <a:rPr lang="en-US" altLang="en-US" dirty="0" smtClean="0"/>
              <a:t>Books, etc.</a:t>
            </a:r>
          </a:p>
        </p:txBody>
      </p:sp>
    </p:spTree>
    <p:extLst>
      <p:ext uri="{BB962C8B-B14F-4D97-AF65-F5344CB8AC3E}">
        <p14:creationId xmlns:p14="http://schemas.microsoft.com/office/powerpoint/2010/main" val="1600164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to Expect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Exam format</a:t>
            </a:r>
          </a:p>
          <a:p>
            <a:pPr lvl="1"/>
            <a:r>
              <a:rPr lang="en-US" altLang="en-US" sz="1800" dirty="0" smtClean="0"/>
              <a:t>Open notes, open internet</a:t>
            </a:r>
          </a:p>
          <a:p>
            <a:pPr lvl="1"/>
            <a:r>
              <a:rPr lang="en-US" altLang="en-US" sz="1800" dirty="0" smtClean="0"/>
              <a:t>Apply techniques we discussed in class </a:t>
            </a:r>
          </a:p>
          <a:p>
            <a:pPr lvl="1"/>
            <a:r>
              <a:rPr lang="en-US" altLang="en-US" sz="1800" dirty="0" smtClean="0"/>
              <a:t>Reason about solving compiler problems – how/why things are done</a:t>
            </a:r>
          </a:p>
          <a:p>
            <a:pPr lvl="1"/>
            <a:r>
              <a:rPr lang="en-US" altLang="en-US" sz="1800" dirty="0" smtClean="0"/>
              <a:t>A couple of thinking problems</a:t>
            </a:r>
          </a:p>
          <a:p>
            <a:pPr lvl="1"/>
            <a:r>
              <a:rPr lang="en-US" altLang="en-US" sz="1800" dirty="0" smtClean="0"/>
              <a:t>No LLVM code</a:t>
            </a:r>
          </a:p>
          <a:p>
            <a:r>
              <a:rPr lang="en-US" altLang="en-US" sz="2200" dirty="0" smtClean="0"/>
              <a:t>Honor code and cheating</a:t>
            </a:r>
          </a:p>
          <a:p>
            <a:pPr lvl="1"/>
            <a:r>
              <a:rPr lang="en-US" altLang="en-US" sz="1800" dirty="0" smtClean="0"/>
              <a:t>Must sign honor code acknowledging that you have neither given no received aid on the exam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Please do not share answers or talk to other students during the exam</a:t>
            </a:r>
          </a:p>
          <a:p>
            <a:pPr lvl="1"/>
            <a:r>
              <a:rPr lang="en-US" altLang="en-US" sz="1800" dirty="0" smtClean="0"/>
              <a:t>Graduate class, so we don’t expect cheating to be an issue</a:t>
            </a:r>
          </a:p>
          <a:p>
            <a:pPr lvl="2"/>
            <a:r>
              <a:rPr lang="en-US" altLang="en-US" sz="1600" dirty="0" smtClean="0"/>
              <a:t>But we will investigate any anomalies that arise</a:t>
            </a:r>
          </a:p>
        </p:txBody>
      </p:sp>
    </p:spTree>
    <p:extLst>
      <p:ext uri="{BB962C8B-B14F-4D97-AF65-F5344CB8AC3E}">
        <p14:creationId xmlns:p14="http://schemas.microsoft.com/office/powerpoint/2010/main" val="2464426610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12308</TotalTime>
  <Words>1715</Words>
  <Application>Microsoft Office PowerPoint</Application>
  <PresentationFormat>Custom</PresentationFormat>
  <Paragraphs>240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Courier New</vt:lpstr>
      <vt:lpstr>Hewlett</vt:lpstr>
      <vt:lpstr>Monotype Sorts</vt:lpstr>
      <vt:lpstr>Times New Roman</vt:lpstr>
      <vt:lpstr>Wingdings</vt:lpstr>
      <vt:lpstr>hp new</vt:lpstr>
      <vt:lpstr>EECS 583 – Class 15 Exam Review</vt:lpstr>
      <vt:lpstr>Announcements</vt:lpstr>
      <vt:lpstr>Research Paper Presentation Logistics</vt:lpstr>
      <vt:lpstr>Research Paper Presentation Format </vt:lpstr>
      <vt:lpstr>Research Paper Presentation – Audience Members</vt:lpstr>
      <vt:lpstr>Exam Review</vt:lpstr>
      <vt:lpstr>Virtual Exam Logistics (see piazza for more details)</vt:lpstr>
      <vt:lpstr>In-person Exam Logistics</vt:lpstr>
      <vt:lpstr>What to Expect</vt:lpstr>
      <vt:lpstr>Studying</vt:lpstr>
      <vt:lpstr>Exam Topics</vt:lpstr>
      <vt:lpstr>Exam Topics - Continued</vt:lpstr>
      <vt:lpstr>Work Out Some Sample Problems</vt:lpstr>
      <vt:lpstr>Part I: Short Questions</vt:lpstr>
      <vt:lpstr>Question 1 – Fall 2021</vt:lpstr>
      <vt:lpstr>Question 2 – Fall 2022</vt:lpstr>
      <vt:lpstr>Question 3 – Fall 2018</vt:lpstr>
      <vt:lpstr>Question 2 – Fall 2020</vt:lpstr>
      <vt:lpstr>Question 3 – Fall 2021</vt:lpstr>
      <vt:lpstr>Part II: Medium/Long Questions</vt:lpstr>
      <vt:lpstr>Question 9 – Fall 2022</vt:lpstr>
      <vt:lpstr>Question 6 – Fall 2019</vt:lpstr>
      <vt:lpstr>Question 7 – Fall 2020 </vt:lpstr>
      <vt:lpstr>Question 8 – Fall 2019 </vt:lpstr>
      <vt:lpstr>Question 9 – Fall 2020</vt:lpstr>
      <vt:lpstr>Blank Slide</vt:lpstr>
      <vt:lpstr>Blank Slide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296</cp:revision>
  <cp:lastPrinted>2001-10-18T06:50:13Z</cp:lastPrinted>
  <dcterms:created xsi:type="dcterms:W3CDTF">1999-01-24T07:45:10Z</dcterms:created>
  <dcterms:modified xsi:type="dcterms:W3CDTF">2023-03-13T01:03:04Z</dcterms:modified>
</cp:coreProperties>
</file>