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603" r:id="rId3"/>
    <p:sldId id="686" r:id="rId4"/>
    <p:sldId id="687" r:id="rId5"/>
    <p:sldId id="688" r:id="rId6"/>
    <p:sldId id="689" r:id="rId7"/>
    <p:sldId id="659" r:id="rId8"/>
    <p:sldId id="662" r:id="rId9"/>
    <p:sldId id="663" r:id="rId10"/>
    <p:sldId id="664" r:id="rId11"/>
    <p:sldId id="665" r:id="rId12"/>
    <p:sldId id="660" r:id="rId13"/>
    <p:sldId id="685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80" r:id="rId28"/>
    <p:sldId id="681" r:id="rId29"/>
    <p:sldId id="682" r:id="rId30"/>
    <p:sldId id="683" r:id="rId31"/>
    <p:sldId id="684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94E07E72-0115-4FFE-91DC-6BABDFFF7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1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1C0E6-4EBF-4776-AF92-B860D1AA4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0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A2CC734-9707-49CF-9113-F30FCF05259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55639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059827F-67A2-417C-A020-84C759138503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61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5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D575FB-7088-4E82-85A0-87B7853D1A66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14</a:t>
            </a:r>
            <a:br>
              <a:rPr lang="en-US" altLang="en-US" sz="4800" dirty="0" smtClean="0"/>
            </a:br>
            <a:r>
              <a:rPr lang="en-US" altLang="en-US" sz="4800" dirty="0" smtClean="0"/>
              <a:t>Finish Modulo Scheduling</a:t>
            </a:r>
            <a:br>
              <a:rPr lang="en-US" altLang="en-US" sz="4800" dirty="0" smtClean="0"/>
            </a:br>
            <a:r>
              <a:rPr lang="en-US" altLang="en-US" sz="4800" dirty="0" smtClean="0"/>
              <a:t>Register 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22,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</p:spTree>
    <p:extLst>
      <p:ext uri="{BB962C8B-B14F-4D97-AF65-F5344CB8AC3E}">
        <p14:creationId xmlns:p14="http://schemas.microsoft.com/office/powerpoint/2010/main" val="231095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98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 smtClean="0">
                <a:solidFill>
                  <a:srgbClr val="FF3300"/>
                </a:solidFill>
              </a:rPr>
              <a:t>brlc</a:t>
            </a:r>
            <a:r>
              <a:rPr lang="en-US" altLang="en-US" sz="1200" dirty="0" smtClean="0">
                <a:solidFill>
                  <a:srgbClr val="FF3300"/>
                </a:solidFill>
              </a:rPr>
              <a:t> Loop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410521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if We Don’t Have Hardware Support for Modulo Scheduling?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82000" cy="5216525"/>
          </a:xfrm>
        </p:spPr>
        <p:txBody>
          <a:bodyPr/>
          <a:lstStyle/>
          <a:p>
            <a:r>
              <a:rPr lang="en-US" altLang="en-US" sz="2800" smtClean="0"/>
              <a:t>No predicates</a:t>
            </a:r>
          </a:p>
          <a:p>
            <a:pPr lvl="1"/>
            <a:r>
              <a:rPr lang="en-US" altLang="en-US" sz="2400" smtClean="0"/>
              <a:t>Predicates enable kernel-only code by selectively enabling/disabling operations to create prolog/epilog</a:t>
            </a:r>
          </a:p>
          <a:p>
            <a:pPr lvl="1"/>
            <a:r>
              <a:rPr lang="en-US" altLang="en-US" sz="2400" smtClean="0"/>
              <a:t>Now must create explicit prolog/epilog code segments</a:t>
            </a:r>
          </a:p>
          <a:p>
            <a:r>
              <a:rPr lang="en-US" altLang="en-US" sz="2800" smtClean="0"/>
              <a:t>No rotating registers</a:t>
            </a:r>
          </a:p>
          <a:p>
            <a:pPr lvl="1"/>
            <a:r>
              <a:rPr lang="en-US" altLang="en-US" sz="2400" smtClean="0"/>
              <a:t>Register names not automatically changed each iteration</a:t>
            </a:r>
          </a:p>
          <a:p>
            <a:pPr lvl="1"/>
            <a:r>
              <a:rPr lang="en-US" altLang="en-US" sz="2400" smtClean="0"/>
              <a:t>Must unroll the body of the software pipeline, explicitly rename</a:t>
            </a:r>
          </a:p>
          <a:p>
            <a:pPr lvl="2"/>
            <a:r>
              <a:rPr lang="en-US" altLang="en-US" sz="2000" smtClean="0"/>
              <a:t>Consider each register lifetime i in the loop</a:t>
            </a:r>
          </a:p>
          <a:p>
            <a:pPr lvl="2"/>
            <a:r>
              <a:rPr lang="en-US" altLang="en-US" sz="2000" smtClean="0"/>
              <a:t>Kmin = min unroll factor = MAXi (ceiling((Endi – Starti) / II))</a:t>
            </a:r>
          </a:p>
          <a:p>
            <a:pPr lvl="2"/>
            <a:r>
              <a:rPr lang="en-US" altLang="en-US" sz="2000" smtClean="0"/>
              <a:t>Create Kmin static names to handle maximum register lifetime</a:t>
            </a:r>
          </a:p>
          <a:p>
            <a:pPr lvl="1"/>
            <a:r>
              <a:rPr lang="en-US" altLang="en-US" sz="2400" smtClean="0"/>
              <a:t>Apply modulo variable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Register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Allocation: Problem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Through optimization, assume an infinite number of virtual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Now, must allocate these infinite virtual registers to a limited supply of hardware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Want most frequently accessed variables in registers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Speed, registers much faster than memory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Direct access as an operand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Any VR that cannot be mapped into a physical register is said to be </a:t>
            </a:r>
            <a:r>
              <a:rPr lang="en-US" altLang="en-US" u="sng" smtClean="0"/>
              <a:t>spilled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Questions to answer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What is the minimum number of registers needed to avoid spilling?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Given n registers, is spilling necessary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Find an assignment of virtual registers to physical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there are not enough physical registers, which virtual registers get spilled?</a:t>
            </a:r>
          </a:p>
        </p:txBody>
      </p:sp>
    </p:spTree>
    <p:extLst>
      <p:ext uri="{BB962C8B-B14F-4D97-AF65-F5344CB8AC3E}">
        <p14:creationId xmlns:p14="http://schemas.microsoft.com/office/powerpoint/2010/main" val="37136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Range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Value = definition of a register</a:t>
            </a:r>
          </a:p>
          <a:p>
            <a:r>
              <a:rPr lang="en-US" altLang="en-US" smtClean="0"/>
              <a:t>Live range = Set of operations</a:t>
            </a:r>
          </a:p>
          <a:p>
            <a:pPr lvl="1"/>
            <a:r>
              <a:rPr lang="en-US" altLang="en-US" smtClean="0"/>
              <a:t>1 more or values connected by common uses</a:t>
            </a:r>
          </a:p>
          <a:p>
            <a:pPr lvl="1"/>
            <a:r>
              <a:rPr lang="en-US" altLang="en-US" smtClean="0"/>
              <a:t>A single VR may have several live ranges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Live ranges are constructed by taking the intersection of reaching defs and liveness</a:t>
            </a:r>
          </a:p>
          <a:p>
            <a:pPr lvl="1"/>
            <a:r>
              <a:rPr lang="en-US" altLang="en-US" smtClean="0"/>
              <a:t>Initially, a live range consists of a single definition and all ops in a function in which that definition is live</a:t>
            </a:r>
          </a:p>
        </p:txBody>
      </p:sp>
    </p:spTree>
    <p:extLst>
      <p:ext uri="{BB962C8B-B14F-4D97-AF65-F5344CB8AC3E}">
        <p14:creationId xmlns:p14="http://schemas.microsoft.com/office/powerpoint/2010/main" val="12305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Constructing Live Ranges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477000" y="50260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867400" y="3273425"/>
            <a:ext cx="2749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Each definition is the</a:t>
            </a:r>
          </a:p>
          <a:p>
            <a:r>
              <a:rPr lang="en-US" altLang="en-US">
                <a:solidFill>
                  <a:schemeClr val="tx1"/>
                </a:solidFill>
              </a:rPr>
              <a:t>seed of a live range.</a:t>
            </a:r>
          </a:p>
          <a:p>
            <a:r>
              <a:rPr lang="en-US" altLang="en-US">
                <a:solidFill>
                  <a:schemeClr val="tx1"/>
                </a:solidFill>
              </a:rPr>
              <a:t>Ops are added to the LR</a:t>
            </a:r>
          </a:p>
          <a:p>
            <a:r>
              <a:rPr lang="en-US" altLang="en-US">
                <a:solidFill>
                  <a:schemeClr val="tx1"/>
                </a:solidFill>
              </a:rPr>
              <a:t>where </a:t>
            </a:r>
            <a:r>
              <a:rPr lang="en-US" altLang="en-US" u="sng">
                <a:solidFill>
                  <a:schemeClr val="tx1"/>
                </a:solidFill>
              </a:rPr>
              <a:t>both the defn reaches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and the variable is live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1143000" y="19812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209800" y="17526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Live Ranges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 2 live ranges for the same VR overlap, they must be merged to ensure correctness</a:t>
            </a:r>
          </a:p>
          <a:p>
            <a:pPr lvl="1"/>
            <a:r>
              <a:rPr lang="en-US" altLang="en-US" smtClean="0"/>
              <a:t>LRs replaced by a new LR that is the union of the LRs</a:t>
            </a:r>
          </a:p>
          <a:p>
            <a:pPr lvl="1"/>
            <a:r>
              <a:rPr lang="en-US" altLang="en-US" smtClean="0"/>
              <a:t>Multiple defs reaching a common use</a:t>
            </a:r>
          </a:p>
          <a:p>
            <a:pPr lvl="1"/>
            <a:r>
              <a:rPr lang="en-US" altLang="en-US" smtClean="0"/>
              <a:t>Conservatively, all LRs for the same VR could be merged</a:t>
            </a:r>
          </a:p>
          <a:p>
            <a:pPr lvl="2"/>
            <a:r>
              <a:rPr lang="en-US" altLang="en-US" smtClean="0"/>
              <a:t>Makes LRs larger than need be, but done for simplicity</a:t>
            </a:r>
          </a:p>
          <a:p>
            <a:pPr lvl="2"/>
            <a:r>
              <a:rPr lang="en-US" altLang="en-US" smtClean="0"/>
              <a:t>We will not assume this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33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638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24400" y="59436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= r1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43400" y="53340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486400" y="53340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Merging Live Ranges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324600" y="17494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3345" name="AutoShape 33"/>
          <p:cNvSpPr>
            <a:spLocks noChangeArrowheads="1"/>
          </p:cNvSpPr>
          <p:nvPr/>
        </p:nvSpPr>
        <p:spPr bwMode="auto">
          <a:xfrm>
            <a:off x="7239000" y="32004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308725" y="4229100"/>
            <a:ext cx="21526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Merge LR1 and LR2,</a:t>
            </a:r>
          </a:p>
          <a:p>
            <a:r>
              <a:rPr lang="en-US" altLang="en-US">
                <a:solidFill>
                  <a:schemeClr val="tx1"/>
                </a:solidFill>
              </a:rPr>
              <a:t>LR3 and LR4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LR5 = {1,2,3,4}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LR6 = {5,6,7,8}</a:t>
            </a:r>
          </a:p>
        </p:txBody>
      </p:sp>
    </p:spTree>
    <p:extLst>
      <p:ext uri="{BB962C8B-B14F-4D97-AF65-F5344CB8AC3E}">
        <p14:creationId xmlns:p14="http://schemas.microsoft.com/office/powerpoint/2010/main" val="18696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Two live ranges interfere if they share one or more ops in common</a:t>
            </a:r>
          </a:p>
          <a:p>
            <a:pPr lvl="1"/>
            <a:r>
              <a:rPr lang="en-US" altLang="en-US" smtClean="0"/>
              <a:t>Thus, they cannot occupy the same physical register</a:t>
            </a:r>
          </a:p>
          <a:p>
            <a:pPr lvl="1"/>
            <a:r>
              <a:rPr lang="en-US" altLang="en-US" smtClean="0"/>
              <a:t>Or a live value would be lost</a:t>
            </a:r>
          </a:p>
          <a:p>
            <a:r>
              <a:rPr lang="en-US" altLang="en-US" smtClean="0"/>
              <a:t>Interference graph</a:t>
            </a:r>
          </a:p>
          <a:p>
            <a:pPr lvl="1"/>
            <a:r>
              <a:rPr lang="en-US" altLang="en-US" smtClean="0"/>
              <a:t>Undirected graph where</a:t>
            </a:r>
          </a:p>
          <a:p>
            <a:pPr lvl="2"/>
            <a:r>
              <a:rPr lang="en-US" altLang="en-US" smtClean="0"/>
              <a:t>Nodes are live ranges</a:t>
            </a:r>
          </a:p>
          <a:p>
            <a:pPr lvl="2"/>
            <a:r>
              <a:rPr lang="en-US" altLang="en-US" smtClean="0"/>
              <a:t>There is an edge between 2 nodes if the live ranges interfere</a:t>
            </a:r>
          </a:p>
          <a:p>
            <a:pPr lvl="1"/>
            <a:r>
              <a:rPr lang="en-US" altLang="en-US" smtClean="0"/>
              <a:t>What’s not represented by this graph</a:t>
            </a:r>
          </a:p>
          <a:p>
            <a:pPr lvl="2"/>
            <a:r>
              <a:rPr lang="en-US" altLang="en-US" smtClean="0"/>
              <a:t>Extent of interference between the LRs</a:t>
            </a:r>
          </a:p>
          <a:p>
            <a:pPr lvl="2"/>
            <a:r>
              <a:rPr lang="en-US" altLang="en-US" smtClean="0"/>
              <a:t>Where in the program is the interference</a:t>
            </a:r>
          </a:p>
        </p:txBody>
      </p:sp>
    </p:spTree>
    <p:extLst>
      <p:ext uri="{BB962C8B-B14F-4D97-AF65-F5344CB8AC3E}">
        <p14:creationId xmlns:p14="http://schemas.microsoft.com/office/powerpoint/2010/main" val="23514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sz="2000" dirty="0" smtClean="0"/>
              <a:t>Project proposal meeting signups – this week</a:t>
            </a:r>
          </a:p>
          <a:p>
            <a:pPr lvl="1"/>
            <a:r>
              <a:rPr lang="en-US" altLang="en-US" sz="1600" dirty="0" smtClean="0"/>
              <a:t>10 minute Zoom meeting with Aditya and I</a:t>
            </a:r>
          </a:p>
          <a:p>
            <a:pPr lvl="1"/>
            <a:r>
              <a:rPr lang="en-US" altLang="en-US" sz="1600" dirty="0" smtClean="0"/>
              <a:t>Planned for Mar 6, Mar 8, Mar 9: 10am-noon</a:t>
            </a:r>
          </a:p>
          <a:p>
            <a:r>
              <a:rPr lang="en-US" altLang="en-US" sz="2000" dirty="0" smtClean="0"/>
              <a:t>Midterm Exam </a:t>
            </a:r>
            <a:r>
              <a:rPr lang="en-US" altLang="en-US" sz="2000" dirty="0" smtClean="0"/>
              <a:t>– </a:t>
            </a:r>
            <a:r>
              <a:rPr lang="en-US" altLang="en-US" sz="2000" dirty="0" smtClean="0"/>
              <a:t>Wed Mar 15</a:t>
            </a:r>
            <a:endParaRPr lang="en-US" altLang="en-US" sz="2000" dirty="0" smtClean="0"/>
          </a:p>
          <a:p>
            <a:pPr lvl="1"/>
            <a:r>
              <a:rPr lang="en-US" altLang="en-US" sz="1600" dirty="0"/>
              <a:t>Exam review – </a:t>
            </a:r>
            <a:r>
              <a:rPr lang="en-US" altLang="en-US" sz="1600" dirty="0" smtClean="0"/>
              <a:t>Mon Mar 13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Exam scope: Covers all lecture material through today’s class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Exam format: Hybrid (Virtual or in-person) </a:t>
            </a:r>
          </a:p>
          <a:p>
            <a:pPr lvl="2"/>
            <a:r>
              <a:rPr lang="en-US" altLang="en-US" sz="1600" dirty="0" smtClean="0"/>
              <a:t>In-person: </a:t>
            </a:r>
            <a:r>
              <a:rPr lang="en-US" altLang="en-US" sz="1600" dirty="0" smtClean="0"/>
              <a:t>10:30-11:50, </a:t>
            </a:r>
            <a:r>
              <a:rPr lang="en-US" altLang="en-US" sz="1600" dirty="0" smtClean="0"/>
              <a:t>walk outside to get questions answered</a:t>
            </a:r>
          </a:p>
          <a:p>
            <a:pPr lvl="3"/>
            <a:r>
              <a:rPr lang="en-US" altLang="en-US" sz="1400" dirty="0" smtClean="0">
                <a:solidFill>
                  <a:srgbClr val="FF0000"/>
                </a:solidFill>
              </a:rPr>
              <a:t>Send </a:t>
            </a:r>
            <a:r>
              <a:rPr lang="en-US" altLang="en-US" sz="1400" dirty="0" smtClean="0">
                <a:solidFill>
                  <a:srgbClr val="FF0000"/>
                </a:solidFill>
              </a:rPr>
              <a:t>Aditya and I email </a:t>
            </a:r>
            <a:r>
              <a:rPr lang="en-US" altLang="en-US" sz="1400" dirty="0" smtClean="0">
                <a:solidFill>
                  <a:srgbClr val="FF0000"/>
                </a:solidFill>
              </a:rPr>
              <a:t>if you plan to take the exam in-person</a:t>
            </a:r>
          </a:p>
          <a:p>
            <a:pPr lvl="2"/>
            <a:r>
              <a:rPr lang="en-US" altLang="en-US" sz="1600" dirty="0" smtClean="0"/>
              <a:t>Virtual: </a:t>
            </a:r>
            <a:r>
              <a:rPr lang="en-US" altLang="en-US" sz="1600" dirty="0" smtClean="0"/>
              <a:t>10:30-11:50 </a:t>
            </a:r>
            <a:r>
              <a:rPr lang="en-US" altLang="en-US" sz="1600" dirty="0" smtClean="0"/>
              <a:t>+ </a:t>
            </a:r>
            <a:r>
              <a:rPr lang="en-US" altLang="en-US" sz="1600" dirty="0" smtClean="0"/>
              <a:t>15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mins extra time </a:t>
            </a:r>
            <a:r>
              <a:rPr lang="en-US" altLang="en-US" sz="1600" dirty="0" smtClean="0"/>
              <a:t>(</a:t>
            </a:r>
            <a:r>
              <a:rPr lang="en-US" altLang="en-US" sz="1600" dirty="0" smtClean="0"/>
              <a:t>Extra time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for printing, scanning, uploading), post private questions on piazza to get answers</a:t>
            </a:r>
          </a:p>
          <a:p>
            <a:pPr lvl="2"/>
            <a:r>
              <a:rPr lang="en-US" altLang="en-US" sz="1600" dirty="0" smtClean="0"/>
              <a:t>Piazza q</a:t>
            </a:r>
            <a:r>
              <a:rPr lang="en-US" altLang="en-US" sz="1600" dirty="0" smtClean="0"/>
              <a:t>uestions </a:t>
            </a:r>
            <a:r>
              <a:rPr lang="en-US" altLang="en-US" sz="1600" dirty="0" smtClean="0"/>
              <a:t>answered up to </a:t>
            </a:r>
            <a:r>
              <a:rPr lang="en-US" altLang="en-US" sz="1600" dirty="0" smtClean="0"/>
              <a:t>12:00</a:t>
            </a:r>
          </a:p>
          <a:p>
            <a:r>
              <a:rPr lang="en-US" altLang="en-US" sz="2000" dirty="0"/>
              <a:t>Today’s class reading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/>
              <a:t>Register Allocation and Spilling Via Graph Coloring,” G. </a:t>
            </a:r>
            <a:r>
              <a:rPr lang="en-US" altLang="en-US" sz="1800" dirty="0" err="1"/>
              <a:t>Chaitin</a:t>
            </a:r>
            <a:r>
              <a:rPr lang="en-US" altLang="en-US" sz="1800" dirty="0"/>
              <a:t>, Proc. 1982 SIGPLAN Symposium on Compiler Construction, 1982.</a:t>
            </a:r>
          </a:p>
          <a:p>
            <a:endParaRPr lang="en-US" altLang="en-US" sz="2200" dirty="0" smtClean="0"/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Interference Graph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load()</a:t>
            </a:r>
          </a:p>
          <a:p>
            <a:pPr algn="ctr"/>
            <a:r>
              <a:rPr lang="en-US" altLang="en-US"/>
              <a:t>2: b = load()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c = load()</a:t>
            </a:r>
          </a:p>
          <a:p>
            <a:pPr algn="ctr"/>
            <a:r>
              <a:rPr lang="en-US" altLang="en-US"/>
              <a:t>4: d = b + c</a:t>
            </a:r>
          </a:p>
          <a:p>
            <a:pPr algn="ctr"/>
            <a:r>
              <a:rPr lang="en-US" altLang="en-US"/>
              <a:t>5: e = d - 3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0386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f = a * b</a:t>
            </a:r>
          </a:p>
          <a:p>
            <a:pPr algn="ctr"/>
            <a:r>
              <a:rPr lang="en-US" altLang="en-US"/>
              <a:t>7: e = f +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52578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g = a + e</a:t>
            </a:r>
          </a:p>
          <a:p>
            <a:pPr algn="ctr"/>
            <a:r>
              <a:rPr lang="en-US" altLang="en-US"/>
              <a:t>9: store(g)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6294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7086600" y="624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1722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7924800" y="5943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0772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7467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6324600" y="5715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096000" y="1597025"/>
            <a:ext cx="25257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lr(a) = {1,2,3,4,5,6,7,8}</a:t>
            </a:r>
          </a:p>
          <a:p>
            <a:r>
              <a:rPr lang="en-US" altLang="en-US"/>
              <a:t>lr(b) = {2,3,4,6}</a:t>
            </a:r>
          </a:p>
          <a:p>
            <a:r>
              <a:rPr lang="en-US" altLang="en-US"/>
              <a:t>lr(c) = {1,2,3,4,5,6,7,8,9}</a:t>
            </a:r>
          </a:p>
          <a:p>
            <a:r>
              <a:rPr lang="en-US" altLang="en-US"/>
              <a:t>lr(d) = {4,5}</a:t>
            </a:r>
          </a:p>
          <a:p>
            <a:r>
              <a:rPr lang="en-US" altLang="en-US"/>
              <a:t>lr(e) = {5,7,8}</a:t>
            </a:r>
          </a:p>
          <a:p>
            <a:r>
              <a:rPr lang="en-US" altLang="en-US"/>
              <a:t>lr(f) = {6,7}</a:t>
            </a:r>
          </a:p>
          <a:p>
            <a:r>
              <a:rPr lang="en-US" altLang="en-US"/>
              <a:t>lr{g} = {8,9}</a:t>
            </a:r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64770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553200" y="4419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553200" y="5105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477000" y="51054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00800" y="51816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477000" y="5181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010400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6934200" y="4343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934200" y="44196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858000" y="44196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553200" y="44196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772400" y="4343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696200" y="4419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6705600" y="52578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705600" y="58674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Graph Coloring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graph is </a:t>
            </a:r>
            <a:r>
              <a:rPr lang="en-US" altLang="en-US" u="sng" smtClean="0"/>
              <a:t>n-colorable</a:t>
            </a:r>
            <a:r>
              <a:rPr lang="en-US" altLang="en-US" smtClean="0"/>
              <a:t> if every node in the graph can be colored with one of the n colors such that 2 adjacent nodes do not have the same color</a:t>
            </a:r>
          </a:p>
          <a:p>
            <a:pPr lvl="1"/>
            <a:r>
              <a:rPr lang="en-US" altLang="en-US" smtClean="0"/>
              <a:t>Model register allocation as graph coloring</a:t>
            </a:r>
          </a:p>
          <a:p>
            <a:pPr lvl="1"/>
            <a:r>
              <a:rPr lang="en-US" altLang="en-US" smtClean="0"/>
              <a:t>Use the fewest colors (physical registers)</a:t>
            </a:r>
          </a:p>
          <a:p>
            <a:pPr lvl="1"/>
            <a:r>
              <a:rPr lang="en-US" altLang="en-US" smtClean="0"/>
              <a:t>Spilling is necessary if the graph is not n-colorable where n is the number of physical registers</a:t>
            </a:r>
          </a:p>
          <a:p>
            <a:r>
              <a:rPr lang="en-US" altLang="en-US" smtClean="0"/>
              <a:t>Optimal graph coloring is NP-complete for n &gt; 2</a:t>
            </a:r>
          </a:p>
          <a:p>
            <a:pPr lvl="1"/>
            <a:r>
              <a:rPr lang="en-US" altLang="en-US" smtClean="0"/>
              <a:t>Use heuristics proposed by compiler developers</a:t>
            </a:r>
          </a:p>
          <a:p>
            <a:pPr lvl="2"/>
            <a:r>
              <a:rPr lang="en-US" altLang="en-US" smtClean="0"/>
              <a:t>“Register Allocation Via Coloring”, G. Chaitin et al, 1981</a:t>
            </a:r>
          </a:p>
          <a:p>
            <a:pPr lvl="2"/>
            <a:r>
              <a:rPr lang="en-US" altLang="en-US" smtClean="0"/>
              <a:t>“Improvement to Graph Coloring Register Allocation”, P. Briggs et al, 1989</a:t>
            </a:r>
          </a:p>
          <a:p>
            <a:pPr lvl="1"/>
            <a:r>
              <a:rPr lang="en-US" altLang="en-US" b="1" u="sng" smtClean="0"/>
              <a:t>Observation</a:t>
            </a:r>
            <a:r>
              <a:rPr lang="en-US" altLang="en-US" smtClean="0"/>
              <a:t> – a node with degree &lt; n in the interference can always be successfully colored given its neighbors colors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17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Coloring 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1. While any node, x, has &lt; n neighbors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Remove x and its edges from the graph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Push x onto a stack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2. If the remaining graph is non-empty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Compute cost of spilling each node (live range)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reference to the register in the live range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Cost +=  (execution frequency * spill cost)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Let NB(x) = number of neighbors of x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Remove node x that has the smallest cost(x) / NB(x)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Push x onto a stack (mark as spilled)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Go back to step 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While stack is non-empty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Pop x from the stack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x’s neighbors are assigned fewer than R colors, then assign x any unsigned color, else leave x uncolored</a:t>
            </a:r>
          </a:p>
        </p:txBody>
      </p:sp>
    </p:spTree>
    <p:extLst>
      <p:ext uri="{BB962C8B-B14F-4D97-AF65-F5344CB8AC3E}">
        <p14:creationId xmlns:p14="http://schemas.microsoft.com/office/powerpoint/2010/main" val="24560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924800" cy="615950"/>
          </a:xfrm>
        </p:spPr>
        <p:txBody>
          <a:bodyPr/>
          <a:lstStyle/>
          <a:p>
            <a:r>
              <a:rPr lang="en-US" altLang="en-US" smtClean="0"/>
              <a:t>Example – Finding Number of Needed Colors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78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9050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7432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9050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7432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050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7432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1673225"/>
            <a:ext cx="467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colors are needed to color this graph?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267200" y="3425825"/>
            <a:ext cx="426878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Try n=1, no,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n=2, no again,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n=3,</a:t>
            </a:r>
          </a:p>
          <a:p>
            <a:r>
              <a:rPr lang="en-US" altLang="en-US">
                <a:solidFill>
                  <a:schemeClr val="tx1"/>
                </a:solidFill>
              </a:rPr>
              <a:t>	Remove B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A, C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D, E</a:t>
            </a:r>
          </a:p>
          <a:p>
            <a:r>
              <a:rPr lang="en-US" altLang="en-US">
                <a:solidFill>
                  <a:schemeClr val="tx1"/>
                </a:solidFill>
              </a:rPr>
              <a:t>	Thus it is 3-colorable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14600" y="419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6764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133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219200" y="2590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971800" y="3733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5146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3716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1524000" y="2209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600200" y="2209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600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524000" y="2895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524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057400" y="205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981200" y="2133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1981200" y="2209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905000" y="22098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1600200" y="2209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819400" y="2133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743200" y="2209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1752600" y="3048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752600" y="3657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62000" y="5562600"/>
            <a:ext cx="784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	a	b	c	d	e	f	g</a:t>
            </a:r>
          </a:p>
          <a:p>
            <a:r>
              <a:rPr lang="en-US" altLang="en-US"/>
              <a:t>cost		225	200	175	150	200	50	200</a:t>
            </a:r>
          </a:p>
          <a:p>
            <a:r>
              <a:rPr lang="en-US" altLang="en-US"/>
              <a:t>neighbors		6	4	5	4	3	4	2</a:t>
            </a:r>
          </a:p>
          <a:p>
            <a:r>
              <a:rPr lang="en-US" altLang="en-US"/>
              <a:t>cost/n		37.5	50	35	37.5	66.7	12.5	100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962400" y="1749425"/>
            <a:ext cx="2459038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lr(a) = {1,2,3,4,5,6,7,8}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refs(a) = {1,6,8}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lr(b) = {2,3,4,6}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refs(b) = {2,4,6}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lr(c) = {1,2,3,4,5,6,7,8,9}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refs(c) = {3,4,7}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lr{g} = {8,9}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refs(g) = {8,9}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934200" y="2130425"/>
            <a:ext cx="13970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Profile freqs</a:t>
            </a:r>
          </a:p>
          <a:p>
            <a:r>
              <a:rPr lang="en-US" altLang="en-US"/>
              <a:t>1,2 = 100</a:t>
            </a:r>
          </a:p>
          <a:p>
            <a:r>
              <a:rPr lang="en-US" altLang="en-US"/>
              <a:t>3,4,5 = 75</a:t>
            </a:r>
          </a:p>
          <a:p>
            <a:r>
              <a:rPr lang="en-US" altLang="en-US"/>
              <a:t>6,7 = 25</a:t>
            </a:r>
          </a:p>
          <a:p>
            <a:r>
              <a:rPr lang="en-US" altLang="en-US"/>
              <a:t>8,9 = 100</a:t>
            </a:r>
          </a:p>
          <a:p>
            <a:endParaRPr lang="en-US" altLang="en-US"/>
          </a:p>
          <a:p>
            <a:r>
              <a:rPr lang="en-US" altLang="en-US"/>
              <a:t>Assume each</a:t>
            </a:r>
          </a:p>
          <a:p>
            <a:r>
              <a:rPr lang="en-US" altLang="en-US"/>
              <a:t>spill requires</a:t>
            </a:r>
          </a:p>
          <a:p>
            <a:r>
              <a:rPr lang="en-US" altLang="en-US"/>
              <a:t>1 operation</a:t>
            </a:r>
          </a:p>
        </p:txBody>
      </p:sp>
    </p:spTree>
    <p:extLst>
      <p:ext uri="{BB962C8B-B14F-4D97-AF65-F5344CB8AC3E}">
        <p14:creationId xmlns:p14="http://schemas.microsoft.com/office/powerpoint/2010/main" val="28592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(2)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7526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09800" y="617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295400" y="4724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0480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004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5908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600200" y="4343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1676400" y="43434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676400" y="5029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600200" y="50292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600200" y="51054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336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057400" y="42672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057400" y="43434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981200" y="43434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1676400" y="43434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895600" y="4267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819400" y="43434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1828800" y="5181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828800" y="57912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g can be removed</a:t>
            </a:r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7772400" y="601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324600" y="5181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781800" y="4495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7543800" y="4495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6553200" y="5943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AutoShape 4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680325" y="186690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5570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(3)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f is chosen</a:t>
            </a:r>
            <a:r>
              <a:rPr lang="en-US" altLang="en-US"/>
              <a:t> 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680325" y="1866900"/>
            <a:ext cx="1079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3276600" y="6096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828800" y="52578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286000" y="45720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3048000" y="45720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057400" y="60198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(4)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80325" y="1866900"/>
            <a:ext cx="1079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e can be removed</a:t>
            </a:r>
          </a:p>
        </p:txBody>
      </p:sp>
    </p:spTree>
    <p:extLst>
      <p:ext uri="{BB962C8B-B14F-4D97-AF65-F5344CB8AC3E}">
        <p14:creationId xmlns:p14="http://schemas.microsoft.com/office/powerpoint/2010/main" val="34103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(5)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3246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7772400" y="541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71628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7056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629400" y="4876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467600" y="4876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80325" y="1866900"/>
            <a:ext cx="11049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another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c is chosen</a:t>
            </a:r>
            <a:r>
              <a:rPr lang="en-US" altLang="en-US"/>
              <a:t> 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133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676400" y="5562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581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2971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1981200" y="5181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057400" y="5181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057400" y="586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514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438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276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(6)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80325" y="1866900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a, b, d can be removed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752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200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590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133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7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895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384925" y="51435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4966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</a:t>
            </a:r>
            <a:r>
              <a:rPr lang="en-US" altLang="en-US" dirty="0" smtClean="0"/>
              <a:t>Problem From Last Class</a:t>
            </a:r>
            <a:endParaRPr lang="en-US" altLang="en-US" dirty="0" smtClean="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6996455" y="195979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524592" y="2004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&lt;1,0&gt;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7664412" y="197178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833399" y="184650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&lt;1,1&gt;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183" y="5063691"/>
            <a:ext cx="3526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ResMII</a:t>
            </a:r>
            <a:r>
              <a:rPr lang="en-US" dirty="0" smtClean="0">
                <a:solidFill>
                  <a:srgbClr val="FF0000"/>
                </a:solidFill>
              </a:rPr>
              <a:t>:	ALU: 3 </a:t>
            </a:r>
            <a:r>
              <a:rPr lang="en-US" dirty="0" err="1" smtClean="0">
                <a:solidFill>
                  <a:srgbClr val="FF0000"/>
                </a:solidFill>
              </a:rPr>
              <a:t>instrs</a:t>
            </a:r>
            <a:r>
              <a:rPr lang="en-US" dirty="0" smtClean="0">
                <a:solidFill>
                  <a:srgbClr val="FF0000"/>
                </a:solidFill>
              </a:rPr>
              <a:t> / 1 unit = 3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MEM: 2 </a:t>
            </a:r>
            <a:r>
              <a:rPr lang="en-US" dirty="0" err="1" smtClean="0">
                <a:solidFill>
                  <a:srgbClr val="FF0000"/>
                </a:solidFill>
              </a:rPr>
              <a:t>instrs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 1 unit = 2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BR:  1 </a:t>
            </a:r>
            <a:r>
              <a:rPr lang="en-US" dirty="0" err="1" smtClean="0">
                <a:solidFill>
                  <a:srgbClr val="FF0000"/>
                </a:solidFill>
              </a:rPr>
              <a:t>instr</a:t>
            </a:r>
            <a:r>
              <a:rPr lang="en-US" dirty="0" smtClean="0">
                <a:solidFill>
                  <a:srgbClr val="FF0000"/>
                </a:solidFill>
              </a:rPr>
              <a:t> / 1 unit =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MAX(3,2,1) =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30976" y="5025682"/>
            <a:ext cx="47756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RecMII</a:t>
            </a:r>
            <a:r>
              <a:rPr lang="en-US" dirty="0" smtClean="0">
                <a:solidFill>
                  <a:srgbClr val="FF0000"/>
                </a:solidFill>
              </a:rPr>
              <a:t>:	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4: 1/1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3  4  3: (0 + 1) / (0 +1)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3  1: (1 + 1) / (0 + 1)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2  3  1: (2+1+1) / (2+0+1)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2  3  1: (2+1+1) / (3+0+1) = 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MAX(1,1,2,2,1) =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012" y="6544195"/>
            <a:ext cx="460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MII = MAX(</a:t>
            </a:r>
            <a:r>
              <a:rPr lang="en-US" dirty="0" err="1" smtClean="0">
                <a:solidFill>
                  <a:srgbClr val="FF0000"/>
                </a:solidFill>
              </a:rPr>
              <a:t>ResMII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RecMII</a:t>
            </a:r>
            <a:r>
              <a:rPr lang="en-US" dirty="0" smtClean="0">
                <a:solidFill>
                  <a:srgbClr val="FF0000"/>
                </a:solidFill>
              </a:rPr>
              <a:t>) = MAX(3,2)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00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(7)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76400" y="1597025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562600" y="3810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4008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553200" y="243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59436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800600" y="3276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953000" y="1981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5029200" y="19812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029200" y="2667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953000" y="26670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953000" y="2743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410200" y="19050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410200" y="19812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334000" y="19812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5029200" y="19812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248400" y="1905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172200" y="19812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5181600" y="28194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5181600" y="34290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371600" y="4287838"/>
            <a:ext cx="60071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Have 3 colors: red, green, blue, pop off the stack assigning colors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only consider conflicts with non-spilled nodes already popped off stack</a:t>
            </a:r>
          </a:p>
          <a:p>
            <a:endParaRPr lang="en-US" altLang="en-US" sz="1600">
              <a:solidFill>
                <a:schemeClr val="tx1"/>
              </a:solidFill>
            </a:endParaRPr>
          </a:p>
          <a:p>
            <a:r>
              <a:rPr lang="en-US" altLang="en-US" sz="1600">
                <a:solidFill>
                  <a:schemeClr val="tx1"/>
                </a:solidFill>
              </a:rPr>
              <a:t>d </a:t>
            </a:r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b  green (cannot choose red)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a  blue (cannot choose red or green)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c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e  green (cannot choose red or blue)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f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g  red (cannot choose blue)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(8)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1: blue = load()</a:t>
            </a:r>
          </a:p>
          <a:p>
            <a:pPr algn="ctr"/>
            <a:r>
              <a:rPr lang="en-US" altLang="en-US" sz="1400"/>
              <a:t>2: green = load()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5814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3: spill1 = load()</a:t>
            </a:r>
          </a:p>
          <a:p>
            <a:pPr algn="ctr"/>
            <a:r>
              <a:rPr lang="en-US" altLang="en-US" sz="1400"/>
              <a:t>4: red = green + spill1</a:t>
            </a:r>
          </a:p>
          <a:p>
            <a:pPr algn="ctr"/>
            <a:r>
              <a:rPr lang="en-US" altLang="en-US" sz="1400"/>
              <a:t>5: green = red - 3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38600" y="3581400"/>
            <a:ext cx="19812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6: spill2 = blue * green</a:t>
            </a:r>
          </a:p>
          <a:p>
            <a:pPr algn="ctr"/>
            <a:r>
              <a:rPr lang="en-US" altLang="en-US" sz="1400"/>
              <a:t>7: green = spill2 + spill1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67000" y="52578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8: red = blue + green</a:t>
            </a:r>
          </a:p>
          <a:p>
            <a:pPr algn="ctr"/>
            <a:r>
              <a:rPr lang="en-US" altLang="en-US" sz="1400"/>
              <a:t>9: store(red)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86600" y="1749425"/>
            <a:ext cx="1436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a  blue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  no color 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e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f  no color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g  red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257800" y="5102225"/>
            <a:ext cx="313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no spills in the blocks</a:t>
            </a:r>
          </a:p>
          <a:p>
            <a:r>
              <a:rPr lang="en-US" altLang="en-US">
                <a:solidFill>
                  <a:schemeClr val="tx1"/>
                </a:solidFill>
              </a:rPr>
              <a:t>executed 100 times.  Most spills</a:t>
            </a:r>
          </a:p>
          <a:p>
            <a:r>
              <a:rPr lang="en-US" altLang="en-US">
                <a:solidFill>
                  <a:schemeClr val="tx1"/>
                </a:solidFill>
              </a:rPr>
              <a:t>in the block executed 25 times.</a:t>
            </a:r>
          </a:p>
          <a:p>
            <a:r>
              <a:rPr lang="en-US" altLang="en-US">
                <a:solidFill>
                  <a:schemeClr val="tx1"/>
                </a:solidFill>
              </a:rPr>
              <a:t>Longest lifetime (c) also spilled</a:t>
            </a:r>
          </a:p>
        </p:txBody>
      </p:sp>
    </p:spTree>
    <p:extLst>
      <p:ext uri="{BB962C8B-B14F-4D97-AF65-F5344CB8AC3E}">
        <p14:creationId xmlns:p14="http://schemas.microsoft.com/office/powerpoint/2010/main" val="1461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Class: Example </a:t>
            </a:r>
            <a:r>
              <a:rPr lang="en-US" altLang="en-US" dirty="0" smtClean="0"/>
              <a:t>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041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Class: Example </a:t>
            </a:r>
            <a:r>
              <a:rPr lang="en-US" altLang="en-US" dirty="0" smtClean="0"/>
              <a:t>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493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Class: Example </a:t>
            </a:r>
            <a:r>
              <a:rPr lang="en-US" altLang="en-US" dirty="0" smtClean="0"/>
              <a:t>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34562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/>
              <a:t>Problem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/>
              <a:t>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</p:spTree>
    <p:extLst>
      <p:ext uri="{BB962C8B-B14F-4D97-AF65-F5344CB8AC3E}">
        <p14:creationId xmlns:p14="http://schemas.microsoft.com/office/powerpoint/2010/main" val="88321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1909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3300"/>
                </a:solidFill>
              </a:rPr>
              <a:t>Dependence </a:t>
            </a:r>
            <a:r>
              <a:rPr lang="en-US" altLang="en-US" dirty="0" smtClean="0">
                <a:solidFill>
                  <a:srgbClr val="FF3300"/>
                </a:solidFill>
              </a:rPr>
              <a:t>graph</a:t>
            </a:r>
            <a:endParaRPr lang="en-US" altLang="en-US" dirty="0">
              <a:solidFill>
                <a:srgbClr val="FF3300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</p:spTree>
    <p:extLst>
      <p:ext uri="{BB962C8B-B14F-4D97-AF65-F5344CB8AC3E}">
        <p14:creationId xmlns:p14="http://schemas.microsoft.com/office/powerpoint/2010/main" val="2753805486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12360</TotalTime>
  <Words>3064</Words>
  <Application>Microsoft Office PowerPoint</Application>
  <PresentationFormat>Custom</PresentationFormat>
  <Paragraphs>686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14 Finish Modulo Scheduling Register Allocation</vt:lpstr>
      <vt:lpstr>Announcements</vt:lpstr>
      <vt:lpstr>Homework Problem From Last Class</vt:lpstr>
      <vt:lpstr>From Last Class: Example – Step 11</vt:lpstr>
      <vt:lpstr>From Last Class: Example – Step 12</vt:lpstr>
      <vt:lpstr>From Last Class: Example – Dynamic Execution of the Code</vt:lpstr>
      <vt:lpstr>Class Problem</vt:lpstr>
      <vt:lpstr>Class Problem – Answers in Red</vt:lpstr>
      <vt:lpstr>Problem continued</vt:lpstr>
      <vt:lpstr>Problem continued </vt:lpstr>
      <vt:lpstr>Problem continued </vt:lpstr>
      <vt:lpstr>What if We Don’t Have Hardware Support for Modulo Scheduling?</vt:lpstr>
      <vt:lpstr>Register Allocation</vt:lpstr>
      <vt:lpstr>Register Allocation: Problem Definition</vt:lpstr>
      <vt:lpstr>Live Range</vt:lpstr>
      <vt:lpstr>Example – Constructing Live Ranges</vt:lpstr>
      <vt:lpstr>Merging Live Ranges</vt:lpstr>
      <vt:lpstr>Example – Merging Live Ranges</vt:lpstr>
      <vt:lpstr>Interference</vt:lpstr>
      <vt:lpstr>Example – Interference Graph</vt:lpstr>
      <vt:lpstr>Graph Coloring</vt:lpstr>
      <vt:lpstr>Coloring Algorithm</vt:lpstr>
      <vt:lpstr>Example – Finding Number of Needed Colors</vt:lpstr>
      <vt:lpstr>Example – Do a 3-Coloring</vt:lpstr>
      <vt:lpstr>Example – Do a 3-Coloring (2)</vt:lpstr>
      <vt:lpstr>Example – Do a 3-Coloring (3)</vt:lpstr>
      <vt:lpstr>Example – Do a 3-Coloring (4)</vt:lpstr>
      <vt:lpstr>Example – Do a 3-Coloring (5)</vt:lpstr>
      <vt:lpstr>Example – Do a 3-Coloring (6)</vt:lpstr>
      <vt:lpstr>Example – Do a 3-Coloring (7)</vt:lpstr>
      <vt:lpstr>Example – Do a 3-Coloring (8)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270</cp:revision>
  <cp:lastPrinted>2001-10-18T06:50:13Z</cp:lastPrinted>
  <dcterms:created xsi:type="dcterms:W3CDTF">1999-01-24T07:45:10Z</dcterms:created>
  <dcterms:modified xsi:type="dcterms:W3CDTF">2023-02-22T03:29:04Z</dcterms:modified>
</cp:coreProperties>
</file>